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1048" r:id="rId2"/>
    <p:sldId id="257" r:id="rId3"/>
    <p:sldId id="1091" r:id="rId4"/>
    <p:sldId id="1093" r:id="rId5"/>
    <p:sldId id="1126" r:id="rId6"/>
    <p:sldId id="1127" r:id="rId7"/>
    <p:sldId id="1128" r:id="rId8"/>
    <p:sldId id="1095" r:id="rId9"/>
    <p:sldId id="1096" r:id="rId10"/>
    <p:sldId id="1130" r:id="rId11"/>
    <p:sldId id="1129" r:id="rId12"/>
    <p:sldId id="1136" r:id="rId13"/>
    <p:sldId id="1137" r:id="rId14"/>
    <p:sldId id="1138" r:id="rId15"/>
    <p:sldId id="1139" r:id="rId16"/>
    <p:sldId id="1140" r:id="rId17"/>
    <p:sldId id="1041" r:id="rId18"/>
    <p:sldId id="1176" r:id="rId19"/>
    <p:sldId id="1131" r:id="rId20"/>
    <p:sldId id="1132" r:id="rId21"/>
    <p:sldId id="1133" r:id="rId22"/>
    <p:sldId id="1134" r:id="rId23"/>
    <p:sldId id="1135" r:id="rId24"/>
    <p:sldId id="1175" r:id="rId25"/>
    <p:sldId id="1177" r:id="rId26"/>
    <p:sldId id="1125" r:id="rId27"/>
    <p:sldId id="1142" r:id="rId28"/>
    <p:sldId id="1143" r:id="rId29"/>
    <p:sldId id="1144" r:id="rId30"/>
    <p:sldId id="1145" r:id="rId31"/>
    <p:sldId id="1146" r:id="rId32"/>
    <p:sldId id="1147" r:id="rId33"/>
    <p:sldId id="1148" r:id="rId34"/>
    <p:sldId id="1178" r:id="rId35"/>
    <p:sldId id="1179" r:id="rId36"/>
    <p:sldId id="1141" r:id="rId37"/>
    <p:sldId id="1150" r:id="rId38"/>
    <p:sldId id="1151" r:id="rId39"/>
    <p:sldId id="1152" r:id="rId40"/>
    <p:sldId id="1153" r:id="rId41"/>
    <p:sldId id="1154" r:id="rId42"/>
    <p:sldId id="1155" r:id="rId43"/>
    <p:sldId id="1156" r:id="rId44"/>
    <p:sldId id="1180" r:id="rId45"/>
    <p:sldId id="81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5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9F0F-21A1-BC18-F03C-303207454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1419A-B939-58D8-CC30-1D0FFEDCA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3AA9E5-ECB8-751D-45B0-353175403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03198-E506-0B97-A5E7-39C34DEE2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58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59258-2607-2A25-1710-9966D7D06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5AB057-1C1C-D47B-50E0-13ACDCCC0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218906-7965-E7F1-9A9B-8C04B43DF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10488-4F4A-1006-59BC-3AAA3A50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90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2F85-2F14-7E3E-A4F6-532C0C652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611377-C04F-6E00-3F80-3CFD783B3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F22028-D9F3-9F45-A078-ED18BD6B4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59418-4EBA-4937-F055-3A01AF509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509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D2A-2B45-BC39-E432-02CFC8ED0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B4C79B-4847-0E00-00D7-9B1E4F4CD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138352-1447-BD79-A9DD-6C8A8FA22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34392-54B1-2760-B2A4-692BF6822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27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4793-537F-5D5E-0CC1-0EBE20F4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09222F-1D3D-9569-4DB4-B56FF0462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B51C60-13C4-A0C8-31AD-B86BA1E96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25E1D-3F1A-BD0E-7581-6A0D699A4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92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F09C-1959-0BE8-CF60-3E6CEFFF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6EFFC-2896-2CD4-393A-018F27D11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C7D64-780C-EE52-A7C2-F5212A909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0D7CE-AEC5-D7F8-96F9-0BAB7826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681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025E-6C53-A941-D24C-5D551AA4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E02120-3278-06B2-9D0C-B4733AA70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A68D2F-0A2D-4EAD-7F89-806DFE487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AB75D-4842-E0FA-003B-9954D45DF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0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E0528-1C0F-C31A-3B46-AD8961AB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670CA0-CA72-AA7D-63F3-D1DC17274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E4374-BF57-55FE-3BD4-46566938F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32EDA-E0AE-8E5E-C373-C93009BA9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189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E482C-D99D-C956-B307-2E378BF9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D5C74C-3BA5-9847-3DD6-7C674A510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0003DF-486A-E529-D2CD-3EE0C59C3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CCE53-8E78-092E-2B83-A99AB1C11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3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E5940-2ADA-4703-BE4E-B259A0CF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03A7E5-51CE-DB09-CA93-81E69F230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13473-EDEC-AA55-83B3-D3399812D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F5FFD-4A3C-2367-CE58-BFBA2EE77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90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FF432-D42C-CCBB-70D0-8AA3D970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ADE46-5E0B-8D35-E6C5-637C84D4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605CAB-10F4-C19E-7A3F-0B6A7F8BF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CA8E5-A950-3FE7-A46B-A381DE422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35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E5ECB-F166-A4CF-008F-80BD4614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4B7C8A-528E-4FB1-47B4-6C06ACAFF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0EDA9D-408C-7E85-2502-E83A33F86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DCECE-AE57-E39B-CF0E-9FC3902C8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0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779D-3A85-4A0B-6CC0-D503AFC9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340188-4B4E-3952-3425-42A3499B6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DD83EC-7922-9633-489D-FD6E0E8FF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EEA03-D9BC-5781-9D6C-8FB45DE93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33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8B9BF-649C-EA97-9362-1A987928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C7102F-F791-7B5E-6BAB-3DD2612C5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AC67B2-84EA-E2AB-9B2D-1190FAFD7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CDAE0-DA9B-C001-D7CA-5995C901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0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A537-5ED2-2CFF-A53C-A73763CB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327A94-24D1-4A29-94A9-72A4C385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EA042E-FE67-B291-6702-FBE1F53A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3BF9E9-304B-3142-658C-42B660594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79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C2DE7-1A79-60C8-92EA-815E1F72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68AF43-11AC-6A53-A0D9-2E29520C7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B6787C-4ED0-77D0-10EA-42FC6CCF3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27364-1B52-F083-6770-761AA0843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514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8B8B6-35FB-B39F-978B-C38F1F1A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F41F7C-A0A3-4382-5D22-FB8F5E81A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6AE2D0-7C02-6357-9159-91758493B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8038C-224D-7CC0-D2D1-014B5E586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59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FE83-9F4A-1948-3170-FC6E623C6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7F0B7E-BBF2-6EFA-956D-433D3A26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798ED4-001B-896C-11D7-A3ECBE0D4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9701C-9B54-51E2-9D2C-1F25A0995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171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A60D-19B9-F93C-5240-8449CBB8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A9A256-2747-7196-D657-EC1AB0D6A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1A19D5-1AA6-16A6-37E1-37D06D720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1C2B6-7005-E7F2-AC5B-D849B2A0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041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1471-39B0-28F5-50BE-5400DD00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3E5521-1B3C-E873-0C7D-F71F8626C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B55579-F71A-29D2-AFB6-3E0EF6155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7EB24-BC26-CDE0-C3CA-CB9D8F43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4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B4C8-D4E0-8942-B47B-6732601B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D7587A-A780-91FC-78B3-07D5E2B0E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65ED43-E7AB-1DE4-52B0-F380F2126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A80499-2ACB-FBB9-AD2F-ECBAB0660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542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976D-4BD0-DD24-9279-82F58570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7351F1-0857-F9A2-799A-4CC7959D6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AF23CF-A659-9754-1058-A22AD9A4F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60EDE-C1D7-655C-BC42-AD7A28923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2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81914-0A1C-913D-9F58-2D9F40F9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10EB8-D765-E8F8-E2D1-60810B5EA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2A44FD-8ED2-271C-A0F9-7632D4E4E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5F88E-30A3-2341-79A9-79AE06E6C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689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8D09-7AE8-0BD2-4E5B-68BBEAAE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EC4FA5-00AD-E400-32DB-5E1837648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5B5D0F-A237-4A47-8DEA-FA9B6BBDD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D9DBB-91AA-BE03-C3F6-3EEC41A9D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486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99CC-5189-96FF-3C18-D40485AF8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FFB18D-C0F7-63B9-D7F2-6E82162EA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2EAC7-14AC-F396-A769-0D28B7FFA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87375-760B-14D8-B512-491C25F1D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547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883FB-A5DB-0B1B-06AF-5496113C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21F7F5-9C3C-9624-DE8A-73426761B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9CE0D-9FFB-30A5-B652-A241F28E5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F4DCE-13A0-07EA-05E1-A7389A825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799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F233-ACC4-A855-A001-00FEBAFC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004E32-75CC-E138-E1CE-49C7AF1BA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9EC23A-1356-397A-F6A7-6B12898B2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2B7FA-2C56-4F3C-90C0-BE3893966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725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0753A-1964-FD17-5301-E97543FB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5AA121-A380-0B1D-0746-9CE8919BB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4EBC57-57FF-15B8-D3ED-48D6B5407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D51B6-506B-EC96-43ED-215839A1C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93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8F5A2-802A-64B6-63BE-9BC6BDE0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872B59-6148-7602-154B-39EB5237A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526095-BD78-8334-DF48-033C0D638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8164D-4339-8374-AFE9-055EA1B09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142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878F7-4BC1-1A3E-9FC6-33266D63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19F661-200E-867B-6559-28C0AEB26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49FC30-F38F-F4C5-A53D-797CC980E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8ED75-2B90-20B9-16D5-A40B6FE49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455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7831-9873-95BA-D9FE-3209CA75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9FDFC6-0C1D-0A68-9930-109E8278D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CCB843-5A58-67E6-8067-64C16C4E5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D37A5-9084-11DB-EBAA-1E1589D22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56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F0C88-8FE7-245A-B7B2-A605AD5D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4A905B-31F0-78E3-60C4-A7BECC88C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341C63-BF11-C056-1D97-4FEC9C356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EF358-13FB-FC76-7E55-1E8A1B2E8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35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9C8A9-951E-38B0-6036-0F0B736E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4F7FD1-722E-2E45-620A-5610FF91F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6EF21D-5742-E432-F988-908C6ED6F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F3DA0-6202-CA47-1CA7-790D8E09D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53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BA9A-2791-0FA5-940F-9652808D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525653-E7FD-037B-2DD1-85C17D738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336B0-5667-BA5F-5507-8CA048652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DEEAC-5E6E-64CC-E4EF-B11415E32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36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1454-3A80-2129-EB1B-374EB787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C0421B-1B3C-B2FD-A1AB-C8CFFF9A8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208DE0-BC6E-6D78-2D2A-5E2C90EF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41171B-1916-E46B-87D3-56082FD69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67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139B-3D22-ED25-B445-82E4EE1B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FCE58F-07CF-85C3-020D-0FEFE586D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1AF918-9E3A-7B14-1E7B-7FE8FD0DF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CF6D3-C0D4-A3A2-6043-FCC863660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3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5B48-AF36-CC2C-7E33-5244FE675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006E0-64E8-3E99-8D91-0DCAD6C0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문법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F225B-9886-49C0-E33E-A5FDE8DC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507D2-5A06-95FD-0973-B28775F0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074" name="Picture 2" descr="코딩의 시작, TCP School">
            <a:extLst>
              <a:ext uri="{FF2B5EF4-FFF2-40B4-BE49-F238E27FC236}">
                <a16:creationId xmlns:a16="http://schemas.microsoft.com/office/drawing/2014/main" id="{07BC980B-5220-9F81-4E4B-D070715D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575140"/>
            <a:ext cx="5511800" cy="37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243FF5-9272-39CC-7381-0FB1F6E7AA52}"/>
              </a:ext>
            </a:extLst>
          </p:cNvPr>
          <p:cNvSpPr txBox="1"/>
          <p:nvPr/>
        </p:nvSpPr>
        <p:spPr>
          <a:xfrm>
            <a:off x="6335713" y="5502630"/>
            <a:ext cx="4829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출처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https://www.tcpschool.com/python2018/python_datastructure_list</a:t>
            </a:r>
          </a:p>
        </p:txBody>
      </p:sp>
      <p:pic>
        <p:nvPicPr>
          <p:cNvPr id="9" name="Picture 2" descr="JavaScript] 변수란? - 하나몬">
            <a:extLst>
              <a:ext uri="{FF2B5EF4-FFF2-40B4-BE49-F238E27FC236}">
                <a16:creationId xmlns:a16="http://schemas.microsoft.com/office/drawing/2014/main" id="{81300F5C-B359-BABD-C67B-31C19D32C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7" r="77149"/>
          <a:stretch/>
        </p:blipFill>
        <p:spPr bwMode="auto">
          <a:xfrm>
            <a:off x="1817056" y="2758422"/>
            <a:ext cx="2330269" cy="199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EE813B-CC48-D801-93C8-92F0F127D6BD}"/>
              </a:ext>
            </a:extLst>
          </p:cNvPr>
          <p:cNvSpPr/>
          <p:nvPr/>
        </p:nvSpPr>
        <p:spPr>
          <a:xfrm>
            <a:off x="5994400" y="2758422"/>
            <a:ext cx="2374899" cy="2524438"/>
          </a:xfrm>
          <a:prstGeom prst="rect">
            <a:avLst/>
          </a:prstGeom>
          <a:noFill/>
          <a:ln w="508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35E52293-43B6-18DF-B1D7-A643DA7F192E}"/>
              </a:ext>
            </a:extLst>
          </p:cNvPr>
          <p:cNvSpPr/>
          <p:nvPr/>
        </p:nvSpPr>
        <p:spPr>
          <a:xfrm flipH="1">
            <a:off x="2815769" y="1575141"/>
            <a:ext cx="4368799" cy="963512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5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8161E-635A-8EAB-13C0-7A91FDD5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78111-CE35-4A35-2961-C365E39E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문법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7584A-8B54-55E1-638A-D558AB9F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2DD80-12A8-1981-CC68-D620B4B9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5853D-2DDA-524B-BF54-2593E1CBD510}"/>
              </a:ext>
            </a:extLst>
          </p:cNvPr>
          <p:cNvSpPr txBox="1"/>
          <p:nvPr/>
        </p:nvSpPr>
        <p:spPr>
          <a:xfrm>
            <a:off x="2578936" y="3858068"/>
            <a:ext cx="7034128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1️⃣ fruits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리스트의 첫 번째 요소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'apple'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fruit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변수에 할당됨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2️⃣ print()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 실행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3️⃣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요소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'banana'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fruit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대입되어 동일한 코드 실행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4️⃣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리스트가 끝날 때까지 반복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862B3-9FB8-5E00-7C63-D57EE40C7E77}"/>
              </a:ext>
            </a:extLst>
          </p:cNvPr>
          <p:cNvSpPr txBox="1"/>
          <p:nvPr/>
        </p:nvSpPr>
        <p:spPr>
          <a:xfrm>
            <a:off x="2548787" y="1437312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✅기본 사용 예제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7" name="그림 6" descr="텍스트, 스크린샷, 폰트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3C4917-5671-E000-9C6E-4CDEF43C7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6" t="21784" r="7916" b="21718"/>
          <a:stretch/>
        </p:blipFill>
        <p:spPr>
          <a:xfrm>
            <a:off x="2697479" y="2064537"/>
            <a:ext cx="6804661" cy="17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A113-0770-9136-DBCD-0FABD809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4EE270C-2F3E-8CBD-F37A-47D4670F3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21539" r="8716" b="21719"/>
          <a:stretch/>
        </p:blipFill>
        <p:spPr>
          <a:xfrm>
            <a:off x="1974850" y="2067534"/>
            <a:ext cx="8242300" cy="24536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4D9E16-73B4-2D5D-7F52-35F2A9B8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사용</a:t>
            </a:r>
            <a:r>
              <a:rPr lang="en-US" altLang="ko-KR" dirty="0"/>
              <a:t>(1) -</a:t>
            </a:r>
            <a:r>
              <a:rPr lang="ko-KR" altLang="en-US" dirty="0"/>
              <a:t> 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67F5D-5F97-060F-6E84-742148A6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61D43B-0EBD-EF9B-5593-36A7D30C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18D10-87B2-D4D4-CF12-50CB31B56AC4}"/>
              </a:ext>
            </a:extLst>
          </p:cNvPr>
          <p:cNvSpPr txBox="1"/>
          <p:nvPr/>
        </p:nvSpPr>
        <p:spPr>
          <a:xfrm>
            <a:off x="1910799" y="4498777"/>
            <a:ext cx="8123537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/>
              <a:t>문자열은 문자 하나하나가 반복 대상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/>
              <a:t>문자열은 순서 있는 시퀀스이므로 인덱스로 접근하거나 반복문으로 순회 가능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29C4C-02E4-DA10-4791-CC786194C486}"/>
              </a:ext>
            </a:extLst>
          </p:cNvPr>
          <p:cNvSpPr txBox="1"/>
          <p:nvPr/>
        </p:nvSpPr>
        <p:spPr>
          <a:xfrm>
            <a:off x="1831222" y="1486028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✅문자열 반복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40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89E27-5F24-647F-AC85-CD7494EC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F518-9DE1-74E5-956C-5081B7EA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사용</a:t>
            </a:r>
            <a:r>
              <a:rPr lang="en-US" altLang="ko-KR" dirty="0"/>
              <a:t>(2) -</a:t>
            </a:r>
            <a:r>
              <a:rPr lang="ko-KR" altLang="en-US" dirty="0"/>
              <a:t>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BF573-F4D5-A097-510C-6E87161D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C0D6DB-2176-DB9C-8F7F-730FE13D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F5AA6-CAC3-78DF-4594-5CBCA887927D}"/>
              </a:ext>
            </a:extLst>
          </p:cNvPr>
          <p:cNvSpPr txBox="1"/>
          <p:nvPr/>
        </p:nvSpPr>
        <p:spPr>
          <a:xfrm>
            <a:off x="1910799" y="4498777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/>
              <a:t>튜플의</a:t>
            </a:r>
            <a:r>
              <a:rPr lang="ko-KR" altLang="en-US" sz="2000" dirty="0"/>
              <a:t> 경우 구조 분해를 활용해 동시에 여러 값을 </a:t>
            </a:r>
            <a:r>
              <a:rPr lang="en-US" altLang="ko-KR" sz="2000" dirty="0"/>
              <a:t>unpack </a:t>
            </a:r>
            <a:r>
              <a:rPr lang="ko-KR" altLang="en-US" sz="2000" dirty="0"/>
              <a:t>가능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810AC-1951-C0D0-5F88-153DB9385955}"/>
              </a:ext>
            </a:extLst>
          </p:cNvPr>
          <p:cNvSpPr txBox="1"/>
          <p:nvPr/>
        </p:nvSpPr>
        <p:spPr>
          <a:xfrm>
            <a:off x="1831222" y="1486028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✅리스트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튜플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반복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6" name="그림 5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CAF4256-7A28-E8BF-CB23-4B6FD4C00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22069" r="8716" b="21740"/>
          <a:stretch/>
        </p:blipFill>
        <p:spPr>
          <a:xfrm>
            <a:off x="1974850" y="2090108"/>
            <a:ext cx="8242300" cy="24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3D26-75A3-1194-59EE-8F612F51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7F83-A077-9688-68D1-B3A08AC9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사용</a:t>
            </a:r>
            <a:r>
              <a:rPr lang="en-US" altLang="ko-KR" dirty="0"/>
              <a:t>(3) -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17863-2217-FCC8-64DE-62D385E1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686B9-7F84-1610-9D3C-873492C6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C4441-4B39-40AE-CD2C-73EFE118FDE3}"/>
              </a:ext>
            </a:extLst>
          </p:cNvPr>
          <p:cNvSpPr txBox="1"/>
          <p:nvPr/>
        </p:nvSpPr>
        <p:spPr>
          <a:xfrm>
            <a:off x="1831222" y="1731561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딕셔너리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반복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key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순회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7" name="그림 6" descr="텍스트, 스크린샷, 폰트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16E251-1B6A-1308-8BC1-2F4BDBF69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22069" r="8716" b="21642"/>
          <a:stretch/>
        </p:blipFill>
        <p:spPr>
          <a:xfrm>
            <a:off x="1974850" y="2345266"/>
            <a:ext cx="8242300" cy="24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95E2-A8DF-6B4A-4054-943D7202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ECA284-7066-889F-AD4B-DA1C4459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2497"/>
            <a:ext cx="10058400" cy="59525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48DF0F-6245-E645-E32D-52A138C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사용</a:t>
            </a:r>
            <a:r>
              <a:rPr lang="en-US" altLang="ko-KR" dirty="0"/>
              <a:t>(3) -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38ED6-B23F-0821-7D97-B369F5AD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13C3E-7B3E-2D8C-BC49-444BCF2E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5A16E-0CEB-ABD7-179E-8FB481DCAF1C}"/>
              </a:ext>
            </a:extLst>
          </p:cNvPr>
          <p:cNvSpPr txBox="1"/>
          <p:nvPr/>
        </p:nvSpPr>
        <p:spPr>
          <a:xfrm>
            <a:off x="1831222" y="1196559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딕셔너리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반복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value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순회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key, value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순회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92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F251-D724-8828-0C7C-B09F41DF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E2F9-7FD6-4AD4-C502-11DF83DC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사용</a:t>
            </a:r>
            <a:r>
              <a:rPr lang="en-US" altLang="ko-KR" dirty="0"/>
              <a:t>(4) -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6E8C0-62F6-50BC-CA4C-E258DB7C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24C48-085C-015B-35CE-88774132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1731E-198F-1540-7E58-9851BC34B857}"/>
              </a:ext>
            </a:extLst>
          </p:cNvPr>
          <p:cNvSpPr txBox="1"/>
          <p:nvPr/>
        </p:nvSpPr>
        <p:spPr>
          <a:xfrm>
            <a:off x="1910799" y="4498777"/>
            <a:ext cx="8123537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/>
              <a:t>set</a:t>
            </a:r>
            <a:r>
              <a:rPr lang="ko-KR" altLang="en-US" sz="2000" dirty="0"/>
              <a:t>은 중복이 없고 순서를 보장하지 않는 컬렉션이지만 반복은 가능함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/>
              <a:t>출력 순서는 예측할 수 없음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199C9-FDD7-48B1-18CF-5746E9A897AE}"/>
              </a:ext>
            </a:extLst>
          </p:cNvPr>
          <p:cNvSpPr txBox="1"/>
          <p:nvPr/>
        </p:nvSpPr>
        <p:spPr>
          <a:xfrm>
            <a:off x="1831222" y="1486028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set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반복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2" name="그림 11" descr="텍스트, 스크린샷, 폰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F9C613-571E-D42C-3714-B11D88D30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5" t="21897" r="8657" b="21544"/>
          <a:stretch/>
        </p:blipFill>
        <p:spPr>
          <a:xfrm>
            <a:off x="1966946" y="2092326"/>
            <a:ext cx="8255913" cy="2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4914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/>
              <a:t>리스트의 값을 두 배로 변환하기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문을 사용하여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 리스트의 각 값의 두 배를 계산한 결과를 새로운 리스트에 저장한 뒤 출력해보세요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주어진 리스트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numbers = [3, 6, 1, 8, 4]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/>
              <a:t>문자열의 길이 구해서 새 리스트 만들기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아래 리스트의 단어의 </a:t>
            </a:r>
            <a:r>
              <a:rPr lang="ko-KR" altLang="en-US" sz="2000" b="1" dirty="0"/>
              <a:t>길이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len</a:t>
            </a:r>
            <a:r>
              <a:rPr lang="en-US" altLang="ko-KR" sz="2000" b="1" dirty="0"/>
              <a:t>)</a:t>
            </a:r>
            <a:r>
              <a:rPr lang="ko-KR" altLang="en-US" sz="2000" dirty="0"/>
              <a:t> 를 구해서</a:t>
            </a:r>
            <a:r>
              <a:rPr lang="en-US" altLang="ko-KR" sz="2000" dirty="0"/>
              <a:t>, </a:t>
            </a:r>
            <a:r>
              <a:rPr lang="ko-KR" altLang="en-US" sz="2000" b="1" dirty="0"/>
              <a:t>길이만 담긴 새로운 리스트를 생성</a:t>
            </a:r>
            <a:r>
              <a:rPr lang="ko-KR" altLang="en-US" sz="2000" dirty="0"/>
              <a:t>해 출력하세요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주어진 리스트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words = ["apple", "banana", "kiwi", "grape"]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for</a:t>
            </a:r>
            <a:r>
              <a:rPr lang="ko-KR" altLang="en-US" dirty="0">
                <a:solidFill>
                  <a:srgbClr val="ED7D31"/>
                </a:solidFill>
              </a:rPr>
              <a:t>문 기본 문법 문제</a:t>
            </a: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BF528-26E0-C133-7BAE-8174CED5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478DB38-B866-F7B3-4C90-F66454AB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4914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ko-KR" altLang="en-US" sz="2400" dirty="0"/>
              <a:t>좌표 </a:t>
            </a:r>
            <a:r>
              <a:rPr lang="ko-KR" altLang="en-US" sz="2400" dirty="0" err="1"/>
              <a:t>튜플에서</a:t>
            </a:r>
            <a:r>
              <a:rPr lang="ko-KR" altLang="en-US" sz="2400" dirty="0"/>
              <a:t> </a:t>
            </a:r>
            <a:r>
              <a:rPr lang="en-US" altLang="ko-KR" sz="2400" dirty="0"/>
              <a:t>x, y </a:t>
            </a:r>
            <a:r>
              <a:rPr lang="ko-KR" altLang="en-US" sz="2400" dirty="0"/>
              <a:t>좌표 나누기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아래와 같은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(x, y)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형태의 좌표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리스트에서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언패킹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구조 분해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활용하여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좌표의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값만을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x_values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y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값만을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y_values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리스트에 저장하고 각각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주어진 리스트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coordinates = [(1, 2), (3, 4), (5, 6), (7, 8)]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B3216-ECA5-A7CA-6F51-08E14161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E16A-5495-6382-9884-C222CFC1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309BCA3-AA42-C88E-DD32-1B6E24A9797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for</a:t>
            </a:r>
            <a:r>
              <a:rPr lang="ko-KR" altLang="en-US" dirty="0">
                <a:solidFill>
                  <a:srgbClr val="ED7D31"/>
                </a:solidFill>
              </a:rPr>
              <a:t>문 기본 문법 문제</a:t>
            </a:r>
          </a:p>
        </p:txBody>
      </p:sp>
    </p:spTree>
    <p:extLst>
      <p:ext uri="{BB962C8B-B14F-4D97-AF65-F5344CB8AC3E}">
        <p14:creationId xmlns:p14="http://schemas.microsoft.com/office/powerpoint/2010/main" val="305703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2BF0-CC4B-3DD4-FEA9-84968358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016AC-7ED4-611F-9EBC-DE0472A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DE820-E264-41F6-BED7-47EE43C4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A74C0-06CA-DF3D-C1CC-B4349F17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576E2B4-9862-C6B1-B611-B827C5BE1C10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64387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b="1" dirty="0"/>
              <a:t>지정된 범위의 정수 시퀀스</a:t>
            </a:r>
            <a:r>
              <a:rPr lang="ko-KR" altLang="en-US" dirty="0"/>
              <a:t>를 </a:t>
            </a:r>
            <a:r>
              <a:rPr lang="ko-KR" altLang="en-US" b="1" dirty="0"/>
              <a:t>생성</a:t>
            </a:r>
            <a:r>
              <a:rPr lang="ko-KR" altLang="en-US" dirty="0"/>
              <a:t>하는 내장 함수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 주로 </a:t>
            </a:r>
            <a:r>
              <a:rPr lang="en-US" altLang="ko-KR" dirty="0"/>
              <a:t>for </a:t>
            </a:r>
            <a:r>
              <a:rPr lang="ko-KR" altLang="en-US" dirty="0"/>
              <a:t>문과 함께 사용되어 반복 횟수를 제어함</a:t>
            </a:r>
            <a:endParaRPr lang="en-US" altLang="ko-KR" dirty="0"/>
          </a:p>
        </p:txBody>
      </p:sp>
      <p:pic>
        <p:nvPicPr>
          <p:cNvPr id="11" name="그림 1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131B6A2-0FB1-8E6B-E655-CB59EBF2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t="25795" r="10593" b="26057"/>
          <a:stretch/>
        </p:blipFill>
        <p:spPr>
          <a:xfrm>
            <a:off x="2795588" y="2719387"/>
            <a:ext cx="6596062" cy="17335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D67508-C34F-F553-F173-B13739B27F49}"/>
              </a:ext>
            </a:extLst>
          </p:cNvPr>
          <p:cNvSpPr txBox="1"/>
          <p:nvPr/>
        </p:nvSpPr>
        <p:spPr>
          <a:xfrm>
            <a:off x="2686837" y="4452938"/>
            <a:ext cx="7034128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start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시작 정수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stop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stop – 1 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생성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step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정수 증가 간격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1)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2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415107" y="2600493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9.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반복문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21D14-CDE3-74DF-36BA-52F07C1C8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48D4E8B-56FC-5307-C960-A1B7B2EF5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t="23919" r="10593" b="24159"/>
          <a:stretch/>
        </p:blipFill>
        <p:spPr>
          <a:xfrm>
            <a:off x="2795588" y="2395538"/>
            <a:ext cx="6596062" cy="2057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B4F4EA-2584-DB64-26E1-5F95136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47B3-AA04-CAC7-76FF-3DC47FBC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CAD2E-EA8E-83EC-E77F-8195A63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25813-0C6C-1883-848A-66951C4104E1}"/>
              </a:ext>
            </a:extLst>
          </p:cNvPr>
          <p:cNvSpPr txBox="1"/>
          <p:nvPr/>
        </p:nvSpPr>
        <p:spPr>
          <a:xfrm>
            <a:off x="2686837" y="4452938"/>
            <a:ext cx="703412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range(stop)	: start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생략시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stop - 1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정수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4DF26-8AD2-BACE-C0FB-FDEC5810638B}"/>
              </a:ext>
            </a:extLst>
          </p:cNvPr>
          <p:cNvSpPr txBox="1"/>
          <p:nvPr/>
        </p:nvSpPr>
        <p:spPr>
          <a:xfrm>
            <a:off x="2639337" y="1854497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✅ 예제 </a:t>
            </a:r>
            <a:r>
              <a:rPr lang="en-US" altLang="ko-KR" sz="2400" dirty="0"/>
              <a:t>1: </a:t>
            </a:r>
            <a:r>
              <a:rPr lang="ko-KR" altLang="en-US" sz="2400" dirty="0"/>
              <a:t>기본 사용</a:t>
            </a:r>
          </a:p>
        </p:txBody>
      </p:sp>
    </p:spTree>
    <p:extLst>
      <p:ext uri="{BB962C8B-B14F-4D97-AF65-F5344CB8AC3E}">
        <p14:creationId xmlns:p14="http://schemas.microsoft.com/office/powerpoint/2010/main" val="60547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C106-1300-D2ED-2D39-62E333840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0F4F26A-CD45-0D7E-1008-1FA05108A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t="23798" r="10593" b="24158"/>
          <a:stretch/>
        </p:blipFill>
        <p:spPr>
          <a:xfrm>
            <a:off x="2795588" y="2390775"/>
            <a:ext cx="6596062" cy="2062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70F2AC-C533-9878-824D-10ABAB4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0AFAF-4F4A-7DF8-B433-99AC7C7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7DF97-A77E-7682-173F-8D3ED44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64887-789D-3665-E9EA-1ED18D9BB5F4}"/>
              </a:ext>
            </a:extLst>
          </p:cNvPr>
          <p:cNvSpPr txBox="1"/>
          <p:nvPr/>
        </p:nvSpPr>
        <p:spPr>
          <a:xfrm>
            <a:off x="2686837" y="4452938"/>
            <a:ext cx="703412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range(start, stop) : start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stop - 1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E046B-8FC5-7258-B4B0-5FC8156AC252}"/>
              </a:ext>
            </a:extLst>
          </p:cNvPr>
          <p:cNvSpPr txBox="1"/>
          <p:nvPr/>
        </p:nvSpPr>
        <p:spPr>
          <a:xfrm>
            <a:off x="2639337" y="1854497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✅ 예제 </a:t>
            </a:r>
            <a:r>
              <a:rPr lang="en-US" altLang="ko-KR" sz="2400" dirty="0"/>
              <a:t>2: </a:t>
            </a:r>
            <a:r>
              <a:rPr lang="ko-KR" altLang="en-US" sz="2400" dirty="0"/>
              <a:t>시작 값과 끝 값 지정</a:t>
            </a:r>
          </a:p>
        </p:txBody>
      </p:sp>
    </p:spTree>
    <p:extLst>
      <p:ext uri="{BB962C8B-B14F-4D97-AF65-F5344CB8AC3E}">
        <p14:creationId xmlns:p14="http://schemas.microsoft.com/office/powerpoint/2010/main" val="349633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F30FB-DABD-3E08-A985-0C87EAD28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61C2-7E5F-3745-ABDA-3B7E6652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7F2DF-6C57-4127-4CBC-C8FB992C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BFBEA-5F6B-057C-5BAA-FB51DEE5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DE8CE-F273-65BE-31C4-66DBBD961737}"/>
              </a:ext>
            </a:extLst>
          </p:cNvPr>
          <p:cNvSpPr txBox="1"/>
          <p:nvPr/>
        </p:nvSpPr>
        <p:spPr>
          <a:xfrm>
            <a:off x="2178836" y="4452938"/>
            <a:ext cx="784146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range(start, stop, step) : start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step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씩 증가하여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stop - 1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AC2A6-2B9E-BDD7-EE6C-9E42BA7344DD}"/>
              </a:ext>
            </a:extLst>
          </p:cNvPr>
          <p:cNvSpPr txBox="1"/>
          <p:nvPr/>
        </p:nvSpPr>
        <p:spPr>
          <a:xfrm>
            <a:off x="2639337" y="1854497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✅ 예제 </a:t>
            </a:r>
            <a:r>
              <a:rPr lang="en-US" altLang="ko-KR" sz="2400" dirty="0"/>
              <a:t>3: </a:t>
            </a:r>
            <a:r>
              <a:rPr lang="ko-KR" altLang="en-US" sz="2400" dirty="0"/>
              <a:t>증가 간격 지정</a:t>
            </a:r>
          </a:p>
        </p:txBody>
      </p:sp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7F11A-5967-0CB8-1009-0AE964A65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8" t="24159" r="10535" b="24159"/>
          <a:stretch/>
        </p:blipFill>
        <p:spPr>
          <a:xfrm>
            <a:off x="2790825" y="2405062"/>
            <a:ext cx="6605588" cy="20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3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D3D1-0B9C-AEF2-9E9F-9D11B8AE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FE2A4-891E-50C3-F809-86888BD4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range()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8FCB3-BB5E-0B9C-A79C-ABBD2811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255C5D-B7CF-C6D8-2C33-6E07F19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DC774-88A4-D9A3-6164-10E29D47DD76}"/>
              </a:ext>
            </a:extLst>
          </p:cNvPr>
          <p:cNvSpPr txBox="1"/>
          <p:nvPr/>
        </p:nvSpPr>
        <p:spPr>
          <a:xfrm>
            <a:off x="2639337" y="1854497"/>
            <a:ext cx="6115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✅ 예제 </a:t>
            </a:r>
            <a:r>
              <a:rPr lang="en-US" altLang="ko-KR" sz="2400" dirty="0"/>
              <a:t>4: </a:t>
            </a:r>
            <a:r>
              <a:rPr lang="ko-KR" altLang="en-US" sz="2400" dirty="0"/>
              <a:t>역순 반복</a:t>
            </a:r>
          </a:p>
        </p:txBody>
      </p:sp>
      <p:pic>
        <p:nvPicPr>
          <p:cNvPr id="7" name="그림 6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C15551-C6AC-F34E-1A3D-0D5B81424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t="23798" r="10593" b="24158"/>
          <a:stretch/>
        </p:blipFill>
        <p:spPr>
          <a:xfrm>
            <a:off x="2795588" y="2390775"/>
            <a:ext cx="6596062" cy="206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23B53-73E3-AD44-5BAF-476D5BA138F2}"/>
              </a:ext>
            </a:extLst>
          </p:cNvPr>
          <p:cNvSpPr txBox="1"/>
          <p:nvPr/>
        </p:nvSpPr>
        <p:spPr>
          <a:xfrm>
            <a:off x="2686837" y="4452938"/>
            <a:ext cx="703412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step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음수로 지정 → 역순으로 시퀀스 생성</a:t>
            </a:r>
          </a:p>
        </p:txBody>
      </p:sp>
    </p:spTree>
    <p:extLst>
      <p:ext uri="{BB962C8B-B14F-4D97-AF65-F5344CB8AC3E}">
        <p14:creationId xmlns:p14="http://schemas.microsoft.com/office/powerpoint/2010/main" val="205256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D301-5657-C3D8-9449-BE8610BF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A912554-056B-B604-3B07-17E25EB2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1229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/>
              <a:t>입력 받은 수의 합 구하기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range()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사용자가 입력한 수까지의 합을 구해보세요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구구단 만들기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(1)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사용자로부터 정수 하나를 입력 받아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해당 숫자의 구구단을 아래와 같이 출력하는 프로그램을 작성하세요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C684-C856-45AA-1FE5-F5B48C93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1D047F-ACF9-DE32-5FA7-F498089A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2140C30-180F-33B3-521C-ADBBF1C9DDCD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for</a:t>
            </a:r>
            <a:r>
              <a:rPr lang="ko-KR" altLang="en-US" dirty="0">
                <a:solidFill>
                  <a:srgbClr val="ED7D31"/>
                </a:solidFill>
              </a:rPr>
              <a:t>문과 </a:t>
            </a:r>
            <a:r>
              <a:rPr lang="en-US" altLang="ko-KR" dirty="0">
                <a:solidFill>
                  <a:srgbClr val="ED7D31"/>
                </a:solidFill>
              </a:rPr>
              <a:t>range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D380C5-3E95-3D88-4FBA-508A9A21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20" y="4454336"/>
            <a:ext cx="5604480" cy="682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01107B-B5CB-8B0B-4CA8-973CB04F5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32" y="4454336"/>
            <a:ext cx="88594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357B-5AC8-43E4-065A-D718BA7D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54C8C5F-386D-9263-61DD-7D2A4FB2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1229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en-US" altLang="ko-KR" sz="2400" dirty="0"/>
              <a:t>3</a:t>
            </a:r>
            <a:r>
              <a:rPr lang="ko-KR" altLang="en-US" sz="2400" dirty="0"/>
              <a:t>의 배수의 합 구하기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range()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까지의 수 중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배수만 골라 합을 구해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짝수이면서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배수인 수 출력하기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사용자로부터 숫자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입력 받아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 수 중에서 짝수이면서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배수인 수만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E504-3CC4-7859-7CEF-620BA601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0A711-E23F-6730-7F88-42BF8217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48D4AA2-7AA6-BF62-3EA7-67F550183DBD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for</a:t>
            </a:r>
            <a:r>
              <a:rPr lang="ko-KR" altLang="en-US" dirty="0">
                <a:solidFill>
                  <a:srgbClr val="ED7D31"/>
                </a:solidFill>
              </a:rPr>
              <a:t>문과 </a:t>
            </a:r>
            <a:r>
              <a:rPr lang="en-US" altLang="ko-KR" dirty="0">
                <a:solidFill>
                  <a:srgbClr val="ED7D31"/>
                </a:solidFill>
              </a:rPr>
              <a:t>range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8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B0BFD-8E84-422C-13C2-C22B7469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C3DF0-4722-7CBD-C423-8F71BF9B46AF}"/>
              </a:ext>
            </a:extLst>
          </p:cNvPr>
          <p:cNvSpPr txBox="1"/>
          <p:nvPr/>
        </p:nvSpPr>
        <p:spPr>
          <a:xfrm>
            <a:off x="2602108" y="2600493"/>
            <a:ext cx="698781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루프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제어문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break, continue, pass</a:t>
            </a:r>
          </a:p>
        </p:txBody>
      </p:sp>
    </p:spTree>
    <p:extLst>
      <p:ext uri="{BB962C8B-B14F-4D97-AF65-F5344CB8AC3E}">
        <p14:creationId xmlns:p14="http://schemas.microsoft.com/office/powerpoint/2010/main" val="212357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5062-C2BD-B6F3-EFAC-0EC902DD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F46EE5-7C61-3A40-46D7-A928EAD3E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7" t="20082" r="8677" b="20948"/>
          <a:stretch/>
        </p:blipFill>
        <p:spPr>
          <a:xfrm>
            <a:off x="1976120" y="2026920"/>
            <a:ext cx="8244840" cy="27635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C3E4EE-5FC1-FA1B-FF03-913212B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루프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break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91D9C-D252-6263-7E7D-6DA926FF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7CFE4-F95D-D84F-798C-6166F5EA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6337-78CD-4A4E-3761-76EF911AFDFB}"/>
              </a:ext>
            </a:extLst>
          </p:cNvPr>
          <p:cNvSpPr txBox="1"/>
          <p:nvPr/>
        </p:nvSpPr>
        <p:spPr>
          <a:xfrm>
            <a:off x="1910799" y="4722435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실행 중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break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만나면 반복문을 즉시 종료함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A5F1F-EAF6-F830-5CF5-0A581C71AB9B}"/>
              </a:ext>
            </a:extLst>
          </p:cNvPr>
          <p:cNvSpPr txBox="1"/>
          <p:nvPr/>
        </p:nvSpPr>
        <p:spPr>
          <a:xfrm>
            <a:off x="1831222" y="1466294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break: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반복 즉시 중단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CD1B4E-EA25-DA45-1928-94979DE7DBEB}"/>
              </a:ext>
            </a:extLst>
          </p:cNvPr>
          <p:cNvSpPr/>
          <p:nvPr/>
        </p:nvSpPr>
        <p:spPr>
          <a:xfrm>
            <a:off x="3860801" y="3710220"/>
            <a:ext cx="927100" cy="3918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4580D-96C3-B796-4361-70A6108A6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BABB6B-844B-0141-EC58-39ED30157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t="20527" r="8779" b="20527"/>
          <a:stretch/>
        </p:blipFill>
        <p:spPr>
          <a:xfrm>
            <a:off x="1962150" y="2047800"/>
            <a:ext cx="8248650" cy="27624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E2C214-6684-D7B0-E58B-7CFC7FE5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루프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continue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32313-D645-4487-5AF6-DFB4B950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1D69A-70AE-D662-4D91-5298EF81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255A1-EC2A-9468-4188-6B4D8240541E}"/>
              </a:ext>
            </a:extLst>
          </p:cNvPr>
          <p:cNvSpPr txBox="1"/>
          <p:nvPr/>
        </p:nvSpPr>
        <p:spPr>
          <a:xfrm>
            <a:off x="1910799" y="4722435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실행 중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continue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만나면 다음 반복으로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넘어감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0E1A0-DB3B-B57E-3685-EF81C1F8779D}"/>
              </a:ext>
            </a:extLst>
          </p:cNvPr>
          <p:cNvSpPr txBox="1"/>
          <p:nvPr/>
        </p:nvSpPr>
        <p:spPr>
          <a:xfrm>
            <a:off x="1831222" y="1466294"/>
            <a:ext cx="652537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continue: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 반복만 건너뛰고 다음 반복 수행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AF1D66-FDA1-3850-5C96-BFF5AA20C50B}"/>
              </a:ext>
            </a:extLst>
          </p:cNvPr>
          <p:cNvSpPr/>
          <p:nvPr/>
        </p:nvSpPr>
        <p:spPr>
          <a:xfrm>
            <a:off x="3921760" y="3714035"/>
            <a:ext cx="1290320" cy="39188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3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9EFCB-3DD9-7332-941B-E17AAD86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B005F5-B7EE-677F-794C-41AE211F8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20527" r="8728" b="20527"/>
          <a:stretch/>
        </p:blipFill>
        <p:spPr>
          <a:xfrm>
            <a:off x="1971040" y="2047800"/>
            <a:ext cx="8244840" cy="27624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0707BA-C8E1-372D-BB88-99C5FDA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루프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pass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0BD85-8A0D-EEEF-E74B-CDE016E9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A0413-5E60-16C0-7454-4CC9B56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75CAD-5D7E-E058-A4FA-B0292A86A915}"/>
              </a:ext>
            </a:extLst>
          </p:cNvPr>
          <p:cNvSpPr txBox="1"/>
          <p:nvPr/>
        </p:nvSpPr>
        <p:spPr>
          <a:xfrm>
            <a:off x="1910799" y="4722435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실행 블록 구현 전 에러 방지용으로 사용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00804-C55D-CAB1-A7A5-017C086EC387}"/>
              </a:ext>
            </a:extLst>
          </p:cNvPr>
          <p:cNvSpPr txBox="1"/>
          <p:nvPr/>
        </p:nvSpPr>
        <p:spPr>
          <a:xfrm>
            <a:off x="1831222" y="1466294"/>
            <a:ext cx="6525378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pass: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아무 동작도 하지 않고 자리만 차지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16AEFB-34F6-19E9-09B4-C412BE8C5C37}"/>
              </a:ext>
            </a:extLst>
          </p:cNvPr>
          <p:cNvSpPr/>
          <p:nvPr/>
        </p:nvSpPr>
        <p:spPr>
          <a:xfrm>
            <a:off x="3322320" y="3436148"/>
            <a:ext cx="695960" cy="28989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6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3EFB-2873-92EE-DF43-DD2F0B8C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363C4-59D9-00D4-A08B-892428814A92}"/>
              </a:ext>
            </a:extLst>
          </p:cNvPr>
          <p:cNvSpPr txBox="1"/>
          <p:nvPr/>
        </p:nvSpPr>
        <p:spPr>
          <a:xfrm>
            <a:off x="5008220" y="2600493"/>
            <a:ext cx="2175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for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46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A863-1D1F-692D-9FFC-39B3C843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A05086-F2C8-1970-EC13-6A09A4D1A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 t="11691" r="6638" b="11572"/>
          <a:stretch/>
        </p:blipFill>
        <p:spPr>
          <a:xfrm>
            <a:off x="2091267" y="1490513"/>
            <a:ext cx="8009466" cy="4443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EF9C50-E666-31DB-E327-568FC90B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  - else </a:t>
            </a:r>
            <a:r>
              <a:rPr lang="ko-KR" altLang="en-US" dirty="0"/>
              <a:t>구문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47AD2-88C2-BDAE-01FB-D14CBD70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BD3236-0539-D3F0-4F57-CCE462F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53074-6DB8-1055-7ACD-A2EA137536B0}"/>
              </a:ext>
            </a:extLst>
          </p:cNvPr>
          <p:cNvSpPr txBox="1"/>
          <p:nvPr/>
        </p:nvSpPr>
        <p:spPr>
          <a:xfrm>
            <a:off x="1977196" y="5831690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break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종료시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구문 실행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B0739-4BE8-D852-2E77-4FB1FD1B3EC0}"/>
              </a:ext>
            </a:extLst>
          </p:cNvPr>
          <p:cNvSpPr txBox="1"/>
          <p:nvPr/>
        </p:nvSpPr>
        <p:spPr>
          <a:xfrm>
            <a:off x="1977196" y="909007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✅반복이 정상적으로 모두 수행된 경우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else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블록을 실행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1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71CF-7279-B94F-A346-3B0C378B9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58231-8399-9D16-6ACE-2EF2F4D852CF}"/>
              </a:ext>
            </a:extLst>
          </p:cNvPr>
          <p:cNvSpPr txBox="1"/>
          <p:nvPr/>
        </p:nvSpPr>
        <p:spPr>
          <a:xfrm>
            <a:off x="4164233" y="2600493"/>
            <a:ext cx="3863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for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44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415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F45D-EE47-BF9F-BAD6-58B179E0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0690-F2D5-94C3-1228-3AB905DE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3FFF1-9169-789B-DB99-A99F914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C351BB-D33C-FE92-B3F7-5B9765F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8CDDB33-CACD-3DB8-5119-EB8055DE6068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650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하나의 </a:t>
            </a:r>
            <a:r>
              <a:rPr lang="en-US" altLang="ko-KR" dirty="0"/>
              <a:t>for </a:t>
            </a:r>
            <a:r>
              <a:rPr lang="ko-KR" altLang="en-US" dirty="0"/>
              <a:t>문 블록 안에 또 다른 </a:t>
            </a:r>
            <a:r>
              <a:rPr lang="en-US" altLang="ko-KR" dirty="0"/>
              <a:t>for </a:t>
            </a:r>
            <a:r>
              <a:rPr lang="ko-KR" altLang="en-US" dirty="0"/>
              <a:t>문이 들어 있는 구조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 </a:t>
            </a:r>
            <a:r>
              <a:rPr lang="en-US" altLang="ko-KR" dirty="0"/>
              <a:t>2</a:t>
            </a:r>
            <a:r>
              <a:rPr lang="ko-KR" altLang="en-US" dirty="0"/>
              <a:t>차원 이상의 데이터 구조나 반복 패턴을 처리할 때</a:t>
            </a:r>
            <a:r>
              <a:rPr lang="en-US" altLang="ko-KR" dirty="0"/>
              <a:t> </a:t>
            </a:r>
            <a:r>
              <a:rPr lang="ko-KR" altLang="en-US" dirty="0"/>
              <a:t>사용 됨</a:t>
            </a:r>
            <a:endParaRPr lang="en-US" altLang="ko-KR" dirty="0"/>
          </a:p>
        </p:txBody>
      </p:sp>
      <p:pic>
        <p:nvPicPr>
          <p:cNvPr id="10" name="그림 9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62E18E-CE9E-FC79-D4F6-45CFC24F2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76572"/>
            <a:ext cx="9982200" cy="4324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A8715-CE39-AC7B-B7C4-71A71695AFFD}"/>
              </a:ext>
            </a:extLst>
          </p:cNvPr>
          <p:cNvSpPr txBox="1"/>
          <p:nvPr/>
        </p:nvSpPr>
        <p:spPr>
          <a:xfrm>
            <a:off x="1841729" y="2687006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✅기본 문법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939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53B19-0A90-66AE-6038-F88F0610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8EE71F-4E09-5242-D813-2301EDE5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17350" r="7929" b="17371"/>
          <a:stretch/>
        </p:blipFill>
        <p:spPr>
          <a:xfrm>
            <a:off x="1853773" y="1433000"/>
            <a:ext cx="8484454" cy="32454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388BF1-D0B4-CC0A-93DD-12174162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B412A-2D47-7DC8-E0A4-9E92B5F0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0EA00-9C32-E731-A370-CE701697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8C917-2743-B228-1560-F5F3B0B27F40}"/>
              </a:ext>
            </a:extLst>
          </p:cNvPr>
          <p:cNvSpPr txBox="1"/>
          <p:nvPr/>
        </p:nvSpPr>
        <p:spPr>
          <a:xfrm>
            <a:off x="1706211" y="851494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✅이중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for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 사용 예시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1D284B-E11F-913A-2E5E-63EC91801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73" y="4743940"/>
            <a:ext cx="1933846" cy="1438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49CAD9-B600-A3CB-3DC7-F79B47E59E0C}"/>
              </a:ext>
            </a:extLst>
          </p:cNvPr>
          <p:cNvSpPr txBox="1"/>
          <p:nvPr/>
        </p:nvSpPr>
        <p:spPr>
          <a:xfrm>
            <a:off x="3829472" y="4743940"/>
            <a:ext cx="6508755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바깥 루프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번당 안쪽 루프는 전체 반복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총 반복 횟수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len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(colors) *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len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(fruits) = 2 * 2 = 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8340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3F79-B39A-55FE-4AB4-6C52F5A8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035F1DD-71A3-5E2A-4081-05DCFE49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12852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구구단 만들기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(2)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문을 중첩하여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9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단까지의 구구단 전체를 아래와 같은 형태로 출력해보세요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93DCC-6F47-2898-6AD8-141E4DAB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06C51-A755-6892-ACBC-91A91E5B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9477D2A-8CE5-BE86-C325-6C11BD1451F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중첩 </a:t>
            </a:r>
            <a:r>
              <a:rPr lang="en-US" altLang="ko-KR" dirty="0">
                <a:solidFill>
                  <a:srgbClr val="ED7D31"/>
                </a:solidFill>
              </a:rPr>
              <a:t>for</a:t>
            </a:r>
            <a:r>
              <a:rPr lang="ko-KR" altLang="en-US" dirty="0">
                <a:solidFill>
                  <a:srgbClr val="ED7D31"/>
                </a:solidFill>
              </a:rPr>
              <a:t>문 연습 문제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7DA57A1-C82E-E076-9F69-616531CA684D}"/>
              </a:ext>
            </a:extLst>
          </p:cNvPr>
          <p:cNvGrpSpPr/>
          <p:nvPr/>
        </p:nvGrpSpPr>
        <p:grpSpPr>
          <a:xfrm>
            <a:off x="4336647" y="2430684"/>
            <a:ext cx="3518705" cy="3829584"/>
            <a:chOff x="3865095" y="2430684"/>
            <a:chExt cx="3518705" cy="38295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7E2E36A-2CCC-D9F7-E31B-E6DFAA92C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5095" y="2430684"/>
              <a:ext cx="943107" cy="38295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0D1C98-F443-1AE0-225C-B7AF73DF4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712" b="-1"/>
            <a:stretch>
              <a:fillRect/>
            </a:stretch>
          </p:blipFill>
          <p:spPr>
            <a:xfrm>
              <a:off x="4916588" y="2430684"/>
              <a:ext cx="866896" cy="38295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CF014F-4610-793F-54CE-5943A9F17DD7}"/>
                </a:ext>
              </a:extLst>
            </p:cNvPr>
            <p:cNvSpPr txBox="1"/>
            <p:nvPr/>
          </p:nvSpPr>
          <p:spPr>
            <a:xfrm>
              <a:off x="5891870" y="3976144"/>
              <a:ext cx="516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atin typeface="+mj-ea"/>
                  <a:ea typeface="+mj-ea"/>
                </a:rPr>
                <a:t>…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BB8B36-C5A6-C3F8-822D-B2853C54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96"/>
            <a:stretch>
              <a:fillRect/>
            </a:stretch>
          </p:blipFill>
          <p:spPr>
            <a:xfrm>
              <a:off x="6516904" y="2430684"/>
              <a:ext cx="866896" cy="3829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263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4DBA6-783D-FEE1-A749-B120A8EA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B0A9888-CD81-2BE4-3C70-AE85B31A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19406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중첩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for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별찍기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사용자로부터 정수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입력받아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(*)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줄에 걸쳐 출력하는 프로그램을 작성하세요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아래와 같이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가지 정렬 방식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왼쪽 정렬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가운데 정렬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오른쪽 정렬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각각 구현해보세요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98893-97C7-A3B7-1225-139A3658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AFC26-AD6C-2FDE-EB88-853470C1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C144C3F-2139-0489-169D-6DCDE082634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중첩 </a:t>
            </a:r>
            <a:r>
              <a:rPr lang="en-US" altLang="ko-KR" dirty="0">
                <a:solidFill>
                  <a:srgbClr val="ED7D31"/>
                </a:solidFill>
              </a:rPr>
              <a:t>for</a:t>
            </a:r>
            <a:r>
              <a:rPr lang="ko-KR" altLang="en-US" dirty="0">
                <a:solidFill>
                  <a:srgbClr val="ED7D31"/>
                </a:solidFill>
              </a:rPr>
              <a:t>문 연습 문제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C3C48B-7BB9-FADD-09B5-3FA411853240}"/>
              </a:ext>
            </a:extLst>
          </p:cNvPr>
          <p:cNvGrpSpPr/>
          <p:nvPr/>
        </p:nvGrpSpPr>
        <p:grpSpPr>
          <a:xfrm>
            <a:off x="2123134" y="3086100"/>
            <a:ext cx="7945731" cy="3339269"/>
            <a:chOff x="2269030" y="2372810"/>
            <a:chExt cx="7945731" cy="333926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9030" y="2742156"/>
              <a:ext cx="1794076" cy="296992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5840" y="2742142"/>
              <a:ext cx="2238921" cy="213941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7694" y="2742142"/>
              <a:ext cx="2036612" cy="253615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607591" y="2372810"/>
              <a:ext cx="111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왼쪽 정렬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8153" y="2372810"/>
              <a:ext cx="125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가운데 정렬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67453" y="2372810"/>
              <a:ext cx="125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오른쪽 정렬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245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68D57-DAC6-FCE5-93D2-3EA4E222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BED4E-CE30-2EE2-C24A-A8AE837FAFFC}"/>
              </a:ext>
            </a:extLst>
          </p:cNvPr>
          <p:cNvSpPr txBox="1"/>
          <p:nvPr/>
        </p:nvSpPr>
        <p:spPr>
          <a:xfrm>
            <a:off x="3478153" y="2600493"/>
            <a:ext cx="52357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컴프리헨션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Comprehension</a:t>
            </a:r>
          </a:p>
        </p:txBody>
      </p:sp>
    </p:spTree>
    <p:extLst>
      <p:ext uri="{BB962C8B-B14F-4D97-AF65-F5344CB8AC3E}">
        <p14:creationId xmlns:p14="http://schemas.microsoft.com/office/powerpoint/2010/main" val="1388053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1263-01A0-FB47-E3B3-BC21B6484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92506-BB1B-B88C-8AEA-A5E21CD7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en-US" altLang="ko-KR" dirty="0"/>
              <a:t>(</a:t>
            </a:r>
            <a:r>
              <a:rPr lang="ko-KR" altLang="en-US" dirty="0"/>
              <a:t>리스트 내포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B92A4-4853-09E8-FD69-25D4338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8533B-9547-27BE-5477-05465A7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8D584D15-5774-CC39-8905-D2537269223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6960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en-US" altLang="ko-KR" dirty="0"/>
              <a:t>for </a:t>
            </a:r>
            <a:r>
              <a:rPr lang="ko-KR" altLang="en-US" dirty="0"/>
              <a:t>문을 사용한 반복문을 한 줄로 축약하여 새 리스트를 생성하는 문법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5BC67-46CB-7D34-FBE0-2DF96D1A45D1}"/>
              </a:ext>
            </a:extLst>
          </p:cNvPr>
          <p:cNvSpPr/>
          <p:nvPr/>
        </p:nvSpPr>
        <p:spPr>
          <a:xfrm>
            <a:off x="892628" y="2583741"/>
            <a:ext cx="10406743" cy="1690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 list comprehension consists of brackets containing an expression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followed by a for clause, then zero or more for or if clauses.”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4068487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0A7B-E31C-E636-C50C-C096244F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BF3C-8435-36D1-2AFF-70E005A0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1A912-121E-ECED-7983-3D9AF9FB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7AACBE-6730-C9C9-BFDA-CC4E112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E03469-0843-C7C4-AD0F-333F0EC1B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25892" r="7986" b="25959"/>
          <a:stretch/>
        </p:blipFill>
        <p:spPr>
          <a:xfrm>
            <a:off x="1479550" y="1504950"/>
            <a:ext cx="9226550" cy="173355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ABBEC9-B9E9-E998-AFC1-60A2B549E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23833" r="7986" b="23870"/>
          <a:stretch/>
        </p:blipFill>
        <p:spPr>
          <a:xfrm>
            <a:off x="1479548" y="3956050"/>
            <a:ext cx="9226551" cy="2072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B3B89-FC34-C9B0-1130-7F362ACC2CAD}"/>
              </a:ext>
            </a:extLst>
          </p:cNvPr>
          <p:cNvSpPr txBox="1"/>
          <p:nvPr/>
        </p:nvSpPr>
        <p:spPr>
          <a:xfrm>
            <a:off x="1326904" y="923444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✅기본 문법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A7455-1F8B-7F16-BE14-2EE3000BF07D}"/>
              </a:ext>
            </a:extLst>
          </p:cNvPr>
          <p:cNvSpPr txBox="1"/>
          <p:nvPr/>
        </p:nvSpPr>
        <p:spPr>
          <a:xfrm>
            <a:off x="1326904" y="3389490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 예시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926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E2-3067-0348-3C1E-CE066022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E84-E91B-B77F-5BCC-A9CAFB30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문과의 비교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9D5A5-B765-C6EB-93A4-B6DB376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94192-6AF6-3CE6-CBDE-86B79A0D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 descr="텍스트, 스크린샷, 폰트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78D609-BEA4-67E5-2777-253A5AD3A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t="16151" r="7963" b="16046"/>
          <a:stretch/>
        </p:blipFill>
        <p:spPr>
          <a:xfrm>
            <a:off x="1476586" y="1504950"/>
            <a:ext cx="9232053" cy="3913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4889EF-EBF5-4282-2B15-3B055756C372}"/>
              </a:ext>
            </a:extLst>
          </p:cNvPr>
          <p:cNvSpPr txBox="1"/>
          <p:nvPr/>
        </p:nvSpPr>
        <p:spPr>
          <a:xfrm>
            <a:off x="1367596" y="5353050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동일한 결과를 훨씬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짧고 읽기 쉬운 코드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표현할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3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A4EE-9ABC-682C-3025-2D65EA93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AA41D-CE96-C7B3-5B30-643721CD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의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3B9D-3084-482B-E3F3-77C0B18B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B9693-2FA2-0C26-F03A-F73C68F4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6AE5781-DE32-D131-038A-8A2CDCC4621E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381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동일한 작업</a:t>
            </a:r>
            <a:r>
              <a:rPr lang="en-US" altLang="ko-KR" dirty="0"/>
              <a:t>(</a:t>
            </a:r>
            <a:r>
              <a:rPr lang="ko-KR" altLang="en-US" dirty="0"/>
              <a:t>코드 블록</a:t>
            </a:r>
            <a:r>
              <a:rPr lang="en-US" altLang="ko-KR" dirty="0"/>
              <a:t>)</a:t>
            </a:r>
            <a:r>
              <a:rPr lang="ko-KR" altLang="en-US" dirty="0"/>
              <a:t>을 여러 번 실행하는 구조적 프로그래밍 기법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en-US" altLang="ko-KR" dirty="0"/>
              <a:t>Python</a:t>
            </a:r>
            <a:r>
              <a:rPr lang="ko-KR" altLang="en-US" dirty="0"/>
              <a:t>은 </a:t>
            </a:r>
            <a:r>
              <a:rPr lang="en-US" altLang="ko-KR" dirty="0"/>
              <a:t>for </a:t>
            </a:r>
            <a:r>
              <a:rPr lang="ko-KR" altLang="en-US" dirty="0"/>
              <a:t>또는 </a:t>
            </a:r>
            <a:r>
              <a:rPr lang="en-US" altLang="ko-KR" dirty="0"/>
              <a:t>while </a:t>
            </a:r>
            <a:r>
              <a:rPr lang="ko-KR" altLang="en-US" dirty="0"/>
              <a:t>문을 사용하여 반복문을 구현함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ko-KR" altLang="en-US" dirty="0" err="1"/>
              <a:t>반복문</a:t>
            </a:r>
            <a:r>
              <a:rPr lang="ko-KR" altLang="en-US" dirty="0"/>
              <a:t> 사용의 목적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동일한 작업의 반복 실행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가독성과 유지보수성 향상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자동화와 대량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197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6870-B851-5482-B97D-EC40651C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908FEF6-5C5B-1DF8-AA2E-4D102ADC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23878" r="7928" b="23878"/>
          <a:stretch/>
        </p:blipFill>
        <p:spPr>
          <a:xfrm>
            <a:off x="1479550" y="2317750"/>
            <a:ext cx="9232900" cy="2070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B2E71B5-998E-40AB-7FB3-F4F8CB90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필터링 추가하기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85CFC-9938-3D86-16CD-E5BCBFCD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E367D-6D44-4CEE-8262-57FB34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105EB-B67D-446C-0C14-1EFEF632174E}"/>
              </a:ext>
            </a:extLst>
          </p:cNvPr>
          <p:cNvSpPr txBox="1"/>
          <p:nvPr/>
        </p:nvSpPr>
        <p:spPr>
          <a:xfrm>
            <a:off x="1367596" y="4324350"/>
            <a:ext cx="8123537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조건문은 끝에 위치하며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해당 조건을 만족하는 값만 리스트에 포함됨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조건이 복잡해지면 가독성이 저하될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8824F1-9491-0DF5-50B3-24E56F4233A9}"/>
              </a:ext>
            </a:extLst>
          </p:cNvPr>
          <p:cNvSpPr/>
          <p:nvPr/>
        </p:nvSpPr>
        <p:spPr>
          <a:xfrm>
            <a:off x="7100888" y="3309938"/>
            <a:ext cx="1983735" cy="33813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9BDB5-B288-B57D-D423-E4CB59EDC1A4}"/>
              </a:ext>
            </a:extLst>
          </p:cNvPr>
          <p:cNvSpPr txBox="1"/>
          <p:nvPr/>
        </p:nvSpPr>
        <p:spPr>
          <a:xfrm>
            <a:off x="7571942" y="2940606"/>
            <a:ext cx="104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 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A92EE-0FDC-3738-8B2A-4D089FB4B3DA}"/>
              </a:ext>
            </a:extLst>
          </p:cNvPr>
          <p:cNvSpPr txBox="1"/>
          <p:nvPr/>
        </p:nvSpPr>
        <p:spPr>
          <a:xfrm>
            <a:off x="1326904" y="1750286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✅예제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1~10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사이에서 짝수만 추출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055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8E9A-8A8E-2977-58D8-F0781677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6E3B6F-899E-EEF7-B805-0D8861C5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" t="23959" r="7928" b="23958"/>
          <a:stretch/>
        </p:blipFill>
        <p:spPr>
          <a:xfrm>
            <a:off x="1479548" y="2240189"/>
            <a:ext cx="9232901" cy="20637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9FC66-7E38-3608-4A52-F0CF5779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루프 표현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60E9D-B190-4C7D-0D03-93ECF674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A021D0-3098-814A-7014-132745B6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021A0-E226-3FF0-4FEF-CC1F79A481C5}"/>
              </a:ext>
            </a:extLst>
          </p:cNvPr>
          <p:cNvSpPr txBox="1"/>
          <p:nvPr/>
        </p:nvSpPr>
        <p:spPr>
          <a:xfrm>
            <a:off x="1324053" y="4769299"/>
            <a:ext cx="8123537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중첩이 깊어지면 일반적인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문보다 가독성이 떨어질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A90A89-C758-B4FA-7305-D2122FD3A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50" y="4379908"/>
            <a:ext cx="9232900" cy="38939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AABC95-DAF5-C865-7B2B-F65D419CA47B}"/>
              </a:ext>
            </a:extLst>
          </p:cNvPr>
          <p:cNvSpPr/>
          <p:nvPr/>
        </p:nvSpPr>
        <p:spPr>
          <a:xfrm>
            <a:off x="4609148" y="3246550"/>
            <a:ext cx="2252662" cy="33813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6EEDB-6A92-48BD-12CF-32B87210D00B}"/>
              </a:ext>
            </a:extLst>
          </p:cNvPr>
          <p:cNvSpPr txBox="1"/>
          <p:nvPr/>
        </p:nvSpPr>
        <p:spPr>
          <a:xfrm>
            <a:off x="5025650" y="2848254"/>
            <a:ext cx="1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① 바깥 </a:t>
            </a:r>
            <a:r>
              <a:rPr lang="en-US" altLang="ko-KR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</a:t>
            </a:r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059C0E-6B59-27BB-046B-CC6393F72389}"/>
              </a:ext>
            </a:extLst>
          </p:cNvPr>
          <p:cNvSpPr/>
          <p:nvPr/>
        </p:nvSpPr>
        <p:spPr>
          <a:xfrm>
            <a:off x="6949527" y="3247824"/>
            <a:ext cx="2252662" cy="33813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B7BF9D-FF7E-E7C5-752A-E56036D76A2C}"/>
              </a:ext>
            </a:extLst>
          </p:cNvPr>
          <p:cNvSpPr txBox="1"/>
          <p:nvPr/>
        </p:nvSpPr>
        <p:spPr>
          <a:xfrm>
            <a:off x="7366029" y="2848254"/>
            <a:ext cx="141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②</a:t>
            </a:r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안쪽 </a:t>
            </a:r>
            <a:r>
              <a:rPr lang="en-US" altLang="ko-KR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</a:t>
            </a:r>
            <a:r>
              <a:rPr lang="ko-KR" altLang="en-US" sz="18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0BA2C-901E-08E4-8E4D-5D5AD33FA9DA}"/>
              </a:ext>
            </a:extLst>
          </p:cNvPr>
          <p:cNvSpPr txBox="1"/>
          <p:nvPr/>
        </p:nvSpPr>
        <p:spPr>
          <a:xfrm>
            <a:off x="1326904" y="1655036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✅예제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리스트에서 모든 조합 만들기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9958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706D8-061B-9126-8C2E-6819BB15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1DDF33-A77F-C584-34DB-AB011A9B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27494"/>
            <a:ext cx="10972800" cy="4324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679699-1DB7-2BBE-05EB-70F65CD7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·</a:t>
            </a:r>
            <a:r>
              <a:rPr lang="ko-KR" altLang="en-US" dirty="0"/>
              <a:t>집합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5AF56-44D0-9D62-5205-0393916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7B985-8FEF-C43A-D8E3-D594753B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95E81-EECF-5197-A3CA-2D8805425C65}"/>
              </a:ext>
            </a:extLst>
          </p:cNvPr>
          <p:cNvSpPr txBox="1"/>
          <p:nvPr/>
        </p:nvSpPr>
        <p:spPr>
          <a:xfrm>
            <a:off x="1326904" y="1081840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딕셔너리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컴프리헨션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0" name="그림 9" descr="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24152A-693E-46B0-1EE1-D4A43705F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8997"/>
            <a:ext cx="10515600" cy="26821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D06C89-F319-027D-6413-E1EEC90DA10A}"/>
              </a:ext>
            </a:extLst>
          </p:cNvPr>
          <p:cNvSpPr txBox="1"/>
          <p:nvPr/>
        </p:nvSpPr>
        <p:spPr>
          <a:xfrm>
            <a:off x="1326904" y="4211041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✅셋 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컴프리헨션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856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9141-D262-3A3B-DE49-C01C9153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0586B-79FE-8101-5C14-17B75431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컴프리헨션의</a:t>
            </a:r>
            <a:r>
              <a:rPr lang="ko-KR" altLang="en-US" dirty="0"/>
              <a:t> 장점과 단점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AC5A8-AF4A-487A-94AB-FC72667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0C8D32-3B1E-8A1E-B953-6EF70A6A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3300C-841B-46B6-B242-366DBE4F9997}"/>
              </a:ext>
            </a:extLst>
          </p:cNvPr>
          <p:cNvSpPr txBox="1"/>
          <p:nvPr/>
        </p:nvSpPr>
        <p:spPr>
          <a:xfrm>
            <a:off x="1326904" y="1081840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✅장점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BB6DC-E44C-0880-8520-0DA57A1C945D}"/>
              </a:ext>
            </a:extLst>
          </p:cNvPr>
          <p:cNvSpPr txBox="1"/>
          <p:nvPr/>
        </p:nvSpPr>
        <p:spPr>
          <a:xfrm>
            <a:off x="1326904" y="3918941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단점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4A53E7-378D-115A-B02D-5002C4CC5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20011"/>
              </p:ext>
            </p:extLst>
          </p:nvPr>
        </p:nvGraphicFramePr>
        <p:xfrm>
          <a:off x="1479550" y="1695378"/>
          <a:ext cx="9226550" cy="2152724"/>
        </p:xfrm>
        <a:graphic>
          <a:graphicData uri="http://schemas.openxmlformats.org/drawingml/2006/table">
            <a:tbl>
              <a:tblPr/>
              <a:tblGrid>
                <a:gridCol w="1555849">
                  <a:extLst>
                    <a:ext uri="{9D8B030D-6E8A-4147-A177-3AD203B41FA5}">
                      <a16:colId xmlns:a16="http://schemas.microsoft.com/office/drawing/2014/main" val="55861759"/>
                    </a:ext>
                  </a:extLst>
                </a:gridCol>
                <a:gridCol w="7670701">
                  <a:extLst>
                    <a:ext uri="{9D8B030D-6E8A-4147-A177-3AD203B41FA5}">
                      <a16:colId xmlns:a16="http://schemas.microsoft.com/office/drawing/2014/main" val="3986591657"/>
                    </a:ext>
                  </a:extLst>
                </a:gridCol>
              </a:tblGrid>
              <a:tr h="538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26768"/>
                  </a:ext>
                </a:extLst>
              </a:tr>
              <a:tr h="538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간결성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반복문을 한 줄로 표현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38279"/>
                  </a:ext>
                </a:extLst>
              </a:tr>
              <a:tr h="538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가독성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조건과 결과를 동시에 확인할 수 있음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88873"/>
                  </a:ext>
                </a:extLst>
              </a:tr>
              <a:tr h="5381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성능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일반 루프보다 약간 빠른 경우도 많음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8571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A50A46-8EF6-01DB-EF56-12E04612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25257"/>
              </p:ext>
            </p:extLst>
          </p:nvPr>
        </p:nvGraphicFramePr>
        <p:xfrm>
          <a:off x="1479550" y="4571286"/>
          <a:ext cx="9226550" cy="1532412"/>
        </p:xfrm>
        <a:graphic>
          <a:graphicData uri="http://schemas.openxmlformats.org/drawingml/2006/table">
            <a:tbl>
              <a:tblPr/>
              <a:tblGrid>
                <a:gridCol w="2051718">
                  <a:extLst>
                    <a:ext uri="{9D8B030D-6E8A-4147-A177-3AD203B41FA5}">
                      <a16:colId xmlns:a16="http://schemas.microsoft.com/office/drawing/2014/main" val="1178958107"/>
                    </a:ext>
                  </a:extLst>
                </a:gridCol>
                <a:gridCol w="7174832">
                  <a:extLst>
                    <a:ext uri="{9D8B030D-6E8A-4147-A177-3AD203B41FA5}">
                      <a16:colId xmlns:a16="http://schemas.microsoft.com/office/drawing/2014/main" val="71359797"/>
                    </a:ext>
                  </a:extLst>
                </a:gridCol>
              </a:tblGrid>
              <a:tr h="5108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78526"/>
                  </a:ext>
                </a:extLst>
              </a:tr>
              <a:tr h="5108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복잡한 로직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중첩이 깊거나 조건이 많아지면 오히려 가독성 저하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771454"/>
                  </a:ext>
                </a:extLst>
              </a:tr>
              <a:tr h="5108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디버깅 어려움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중간 값을 출력하거나 추적하기 어려움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75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52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23461-DEEB-08BF-3657-6BE9986C1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2D6A8FE-6E0A-6B62-D71A-4733F30B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467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제곱값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리스트 만들기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까지의 숫자에 대해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수의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제곱값을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요소로 갖는 리스트를 리스트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컴프리헨션으로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2. 3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배수만 리스트로 만들기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까지의 수 중에서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배수만 포함된 리스트를 리스트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컴프리헨션으로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만들어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문자열 리스트에서 길이가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이상인 단어만 뽑기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위 리스트에서 글자 수가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이상인 단어들만 리스트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컴프리헨션으로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추출하여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fruits = ["apple", "fig", "banana", "plum", "cherry", "pear", "orange"]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F9626-2407-1F30-B52D-675EF397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F4ED40-3A4A-3870-393E-308AE494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C2C07EB-7616-791B-7430-3A464F75A90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리스트 </a:t>
            </a:r>
            <a:r>
              <a:rPr lang="ko-KR" altLang="en-US" dirty="0" err="1">
                <a:solidFill>
                  <a:srgbClr val="ED7D31"/>
                </a:solidFill>
              </a:rPr>
              <a:t>컴프리헨션</a:t>
            </a:r>
            <a:r>
              <a:rPr lang="ko-KR" altLang="en-US" dirty="0">
                <a:solidFill>
                  <a:srgbClr val="ED7D31"/>
                </a:solidFill>
              </a:rPr>
              <a:t> 연습 문제</a:t>
            </a:r>
          </a:p>
        </p:txBody>
      </p:sp>
    </p:spTree>
    <p:extLst>
      <p:ext uri="{BB962C8B-B14F-4D97-AF65-F5344CB8AC3E}">
        <p14:creationId xmlns:p14="http://schemas.microsoft.com/office/powerpoint/2010/main" val="239634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36D1-F2C0-15CA-E2B0-4A8EE542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E3A3-2375-CAE9-C817-741AE7B6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필요성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95BFC-D28E-9C6F-CD20-E0B9BA54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9387B-C11A-AEA7-A0CD-5DC0820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 descr="텍스트, 스크린샷, 디스플레이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C37A5A-89A0-1C56-5D1F-7404C9329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t="20189" r="10668" b="20190"/>
          <a:stretch/>
        </p:blipFill>
        <p:spPr>
          <a:xfrm>
            <a:off x="2797175" y="1981200"/>
            <a:ext cx="6597650" cy="279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52AB4-D146-578C-5EB8-FFC0968B3D4A}"/>
              </a:ext>
            </a:extLst>
          </p:cNvPr>
          <p:cNvSpPr txBox="1"/>
          <p:nvPr/>
        </p:nvSpPr>
        <p:spPr>
          <a:xfrm>
            <a:off x="2676005" y="465137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🤔 위와 같이 동일한 코드가 계속해서 반복된다면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  <a:endParaRPr lang="ko-KR" altLang="en-US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6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50B2-4705-9A04-AAA7-736BA509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3CEA8-913C-2FE2-9C34-CE72F50C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반복문의 필요성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A42A2-6C6C-89AF-FB32-1F49D75B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4C93D5-31B0-6533-623F-5CB9B16D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E1DE2-719A-BCEC-B334-183FF6743767}"/>
              </a:ext>
            </a:extLst>
          </p:cNvPr>
          <p:cNvSpPr txBox="1"/>
          <p:nvPr/>
        </p:nvSpPr>
        <p:spPr>
          <a:xfrm>
            <a:off x="2676005" y="465137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반복문을 사용해서 간편하게 반복할 수 있음</a:t>
            </a:r>
          </a:p>
        </p:txBody>
      </p:sp>
      <p:pic>
        <p:nvPicPr>
          <p:cNvPr id="10" name="그림 9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CBC0C1-D6AD-2394-B385-B868BBCF4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9" t="24038" r="10555" b="24039"/>
          <a:stretch/>
        </p:blipFill>
        <p:spPr>
          <a:xfrm>
            <a:off x="2790825" y="2400300"/>
            <a:ext cx="660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25DE3-3E75-6FCD-16FB-EEEB70D0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DF8F-921F-4CE1-ECA6-7A91E567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5FD9C-D2A1-115E-DA46-D0AD315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00ADC-1177-F4EB-341D-F1FB8EC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119EA5A-208D-28B0-BAD9-B88FAABF141F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650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시퀀스</a:t>
            </a:r>
            <a:r>
              <a:rPr lang="en-US" altLang="ko-KR" dirty="0"/>
              <a:t>/</a:t>
            </a:r>
            <a:r>
              <a:rPr lang="ko-KR" altLang="en-US" dirty="0" err="1"/>
              <a:t>이터러블</a:t>
            </a:r>
            <a:r>
              <a:rPr lang="ko-KR" altLang="en-US" dirty="0"/>
              <a:t> 객체의 항목들을 하나씩 꺼내서 실행 블록에 전달하는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6CFA21-58B8-7E6C-3004-19502DE2B350}"/>
              </a:ext>
            </a:extLst>
          </p:cNvPr>
          <p:cNvSpPr/>
          <p:nvPr/>
        </p:nvSpPr>
        <p:spPr>
          <a:xfrm>
            <a:off x="892628" y="2504967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“The for statement is used to iterate over the elements of a sequence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(such as a string, tuple or list) or other 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iterable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object.”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205104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7032-DF7B-E897-8465-04255D12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6D782-834A-F8A7-DABD-A3B05A30D4DD}"/>
              </a:ext>
            </a:extLst>
          </p:cNvPr>
          <p:cNvSpPr txBox="1"/>
          <p:nvPr/>
        </p:nvSpPr>
        <p:spPr>
          <a:xfrm>
            <a:off x="2945959" y="2600493"/>
            <a:ext cx="6300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for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문의 기본 문법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07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E8F9-FA71-3CC8-FDB5-ACDBB5B3B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920C3B5-F054-C226-970B-43DE59560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5" t="23922" r="10558" b="23770"/>
          <a:stretch/>
        </p:blipFill>
        <p:spPr>
          <a:xfrm>
            <a:off x="2695609" y="1842798"/>
            <a:ext cx="6804651" cy="21356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5E32AB-0086-2332-0DAF-0A80861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문법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56041-2C20-7E41-BC09-6824C965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EC766-AB9A-81E4-2044-8A4389B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2E6A2-8546-1300-4D25-B37BF35E63A4}"/>
              </a:ext>
            </a:extLst>
          </p:cNvPr>
          <p:cNvSpPr txBox="1"/>
          <p:nvPr/>
        </p:nvSpPr>
        <p:spPr>
          <a:xfrm>
            <a:off x="2572537" y="3972368"/>
            <a:ext cx="7034128" cy="188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변수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반복마다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이터러블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객체의 항목을 하나씩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대입받는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이터러블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순회 가능한 객체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(list, tuple, str,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set, range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 블록의 시작을 알림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들여쓰기를 통해 코드 블록 범위를 명확히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582ED-E083-7229-3E1C-BF217B181509}"/>
              </a:ext>
            </a:extLst>
          </p:cNvPr>
          <p:cNvSpPr txBox="1"/>
          <p:nvPr/>
        </p:nvSpPr>
        <p:spPr>
          <a:xfrm>
            <a:off x="2548787" y="1213792"/>
            <a:ext cx="612173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for &lt;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변수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 in &lt;</a:t>
            </a:r>
            <a:r>
              <a:rPr lang="ko-KR" altLang="en-US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이터러블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&gt;: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구조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0894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</TotalTime>
  <Words>1478</Words>
  <Application>Microsoft Office PowerPoint</Application>
  <PresentationFormat>와이드스크린</PresentationFormat>
  <Paragraphs>293</Paragraphs>
  <Slides>45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G마켓 산스 TTF Bold</vt:lpstr>
      <vt:lpstr>Kim jung chul Gothic Regular</vt:lpstr>
      <vt:lpstr>Pretendard Black</vt:lpstr>
      <vt:lpstr>Pretendard Light</vt:lpstr>
      <vt:lpstr>Pretendard Medium</vt:lpstr>
      <vt:lpstr>굴림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반복(iteration)의 정의</vt:lpstr>
      <vt:lpstr>반복문의 필요성</vt:lpstr>
      <vt:lpstr>반복문의 필요성</vt:lpstr>
      <vt:lpstr>for문</vt:lpstr>
      <vt:lpstr>PowerPoint 프레젠테이션</vt:lpstr>
      <vt:lpstr>for문 기본 문법(1)</vt:lpstr>
      <vt:lpstr>for문 기본 문법(1)</vt:lpstr>
      <vt:lpstr>for문 기본 문법(2)</vt:lpstr>
      <vt:lpstr>for문 기본 사용(1) - 문자열</vt:lpstr>
      <vt:lpstr>for문 기본 사용(2) - 리스트, 튜플</vt:lpstr>
      <vt:lpstr>for문 기본 사용(3) - 딕셔너리</vt:lpstr>
      <vt:lpstr>for문 기본 사용(3) - 딕셔너리</vt:lpstr>
      <vt:lpstr>for문 기본 사용(4) - set</vt:lpstr>
      <vt:lpstr>PowerPoint 프레젠테이션</vt:lpstr>
      <vt:lpstr>PowerPoint 프레젠테이션</vt:lpstr>
      <vt:lpstr>for문과 range()</vt:lpstr>
      <vt:lpstr>for문과 range()</vt:lpstr>
      <vt:lpstr>for문과 range()</vt:lpstr>
      <vt:lpstr>for문과 range()</vt:lpstr>
      <vt:lpstr>for문과 range()</vt:lpstr>
      <vt:lpstr>PowerPoint 프레젠테이션</vt:lpstr>
      <vt:lpstr>PowerPoint 프레젠테이션</vt:lpstr>
      <vt:lpstr>PowerPoint 프레젠테이션</vt:lpstr>
      <vt:lpstr>루프 제어문 - break</vt:lpstr>
      <vt:lpstr>루프 제어문 - continue</vt:lpstr>
      <vt:lpstr>루프 제어문 – pass</vt:lpstr>
      <vt:lpstr>for  - else 구문</vt:lpstr>
      <vt:lpstr>PowerPoint 프레젠테이션</vt:lpstr>
      <vt:lpstr>중첩 for 문</vt:lpstr>
      <vt:lpstr>중첩 for 문</vt:lpstr>
      <vt:lpstr>PowerPoint 프레젠테이션</vt:lpstr>
      <vt:lpstr>PowerPoint 프레젠테이션</vt:lpstr>
      <vt:lpstr>PowerPoint 프레젠테이션</vt:lpstr>
      <vt:lpstr>리스트 컴프리헨션(리스트 내포)</vt:lpstr>
      <vt:lpstr>리스트 컴프리헨션 기본 문법</vt:lpstr>
      <vt:lpstr>for문과의 비교</vt:lpstr>
      <vt:lpstr>조건 필터링 추가하기</vt:lpstr>
      <vt:lpstr>중첩 루프 표현</vt:lpstr>
      <vt:lpstr>딕셔너리·집합 컴프리헨션</vt:lpstr>
      <vt:lpstr>컴프리헨션의 장점과 단점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416</cp:revision>
  <dcterms:created xsi:type="dcterms:W3CDTF">2023-01-31T04:26:23Z</dcterms:created>
  <dcterms:modified xsi:type="dcterms:W3CDTF">2025-07-18T05:00:04Z</dcterms:modified>
</cp:coreProperties>
</file>