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1012" r:id="rId2"/>
    <p:sldId id="257" r:id="rId3"/>
    <p:sldId id="980" r:id="rId4"/>
    <p:sldId id="984" r:id="rId5"/>
    <p:sldId id="985" r:id="rId6"/>
    <p:sldId id="990" r:id="rId7"/>
    <p:sldId id="988" r:id="rId8"/>
    <p:sldId id="989" r:id="rId9"/>
    <p:sldId id="986" r:id="rId10"/>
    <p:sldId id="987" r:id="rId11"/>
    <p:sldId id="991" r:id="rId12"/>
    <p:sldId id="992" r:id="rId13"/>
    <p:sldId id="995" r:id="rId14"/>
    <p:sldId id="996" r:id="rId15"/>
    <p:sldId id="993" r:id="rId16"/>
    <p:sldId id="994" r:id="rId17"/>
    <p:sldId id="1008" r:id="rId18"/>
    <p:sldId id="997" r:id="rId19"/>
    <p:sldId id="998" r:id="rId20"/>
    <p:sldId id="999" r:id="rId21"/>
    <p:sldId id="1000" r:id="rId22"/>
    <p:sldId id="1009" r:id="rId23"/>
    <p:sldId id="1001" r:id="rId24"/>
    <p:sldId id="1002" r:id="rId25"/>
    <p:sldId id="1003" r:id="rId26"/>
    <p:sldId id="1004" r:id="rId27"/>
    <p:sldId id="1007" r:id="rId28"/>
    <p:sldId id="1010" r:id="rId29"/>
    <p:sldId id="1011" r:id="rId30"/>
    <p:sldId id="1006" r:id="rId31"/>
    <p:sldId id="1005" r:id="rId32"/>
    <p:sldId id="1014" r:id="rId33"/>
    <p:sldId id="1015" r:id="rId34"/>
    <p:sldId id="813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FF99"/>
    <a:srgbClr val="2B2B2B"/>
    <a:srgbClr val="00B050"/>
    <a:srgbClr val="ED7D31"/>
    <a:srgbClr val="00599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6" autoAdjust="0"/>
    <p:restoredTop sz="96230" autoAdjust="0"/>
  </p:normalViewPr>
  <p:slideViewPr>
    <p:cSldViewPr snapToGrid="0">
      <p:cViewPr varScale="1">
        <p:scale>
          <a:sx n="100" d="100"/>
          <a:sy n="100" d="100"/>
        </p:scale>
        <p:origin x="8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40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13A867C-D490-40C2-AB8D-A60FA70A9BF5}" type="datetimeFigureOut">
              <a:rPr lang="ko-KR" altLang="en-US" smtClean="0"/>
              <a:pPr/>
              <a:t>2025-07-14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3E35EA20-6519-4513-9EDC-C89C5369BA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16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2C353-27E2-162B-8AD8-430C2E188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D6363B-2514-9137-0E84-72D7B90153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FE39808-FEEC-FB97-63E8-ACE6411CB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69C54F-C59A-FEAF-8010-38C3753563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63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72868-8E28-E28F-C7DE-36655CEE7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9B8EA1A-CED6-537A-92D9-733EA4CEBF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15FDE3D-5A9E-B97E-D119-F35D61016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09B2E3-D5B1-2094-8CA8-0650ABF576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66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A5059-052F-EC85-0C4F-8B4A764D5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88E5B19-60F3-6873-6719-810E80EA7D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06FA17-B99A-993B-276E-D032ECF44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practice_01.sql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54C26-0FD8-A449-4676-F16F4A1A9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679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5BF17-97D8-C0C6-D1C0-ACBCD62FA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177528D-327C-19B7-FA6D-A3012C4F11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37EFA5E-B7BB-181E-4308-C8C86D9B99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practice_01.sql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AD7DC0-AF15-F2B2-D956-EF6C6DC2EE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271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E26AA-B537-CB60-C72C-12D1C32E9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9318CBB-776D-1A93-177B-FC62A8C9CC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DEAB3A-E935-2D26-0A28-05039BE3F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practice_01.sql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DB2815-67E3-183D-9209-98A9F3F67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353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9623E-4337-112A-DFB8-BEC1C550D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0E365D4-ABAC-8B5B-0563-659D1E1BC3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E0295E5-A735-B14F-67A4-6C502A30B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practice_01.sql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1C56D5-B43A-4294-4195-B63CEDE367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94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DCA84-D834-7EED-20D1-8EA7A021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2C2548-3BDB-0A27-ACDF-B4EE7E71B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C03A41-0342-B6B6-15E4-6C583E42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762EC-19F5-CEE1-1915-8492FF164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4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B6271-4BE0-0899-E10F-BEDE57F7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ACF-33BF-8F05-8A89-B4A950B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91FF2-4362-D667-E80C-A0CD33AA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500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>
            <a:lvl1pPr>
              <a:defRPr sz="480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511166"/>
            <a:ext cx="11701221" cy="4665797"/>
          </a:xfrm>
        </p:spPr>
        <p:txBody>
          <a:bodyPr lIns="90000" rIns="90000"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A9EA12E-03D9-7F07-36B9-45CCAAFB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73549C7E-B7CA-2916-680F-BE948DD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02BC9AC-AD9B-31DE-3356-B3228C3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0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930400"/>
            <a:ext cx="10515600" cy="44259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C1235-ECD8-45EF-A491-D87AB5849B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5E23C3-0E3D-4E4E-8486-D7FB4C073DC1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13B58-6057-4476-7DF4-335938A153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5D03663-69E4-5E86-E2CF-1E5CB45A8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6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57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2A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C1FCC00F-7B12-D0C7-C8FF-2632DB2F21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52" y="126744"/>
            <a:ext cx="1557011" cy="33476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CA45D7C8-4A0F-13D7-9F9C-7A4D3AB80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991" y="6470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6BF42AC9-BE86-7782-13FD-7864483A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1717F22-7FAF-5E74-F536-7D7AA49A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9809" y="64610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B154-9B8C-E7FF-80ED-72C1CA1F70ED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Medium" panose="02000603000000020004" pitchFamily="2" charset="-127"/>
          <a:ea typeface="Pretendard Medium" panose="02000603000000020004" pitchFamily="2" charset="-127"/>
          <a:cs typeface="Pretendard Medium" panose="020006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561" y="2541087"/>
            <a:ext cx="853440" cy="935038"/>
          </a:xfrm>
        </p:spPr>
        <p:txBody>
          <a:bodyPr/>
          <a:lstStyle/>
          <a:p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349" y="3686684"/>
            <a:ext cx="2336503" cy="530087"/>
          </a:xfrm>
        </p:spPr>
        <p:txBody>
          <a:bodyPr wrap="square"/>
          <a:lstStyle/>
          <a:p>
            <a:pPr algn="just"/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재생에너지 </a:t>
            </a:r>
            <a:r>
              <a:rPr lang="en-US" altLang="ko-KR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11" y="3670957"/>
            <a:ext cx="3021223" cy="4562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9A9E68-1C40-179C-9126-E3D84DE20A0A}"/>
              </a:ext>
            </a:extLst>
          </p:cNvPr>
          <p:cNvGrpSpPr/>
          <p:nvPr/>
        </p:nvGrpSpPr>
        <p:grpSpPr>
          <a:xfrm>
            <a:off x="2251608" y="2636151"/>
            <a:ext cx="7688784" cy="944801"/>
            <a:chOff x="2377440" y="2657237"/>
            <a:chExt cx="7688784" cy="9448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78D3EA-D15D-AC23-FCDE-3921C4292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307" y="2667000"/>
              <a:ext cx="2996917" cy="935038"/>
            </a:xfrm>
            <a:prstGeom prst="rect">
              <a:avLst/>
            </a:prstGeom>
          </p:spPr>
        </p:pic>
        <p:pic>
          <p:nvPicPr>
            <p:cNvPr id="10" name="그림 9" descr="그래픽, 그래픽 디자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A611E206-8734-8C1B-C7A0-99730D8C0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440" y="2657237"/>
              <a:ext cx="3459480" cy="744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91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B5189-C354-2F69-0715-F4EC7B5A3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멀티미디어 소프트웨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10EDAFB-D769-97E3-0E72-023C904D7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3372"/>
            <a:ext cx="12192000" cy="44137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A58E421-09CC-6FE5-ECDE-B730A63D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우선순위</a:t>
            </a:r>
            <a:r>
              <a:rPr lang="en-US" altLang="ko-KR" dirty="0"/>
              <a:t>(</a:t>
            </a:r>
            <a:r>
              <a:rPr lang="ko-KR" altLang="en-US" dirty="0"/>
              <a:t>산술 연산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A3971-EFB7-9E70-367B-E1493C67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70DE39-2116-E1D7-3485-56D840E9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8D8533-95D1-41EA-BE3A-9F09E18E556F}"/>
              </a:ext>
            </a:extLst>
          </p:cNvPr>
          <p:cNvSpPr txBox="1"/>
          <p:nvPr/>
        </p:nvSpPr>
        <p:spPr>
          <a:xfrm>
            <a:off x="604685" y="1568775"/>
            <a:ext cx="10844365" cy="663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연산자 우선순위 예시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21746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B06E1-7197-9C68-7AB4-1A9E6F855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소프트웨어, 디스플레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28F6D04-8AC2-0433-0F10-9EBA86AE3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26" y="502080"/>
            <a:ext cx="10225348" cy="63559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FC453CF-271D-1C63-E895-D770D551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사칙연산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1498A-1F7D-B1BE-CAF1-71ABE1F1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66FA7-48B6-0142-8656-E38FDBE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358AB-3E69-82F3-A50B-370F903D4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67FEE-24E6-ABC6-4503-D5D012A8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사칙연산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41C64D-8298-423C-CB22-410BB153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FFCEF0-28CD-AEB8-90F3-10C924E2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9" name="그림 8" descr="텍스트, 스크린샷, 소프트웨어, 디스플레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689FEC2-C029-C504-39D2-7500EA054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1" y="503353"/>
            <a:ext cx="10218058" cy="635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4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CF0D5-9BEF-F318-E18C-601A4EA86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E50C7-8D3C-77EF-9D8E-F82BC773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변수에 사칙연산 적용하기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BBCFE-431F-9CB0-A6F6-2CD30B4D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E4F640-95EC-DB3D-2274-916764E3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 descr="텍스트, 스크린샷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A310430-384B-C52D-64FA-803D393F2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4" t="21741" r="10665" b="21629"/>
          <a:stretch/>
        </p:blipFill>
        <p:spPr>
          <a:xfrm>
            <a:off x="2416175" y="1924840"/>
            <a:ext cx="7359650" cy="27812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FE9042-43F0-95B6-E261-393CC1514D89}"/>
              </a:ext>
            </a:extLst>
          </p:cNvPr>
          <p:cNvSpPr txBox="1"/>
          <p:nvPr/>
        </p:nvSpPr>
        <p:spPr>
          <a:xfrm>
            <a:off x="2172276" y="4706100"/>
            <a:ext cx="7847447" cy="663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+mn-ea"/>
                <a:cs typeface="Pretendard Light" panose="02000403000000020004" pitchFamily="2" charset="-127"/>
              </a:rPr>
              <a:t>🤔 변수 </a:t>
            </a:r>
            <a:r>
              <a:rPr lang="en-US" altLang="ko-KR" sz="2800" dirty="0">
                <a:latin typeface="+mn-ea"/>
                <a:cs typeface="Pretendard Light" panose="02000403000000020004" pitchFamily="2" charset="-127"/>
              </a:rPr>
              <a:t>a</a:t>
            </a:r>
            <a:r>
              <a:rPr lang="ko-KR" altLang="en-US" sz="2800" dirty="0">
                <a:latin typeface="+mn-ea"/>
                <a:cs typeface="Pretendard Light" panose="02000403000000020004" pitchFamily="2" charset="-127"/>
              </a:rPr>
              <a:t>의</a:t>
            </a:r>
            <a:r>
              <a:rPr lang="en-US" altLang="ko-KR" sz="2800" dirty="0">
                <a:latin typeface="+mn-ea"/>
                <a:cs typeface="Pretendard Light" panose="02000403000000020004" pitchFamily="2" charset="-127"/>
              </a:rPr>
              <a:t> </a:t>
            </a:r>
            <a:r>
              <a:rPr lang="ko-KR" altLang="en-US" sz="2800" dirty="0">
                <a:latin typeface="+mn-ea"/>
                <a:cs typeface="Pretendard Light" panose="02000403000000020004" pitchFamily="2" charset="-127"/>
              </a:rPr>
              <a:t>값을 증가시키려면 어떻게 해야 할까</a:t>
            </a:r>
            <a:r>
              <a:rPr lang="en-US" altLang="ko-KR" sz="2800" dirty="0">
                <a:latin typeface="+mn-ea"/>
                <a:cs typeface="Pretendard Light" panose="02000403000000020004" pitchFamily="2" charset="-127"/>
              </a:rPr>
              <a:t>??</a:t>
            </a:r>
            <a:endParaRPr lang="ko-KR" altLang="en-US" sz="2800" dirty="0">
              <a:latin typeface="+mn-ea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9129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FE077-5AE7-CFD0-2E1F-25A2313EF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99F50-E434-1DD4-FB4F-A1721C06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변수에 사칙연산 적용하기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C85823-FAEB-D4EB-A961-D49748EB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73C3A7-D79B-172D-6F1C-65D0FFE0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7C43B-6F03-97E4-7C47-D082EC78418D}"/>
              </a:ext>
            </a:extLst>
          </p:cNvPr>
          <p:cNvSpPr txBox="1"/>
          <p:nvPr/>
        </p:nvSpPr>
        <p:spPr>
          <a:xfrm>
            <a:off x="2311244" y="4709184"/>
            <a:ext cx="7359650" cy="663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+mn-ea"/>
                <a:cs typeface="Pretendard Light" panose="02000403000000020004" pitchFamily="2" charset="-127"/>
              </a:rPr>
              <a:t>✔️ 연산을 진행한 후 다시 변수에 대입</a:t>
            </a:r>
          </a:p>
        </p:txBody>
      </p:sp>
      <p:pic>
        <p:nvPicPr>
          <p:cNvPr id="7" name="그림 6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50BD50B-A53C-CF8B-D11E-0CA920A04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4" t="21585" r="10649" b="21660"/>
          <a:stretch/>
        </p:blipFill>
        <p:spPr>
          <a:xfrm>
            <a:off x="2416175" y="1925910"/>
            <a:ext cx="7359650" cy="278327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FA743BB-2C9D-EF95-7820-D1909C28AD19}"/>
              </a:ext>
            </a:extLst>
          </p:cNvPr>
          <p:cNvSpPr>
            <a:spLocks/>
          </p:cNvSpPr>
          <p:nvPr/>
        </p:nvSpPr>
        <p:spPr>
          <a:xfrm flipH="1" flipV="1">
            <a:off x="3281393" y="3505114"/>
            <a:ext cx="1645025" cy="386715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078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470A5-911C-70D3-1A30-DBAA82C15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2E30F-E1CD-FA10-E106-8AA66177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대입 연산자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DC5FF-BFFB-FB0E-5D30-7F6A2D6B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1CE62E-C906-B4FB-D3B5-92F446CE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14C50DD8-485A-BFCE-C9D0-E94AC9BC3B38}"/>
              </a:ext>
            </a:extLst>
          </p:cNvPr>
          <p:cNvSpPr txBox="1">
            <a:spLocks/>
          </p:cNvSpPr>
          <p:nvPr/>
        </p:nvSpPr>
        <p:spPr>
          <a:xfrm>
            <a:off x="238991" y="968701"/>
            <a:ext cx="11701221" cy="80295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💡산술 연산자와 대입 연산자</a:t>
            </a:r>
            <a:r>
              <a:rPr lang="en-US" altLang="ko-KR" dirty="0"/>
              <a:t>(=)</a:t>
            </a:r>
            <a:r>
              <a:rPr lang="ko-KR" altLang="en-US" dirty="0"/>
              <a:t>를 결합한 연산자</a:t>
            </a:r>
            <a:endParaRPr lang="en-US" altLang="ko-KR" dirty="0"/>
          </a:p>
        </p:txBody>
      </p:sp>
      <p:pic>
        <p:nvPicPr>
          <p:cNvPr id="8" name="그림 7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D72CA22-EE1F-DAB7-68A4-4BE5AE50A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9" t="23789" r="6251" b="24156"/>
          <a:stretch/>
        </p:blipFill>
        <p:spPr>
          <a:xfrm>
            <a:off x="757003" y="2520950"/>
            <a:ext cx="10672998" cy="1803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4DF4D7-3BF6-C6EF-3468-23859447011A}"/>
              </a:ext>
            </a:extLst>
          </p:cNvPr>
          <p:cNvSpPr txBox="1"/>
          <p:nvPr/>
        </p:nvSpPr>
        <p:spPr>
          <a:xfrm>
            <a:off x="636926" y="4324350"/>
            <a:ext cx="4872662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✔️ </a:t>
            </a:r>
            <a:r>
              <a:rPr lang="en-US" altLang="ko-KR" sz="2400" dirty="0">
                <a:latin typeface="+mn-ea"/>
                <a:cs typeface="Pretendard Light" panose="02000403000000020004" pitchFamily="2" charset="-127"/>
              </a:rPr>
              <a:t>+= : </a:t>
            </a: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연산자 계산 후</a:t>
            </a:r>
            <a:r>
              <a:rPr lang="en-US" altLang="ko-KR" sz="2400" dirty="0">
                <a:latin typeface="+mn-ea"/>
                <a:cs typeface="Pretendard Light" panose="02000403000000020004" pitchFamily="2" charset="-127"/>
              </a:rPr>
              <a:t>(+) </a:t>
            </a: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→ 대입</a:t>
            </a:r>
            <a:r>
              <a:rPr lang="en-US" altLang="ko-KR" sz="2400" dirty="0">
                <a:latin typeface="+mn-ea"/>
                <a:cs typeface="Pretendard Light" panose="02000403000000020004" pitchFamily="2" charset="-127"/>
              </a:rPr>
              <a:t>(=) </a:t>
            </a:r>
            <a:endParaRPr lang="ko-KR" altLang="en-US" sz="2400" dirty="0">
              <a:latin typeface="+mn-ea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024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E0EE7-AE07-7291-4C78-A611DABFF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4D4B1-A804-0EE4-B3F0-0D4A1D4F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대입 연산자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9EC02-D09F-1745-23C9-2FA1F5E7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03667B-E401-BEBD-51AF-EDEA87E3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 descr="스크린샷, 텍스트, 멀티미디어 소프트웨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5F864D9-1E4F-E960-0AD7-572E7C1FB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196"/>
            <a:ext cx="12192000" cy="567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97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C02DF-0227-B059-666B-0848DD201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E403D81-334C-1D83-EFDF-CF8E3FAB0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6"/>
            <a:ext cx="11641762" cy="41677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시작 용돈은 </a:t>
            </a:r>
            <a:r>
              <a:rPr lang="en-US" altLang="ko-KR" sz="2000" dirty="0"/>
              <a:t>30</a:t>
            </a:r>
            <a:r>
              <a:rPr lang="ko-KR" altLang="en-US" sz="2000" dirty="0"/>
              <a:t>만 원입니다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개강 첫 주에 책을 사느라 </a:t>
            </a:r>
            <a:r>
              <a:rPr lang="en-US" altLang="ko-KR" sz="2000" dirty="0"/>
              <a:t>8</a:t>
            </a:r>
            <a:r>
              <a:rPr lang="ko-KR" altLang="en-US" sz="2000" dirty="0"/>
              <a:t>만 원을 썼습니다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평일 점심값으로 매일 </a:t>
            </a:r>
            <a:r>
              <a:rPr lang="en-US" altLang="ko-KR" sz="2000" dirty="0"/>
              <a:t>9</a:t>
            </a:r>
            <a:r>
              <a:rPr lang="ko-KR" altLang="en-US" sz="2000" dirty="0"/>
              <a:t>천 원씩 </a:t>
            </a:r>
            <a:r>
              <a:rPr lang="en-US" altLang="ko-KR" sz="2000" dirty="0"/>
              <a:t>5</a:t>
            </a:r>
            <a:r>
              <a:rPr lang="ko-KR" altLang="en-US" sz="2000" dirty="0"/>
              <a:t>일간 사용했습니다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과외 아르바이트를 하며 </a:t>
            </a:r>
            <a:r>
              <a:rPr lang="en-US" altLang="ko-KR" sz="2000" dirty="0"/>
              <a:t>12</a:t>
            </a:r>
            <a:r>
              <a:rPr lang="ko-KR" altLang="en-US" sz="2000" dirty="0"/>
              <a:t>만 원을 벌었습니다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부모님이 용돈을 더 주셔서 현재 금액의 </a:t>
            </a:r>
            <a:r>
              <a:rPr lang="en-US" altLang="ko-KR" sz="2000" dirty="0"/>
              <a:t>20%</a:t>
            </a:r>
            <a:r>
              <a:rPr lang="ko-KR" altLang="en-US" sz="2000" dirty="0"/>
              <a:t>를 추가로 받았습니다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하지만 전기요금 등 공과금으로 남은 돈의 </a:t>
            </a:r>
            <a:r>
              <a:rPr lang="en-US" altLang="ko-KR" sz="2000" dirty="0"/>
              <a:t>1/3</a:t>
            </a:r>
            <a:r>
              <a:rPr lang="ko-KR" altLang="en-US" sz="2000" dirty="0"/>
              <a:t>이 빠져나갔습니다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📌 작성한 코드와 결과를 댓글로 달아주세요</a:t>
            </a:r>
            <a:r>
              <a:rPr lang="en-US" altLang="ko-KR" sz="2000" dirty="0"/>
              <a:t>!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FDF28-7EAD-A1D0-DDCC-26063A65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AE49A1-8EDE-87F8-1429-61E952E9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477DF70-375B-B9F9-A8EA-1059E5F8C129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1. </a:t>
            </a:r>
            <a:r>
              <a:rPr lang="ko-KR" altLang="en-US" dirty="0">
                <a:solidFill>
                  <a:srgbClr val="ED7D31"/>
                </a:solidFill>
              </a:rPr>
              <a:t>대학생의 용돈 관리</a:t>
            </a:r>
          </a:p>
        </p:txBody>
      </p:sp>
    </p:spTree>
    <p:extLst>
      <p:ext uri="{BB962C8B-B14F-4D97-AF65-F5344CB8AC3E}">
        <p14:creationId xmlns:p14="http://schemas.microsoft.com/office/powerpoint/2010/main" val="2585229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A4CA0-9702-9E48-CDE4-E9341D36D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6C71B5-AF01-C830-19C0-A89484EDCA36}"/>
              </a:ext>
            </a:extLst>
          </p:cNvPr>
          <p:cNvSpPr txBox="1"/>
          <p:nvPr/>
        </p:nvSpPr>
        <p:spPr>
          <a:xfrm>
            <a:off x="4044809" y="2600493"/>
            <a:ext cx="41024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문자열 연산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9723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D4E8D-954C-E57F-62AD-71719C51F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, 스크린샷, 멀티미디어 소프트웨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13DB609-5014-2160-8D95-446776093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4999"/>
            <a:ext cx="12192000" cy="50407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2E9B4DA-22C8-0E14-E17C-28D31024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연산</a:t>
            </a:r>
            <a:r>
              <a:rPr lang="en-US" altLang="ko-KR" dirty="0"/>
              <a:t>(</a:t>
            </a:r>
            <a:r>
              <a:rPr lang="ko-KR" altLang="en-US" dirty="0"/>
              <a:t>산술 연산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5200B-43A7-5CAD-C386-0D4045E1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ECE766-59A9-50B1-613D-58F83D09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D5623-DF00-3122-2600-730411042508}"/>
              </a:ext>
            </a:extLst>
          </p:cNvPr>
          <p:cNvSpPr txBox="1"/>
          <p:nvPr/>
        </p:nvSpPr>
        <p:spPr>
          <a:xfrm>
            <a:off x="747088" y="1198587"/>
            <a:ext cx="7653962" cy="1227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✅ 문자열 연결(</a:t>
            </a:r>
            <a:r>
              <a:rPr lang="ko-KR" altLang="en-US" sz="2800" dirty="0" err="1"/>
              <a:t>Concatenation</a:t>
            </a:r>
            <a:r>
              <a:rPr lang="ko-KR" altLang="en-US" sz="2800" dirty="0"/>
              <a:t>) </a:t>
            </a:r>
            <a:r>
              <a:rPr lang="en-US" altLang="ko-KR" sz="2800" dirty="0"/>
              <a:t>:</a:t>
            </a:r>
            <a:r>
              <a:rPr lang="ko-KR" altLang="en-US" sz="2800" dirty="0"/>
              <a:t> + 연산자</a:t>
            </a:r>
            <a:endParaRPr lang="en-US" altLang="ko-KR" sz="2800" dirty="0"/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➡️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+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연산자는 문자열을 이어 붙이는 기능을 함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681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3584D-0366-9795-1051-9A1D2B700605}"/>
              </a:ext>
            </a:extLst>
          </p:cNvPr>
          <p:cNvSpPr txBox="1"/>
          <p:nvPr/>
        </p:nvSpPr>
        <p:spPr>
          <a:xfrm>
            <a:off x="2994842" y="2600493"/>
            <a:ext cx="62023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파이썬 기초</a:t>
            </a:r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233170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98266-3FE8-DE84-D313-F0356127D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, 텍스트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610B915-3676-5606-FF3E-0BA1BAC7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3019"/>
            <a:ext cx="12192000" cy="42620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EA94CEE-8702-BCE6-DAC6-1F44CE1F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연산</a:t>
            </a:r>
            <a:r>
              <a:rPr lang="en-US" altLang="ko-KR" dirty="0"/>
              <a:t>(</a:t>
            </a:r>
            <a:r>
              <a:rPr lang="ko-KR" altLang="en-US" dirty="0"/>
              <a:t>산술 연산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C8158-28ED-597C-E5D4-822618D5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0DF7FC-CF10-07B7-5663-A1971A0C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6036B8-6245-6673-751A-4AD4FE4161FC}"/>
              </a:ext>
            </a:extLst>
          </p:cNvPr>
          <p:cNvSpPr txBox="1"/>
          <p:nvPr/>
        </p:nvSpPr>
        <p:spPr>
          <a:xfrm>
            <a:off x="766138" y="1510320"/>
            <a:ext cx="6639342" cy="1228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✅ 문자열 반복</a:t>
            </a:r>
            <a:r>
              <a:rPr lang="en-US" altLang="ko-KR" sz="2800" dirty="0"/>
              <a:t>(Repetition) : * </a:t>
            </a:r>
            <a:r>
              <a:rPr lang="ko-KR" altLang="en-US" sz="2800" dirty="0"/>
              <a:t>연산자</a:t>
            </a:r>
            <a:endParaRPr lang="en-US" altLang="ko-KR" sz="2800" dirty="0"/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➡️ * 연산자는 문자열을 곱하는 정수만큼 반복함</a:t>
            </a:r>
          </a:p>
        </p:txBody>
      </p:sp>
    </p:spTree>
    <p:extLst>
      <p:ext uri="{BB962C8B-B14F-4D97-AF65-F5344CB8AC3E}">
        <p14:creationId xmlns:p14="http://schemas.microsoft.com/office/powerpoint/2010/main" val="794903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F3E7E-05B4-0E71-08EC-C8596F30E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멀티미디어 소프트웨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9A466D3-6320-B6EF-DF25-3FA8853C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337"/>
            <a:ext cx="12192000" cy="50407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9233AB9-D7B6-D9BF-A652-D2B5FF2A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연산</a:t>
            </a:r>
            <a:r>
              <a:rPr lang="en-US" altLang="ko-KR" dirty="0"/>
              <a:t>(</a:t>
            </a:r>
            <a:r>
              <a:rPr lang="ko-KR" altLang="en-US" dirty="0"/>
              <a:t>산술 연산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B613A-973A-67B5-DD87-592A10BE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314D8A-2C93-8610-872A-B7DBD4C9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BA259-CFC0-F19A-2B73-4F18AD4F0FD9}"/>
              </a:ext>
            </a:extLst>
          </p:cNvPr>
          <p:cNvSpPr txBox="1"/>
          <p:nvPr/>
        </p:nvSpPr>
        <p:spPr>
          <a:xfrm>
            <a:off x="815008" y="1650570"/>
            <a:ext cx="7814642" cy="663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✅ 문자열</a:t>
            </a:r>
            <a:r>
              <a:rPr lang="en-US" altLang="ko-KR" sz="2800" dirty="0"/>
              <a:t>, </a:t>
            </a:r>
            <a:r>
              <a:rPr lang="ko-KR" altLang="en-US" sz="2800" dirty="0"/>
              <a:t>숫자간 더하기</a:t>
            </a:r>
            <a:r>
              <a:rPr lang="en-US" altLang="ko-KR" sz="2800" dirty="0"/>
              <a:t>(+) </a:t>
            </a:r>
            <a:r>
              <a:rPr lang="ko-KR" altLang="en-US" sz="2800" dirty="0"/>
              <a:t>및 나누기</a:t>
            </a:r>
            <a:r>
              <a:rPr lang="en-US" altLang="ko-KR" sz="2800" dirty="0"/>
              <a:t>(/)</a:t>
            </a:r>
            <a:r>
              <a:rPr lang="ko-KR" altLang="en-US" sz="2800" dirty="0"/>
              <a:t>는 연산 불가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639514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40CA2-AE36-026D-98AD-0B0C0098C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F75BF88-AD2D-D06C-7B38-800073BDF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6"/>
            <a:ext cx="11641762" cy="41677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아래는 </a:t>
            </a:r>
            <a:r>
              <a:rPr lang="en-US" altLang="ko-KR" sz="2000" dirty="0"/>
              <a:t>EDM </a:t>
            </a:r>
            <a:r>
              <a:rPr lang="ko-KR" altLang="en-US" sz="2000" dirty="0"/>
              <a:t>리듬을 표현한 단어들입니다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+, * </a:t>
            </a:r>
            <a:r>
              <a:rPr lang="ko-KR" altLang="en-US" sz="2000" dirty="0"/>
              <a:t>연산자만 사용해서 아래와 같이 출력해주세요</a:t>
            </a:r>
            <a:r>
              <a:rPr lang="en-US" altLang="ko-KR" sz="2000" dirty="0"/>
              <a:t>!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📌 작성한 코드와 결과를 댓글로 달아주세요</a:t>
            </a:r>
            <a:r>
              <a:rPr lang="en-US" altLang="ko-KR" sz="2000" dirty="0"/>
              <a:t>!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00054-DB4E-6831-99EB-A694F29B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31AEA5-498A-475E-9163-87A38C56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2E01479-3622-B9D9-ED9F-7905894D956D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2. EDM </a:t>
            </a:r>
            <a:r>
              <a:rPr lang="ko-KR" altLang="en-US" dirty="0">
                <a:solidFill>
                  <a:srgbClr val="ED7D31"/>
                </a:solidFill>
              </a:rPr>
              <a:t>리듬 트랙 만들기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98D14F-CC2E-19C4-51C6-76F9B2076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32" y="1704899"/>
            <a:ext cx="2581635" cy="10860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C59140-6206-3F40-8A0C-9E6F100B1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32" y="3518549"/>
            <a:ext cx="2762636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6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1CF6E-C057-AAAF-821C-F8E4C600A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8395E3-82EE-AD4C-2B76-40B511284968}"/>
              </a:ext>
            </a:extLst>
          </p:cNvPr>
          <p:cNvSpPr txBox="1"/>
          <p:nvPr/>
        </p:nvSpPr>
        <p:spPr>
          <a:xfrm>
            <a:off x="4044811" y="2600493"/>
            <a:ext cx="41024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 입력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744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59CE2-4385-CCC5-57DC-9E64A9473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71B37E4-AC00-28A1-487D-D6807D712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9749"/>
            <a:ext cx="12192000" cy="42620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7105628-F1F8-16B0-94D4-51F27087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/>
              <a:t>: input() </a:t>
            </a:r>
            <a:r>
              <a:rPr lang="ko-KR" altLang="en-US" dirty="0"/>
              <a:t>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CF18E-3504-0F10-E6C4-DE3A8E3F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BA5C8-E3E2-7F02-1ED6-F9424B64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53704E18-83C1-EF28-B5C9-38CFA9C402C0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1622099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💡사용자로부터 콘솔을 통해 문자열 형태의 입력을 받는 함수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⚠️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dirty="0"/>
              <a:t>입력은 항상 </a:t>
            </a:r>
            <a:r>
              <a:rPr lang="ko-KR" altLang="en-US" b="1" dirty="0"/>
              <a:t>문자열</a:t>
            </a:r>
            <a:r>
              <a:rPr lang="en-US" altLang="ko-KR" b="1" dirty="0"/>
              <a:t>(str)</a:t>
            </a:r>
            <a:r>
              <a:rPr lang="ko-KR" altLang="en-US" dirty="0"/>
              <a:t> 형태로 반환됨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➡️ </a:t>
            </a:r>
            <a:r>
              <a:rPr lang="ko-KR" altLang="en-US" dirty="0"/>
              <a:t>숫자 계산을 위해서는 형 변환 필요</a:t>
            </a:r>
            <a:endParaRPr lang="ko-KR" altLang="en-US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4264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5016C-BBB8-1F19-0F58-697DBF8BE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E8C08-27DC-F3F6-B9BB-D03B0356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/>
              <a:t>: input() </a:t>
            </a:r>
            <a:r>
              <a:rPr lang="ko-KR" altLang="en-US" dirty="0"/>
              <a:t>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A03F7A-0438-591F-81F2-2CF4CC36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83447F-1E16-4640-AA43-9661BBCE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F36237-0A20-D026-0966-3319EC2D5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5323"/>
            <a:ext cx="12192000" cy="42620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1EB626-FB8A-372A-D896-4A2B0437299B}"/>
              </a:ext>
            </a:extLst>
          </p:cNvPr>
          <p:cNvSpPr txBox="1"/>
          <p:nvPr/>
        </p:nvSpPr>
        <p:spPr>
          <a:xfrm>
            <a:off x="815008" y="1734582"/>
            <a:ext cx="7814642" cy="663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✅ </a:t>
            </a:r>
            <a:r>
              <a:rPr lang="en-US" altLang="ko-KR" sz="2800" dirty="0"/>
              <a:t>input </a:t>
            </a:r>
            <a:r>
              <a:rPr lang="ko-KR" altLang="en-US" sz="2800" dirty="0"/>
              <a:t>사용</a:t>
            </a:r>
            <a:r>
              <a:rPr lang="en-US" altLang="ko-KR" sz="2800" dirty="0"/>
              <a:t> </a:t>
            </a:r>
            <a:r>
              <a:rPr lang="ko-KR" altLang="en-US" sz="2800" dirty="0"/>
              <a:t>예시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654378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299BA-605B-1BF4-DA51-695CE7041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49C42B1-8D95-3470-3729-107241D84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269"/>
            <a:ext cx="12192000" cy="42620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7B2AAFF-FCEB-5005-5FC2-56EAB188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/>
              <a:t>: input() </a:t>
            </a:r>
            <a:r>
              <a:rPr lang="ko-KR" altLang="en-US" dirty="0"/>
              <a:t>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85483-6092-FAA0-CF3D-70676591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BAAD4A-F0C2-4A38-5F4A-EC49B801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0485B-53AF-4A35-27DE-3DC89BD78F63}"/>
              </a:ext>
            </a:extLst>
          </p:cNvPr>
          <p:cNvSpPr txBox="1"/>
          <p:nvPr/>
        </p:nvSpPr>
        <p:spPr>
          <a:xfrm>
            <a:off x="815008" y="1734582"/>
            <a:ext cx="9521688" cy="663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✅ </a:t>
            </a:r>
            <a:r>
              <a:rPr lang="en-US" altLang="ko-KR" sz="2800" dirty="0"/>
              <a:t>input </a:t>
            </a:r>
            <a:r>
              <a:rPr lang="ko-KR" altLang="en-US" sz="2800" dirty="0"/>
              <a:t>사용</a:t>
            </a:r>
            <a:r>
              <a:rPr lang="en-US" altLang="ko-KR" sz="2800" dirty="0"/>
              <a:t> </a:t>
            </a:r>
            <a:r>
              <a:rPr lang="ko-KR" altLang="en-US" sz="2800" dirty="0"/>
              <a:t>예시 </a:t>
            </a:r>
            <a:r>
              <a:rPr lang="en-US" altLang="ko-KR" sz="2800" dirty="0"/>
              <a:t>– </a:t>
            </a:r>
            <a:r>
              <a:rPr lang="ko-KR" altLang="en-US" sz="2800" dirty="0"/>
              <a:t>숫자 입력 </a:t>
            </a:r>
            <a:r>
              <a:rPr lang="ko-KR" altLang="en-US" sz="2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➡️ </a:t>
            </a:r>
            <a:r>
              <a:rPr lang="ko-KR" altLang="en-US" sz="2800" dirty="0"/>
              <a:t>형 변환 후 사용</a:t>
            </a:r>
            <a:endParaRPr lang="en-US" altLang="ko-KR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980B26-443B-864A-1885-C21DF60A63F7}"/>
              </a:ext>
            </a:extLst>
          </p:cNvPr>
          <p:cNvSpPr>
            <a:spLocks/>
          </p:cNvSpPr>
          <p:nvPr/>
        </p:nvSpPr>
        <p:spPr>
          <a:xfrm flipH="1" flipV="1">
            <a:off x="3057525" y="3622674"/>
            <a:ext cx="520700" cy="314326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468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DEE18-DD5B-5FB3-1133-A4E811144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스크린샷, 텍스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9DACD1C-C55E-0034-810C-0BBEFA4AB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0" t="25772" r="7259" b="25859"/>
          <a:stretch>
            <a:fillRect/>
          </a:stretch>
        </p:blipFill>
        <p:spPr>
          <a:xfrm>
            <a:off x="965554" y="2551368"/>
            <a:ext cx="10250233" cy="17520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7899B4E-38BA-8C4A-633A-985151C3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/>
              <a:t>: input() </a:t>
            </a:r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여러</a:t>
            </a:r>
            <a:r>
              <a:rPr lang="en-US" altLang="ko-KR" dirty="0"/>
              <a:t> </a:t>
            </a:r>
            <a:r>
              <a:rPr lang="ko-KR" altLang="en-US" dirty="0"/>
              <a:t>자료 입력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F8518-FD9B-E245-4862-D2920E40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AEC6C5-6287-E454-8D56-2A046E3A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1C4EF4-1D26-7B43-4C43-BE4037719C9D}"/>
              </a:ext>
            </a:extLst>
          </p:cNvPr>
          <p:cNvSpPr txBox="1"/>
          <p:nvPr/>
        </p:nvSpPr>
        <p:spPr>
          <a:xfrm>
            <a:off x="815008" y="1734582"/>
            <a:ext cx="9521688" cy="663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✅ 한 줄에 여러 변수 만들기</a:t>
            </a:r>
            <a:endParaRPr lang="en-US" altLang="ko-KR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9CC9E-C272-1FCB-2213-65BA5A369DBC}"/>
              </a:ext>
            </a:extLst>
          </p:cNvPr>
          <p:cNvSpPr txBox="1"/>
          <p:nvPr/>
        </p:nvSpPr>
        <p:spPr>
          <a:xfrm>
            <a:off x="1931708" y="4564224"/>
            <a:ext cx="8317924" cy="663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+mn-ea"/>
                <a:cs typeface="Pretendard Light" panose="02000403000000020004" pitchFamily="2" charset="-127"/>
              </a:rPr>
              <a:t>🤔 </a:t>
            </a:r>
            <a:r>
              <a:rPr lang="en-US" altLang="ko-KR" sz="2800" dirty="0">
                <a:latin typeface="+mn-ea"/>
                <a:cs typeface="Pretendard Light" panose="02000403000000020004" pitchFamily="2" charset="-127"/>
              </a:rPr>
              <a:t>input()</a:t>
            </a:r>
            <a:r>
              <a:rPr lang="ko-KR" altLang="en-US" sz="2800" dirty="0">
                <a:latin typeface="+mn-ea"/>
                <a:cs typeface="Pretendard Light" panose="02000403000000020004" pitchFamily="2" charset="-127"/>
              </a:rPr>
              <a:t>으로 위와 같이 여러 변수에 입력할 수 있다면</a:t>
            </a:r>
            <a:r>
              <a:rPr lang="en-US" altLang="ko-KR" sz="2800" dirty="0">
                <a:latin typeface="+mn-ea"/>
                <a:cs typeface="Pretendard Light" panose="02000403000000020004" pitchFamily="2" charset="-127"/>
              </a:rPr>
              <a:t>?</a:t>
            </a:r>
            <a:endParaRPr lang="ko-KR" altLang="en-US" sz="2800" dirty="0">
              <a:latin typeface="+mn-ea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8467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6D7B9-6A44-BDF2-EDC1-943D56FFA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AD32252-0DFF-4EFD-0D1F-D12D01849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938764"/>
            <a:ext cx="11988800" cy="39898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5A1CC47-99EA-4CB2-C055-3E437845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/>
              <a:t>: input() </a:t>
            </a:r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여러</a:t>
            </a:r>
            <a:r>
              <a:rPr lang="en-US" altLang="ko-KR" dirty="0"/>
              <a:t> </a:t>
            </a:r>
            <a:r>
              <a:rPr lang="ko-KR" altLang="en-US" dirty="0"/>
              <a:t>자료 입력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82975E-2A19-8B6D-ADCF-1E047601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E03498-A56C-27CF-5E07-D191508B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19FD9-D651-3D32-8452-5F4FFE8E31E8}"/>
              </a:ext>
            </a:extLst>
          </p:cNvPr>
          <p:cNvSpPr txBox="1"/>
          <p:nvPr/>
        </p:nvSpPr>
        <p:spPr>
          <a:xfrm>
            <a:off x="815008" y="1124982"/>
            <a:ext cx="9521688" cy="663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✅ </a:t>
            </a:r>
            <a:r>
              <a:rPr lang="en-US" altLang="ko-KR" sz="2800" dirty="0"/>
              <a:t>split</a:t>
            </a:r>
            <a:r>
              <a:rPr lang="ko-KR" altLang="en-US" sz="2800" dirty="0"/>
              <a:t>으로 문자열 나누기 → 문자열이 </a:t>
            </a:r>
            <a:r>
              <a:rPr lang="en-US" altLang="ko-KR" sz="2800" dirty="0"/>
              <a:t>list</a:t>
            </a:r>
            <a:r>
              <a:rPr lang="ko-KR" altLang="en-US" sz="2800" dirty="0"/>
              <a:t>로 나뉘어짐</a:t>
            </a:r>
            <a:endParaRPr lang="en-US" altLang="ko-KR" sz="2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3646E1-5C58-FDD7-D9EC-699670D37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14" y="4168503"/>
            <a:ext cx="3733986" cy="7601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780981-A799-436C-EA14-209912104218}"/>
              </a:ext>
            </a:extLst>
          </p:cNvPr>
          <p:cNvSpPr txBox="1"/>
          <p:nvPr/>
        </p:nvSpPr>
        <p:spPr>
          <a:xfrm>
            <a:off x="990414" y="4928636"/>
            <a:ext cx="7359650" cy="113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split :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문자열만 사용 가능한 함수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숫자 사용 불가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split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의 괄호 안에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구분자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지정 가능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기본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공백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endParaRPr lang="ko-KR" altLang="en-US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089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36665-CCDB-5898-E671-B62816EC9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99920-C3F4-82F4-C560-EA35E7CA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/>
              <a:t>: input() </a:t>
            </a:r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여러</a:t>
            </a:r>
            <a:r>
              <a:rPr lang="en-US" altLang="ko-KR" dirty="0"/>
              <a:t> </a:t>
            </a:r>
            <a:r>
              <a:rPr lang="ko-KR" altLang="en-US" dirty="0"/>
              <a:t>자료 입력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9E2A63-C445-2A6D-AAE1-0500BF9F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DB773B-779D-9C89-5066-3C24531D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4D204-58C9-E823-E0C4-3263CD7AC53A}"/>
              </a:ext>
            </a:extLst>
          </p:cNvPr>
          <p:cNvSpPr txBox="1"/>
          <p:nvPr/>
        </p:nvSpPr>
        <p:spPr>
          <a:xfrm>
            <a:off x="783825" y="997982"/>
            <a:ext cx="9521688" cy="663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✅ </a:t>
            </a:r>
            <a:r>
              <a:rPr lang="en-US" altLang="ko-KR" sz="2800" dirty="0"/>
              <a:t>split + input</a:t>
            </a:r>
            <a:r>
              <a:rPr lang="ko-KR" altLang="en-US" sz="2800" dirty="0"/>
              <a:t>으로 여러 변수에 입력하기</a:t>
            </a:r>
            <a:endParaRPr lang="en-US" altLang="ko-KR" sz="2800" dirty="0"/>
          </a:p>
        </p:txBody>
      </p:sp>
      <p:pic>
        <p:nvPicPr>
          <p:cNvPr id="13" name="그림 12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BC867C5-BDF3-F1C1-E3EE-54CB6E7C9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5" t="23845" r="7234" b="23868"/>
          <a:stretch>
            <a:fillRect/>
          </a:stretch>
        </p:blipFill>
        <p:spPr>
          <a:xfrm>
            <a:off x="921583" y="1763613"/>
            <a:ext cx="10275810" cy="20717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E8CDD75-42BA-0E48-D739-E5E5FCC472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45" t="5253" r="921" b="7543"/>
          <a:stretch>
            <a:fillRect/>
          </a:stretch>
        </p:blipFill>
        <p:spPr>
          <a:xfrm>
            <a:off x="921583" y="3937965"/>
            <a:ext cx="8594081" cy="97195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3C0B6D-7259-A747-AC59-56D06440A609}"/>
              </a:ext>
            </a:extLst>
          </p:cNvPr>
          <p:cNvSpPr>
            <a:spLocks/>
          </p:cNvSpPr>
          <p:nvPr/>
        </p:nvSpPr>
        <p:spPr>
          <a:xfrm flipH="1" flipV="1">
            <a:off x="1438275" y="4085179"/>
            <a:ext cx="98425" cy="314326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B850A9-FFE3-BA2B-8DBD-F5C39FF06B18}"/>
              </a:ext>
            </a:extLst>
          </p:cNvPr>
          <p:cNvSpPr>
            <a:spLocks/>
          </p:cNvSpPr>
          <p:nvPr/>
        </p:nvSpPr>
        <p:spPr>
          <a:xfrm flipH="1" flipV="1">
            <a:off x="1831975" y="4077864"/>
            <a:ext cx="98425" cy="314326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518C24-15EA-9991-7A3D-55798B8E3C4F}"/>
              </a:ext>
            </a:extLst>
          </p:cNvPr>
          <p:cNvSpPr txBox="1"/>
          <p:nvPr/>
        </p:nvSpPr>
        <p:spPr>
          <a:xfrm>
            <a:off x="2447092" y="4050361"/>
            <a:ext cx="4304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→ 공백을 넣어서 변수의 개수대로 문자열 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165847E-8C12-F430-E352-9BB07B1A1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583" y="5395496"/>
            <a:ext cx="1935917" cy="6564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0D132C-0DA0-061E-C571-4EEE1D678034}"/>
              </a:ext>
            </a:extLst>
          </p:cNvPr>
          <p:cNvSpPr txBox="1"/>
          <p:nvPr/>
        </p:nvSpPr>
        <p:spPr>
          <a:xfrm>
            <a:off x="864987" y="5049814"/>
            <a:ext cx="1484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출력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57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0FFCD-D6C1-6464-FF41-9E24BAA4E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46AF9-D58C-B44C-F1CF-AAC80B725EA2}"/>
              </a:ext>
            </a:extLst>
          </p:cNvPr>
          <p:cNvSpPr txBox="1"/>
          <p:nvPr/>
        </p:nvSpPr>
        <p:spPr>
          <a:xfrm>
            <a:off x="4892797" y="2600493"/>
            <a:ext cx="24064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연산자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133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4FCC3-3746-5E79-53E7-3D5E1F8AF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ACB028-706A-633A-6757-DFA71EEFE2CA}"/>
              </a:ext>
            </a:extLst>
          </p:cNvPr>
          <p:cNvSpPr txBox="1"/>
          <p:nvPr/>
        </p:nvSpPr>
        <p:spPr>
          <a:xfrm>
            <a:off x="251788" y="1145407"/>
            <a:ext cx="11483012" cy="664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사용자로부터 이름과 나이를 입력 받아</a:t>
            </a:r>
            <a:r>
              <a:rPr lang="en-US" altLang="ko-KR" sz="2800" dirty="0"/>
              <a:t>, </a:t>
            </a:r>
            <a:r>
              <a:rPr lang="ko-KR" altLang="en-US" sz="2800" dirty="0"/>
              <a:t>다음 형식으로 출력하세요</a:t>
            </a:r>
            <a:r>
              <a:rPr lang="en-US" altLang="ko-KR" sz="2800" dirty="0"/>
              <a:t>.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4B5CDF2-C51B-18FA-BE49-61DE5AD1768E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3. input </a:t>
            </a:r>
            <a:r>
              <a:rPr lang="ko-KR" altLang="en-US" dirty="0">
                <a:solidFill>
                  <a:srgbClr val="ED7D31"/>
                </a:solidFill>
              </a:rPr>
              <a:t>연습하기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E4E92B-4EDC-95D6-B758-5CCA1DB8E071}"/>
              </a:ext>
            </a:extLst>
          </p:cNvPr>
          <p:cNvSpPr/>
          <p:nvPr/>
        </p:nvSpPr>
        <p:spPr>
          <a:xfrm>
            <a:off x="3357612" y="2171108"/>
            <a:ext cx="5476776" cy="1112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안녕하세요</a:t>
            </a:r>
            <a:r>
              <a:rPr lang="en-US" altLang="ko-KR" sz="2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 </a:t>
            </a:r>
            <a:r>
              <a:rPr lang="ko-KR" altLang="en-US" sz="2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저는 </a:t>
            </a:r>
            <a:r>
              <a:rPr lang="en-US" altLang="ko-KR" sz="2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[</a:t>
            </a:r>
            <a:r>
              <a:rPr lang="ko-KR" altLang="en-US" sz="2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이름</a:t>
            </a:r>
            <a:r>
              <a:rPr lang="en-US" altLang="ko-KR" sz="2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]</a:t>
            </a:r>
            <a:r>
              <a:rPr lang="ko-KR" altLang="en-US" sz="2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이고</a:t>
            </a:r>
            <a:r>
              <a:rPr lang="en-US" altLang="ko-KR" sz="2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[</a:t>
            </a:r>
            <a:r>
              <a:rPr lang="ko-KR" altLang="en-US" sz="2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나이</a:t>
            </a:r>
            <a:r>
              <a:rPr lang="en-US" altLang="ko-KR" sz="2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]</a:t>
            </a:r>
            <a:r>
              <a:rPr lang="ko-KR" altLang="en-US" sz="2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살입니다</a:t>
            </a:r>
            <a:r>
              <a:rPr lang="en-US" altLang="ko-KR" sz="2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4365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10DA9-8734-012C-F45F-E6CACAB28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A1F150-7C6B-EBA7-843C-F89F685DB75E}"/>
              </a:ext>
            </a:extLst>
          </p:cNvPr>
          <p:cNvSpPr txBox="1"/>
          <p:nvPr/>
        </p:nvSpPr>
        <p:spPr>
          <a:xfrm>
            <a:off x="251788" y="1128068"/>
            <a:ext cx="11483012" cy="2603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dirty="0"/>
              <a:t>사용자로부터 가로와 세로를 입력 받아 넓이와 둘레를 계산하세요</a:t>
            </a:r>
            <a:r>
              <a:rPr lang="en-US" altLang="ko-KR" sz="2800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800" dirty="0"/>
          </a:p>
          <a:p>
            <a:pPr>
              <a:lnSpc>
                <a:spcPct val="150000"/>
              </a:lnSpc>
            </a:pPr>
            <a:endParaRPr lang="en-US" altLang="ko-KR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2800" dirty="0"/>
              <a:t>네 자릿수 정수를 입력 받고</a:t>
            </a:r>
            <a:r>
              <a:rPr lang="en-US" altLang="ko-KR" sz="2800" dirty="0"/>
              <a:t>,</a:t>
            </a:r>
            <a:r>
              <a:rPr lang="ko-KR" altLang="en-US" sz="2800" dirty="0"/>
              <a:t> 각 자릿수를 분리하여 출력하세요</a:t>
            </a:r>
            <a:r>
              <a:rPr lang="en-US" altLang="ko-KR" sz="2800" dirty="0"/>
              <a:t>.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36FDDB8-A883-470E-DC68-2F8F3455D899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4. </a:t>
            </a:r>
            <a:r>
              <a:rPr lang="ko-KR" altLang="en-US" dirty="0">
                <a:solidFill>
                  <a:srgbClr val="ED7D31"/>
                </a:solidFill>
              </a:rPr>
              <a:t>입력과 연산 연습하기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73825B-1E29-5C60-A211-F647719EA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75" y="2206284"/>
            <a:ext cx="2562583" cy="924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5C2CE8-CFE8-0CEE-6698-CD65B755A454}"/>
              </a:ext>
            </a:extLst>
          </p:cNvPr>
          <p:cNvSpPr txBox="1"/>
          <p:nvPr/>
        </p:nvSpPr>
        <p:spPr>
          <a:xfrm>
            <a:off x="643467" y="1746350"/>
            <a:ext cx="6112932" cy="45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출력 예시</a:t>
            </a:r>
            <a:endParaRPr lang="en-US" altLang="ko-KR" dirty="0">
              <a:solidFill>
                <a:schemeClr val="tx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AA9952-1C6B-D120-A614-902179491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75" y="4100930"/>
            <a:ext cx="1933845" cy="16290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4C58CB-162C-C29B-6A14-B27C08B16287}"/>
              </a:ext>
            </a:extLst>
          </p:cNvPr>
          <p:cNvSpPr txBox="1"/>
          <p:nvPr/>
        </p:nvSpPr>
        <p:spPr>
          <a:xfrm>
            <a:off x="643467" y="3640996"/>
            <a:ext cx="6112932" cy="45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출력 예시</a:t>
            </a:r>
            <a:endParaRPr lang="en-US" altLang="ko-KR" dirty="0">
              <a:solidFill>
                <a:schemeClr val="tx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101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92782-214E-00FE-99B7-51BAE4D82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13B969-A4F8-BE53-48D7-3944B60B85CA}"/>
              </a:ext>
            </a:extLst>
          </p:cNvPr>
          <p:cNvSpPr txBox="1"/>
          <p:nvPr/>
        </p:nvSpPr>
        <p:spPr>
          <a:xfrm>
            <a:off x="251788" y="871175"/>
            <a:ext cx="11483012" cy="1310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한 조에서 팀 프로젝트 발표 순서와 발표 주제를 정했습니다</a:t>
            </a:r>
            <a:r>
              <a:rPr lang="en-US" altLang="ko-KR" sz="28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발표자 이름 </a:t>
            </a:r>
            <a:r>
              <a:rPr lang="en-US" altLang="ko-KR" sz="2800" dirty="0"/>
              <a:t>3</a:t>
            </a:r>
            <a:r>
              <a:rPr lang="ko-KR" altLang="en-US" sz="2800" dirty="0"/>
              <a:t>명과 주제 </a:t>
            </a:r>
            <a:r>
              <a:rPr lang="en-US" altLang="ko-KR" sz="2800" dirty="0"/>
              <a:t>3</a:t>
            </a:r>
            <a:r>
              <a:rPr lang="ko-KR" altLang="en-US" sz="2800" dirty="0"/>
              <a:t>개를 한 번에 입력 받고</a:t>
            </a:r>
            <a:r>
              <a:rPr lang="en-US" altLang="ko-KR" sz="2800" dirty="0"/>
              <a:t>, </a:t>
            </a:r>
            <a:r>
              <a:rPr lang="ko-KR" altLang="en-US" sz="2800" dirty="0"/>
              <a:t>아래와 같이 출력해보세요</a:t>
            </a:r>
            <a:r>
              <a:rPr lang="en-US" altLang="ko-KR" sz="2800" dirty="0"/>
              <a:t>.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473AE23-B91F-FF97-F849-6F210395D7BF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5. </a:t>
            </a:r>
            <a:r>
              <a:rPr lang="ko-KR" altLang="en-US" dirty="0">
                <a:solidFill>
                  <a:srgbClr val="ED7D31"/>
                </a:solidFill>
              </a:rPr>
              <a:t>발표 순서와 발표 주제 정하기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55B2E60-C44F-5D02-FB1E-9FC9EA177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82" y="2292329"/>
            <a:ext cx="8564170" cy="9050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9524EA7-65E0-91C1-6444-7287BF985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82" y="3333411"/>
            <a:ext cx="8573696" cy="8954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8D1EFA-350B-753B-8F5C-3DA628649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82" y="4364967"/>
            <a:ext cx="3962953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49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93F96-E063-3905-A180-677C0C3A2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15E045-84C9-9BA9-75CC-19654C0155AA}"/>
              </a:ext>
            </a:extLst>
          </p:cNvPr>
          <p:cNvSpPr txBox="1"/>
          <p:nvPr/>
        </p:nvSpPr>
        <p:spPr>
          <a:xfrm>
            <a:off x="251788" y="1145407"/>
            <a:ext cx="11483012" cy="382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년</a:t>
            </a:r>
            <a:r>
              <a:rPr lang="en-US" altLang="ko-KR" sz="2400" dirty="0"/>
              <a:t>, </a:t>
            </a:r>
            <a:r>
              <a:rPr lang="ko-KR" altLang="en-US" sz="2400" dirty="0"/>
              <a:t>월</a:t>
            </a:r>
            <a:r>
              <a:rPr lang="en-US" altLang="ko-KR" sz="2400" dirty="0"/>
              <a:t>, </a:t>
            </a:r>
            <a:r>
              <a:rPr lang="ko-KR" altLang="en-US" sz="2400" dirty="0"/>
              <a:t>일과 시</a:t>
            </a:r>
            <a:r>
              <a:rPr lang="en-US" altLang="ko-KR" sz="2400" dirty="0"/>
              <a:t>, </a:t>
            </a:r>
            <a:r>
              <a:rPr lang="ko-KR" altLang="en-US" sz="2400" dirty="0"/>
              <a:t>분</a:t>
            </a:r>
            <a:r>
              <a:rPr lang="en-US" altLang="ko-KR" sz="2400" dirty="0"/>
              <a:t>, </a:t>
            </a:r>
            <a:r>
              <a:rPr lang="ko-KR" altLang="en-US" sz="2400" dirty="0"/>
              <a:t>초를 한번에 입력 받아서 아래와 같이 출력해보세요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첫번째 입력에서 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일을 입력해주세요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 ( .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으로 구분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두번째 입력에서 시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초를 입력해주세요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 ( 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으로 구분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출력 예시와 같이 출력해주세요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CB1DDA6-2D9B-004C-6859-7C2072552967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6. </a:t>
            </a:r>
            <a:r>
              <a:rPr lang="ko-KR" altLang="en-US" dirty="0">
                <a:solidFill>
                  <a:srgbClr val="ED7D31"/>
                </a:solidFill>
              </a:rPr>
              <a:t>날짜와 시간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7A11B5-AA60-E847-E798-DAB75ABC3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98" y="2241368"/>
            <a:ext cx="7966670" cy="8822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1745F5-C337-3427-1E94-B65088126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99" y="3589646"/>
            <a:ext cx="7966670" cy="8422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E3647D-814A-D883-3FAE-9C554D4E5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798" y="4978501"/>
            <a:ext cx="3353268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64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48508-AAA0-ABBB-4AA1-756029F1E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E9F74D-109B-6AF9-777B-3CFA92906B71}"/>
              </a:ext>
            </a:extLst>
          </p:cNvPr>
          <p:cNvSpPr txBox="1">
            <a:spLocks/>
          </p:cNvSpPr>
          <p:nvPr/>
        </p:nvSpPr>
        <p:spPr>
          <a:xfrm>
            <a:off x="1524000" y="2555530"/>
            <a:ext cx="9144000" cy="1116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5937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A562E-0EFF-0F04-C958-17673C960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, 텍스트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E314EFA-C389-D0D4-BE7B-21D60846B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3584"/>
            <a:ext cx="12192000" cy="37808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1A52E3-8CBD-4677-D293-8739DA42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연산자와 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6C0B1-09B8-E9DB-F870-98ED190B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E74268-68E6-3BA9-D328-00E4DD96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E4726BD6-2460-39F5-CE41-FEDB59E2F948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3473589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💡연산자</a:t>
            </a:r>
            <a:r>
              <a:rPr lang="en-US" altLang="ko-KR" dirty="0"/>
              <a:t>(Operator) : </a:t>
            </a:r>
            <a:r>
              <a:rPr lang="ko-KR" altLang="en-US" dirty="0"/>
              <a:t>값과 값 사이에 연산</a:t>
            </a:r>
            <a:r>
              <a:rPr lang="en-US" altLang="ko-KR" dirty="0"/>
              <a:t>(</a:t>
            </a:r>
            <a:r>
              <a:rPr lang="ko-KR" altLang="en-US" dirty="0"/>
              <a:t>계산</a:t>
            </a:r>
            <a:r>
              <a:rPr lang="en-US" altLang="ko-KR" dirty="0"/>
              <a:t>)</a:t>
            </a:r>
            <a:r>
              <a:rPr lang="ko-KR" altLang="en-US" dirty="0"/>
              <a:t>을 수행하는 기호 또는 키워드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💡항</a:t>
            </a:r>
            <a:r>
              <a:rPr lang="en-US" altLang="ko-KR" dirty="0"/>
              <a:t>(Operand) : </a:t>
            </a:r>
            <a:r>
              <a:rPr lang="ko-KR" altLang="en-US" dirty="0"/>
              <a:t>연산자의 좌우에 위치하여 연산의 대상이 되는 값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326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03442-2E92-B450-C73A-007D2B837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646FD-C776-E04D-1008-3A68385D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연산자의 종류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DB476-B77C-DBB4-B250-1D369DAF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BAF7EA-7ED7-B188-CF40-A6CB95E0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74B46CE4-7D9C-1CB6-C62B-B0A5594E2454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1454815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💡연산자</a:t>
            </a:r>
            <a:r>
              <a:rPr lang="en-US" altLang="ko-KR" dirty="0"/>
              <a:t>(Operator) : </a:t>
            </a:r>
            <a:r>
              <a:rPr lang="ko-KR" altLang="en-US" dirty="0"/>
              <a:t>값과 값 사이에 연산</a:t>
            </a:r>
            <a:r>
              <a:rPr lang="en-US" altLang="ko-KR" dirty="0"/>
              <a:t>(</a:t>
            </a:r>
            <a:r>
              <a:rPr lang="ko-KR" altLang="en-US" dirty="0"/>
              <a:t>계산</a:t>
            </a:r>
            <a:r>
              <a:rPr lang="en-US" altLang="ko-KR" dirty="0"/>
              <a:t>)</a:t>
            </a:r>
            <a:r>
              <a:rPr lang="ko-KR" altLang="en-US" dirty="0"/>
              <a:t>을 수행하는 기호 또는 키워드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💡항</a:t>
            </a:r>
            <a:r>
              <a:rPr lang="en-US" altLang="ko-KR" dirty="0"/>
              <a:t>(Operand) : </a:t>
            </a:r>
            <a:r>
              <a:rPr lang="ko-KR" altLang="en-US" dirty="0"/>
              <a:t>연산자의 좌우에 위치하여 연산의 대상이 되는 값</a:t>
            </a:r>
            <a:endParaRPr lang="en-US" altLang="ko-KR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ED37C64-40EA-9187-AD2C-DA1E3AD80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307170"/>
              </p:ext>
            </p:extLst>
          </p:nvPr>
        </p:nvGraphicFramePr>
        <p:xfrm>
          <a:off x="482599" y="2697690"/>
          <a:ext cx="11226801" cy="3473592"/>
        </p:xfrm>
        <a:graphic>
          <a:graphicData uri="http://schemas.openxmlformats.org/drawingml/2006/table">
            <a:tbl>
              <a:tblPr/>
              <a:tblGrid>
                <a:gridCol w="2262632">
                  <a:extLst>
                    <a:ext uri="{9D8B030D-6E8A-4147-A177-3AD203B41FA5}">
                      <a16:colId xmlns:a16="http://schemas.microsoft.com/office/drawing/2014/main" val="3009238371"/>
                    </a:ext>
                  </a:extLst>
                </a:gridCol>
                <a:gridCol w="6148832">
                  <a:extLst>
                    <a:ext uri="{9D8B030D-6E8A-4147-A177-3AD203B41FA5}">
                      <a16:colId xmlns:a16="http://schemas.microsoft.com/office/drawing/2014/main" val="2619294515"/>
                    </a:ext>
                  </a:extLst>
                </a:gridCol>
                <a:gridCol w="2815337">
                  <a:extLst>
                    <a:ext uri="{9D8B030D-6E8A-4147-A177-3AD203B41FA5}">
                      <a16:colId xmlns:a16="http://schemas.microsoft.com/office/drawing/2014/main" val="949643573"/>
                    </a:ext>
                  </a:extLst>
                </a:gridCol>
              </a:tblGrid>
              <a:tr h="5789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연산자 종류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009247"/>
                  </a:ext>
                </a:extLst>
              </a:tr>
              <a:tr h="5789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대입 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변수에 값을 할당할 때 사용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=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850357"/>
                  </a:ext>
                </a:extLst>
              </a:tr>
              <a:tr h="5789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산술 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덧셈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뺄셈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곱셈 등 수학 연산 수행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+, -, *, /, //,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049841"/>
                  </a:ext>
                </a:extLst>
              </a:tr>
              <a:tr h="5789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비교 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두 값을 비교하여 결과를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True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 또는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False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로 반환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&gt;, &gt;=, &lt;, &lt;=, ==, !=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181191"/>
                  </a:ext>
                </a:extLst>
              </a:tr>
              <a:tr h="5789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논리 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조건문 등에서 논리적 판단을 수행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(and, or, not)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and, or, not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261703"/>
                  </a:ext>
                </a:extLst>
              </a:tr>
              <a:tr h="5789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복합 대입 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산술 연산자와 대입 연산자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(=)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를 결합한 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+=, -=, &amp;=, /=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558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47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C38EF-5F78-D8B9-13BD-8E77F690F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37FFB3E5-6084-0BDF-E7C7-C2E41F76DE48}"/>
              </a:ext>
            </a:extLst>
          </p:cNvPr>
          <p:cNvGrpSpPr/>
          <p:nvPr/>
        </p:nvGrpSpPr>
        <p:grpSpPr>
          <a:xfrm>
            <a:off x="590550" y="2267982"/>
            <a:ext cx="11010900" cy="4817268"/>
            <a:chOff x="590550" y="1516611"/>
            <a:chExt cx="11010900" cy="4817268"/>
          </a:xfrm>
        </p:grpSpPr>
        <p:pic>
          <p:nvPicPr>
            <p:cNvPr id="10" name="그림 9" descr="텍스트, 스크린샷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031164BB-A3EB-01E1-0F8B-97F72210E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550" y="1516611"/>
              <a:ext cx="11010900" cy="481726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36F1579-FC45-9064-1E99-3B6F46E7D7D1}"/>
                </a:ext>
              </a:extLst>
            </p:cNvPr>
            <p:cNvSpPr>
              <a:spLocks/>
            </p:cNvSpPr>
            <p:nvPr/>
          </p:nvSpPr>
          <p:spPr>
            <a:xfrm flipH="1" flipV="1">
              <a:off x="3593282" y="4164330"/>
              <a:ext cx="435791" cy="386715"/>
            </a:xfrm>
            <a:prstGeom prst="rect">
              <a:avLst/>
            </a:prstGeom>
            <a:noFill/>
            <a:ln w="38100">
              <a:solidFill>
                <a:srgbClr val="FF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C728D72-8937-C070-11AF-B75E025B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대입 연산자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0E0E4-FEBD-2E7D-C373-CD7A6C4C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57BD7D-F55C-941D-3E3A-2E3F7D99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3BF8FD6-9A53-3451-2EFE-DB2A3267430C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2302038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💡우측의 값을 좌측 변수에 저장</a:t>
            </a:r>
            <a:r>
              <a:rPr lang="en-US" altLang="ko-KR" dirty="0"/>
              <a:t>(</a:t>
            </a:r>
            <a:r>
              <a:rPr lang="ko-KR" altLang="en-US" dirty="0"/>
              <a:t>할당</a:t>
            </a:r>
            <a:r>
              <a:rPr lang="en-US" altLang="ko-KR" dirty="0"/>
              <a:t>)</a:t>
            </a:r>
            <a:r>
              <a:rPr lang="ko-KR" altLang="en-US" dirty="0"/>
              <a:t>하는 연산자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📌</a:t>
            </a:r>
            <a:r>
              <a:rPr lang="ko-KR" altLang="en-US" dirty="0"/>
              <a:t>우측의 값이 먼저 계산된 후</a:t>
            </a:r>
            <a:r>
              <a:rPr lang="en-US" altLang="ko-KR" dirty="0"/>
              <a:t>, </a:t>
            </a:r>
            <a:r>
              <a:rPr lang="ko-KR" altLang="en-US" dirty="0"/>
              <a:t>그 결과가 좌측 변수에 </a:t>
            </a:r>
            <a:r>
              <a:rPr lang="ko-KR" altLang="en-US" b="1" dirty="0"/>
              <a:t>저장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</a:t>
            </a:r>
            <a:r>
              <a:rPr lang="ko-KR" altLang="en-US" sz="2800" dirty="0">
                <a:latin typeface="+mn-ea"/>
                <a:cs typeface="Pretendard Light" panose="02000403000000020004" pitchFamily="2" charset="-127"/>
              </a:rPr>
              <a:t>        은 </a:t>
            </a:r>
            <a:r>
              <a:rPr lang="en-US" altLang="ko-KR" sz="2800" dirty="0">
                <a:latin typeface="+mn-ea"/>
                <a:cs typeface="Pretendard Light" panose="02000403000000020004" pitchFamily="2" charset="-127"/>
              </a:rPr>
              <a:t>“</a:t>
            </a:r>
            <a:r>
              <a:rPr lang="ko-KR" altLang="en-US" sz="2800" dirty="0">
                <a:latin typeface="+mn-ea"/>
                <a:cs typeface="Pretendard Light" panose="02000403000000020004" pitchFamily="2" charset="-127"/>
              </a:rPr>
              <a:t>같다</a:t>
            </a:r>
            <a:r>
              <a:rPr lang="en-US" altLang="ko-KR" sz="2800" dirty="0">
                <a:latin typeface="+mn-ea"/>
                <a:cs typeface="Pretendard Light" panose="02000403000000020004" pitchFamily="2" charset="-127"/>
              </a:rPr>
              <a:t>”</a:t>
            </a:r>
            <a:r>
              <a:rPr lang="ko-KR" altLang="en-US" sz="2800" dirty="0">
                <a:latin typeface="+mn-ea"/>
                <a:cs typeface="Pretendard Light" panose="02000403000000020004" pitchFamily="2" charset="-127"/>
              </a:rPr>
              <a:t>가 아닌 </a:t>
            </a:r>
            <a:r>
              <a:rPr lang="en-US" altLang="ko-KR" sz="2800" dirty="0">
                <a:latin typeface="+mn-ea"/>
                <a:cs typeface="Pretendard Light" panose="02000403000000020004" pitchFamily="2" charset="-127"/>
              </a:rPr>
              <a:t>“</a:t>
            </a:r>
            <a:r>
              <a:rPr lang="ko-KR" altLang="en-US" sz="2800" dirty="0">
                <a:latin typeface="+mn-ea"/>
                <a:cs typeface="Pretendard Light" panose="02000403000000020004" pitchFamily="2" charset="-127"/>
              </a:rPr>
              <a:t>값을 대입</a:t>
            </a:r>
            <a:r>
              <a:rPr lang="en-US" altLang="ko-KR" sz="2800" dirty="0">
                <a:latin typeface="+mn-ea"/>
                <a:cs typeface="Pretendard Light" panose="02000403000000020004" pitchFamily="2" charset="-127"/>
              </a:rPr>
              <a:t>(</a:t>
            </a:r>
            <a:r>
              <a:rPr lang="ko-KR" altLang="en-US" sz="2800" dirty="0">
                <a:latin typeface="+mn-ea"/>
                <a:cs typeface="Pretendard Light" panose="02000403000000020004" pitchFamily="2" charset="-127"/>
              </a:rPr>
              <a:t>할당</a:t>
            </a:r>
            <a:r>
              <a:rPr lang="en-US" altLang="ko-KR" sz="2800" dirty="0">
                <a:latin typeface="+mn-ea"/>
                <a:cs typeface="Pretendard Light" panose="02000403000000020004" pitchFamily="2" charset="-127"/>
              </a:rPr>
              <a:t>)”</a:t>
            </a:r>
            <a:r>
              <a:rPr lang="ko-KR" altLang="en-US" sz="2800" dirty="0">
                <a:latin typeface="+mn-ea"/>
                <a:cs typeface="Pretendard Light" panose="02000403000000020004" pitchFamily="2" charset="-127"/>
              </a:rPr>
              <a:t>하는 연산자</a:t>
            </a:r>
            <a:endParaRPr lang="en-US" altLang="ko-KR" sz="2800" dirty="0">
              <a:latin typeface="+mn-ea"/>
              <a:cs typeface="Pretendard Light" panose="02000403000000020004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13" name="그림 12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D67DB2A-157F-FDFC-8939-C0EB684916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65" y="2728374"/>
            <a:ext cx="400052" cy="40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6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0591C-EFE1-58FE-BBA1-3C46F78A0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0DCBF5-92FC-1E6A-AE42-84F845A9B205}"/>
              </a:ext>
            </a:extLst>
          </p:cNvPr>
          <p:cNvSpPr txBox="1"/>
          <p:nvPr/>
        </p:nvSpPr>
        <p:spPr>
          <a:xfrm>
            <a:off x="4044808" y="2600493"/>
            <a:ext cx="41024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산술 연산자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91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09770-A1F3-53F4-F083-F530D6B2A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178EB-8082-D10C-11EA-2E0FFDCB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6CF4A-02E2-3A4D-736D-236F6DA8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8A7FA3-7C12-7FCF-9A58-E7E570F7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2A2AA50-37AD-960B-E497-7E488EB5BFF7}"/>
              </a:ext>
            </a:extLst>
          </p:cNvPr>
          <p:cNvSpPr txBox="1">
            <a:spLocks/>
          </p:cNvSpPr>
          <p:nvPr/>
        </p:nvSpPr>
        <p:spPr>
          <a:xfrm>
            <a:off x="238991" y="968701"/>
            <a:ext cx="11701221" cy="80295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💡산술 연산자는 숫자에 대해 수학적 연산을 수행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6684ADA-3643-887A-BD20-524C7D757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676095"/>
              </p:ext>
            </p:extLst>
          </p:nvPr>
        </p:nvGraphicFramePr>
        <p:xfrm>
          <a:off x="565150" y="1813713"/>
          <a:ext cx="11055350" cy="4075584"/>
        </p:xfrm>
        <a:graphic>
          <a:graphicData uri="http://schemas.openxmlformats.org/drawingml/2006/table">
            <a:tbl>
              <a:tblPr/>
              <a:tblGrid>
                <a:gridCol w="2787650">
                  <a:extLst>
                    <a:ext uri="{9D8B030D-6E8A-4147-A177-3AD203B41FA5}">
                      <a16:colId xmlns:a16="http://schemas.microsoft.com/office/drawing/2014/main" val="3753606744"/>
                    </a:ext>
                  </a:extLst>
                </a:gridCol>
                <a:gridCol w="5314950">
                  <a:extLst>
                    <a:ext uri="{9D8B030D-6E8A-4147-A177-3AD203B41FA5}">
                      <a16:colId xmlns:a16="http://schemas.microsoft.com/office/drawing/2014/main" val="3616951104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4188166549"/>
                    </a:ext>
                  </a:extLst>
                </a:gridCol>
              </a:tblGrid>
              <a:tr h="5094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예시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4233"/>
                  </a:ext>
                </a:extLst>
              </a:tr>
              <a:tr h="5094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덧셈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3 + 2 =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944922"/>
                  </a:ext>
                </a:extLst>
              </a:tr>
              <a:tr h="5094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뺄셈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5 - 3 =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547629"/>
                  </a:ext>
                </a:extLst>
              </a:tr>
              <a:tr h="5094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곱셈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2 * 4 = 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910238"/>
                  </a:ext>
                </a:extLst>
              </a:tr>
              <a:tr h="5094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나눗셈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실수 반환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5 / 2 = 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070443"/>
                  </a:ext>
                </a:extLst>
              </a:tr>
              <a:tr h="5094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//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몫 연산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정수형 나눗셈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5 // 2 =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398820"/>
                  </a:ext>
                </a:extLst>
              </a:tr>
              <a:tr h="5094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나머지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5 % 2 =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616080"/>
                  </a:ext>
                </a:extLst>
              </a:tr>
              <a:tr h="5094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거듭제곱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2 ** 3 = 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226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99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96D9F-2170-616B-12AF-6B2ABA8AC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36264-E219-2DDA-CC01-1F7EB6EF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우선순위</a:t>
            </a:r>
            <a:r>
              <a:rPr lang="en-US" altLang="ko-KR" dirty="0"/>
              <a:t>(</a:t>
            </a:r>
            <a:r>
              <a:rPr lang="ko-KR" altLang="en-US" dirty="0"/>
              <a:t>산술 연산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8DCAB-0D31-D38F-4CA3-574115BD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D9BB49-4B7D-9DE1-197C-9FCB2B1B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EE7FF1EF-3AE6-F0EE-6AA8-26990A0A82D7}"/>
              </a:ext>
            </a:extLst>
          </p:cNvPr>
          <p:cNvSpPr txBox="1">
            <a:spLocks/>
          </p:cNvSpPr>
          <p:nvPr/>
        </p:nvSpPr>
        <p:spPr>
          <a:xfrm>
            <a:off x="238991" y="968701"/>
            <a:ext cx="11701221" cy="807346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💡연산자 우선순위에 따라 </a:t>
            </a:r>
            <a:r>
              <a:rPr lang="ko-KR" altLang="en-US" b="1" dirty="0"/>
              <a:t>연산 순서가 달라</a:t>
            </a:r>
            <a:r>
              <a:rPr lang="ko-KR" altLang="en-US" dirty="0"/>
              <a:t>짐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132C715-F9E2-36DB-8346-039E30BB9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665673"/>
              </p:ext>
            </p:extLst>
          </p:nvPr>
        </p:nvGraphicFramePr>
        <p:xfrm>
          <a:off x="483087" y="1898147"/>
          <a:ext cx="11225825" cy="3991152"/>
        </p:xfrm>
        <a:graphic>
          <a:graphicData uri="http://schemas.openxmlformats.org/drawingml/2006/table">
            <a:tbl>
              <a:tblPr/>
              <a:tblGrid>
                <a:gridCol w="2155953">
                  <a:extLst>
                    <a:ext uri="{9D8B030D-6E8A-4147-A177-3AD203B41FA5}">
                      <a16:colId xmlns:a16="http://schemas.microsoft.com/office/drawing/2014/main" val="2615034300"/>
                    </a:ext>
                  </a:extLst>
                </a:gridCol>
                <a:gridCol w="1821409">
                  <a:extLst>
                    <a:ext uri="{9D8B030D-6E8A-4147-A177-3AD203B41FA5}">
                      <a16:colId xmlns:a16="http://schemas.microsoft.com/office/drawing/2014/main" val="3792109644"/>
                    </a:ext>
                  </a:extLst>
                </a:gridCol>
                <a:gridCol w="7248463">
                  <a:extLst>
                    <a:ext uri="{9D8B030D-6E8A-4147-A177-3AD203B41FA5}">
                      <a16:colId xmlns:a16="http://schemas.microsoft.com/office/drawing/2014/main" val="3939786136"/>
                    </a:ext>
                  </a:extLst>
                </a:gridCol>
              </a:tblGrid>
              <a:tr h="6651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우선순위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129592"/>
                  </a:ext>
                </a:extLst>
              </a:tr>
              <a:tr h="6651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가장 높음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괄호로 우선순위 지정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834273"/>
                  </a:ext>
                </a:extLst>
              </a:tr>
              <a:tr h="6651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높음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거듭제곱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709885"/>
                  </a:ext>
                </a:extLst>
              </a:tr>
              <a:tr h="6651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중간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*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/, //,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곱셈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나눗셈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몫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나머지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330670"/>
                  </a:ext>
                </a:extLst>
              </a:tr>
              <a:tr h="6651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낮음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+, 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덧셈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뺄셈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5112"/>
                  </a:ext>
                </a:extLst>
              </a:tr>
              <a:tr h="6651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가장 낮음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=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대입 연산자는 가장 마지막에 실행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4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1972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Pretendard Black"/>
        <a:ea typeface="Pretendard Black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3514</TotalTime>
  <Words>932</Words>
  <Application>Microsoft Office PowerPoint</Application>
  <PresentationFormat>와이드스크린</PresentationFormat>
  <Paragraphs>216</Paragraphs>
  <Slides>34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G마켓 산스 TTF Bold</vt:lpstr>
      <vt:lpstr>Kim jung chul Gothic Regular</vt:lpstr>
      <vt:lpstr>Pretendard Black</vt:lpstr>
      <vt:lpstr>Pretendard Light</vt:lpstr>
      <vt:lpstr>Pretendard Medium</vt:lpstr>
      <vt:lpstr>맑은 고딕</vt:lpstr>
      <vt:lpstr>메이플스토리</vt:lpstr>
      <vt:lpstr>Arial</vt:lpstr>
      <vt:lpstr>Wingdings</vt:lpstr>
      <vt:lpstr>1_Office 테마</vt:lpstr>
      <vt:lpstr>x</vt:lpstr>
      <vt:lpstr>PowerPoint 프레젠테이션</vt:lpstr>
      <vt:lpstr>PowerPoint 프레젠테이션</vt:lpstr>
      <vt:lpstr>연산자와 항</vt:lpstr>
      <vt:lpstr>연산자의 종류</vt:lpstr>
      <vt:lpstr>대입 연산자</vt:lpstr>
      <vt:lpstr>PowerPoint 프레젠테이션</vt:lpstr>
      <vt:lpstr>산술 연산자</vt:lpstr>
      <vt:lpstr>연산자 우선순위(산술 연산)</vt:lpstr>
      <vt:lpstr>연산자 우선순위(산술 연산)</vt:lpstr>
      <vt:lpstr>변수와 사칙연산(1)</vt:lpstr>
      <vt:lpstr>변수와 사칙연산(2)</vt:lpstr>
      <vt:lpstr>변수에 사칙연산 적용하기</vt:lpstr>
      <vt:lpstr>변수에 사칙연산 적용하기</vt:lpstr>
      <vt:lpstr>복합 대입 연산자</vt:lpstr>
      <vt:lpstr>복합 대입 연산자</vt:lpstr>
      <vt:lpstr>PowerPoint 프레젠테이션</vt:lpstr>
      <vt:lpstr>PowerPoint 프레젠테이션</vt:lpstr>
      <vt:lpstr>문자열 연산(산술 연산)</vt:lpstr>
      <vt:lpstr>문자열 연산(산술 연산)</vt:lpstr>
      <vt:lpstr>문자열 연산(산술 연산)</vt:lpstr>
      <vt:lpstr>PowerPoint 프레젠테이션</vt:lpstr>
      <vt:lpstr>PowerPoint 프레젠테이션</vt:lpstr>
      <vt:lpstr>입력 : input() 함수</vt:lpstr>
      <vt:lpstr>입력 : input() 함수</vt:lpstr>
      <vt:lpstr>입력 : input() 함수</vt:lpstr>
      <vt:lpstr>입력 : input() 함수 – 여러 자료 입력(1)</vt:lpstr>
      <vt:lpstr>입력 : input() 함수 – 여러 자료 입력(2)</vt:lpstr>
      <vt:lpstr>입력 : input() 함수 – 여러 자료 입력(3)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spreatics</dc:creator>
  <cp:lastModifiedBy>On Coding</cp:lastModifiedBy>
  <cp:revision>355</cp:revision>
  <dcterms:created xsi:type="dcterms:W3CDTF">2023-01-31T04:26:23Z</dcterms:created>
  <dcterms:modified xsi:type="dcterms:W3CDTF">2025-07-14T00:00:48Z</dcterms:modified>
</cp:coreProperties>
</file>