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1004" r:id="rId2"/>
    <p:sldId id="257" r:id="rId3"/>
    <p:sldId id="1006" r:id="rId4"/>
    <p:sldId id="1052" r:id="rId5"/>
    <p:sldId id="1069" r:id="rId6"/>
    <p:sldId id="1061" r:id="rId7"/>
    <p:sldId id="1063" r:id="rId8"/>
    <p:sldId id="1055" r:id="rId9"/>
    <p:sldId id="1070" r:id="rId10"/>
    <p:sldId id="1071" r:id="rId11"/>
    <p:sldId id="1072" r:id="rId12"/>
    <p:sldId id="1073" r:id="rId13"/>
    <p:sldId id="1074" r:id="rId14"/>
    <p:sldId id="1075" r:id="rId15"/>
    <p:sldId id="1076" r:id="rId16"/>
    <p:sldId id="1077" r:id="rId17"/>
    <p:sldId id="1078" r:id="rId18"/>
    <p:sldId id="1079" r:id="rId19"/>
    <p:sldId id="1080" r:id="rId20"/>
    <p:sldId id="1081" r:id="rId21"/>
    <p:sldId id="1082" r:id="rId22"/>
    <p:sldId id="1083" r:id="rId23"/>
    <p:sldId id="1084" r:id="rId24"/>
    <p:sldId id="1085" r:id="rId25"/>
    <p:sldId id="1086" r:id="rId26"/>
    <p:sldId id="1087" r:id="rId27"/>
    <p:sldId id="1041" r:id="rId28"/>
    <p:sldId id="1089" r:id="rId29"/>
    <p:sldId id="1088" r:id="rId30"/>
    <p:sldId id="81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5" autoAdjust="0"/>
    <p:restoredTop sz="91107" autoAdjust="0"/>
  </p:normalViewPr>
  <p:slideViewPr>
    <p:cSldViewPr snapToGrid="0">
      <p:cViewPr varScale="1">
        <p:scale>
          <a:sx n="97" d="100"/>
          <a:sy n="97" d="100"/>
        </p:scale>
        <p:origin x="32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F5E09-2520-38E5-9C6F-68D35C2C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5F1BED-27CC-BB28-4D85-1C8BFDC84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0F43EC-7276-DC6C-4182-7D78F538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98405-85C6-F4FE-0DAE-05027E00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150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9B3A-7A40-FEC9-DE22-88738D19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EFFDE3-67F2-116A-1254-A427CE0BE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B65A1D-C3FD-FE7B-0369-EB5AC0D9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4000D-7B59-CA88-8B34-F385B441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3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82F62-4BEC-FA1A-36CA-B7CB4BA9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7DD29A-9A6E-0876-9A90-0682991E4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CC69F1-941B-957D-919C-695EF1094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8077F-0001-24F2-7679-C4039A3DB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3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4E5DA-AA2A-FE0B-7B8B-804CA585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22AA21-3B65-C1C6-ED22-CC658B10D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830B4C-83AF-7C46-7C8D-26845FF64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2B3EB-53A3-74C5-BB42-F2A428319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32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7BD4C-4830-7493-5302-17195CE6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A5629-8AC0-C8C3-2747-DEBF4ED57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06DE2-49FB-4D91-13D8-E1032D22C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7567F-C7A5-8E3C-1F32-0E4F9B6BA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83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01A05-8DE3-D9DE-0756-BBEBB67D5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502030-0BE3-8DE6-F783-ED558E2E2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FE3DB2-CD40-1961-22BB-102A4E991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1D3AF-5B8B-26C7-1D05-E240441AE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8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404D-C701-78CD-3A9A-ED9951A9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6B12A4-8257-936D-92C1-2DE6E6BA5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209E68-6ED7-21AA-2EC0-CEF542D83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65EB5-1A01-6E18-1078-0C32B8F7C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050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3231-08AE-AC5B-8F64-B8AFC220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40F499-505C-D205-D594-022998E94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55125E-B226-99DA-6DF3-421F0B0D8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AA9CE-8968-BF9E-E788-F9E58149C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75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4015-194E-CE70-6226-8844EA54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DE7BA4-0868-B463-A9F1-A53EFBC48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F5AFAB-E4E6-D918-96E4-92A72693B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DF3DB-628C-13DC-9FC9-3BA791DE7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76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FA5A-2E15-A84B-655E-A44BBFAD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A01F9B-79B5-86BE-236C-CAC8C0537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39AFFC-CB6C-1564-3D7A-D1EBC4029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0E2D4-7694-82F8-1D8C-58DAB637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9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6277C-6720-8666-D509-080A037A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BF848A-DCEB-A849-DD41-944785C8E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7FE812-5C2D-D09A-5E6F-CA8D17BF6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FABD7-89F5-8C82-05CC-0A915FE45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25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CD534-5446-BA7E-0B0E-BD224B629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A62D2F-8342-A8AE-ADCC-5053400EB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CC4CF2-5E48-7522-5CBA-D689E55E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C0FB9-2FC3-B530-3CCC-08829F5D6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764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9974C-29FE-52F9-EEB0-162B3773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739D5E-2B85-3DD6-9D92-FDA5654DD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0B6BF5-D549-EA87-394E-573E079B1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4C7FE-49D5-8E42-72DE-DE9744C8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40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477FD-29F5-6178-C9CD-9FC284BF9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44D8A2-FA34-2871-4931-80B747931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A74EF4-1B82-5CA1-437F-00D971B43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E3FBC-C0FD-74E6-E420-55960BB3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12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CF0A4-3DC2-4196-F24F-B35594F5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138117-FDE0-F9F9-2007-7F7F072B2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6980D-4A95-3260-1362-1179A3DBE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A7905-A2D4-5316-7A99-A602489E8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1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0EA78-FDC8-1D98-3994-B595618D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265712-87AF-2BE2-19F8-D2B1DBA22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FC6B57-BBBE-11E0-83DC-031679540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2362D-D15D-C354-6CAF-410C86D0C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43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3BB-D866-CB1F-1D88-97163CA2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2D56E0-F02A-9FC2-7064-383DB8C48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F19B59-887A-7D2A-AEF4-BDBE42B1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CE097-D08A-570B-5B1E-9E232E487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3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D55C-AA85-54AC-EE06-00A4CCD72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F2C8C2-4FAA-541A-A69D-D99901793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A0759B-E4F2-9238-F9D6-F11091367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C3F48-E0FE-7F88-671B-9CF130799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49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E5F3-3034-EC76-9670-B20AD785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DA4939-A8EF-BD97-43C7-B38AE7019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1169F-8E5F-F8D3-28FB-C9084E77D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5203B-A51E-CE6F-B4C2-F1D5825DD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3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84172-DE4E-C466-282C-E79C5820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61CCFC-BA01-DEC8-B780-90EF411B1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AFD68B-E558-E7C1-5867-35D1EB084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CF1F9-487F-D1FE-3C2A-74E0A03B2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0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697D-64F7-7C71-C53A-FDF0A1A0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F47980-B724-228D-F8A7-AF312A17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DD62B-7EA5-5586-B543-F18399DAB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9B240-EAC7-8F23-FABC-BA792A0A6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07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F3DAC-5687-EE51-4C07-F743C86C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5C3155-8051-DFAB-2780-1D79F473F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16C72D-B373-29F9-3B91-D35AE955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609F-1851-2DDE-6A1E-023AB988A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73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55A0-3ACC-013D-2BCA-D357C8D78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D15CAD-E31F-4D06-027F-70F0FA44E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0F9CFE-19DA-E59B-5E98-DB2DC4785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84533-5A6D-84A1-1EB7-295CB9A9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15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DD3C7-1069-003D-854F-AA6448676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EDC92-0182-E26A-E6C9-1874CFC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 방법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C2CCE-9B50-1B22-9538-8F6C16DD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DBFFEA-EE55-1BF2-7C44-3216365F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B83BFE9-E80B-5FFF-83FD-AE620AB38240}"/>
              </a:ext>
            </a:extLst>
          </p:cNvPr>
          <p:cNvSpPr txBox="1">
            <a:spLocks/>
          </p:cNvSpPr>
          <p:nvPr/>
        </p:nvSpPr>
        <p:spPr>
          <a:xfrm>
            <a:off x="604570" y="158102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리스트나 </a:t>
            </a:r>
            <a:r>
              <a:rPr lang="ko-KR" altLang="en-US" dirty="0" err="1"/>
              <a:t>튜플의</a:t>
            </a:r>
            <a:r>
              <a:rPr lang="ko-KR" altLang="en-US" dirty="0"/>
              <a:t> 쌍으로부터 생성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EDEB0-0DC7-49B2-20B3-2FC0900195C2}"/>
              </a:ext>
            </a:extLst>
          </p:cNvPr>
          <p:cNvSpPr txBox="1"/>
          <p:nvPr/>
        </p:nvSpPr>
        <p:spPr>
          <a:xfrm>
            <a:off x="648112" y="4325257"/>
            <a:ext cx="9448388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(key, value)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형태의 쌍을 요소로 가지는 리스트 또는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통해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만들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CSV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 파싱 또는 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 쌍 리스트를 가공할 때 유용하게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사용됩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스크린샷, 텍스트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C2A2EC-2C73-A5A2-9426-E080016E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21538" r="6146" b="21600"/>
          <a:stretch/>
        </p:blipFill>
        <p:spPr>
          <a:xfrm>
            <a:off x="749300" y="2260600"/>
            <a:ext cx="10693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1302-6C3A-CB81-9495-4B27FE42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BE00D-11B8-1FE7-55B2-61624075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 방법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4FDAA-0666-AACC-F592-DC03B63A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919C8-237F-DADE-C59C-B7C23810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12E8D58-802E-90C2-82A2-3A9DBE0D9A46}"/>
              </a:ext>
            </a:extLst>
          </p:cNvPr>
          <p:cNvSpPr txBox="1">
            <a:spLocks/>
          </p:cNvSpPr>
          <p:nvPr/>
        </p:nvSpPr>
        <p:spPr>
          <a:xfrm>
            <a:off x="604570" y="158102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zip() </a:t>
            </a:r>
            <a:r>
              <a:rPr lang="ko-KR" altLang="en-US" dirty="0"/>
              <a:t>함수와 함께 사용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E37D2-BA9F-039F-9E56-FE625141473A}"/>
              </a:ext>
            </a:extLst>
          </p:cNvPr>
          <p:cNvSpPr txBox="1"/>
          <p:nvPr/>
        </p:nvSpPr>
        <p:spPr>
          <a:xfrm>
            <a:off x="648112" y="4930561"/>
            <a:ext cx="944838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서로 대응되는 두 리스트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혹은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이터러블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묶어서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만들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8745DA-4DB7-F0E4-1933-07DE7617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18443" r="6224" b="18452"/>
          <a:stretch/>
        </p:blipFill>
        <p:spPr>
          <a:xfrm>
            <a:off x="760306" y="2236612"/>
            <a:ext cx="10671387" cy="27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C5CA7-4C0E-7A10-E9DE-C55C25D04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43403-293A-D9CD-5B4A-1DD5657B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접근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60517-B59E-404C-D141-91B7F84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CBDF4-3E97-FC45-4294-327E4085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7E9318D-F2E3-4BC5-B748-7EE5DCCE6FB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05783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dirty="0" err="1"/>
              <a:t>딕셔너리에서</a:t>
            </a:r>
            <a:r>
              <a:rPr lang="ko-KR" altLang="en-US" dirty="0"/>
              <a:t> 값을 가져올 때는 </a:t>
            </a:r>
            <a:r>
              <a:rPr lang="ko-KR" altLang="en-US" b="1" dirty="0"/>
              <a:t>키</a:t>
            </a:r>
            <a:r>
              <a:rPr lang="en-US" altLang="ko-KR" b="1" dirty="0"/>
              <a:t>(key)</a:t>
            </a:r>
            <a:r>
              <a:rPr lang="ko-KR" altLang="en-US" b="1" dirty="0"/>
              <a:t>를 사용하여 접근함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대괄호</a:t>
            </a:r>
            <a:r>
              <a:rPr lang="en-US" altLang="ko-KR" dirty="0"/>
              <a:t>([])</a:t>
            </a:r>
            <a:r>
              <a:rPr lang="ko-KR" altLang="en-US" dirty="0"/>
              <a:t>를 사용한 방식 </a:t>
            </a:r>
            <a:r>
              <a:rPr lang="en-US" altLang="ko-KR" dirty="0"/>
              <a:t>– </a:t>
            </a:r>
            <a:r>
              <a:rPr lang="ko-KR" altLang="en-US" dirty="0"/>
              <a:t>일반적인 접근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get() </a:t>
            </a:r>
            <a:r>
              <a:rPr lang="ko-KR" altLang="en-US" dirty="0"/>
              <a:t>메서드를 사용하는 방식 </a:t>
            </a:r>
            <a:r>
              <a:rPr lang="en-US" altLang="ko-KR" dirty="0"/>
              <a:t>– </a:t>
            </a:r>
            <a:r>
              <a:rPr lang="ko-KR" altLang="en-US" dirty="0"/>
              <a:t>안전한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22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E1BD1-959D-8AA2-585A-F8376E056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EA9E-B082-6835-0355-167D0A8B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접근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D3D5B-731A-EA80-180A-83B0604E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49D9D-1199-F93A-A225-ED6DE143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D713647-A4BA-CECC-2913-4B7AF7D62AB2}"/>
              </a:ext>
            </a:extLst>
          </p:cNvPr>
          <p:cNvSpPr txBox="1">
            <a:spLocks/>
          </p:cNvSpPr>
          <p:nvPr/>
        </p:nvSpPr>
        <p:spPr>
          <a:xfrm>
            <a:off x="604570" y="90792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[] </a:t>
            </a:r>
            <a:r>
              <a:rPr lang="ko-KR" altLang="en-US" dirty="0"/>
              <a:t>연산자 사용 </a:t>
            </a:r>
            <a:r>
              <a:rPr lang="en-US" altLang="ko-KR" dirty="0"/>
              <a:t>(</a:t>
            </a:r>
            <a:r>
              <a:rPr lang="ko-KR" altLang="en-US" dirty="0"/>
              <a:t>대괄호 방식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BC536-57E1-A9B7-A65B-71F3C097FEBC}"/>
              </a:ext>
            </a:extLst>
          </p:cNvPr>
          <p:cNvSpPr txBox="1"/>
          <p:nvPr/>
        </p:nvSpPr>
        <p:spPr>
          <a:xfrm>
            <a:off x="648112" y="5146461"/>
            <a:ext cx="9448388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존재하는 키에 접근하면 값을 반환함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존재하지 않는 키에 접근하면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KeyError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예외가 발생합니다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pic>
        <p:nvPicPr>
          <p:cNvPr id="10" name="그림 9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3BE58B-77C5-0930-F35C-997A95484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t="15705" r="6111" b="15704"/>
          <a:stretch/>
        </p:blipFill>
        <p:spPr>
          <a:xfrm>
            <a:off x="745067" y="1589088"/>
            <a:ext cx="10701866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0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31CAF-EE62-AC13-443A-9C3FF2118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23EC-1042-67DC-07E0-597EF044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접근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5444-784F-3812-E895-B8E19E0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99DAE4-2F20-1957-B49F-85062331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2047680-3224-D27D-1184-8E4800971A9E}"/>
              </a:ext>
            </a:extLst>
          </p:cNvPr>
          <p:cNvSpPr txBox="1">
            <a:spLocks/>
          </p:cNvSpPr>
          <p:nvPr/>
        </p:nvSpPr>
        <p:spPr>
          <a:xfrm>
            <a:off x="604570" y="1412292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get() </a:t>
            </a:r>
            <a:r>
              <a:rPr lang="ko-KR" altLang="en-US" dirty="0"/>
              <a:t>메서드 사용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879D2-5F97-D37F-CE10-6669C30EBF39}"/>
              </a:ext>
            </a:extLst>
          </p:cNvPr>
          <p:cNvSpPr txBox="1"/>
          <p:nvPr/>
        </p:nvSpPr>
        <p:spPr>
          <a:xfrm>
            <a:off x="604570" y="4228648"/>
            <a:ext cx="9448388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get(key)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키가 없을 경우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None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반환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get(key, default)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사용하면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기본값을 직접 지정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 수 있어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KeyError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방지할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사용자의 입력이나 외부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API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 등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불확실한 키 접근에 유리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F0E50A-66B0-FCB5-E6E2-23E153573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21952" r="6251" b="21782"/>
          <a:stretch/>
        </p:blipFill>
        <p:spPr>
          <a:xfrm>
            <a:off x="749300" y="2129972"/>
            <a:ext cx="10680700" cy="20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A375D-99BB-EF44-7B7D-E86ADB35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4D8DBE-13E5-32B7-5B9B-39CD9CADC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2965" r="6223" b="12965"/>
          <a:stretch/>
        </p:blipFill>
        <p:spPr>
          <a:xfrm>
            <a:off x="755226" y="1599711"/>
            <a:ext cx="10681547" cy="46126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27C776-316E-CACA-6F94-C7A78FD3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접근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96250-1A4B-71BB-A466-D892C6E7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6744C-AF75-ACAE-5C32-1259E5A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656211B-7BBC-4294-495D-97D77BE871CE}"/>
              </a:ext>
            </a:extLst>
          </p:cNvPr>
          <p:cNvSpPr txBox="1">
            <a:spLocks/>
          </p:cNvSpPr>
          <p:nvPr/>
        </p:nvSpPr>
        <p:spPr>
          <a:xfrm>
            <a:off x="604570" y="907501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get() </a:t>
            </a:r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사용자 입력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305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A94E-E441-B84D-B022-8AD116C4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5EFB41-FD9F-E952-E5D3-ACA2EB566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8906"/>
            <a:ext cx="12204798" cy="39977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7FCDB9-AEC3-F4E2-B7EA-6CB2040E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추가 및 수정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C42E3-4080-E945-94E1-A0AAAC5B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D3E98-6DF1-751E-A100-2B0BBBA6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921150B-BD74-506A-87A3-764F16359A73}"/>
              </a:ext>
            </a:extLst>
          </p:cNvPr>
          <p:cNvSpPr txBox="1">
            <a:spLocks/>
          </p:cNvSpPr>
          <p:nvPr/>
        </p:nvSpPr>
        <p:spPr>
          <a:xfrm>
            <a:off x="238991" y="1273500"/>
            <a:ext cx="11701221" cy="205783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파이썬 </a:t>
            </a:r>
            <a:r>
              <a:rPr lang="ko-KR" altLang="en-US" dirty="0" err="1"/>
              <a:t>딕셔너리에서</a:t>
            </a:r>
            <a:r>
              <a:rPr lang="ko-KR" altLang="en-US" dirty="0"/>
              <a:t> 데이터의 추가와 수정은 동일한 문법을 사용함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만약 해당 키가 존재하지 않으면 → 새로운 항목이 추가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이미 존재하는 키라면 → 해당 키의 값이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17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C96BF-0A9E-A461-A990-77156FB21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CEEA5-A11E-8906-BBE8-1825340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추가 및 수정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48B77-E77A-B7F1-244D-36808B78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E9DD7-4D9E-D9BA-1FA4-835ADFB5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206992-3DB2-75CE-474A-AF7463976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" t="11497" r="6243" b="11597"/>
          <a:stretch/>
        </p:blipFill>
        <p:spPr>
          <a:xfrm>
            <a:off x="1637454" y="1595374"/>
            <a:ext cx="8903546" cy="4589862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B04C0CEC-0DC5-54DA-1193-6DEC4A437100}"/>
              </a:ext>
            </a:extLst>
          </p:cNvPr>
          <p:cNvSpPr txBox="1">
            <a:spLocks/>
          </p:cNvSpPr>
          <p:nvPr/>
        </p:nvSpPr>
        <p:spPr>
          <a:xfrm>
            <a:off x="1488112" y="921336"/>
            <a:ext cx="8399942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데이터 추가 및 수정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466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C4EA-EE55-94BC-C0FF-E35BC77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88F8-F3DE-C8F9-1E2D-6C31DAC0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추가 및 수정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00A72-A17D-2A88-A02F-37215A1E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9830F-4341-EF1A-B55B-C8CC427D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232504F-E22B-5D3F-CA92-6227E78F436D}"/>
              </a:ext>
            </a:extLst>
          </p:cNvPr>
          <p:cNvSpPr txBox="1">
            <a:spLocks/>
          </p:cNvSpPr>
          <p:nvPr/>
        </p:nvSpPr>
        <p:spPr>
          <a:xfrm>
            <a:off x="1610591" y="1018104"/>
            <a:ext cx="7537944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update() </a:t>
            </a:r>
            <a:r>
              <a:rPr lang="ko-KR" altLang="en-US" dirty="0"/>
              <a:t>메서드를 사용한 추가 및 수정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06EA4-473E-1DC0-3162-7A554060D810}"/>
              </a:ext>
            </a:extLst>
          </p:cNvPr>
          <p:cNvSpPr txBox="1"/>
          <p:nvPr/>
        </p:nvSpPr>
        <p:spPr>
          <a:xfrm>
            <a:off x="1619512" y="5590423"/>
            <a:ext cx="7780152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내부적으로는 각 키마다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[key] = value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반복하는 것과 동일한 효과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3" name="그림 12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E83E1E-6B81-1F2D-771E-8F8B2A7E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t="25501" r="7909" b="17082"/>
          <a:stretch/>
        </p:blipFill>
        <p:spPr>
          <a:xfrm>
            <a:off x="1756229" y="1708993"/>
            <a:ext cx="8679542" cy="38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96A05-5EC1-8693-0BB5-E8C4249D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5CF811F-1B6A-5C11-F516-32F7D4B9ED5D}"/>
              </a:ext>
            </a:extLst>
          </p:cNvPr>
          <p:cNvSpPr txBox="1">
            <a:spLocks/>
          </p:cNvSpPr>
          <p:nvPr/>
        </p:nvSpPr>
        <p:spPr>
          <a:xfrm>
            <a:off x="794223" y="817748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del </a:t>
            </a:r>
            <a:r>
              <a:rPr lang="ko-KR" altLang="en-US" dirty="0"/>
              <a:t>키워드 사용</a:t>
            </a:r>
            <a:endParaRPr lang="en-US" altLang="ko-KR" dirty="0"/>
          </a:p>
        </p:txBody>
      </p:sp>
      <p:pic>
        <p:nvPicPr>
          <p:cNvPr id="11" name="그림 10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0617C0C-9F2A-8808-8368-A4BCC617C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6067" r="7778" b="16377"/>
          <a:stretch/>
        </p:blipFill>
        <p:spPr>
          <a:xfrm>
            <a:off x="948267" y="1461135"/>
            <a:ext cx="10295466" cy="43252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FCEE65-8D22-D83B-A29B-1588B037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삭제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EA2D1-9C0A-C1FC-8CE2-0295D77A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3A59D1-EC11-6A67-CB64-7F9A20E0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83F87-5E60-AADD-F5AB-119A3153BBB8}"/>
              </a:ext>
            </a:extLst>
          </p:cNvPr>
          <p:cNvSpPr txBox="1"/>
          <p:nvPr/>
        </p:nvSpPr>
        <p:spPr>
          <a:xfrm>
            <a:off x="828937" y="5711693"/>
            <a:ext cx="7780152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[del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형태로 사용할 경우 객체 자체를 삭제함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20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2917099" y="2600493"/>
            <a:ext cx="6357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7.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딕셔너리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dict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4AD68-0D4A-8C8C-6AB0-4F6D7A4B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99C1-BFD7-901A-7355-CF3B8AA7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삭제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20EA3F9-43AB-6B9B-C94A-2E0C70947A1C}"/>
              </a:ext>
            </a:extLst>
          </p:cNvPr>
          <p:cNvSpPr txBox="1">
            <a:spLocks/>
          </p:cNvSpPr>
          <p:nvPr/>
        </p:nvSpPr>
        <p:spPr>
          <a:xfrm>
            <a:off x="603723" y="1169493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pop() </a:t>
            </a:r>
            <a:r>
              <a:rPr lang="ko-KR" altLang="en-US" dirty="0"/>
              <a:t>메서드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0904-76D8-4F93-5CC4-AFCCC791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1E492-D925-766A-6FCB-293C47C7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81128-A5C4-52BF-C130-381A39F2F934}"/>
              </a:ext>
            </a:extLst>
          </p:cNvPr>
          <p:cNvSpPr txBox="1"/>
          <p:nvPr/>
        </p:nvSpPr>
        <p:spPr>
          <a:xfrm>
            <a:off x="642958" y="4812030"/>
            <a:ext cx="9938451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지정한 키를 삭제하고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삭제된 값을 반환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존재하지 않는 키를 삭제하면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KeyError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발생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두 번째 인자에 값을 넣으면 기본 값 출력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4" name="그림 13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690FFE-6AE2-C6CA-06D5-0471753E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17821" r="6146" b="17725"/>
          <a:stretch/>
        </p:blipFill>
        <p:spPr>
          <a:xfrm>
            <a:off x="746125" y="1850026"/>
            <a:ext cx="10699750" cy="30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9C8B-C524-2889-7374-905AE9AB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50DB5-AFF0-774B-3932-0B8C64FE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삭제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F1449-C81E-EE23-6218-AAE7FA61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F0EC2-5861-6384-05C5-3291A673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D3B18EA-2671-B7AE-848E-46A7D897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18303" r="6094" b="18988"/>
          <a:stretch/>
        </p:blipFill>
        <p:spPr>
          <a:xfrm>
            <a:off x="749300" y="2016760"/>
            <a:ext cx="10699749" cy="2730500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CE50101-513E-78BF-86C6-4BEA063B1F46}"/>
              </a:ext>
            </a:extLst>
          </p:cNvPr>
          <p:cNvSpPr txBox="1">
            <a:spLocks/>
          </p:cNvSpPr>
          <p:nvPr/>
        </p:nvSpPr>
        <p:spPr>
          <a:xfrm>
            <a:off x="603723" y="1351103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 err="1"/>
              <a:t>popitem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E2647-B27E-041C-90A0-080E4A27F401}"/>
              </a:ext>
            </a:extLst>
          </p:cNvPr>
          <p:cNvSpPr txBox="1"/>
          <p:nvPr/>
        </p:nvSpPr>
        <p:spPr>
          <a:xfrm>
            <a:off x="642958" y="4691380"/>
            <a:ext cx="9938451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가장 마지막에 추가된 항목을 제거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하고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(key, value)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쌍을 반환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(Python 3.7+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에서만 순서 보장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딕셔너리가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비어 있을 때 호출하면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KeyError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발생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03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C454-C038-E661-D986-76F4D839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9C4F0-28BE-5205-0E04-065D94A8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 삭제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03020-83EE-0FA4-2109-588D58A7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4373F-CBA6-6310-6D79-CE5886F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196265F-9AF0-A58E-97CD-BC392ED72E3A}"/>
              </a:ext>
            </a:extLst>
          </p:cNvPr>
          <p:cNvSpPr txBox="1">
            <a:spLocks/>
          </p:cNvSpPr>
          <p:nvPr/>
        </p:nvSpPr>
        <p:spPr>
          <a:xfrm>
            <a:off x="603723" y="1543871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clear() </a:t>
            </a:r>
            <a:r>
              <a:rPr lang="ko-KR" altLang="en-US" dirty="0"/>
              <a:t>메서드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4538B-710A-8BC5-0860-B14CAB149221}"/>
              </a:ext>
            </a:extLst>
          </p:cNvPr>
          <p:cNvSpPr txBox="1"/>
          <p:nvPr/>
        </p:nvSpPr>
        <p:spPr>
          <a:xfrm>
            <a:off x="642958" y="4265023"/>
            <a:ext cx="9938451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안의 모든 항목을 한 번에 삭제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 자체는 유지 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07A70D-C9C5-F661-B8DF-702D3E599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4" t="21655" r="6173" b="21782"/>
          <a:stretch/>
        </p:blipFill>
        <p:spPr>
          <a:xfrm>
            <a:off x="742950" y="2212069"/>
            <a:ext cx="10696575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9121-CF47-D591-9E68-6088E31B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1D3BF-AE47-68D2-358F-2B37D7615C33}"/>
              </a:ext>
            </a:extLst>
          </p:cNvPr>
          <p:cNvSpPr txBox="1"/>
          <p:nvPr/>
        </p:nvSpPr>
        <p:spPr>
          <a:xfrm>
            <a:off x="3111863" y="2600493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dict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13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4D5E9-CAB2-995F-488B-4011A76F9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폰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BD51538-EDE9-B9A5-04B0-544165B2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20192" r="7761" b="20315"/>
          <a:stretch/>
        </p:blipFill>
        <p:spPr>
          <a:xfrm>
            <a:off x="952500" y="1851025"/>
            <a:ext cx="10293350" cy="3092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7D8F45-4589-4474-1F18-448267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주요 메서드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44EF2-9083-89E5-A423-1C1CDA4C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184DB-35F6-0B9C-C662-35C06E46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A2318C6E-B2F9-E460-1C47-DD420715CD48}"/>
              </a:ext>
            </a:extLst>
          </p:cNvPr>
          <p:cNvSpPr txBox="1">
            <a:spLocks/>
          </p:cNvSpPr>
          <p:nvPr/>
        </p:nvSpPr>
        <p:spPr>
          <a:xfrm>
            <a:off x="792408" y="1149757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keys() – </a:t>
            </a:r>
            <a:r>
              <a:rPr lang="ko-KR" altLang="en-US" dirty="0"/>
              <a:t>모든 키를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E76CB-9606-05CD-848F-B9CBBEC024E4}"/>
              </a:ext>
            </a:extLst>
          </p:cNvPr>
          <p:cNvSpPr txBox="1"/>
          <p:nvPr/>
        </p:nvSpPr>
        <p:spPr>
          <a:xfrm>
            <a:off x="828937" y="4876445"/>
            <a:ext cx="9938451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dict_keys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객체를 반환함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리스트처럼 보이지만 실제 리스트는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리스트로 변환하고 싶다면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함수로 변환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00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2B101-0F2E-7625-0521-A8C33A508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F67F0F-35F8-88BE-2956-85730B56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23993" r="7812" b="23994"/>
          <a:stretch/>
        </p:blipFill>
        <p:spPr>
          <a:xfrm>
            <a:off x="952500" y="2286000"/>
            <a:ext cx="10287000" cy="2286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BB9EB8-38FA-1A4B-2076-2E3587B3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주요 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D9ED2-2246-6D02-361B-F40296D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43C70-4112-C477-EF8C-7765A9A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775E517-98C0-EFAA-05AE-63BFC6FDE7F5}"/>
              </a:ext>
            </a:extLst>
          </p:cNvPr>
          <p:cNvSpPr txBox="1">
            <a:spLocks/>
          </p:cNvSpPr>
          <p:nvPr/>
        </p:nvSpPr>
        <p:spPr>
          <a:xfrm>
            <a:off x="792408" y="1606957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values() – </a:t>
            </a:r>
            <a:r>
              <a:rPr lang="ko-KR" altLang="en-US" dirty="0"/>
              <a:t>모든 값을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EF659-27C6-B8CC-973C-A36B826C148E}"/>
              </a:ext>
            </a:extLst>
          </p:cNvPr>
          <p:cNvSpPr txBox="1"/>
          <p:nvPr/>
        </p:nvSpPr>
        <p:spPr>
          <a:xfrm>
            <a:off x="828937" y="4508145"/>
            <a:ext cx="9938451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dict_values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객체를 반환함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리스트처럼 보이지만 실제 리스트는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리스트로 변환하고 싶다면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함수로 변환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40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6ABC-9F69-33EA-360C-409FB5DD5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B40E-2EF4-A164-1887-C3B0E34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주요 메서드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9EE8D-AB54-0239-58F2-BE88478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EE54A6-1925-564B-C00E-181792E8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A6BB5B32-0B0F-7595-8234-7C01E7CBC678}"/>
              </a:ext>
            </a:extLst>
          </p:cNvPr>
          <p:cNvSpPr txBox="1">
            <a:spLocks/>
          </p:cNvSpPr>
          <p:nvPr/>
        </p:nvSpPr>
        <p:spPr>
          <a:xfrm>
            <a:off x="792408" y="1940332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items() – </a:t>
            </a:r>
            <a:r>
              <a:rPr lang="ko-KR" altLang="en-US" dirty="0"/>
              <a:t>모든 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쌍을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76F81-492E-A16A-BDC8-E9E4320024D8}"/>
              </a:ext>
            </a:extLst>
          </p:cNvPr>
          <p:cNvSpPr txBox="1"/>
          <p:nvPr/>
        </p:nvSpPr>
        <p:spPr>
          <a:xfrm>
            <a:off x="828937" y="4231920"/>
            <a:ext cx="9938451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dict_items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객체를 반환함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리스트처럼 보이지만 실제 리스트는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리스트로 변환하고 싶다면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함수로 변환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폰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F35829-C96B-084B-B48C-C1A13EDB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23803" r="6198" b="24376"/>
          <a:stretch/>
        </p:blipFill>
        <p:spPr>
          <a:xfrm>
            <a:off x="951082" y="2596218"/>
            <a:ext cx="10297943" cy="17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379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핵심 개념 통합 실습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user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이름의 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기본 정보 추가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"username": "</a:t>
            </a:r>
            <a:r>
              <a:rPr lang="en-US" altLang="ko-KR" sz="1600" dirty="0" err="1"/>
              <a:t>skywalker</a:t>
            </a:r>
            <a:r>
              <a:rPr lang="en-US" altLang="ko-KR" sz="1600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"email": "sky@example.com"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"level": 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 읽기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"email"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변수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email_value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저장하고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 수정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"level"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수정하세요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딕셔너리</a:t>
            </a:r>
            <a:r>
              <a:rPr lang="ko-KR" altLang="en-US" dirty="0">
                <a:solidFill>
                  <a:srgbClr val="ED7D31"/>
                </a:solidFill>
              </a:rPr>
              <a:t> 종합 연습 문제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8BB3-7933-E02F-742D-485AF2C7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5A84D7-2F38-F001-502B-1F861CE3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3156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핵심 개념 통합 실습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안전하게 키 조회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딕셔너리에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"phone"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키가 없다면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미입력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이라는 문자열을 출력하도록 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항목 추가 및 삭제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update()</a:t>
            </a:r>
            <a:r>
              <a:rPr lang="ko-KR" altLang="en-US" sz="1600" dirty="0"/>
              <a:t>를 사용해 </a:t>
            </a:r>
            <a:r>
              <a:rPr lang="en-US" altLang="ko-KR" sz="1600" dirty="0"/>
              <a:t>"nickname": "sky" </a:t>
            </a:r>
            <a:r>
              <a:rPr lang="ko-KR" altLang="en-US" sz="1600" dirty="0"/>
              <a:t>항목을 추가하세요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"email" </a:t>
            </a:r>
            <a:r>
              <a:rPr lang="ko-KR" altLang="en-US" sz="1600" dirty="0"/>
              <a:t>항목을 삭제하세요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en-US" altLang="ko-KR" sz="1600" dirty="0" err="1"/>
              <a:t>signup_date</a:t>
            </a:r>
            <a:r>
              <a:rPr lang="en-US" altLang="ko-KR" sz="1600" dirty="0"/>
              <a:t>" </a:t>
            </a:r>
            <a:r>
              <a:rPr lang="ko-KR" altLang="en-US" sz="1600" dirty="0"/>
              <a:t>키가 없다면 </a:t>
            </a:r>
            <a:r>
              <a:rPr lang="en-US" altLang="ko-KR" sz="1600" dirty="0"/>
              <a:t>"2025-07-10"</a:t>
            </a:r>
            <a:r>
              <a:rPr lang="ko-KR" altLang="en-US" sz="1600" dirty="0"/>
              <a:t>으로 추가하세요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setdefault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r>
              <a:rPr lang="en-US" altLang="ko-KR" sz="1600" dirty="0"/>
              <a:t>).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최종 </a:t>
            </a:r>
            <a:r>
              <a:rPr lang="en-US" altLang="ko-KR" sz="1600" dirty="0"/>
              <a:t>user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출력하세요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작성한 코드와 출력 결과를 댓글로 남겨주세요</a:t>
            </a:r>
            <a:r>
              <a:rPr lang="en-US" altLang="ko-KR" sz="2000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94715-274D-556C-B62C-0434C69C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00EF2-89BA-DB47-1E1B-510A4922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42ED69-A592-5F7D-AA46-1A32EEE604A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딕셔너리</a:t>
            </a:r>
            <a:r>
              <a:rPr lang="ko-KR" altLang="en-US" dirty="0">
                <a:solidFill>
                  <a:srgbClr val="ED7D31"/>
                </a:solidFill>
              </a:rPr>
              <a:t> 종합 연습 문제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3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DB27-1CBE-388A-44BE-EA0219F5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E80B332-E463-FB1D-33FA-79124CCB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041560"/>
            <a:ext cx="11641762" cy="42620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문제</a:t>
            </a:r>
            <a:r>
              <a:rPr lang="en-US" altLang="ko-KR" sz="2400" dirty="0"/>
              <a:t> 2. </a:t>
            </a:r>
            <a:r>
              <a:rPr lang="ko-KR" altLang="en-US" sz="2400" dirty="0"/>
              <a:t>학생 점수 관리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students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생성한다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"Alice", "Bob", "Charlie"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 학생의 점수를 각각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85, 90, 95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추가한다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"David"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학생의 점수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(80)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추가한다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"Alice"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점수를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88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수정한다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"Bob"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딕셔너리에서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삭제한다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최종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students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출력한다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9123F-0A24-3858-53B6-08C45BAD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49649F-C220-EF3F-F5A2-5DD21C4D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C22F70-DFDA-ED26-7F2C-2D0314D527D1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 err="1">
                <a:solidFill>
                  <a:srgbClr val="ED7D31"/>
                </a:solidFill>
              </a:rPr>
              <a:t>딕셔너리</a:t>
            </a:r>
            <a:r>
              <a:rPr lang="ko-KR" altLang="en-US" dirty="0">
                <a:solidFill>
                  <a:srgbClr val="ED7D31"/>
                </a:solidFill>
              </a:rPr>
              <a:t> 종합 연습 문제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B3062-708C-E8E9-B689-6C36F611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3" y="5642354"/>
            <a:ext cx="4658375" cy="43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A1BA11-5573-4D8D-26B1-9F439131D776}"/>
              </a:ext>
            </a:extLst>
          </p:cNvPr>
          <p:cNvSpPr txBox="1"/>
          <p:nvPr/>
        </p:nvSpPr>
        <p:spPr>
          <a:xfrm>
            <a:off x="238991" y="5116046"/>
            <a:ext cx="911147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51788" y="1571002"/>
            <a:ext cx="7093722" cy="203207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💡하나의 </a:t>
            </a:r>
            <a:r>
              <a:rPr lang="ko-KR" altLang="en-US" b="1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</a:t>
            </a:r>
            <a:r>
              <a:rPr lang="ko-KR" altLang="en-US" b="1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</a:t>
            </a:r>
            <a:r>
              <a:rPr lang="ko-KR" altLang="en-US" b="1" dirty="0"/>
              <a:t>쌍</a:t>
            </a:r>
            <a:r>
              <a:rPr lang="ko-KR" altLang="en-US" dirty="0"/>
              <a:t>으로 묶어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데이터를 저장하는 자료형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🔎 </a:t>
            </a:r>
            <a:r>
              <a:rPr lang="ko-KR" altLang="en-US" dirty="0" err="1"/>
              <a:t>딕셔너리는</a:t>
            </a:r>
            <a:r>
              <a:rPr lang="ko-KR" altLang="en-US" dirty="0"/>
              <a:t> 단어 그대로 ‘</a:t>
            </a:r>
            <a:r>
              <a:rPr lang="ko-KR" altLang="en-US" dirty="0" err="1"/>
              <a:t>사전’이라는</a:t>
            </a:r>
            <a:r>
              <a:rPr lang="ko-KR" altLang="en-US" dirty="0"/>
              <a:t> 뜻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A41F8-6AF7-0C70-6FC5-ABA5622D0B8A}"/>
              </a:ext>
            </a:extLst>
          </p:cNvPr>
          <p:cNvSpPr/>
          <p:nvPr/>
        </p:nvSpPr>
        <p:spPr>
          <a:xfrm>
            <a:off x="828862" y="3822612"/>
            <a:ext cx="5939574" cy="162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 dictionary is an unordered collection of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key-value pairs, where keys are unique.”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  <p:pic>
        <p:nvPicPr>
          <p:cNvPr id="3" name="Picture 2" descr="Dictionary Types | AUA Language Center">
            <a:extLst>
              <a:ext uri="{FF2B5EF4-FFF2-40B4-BE49-F238E27FC236}">
                <a16:creationId xmlns:a16="http://schemas.microsoft.com/office/drawing/2014/main" id="{F6F98F3F-38E7-B0EE-4F4B-1D134C46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10" y="1422427"/>
            <a:ext cx="4361304" cy="43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2DB88-B81A-8927-1AFC-ABB7C78E7946}"/>
              </a:ext>
            </a:extLst>
          </p:cNvPr>
          <p:cNvSpPr txBox="1"/>
          <p:nvPr/>
        </p:nvSpPr>
        <p:spPr>
          <a:xfrm>
            <a:off x="7874446" y="5814530"/>
            <a:ext cx="33034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https://www.auathailand.org/en/dictionary-types/</a:t>
            </a:r>
          </a:p>
        </p:txBody>
      </p:sp>
    </p:spTree>
    <p:extLst>
      <p:ext uri="{BB962C8B-B14F-4D97-AF65-F5344CB8AC3E}">
        <p14:creationId xmlns:p14="http://schemas.microsoft.com/office/powerpoint/2010/main" val="145298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5E78-1BDE-6617-0CB3-22698279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1008C-C666-8B99-0B00-E53CE193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80EC-346D-1F1B-DED0-DD4A6E99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FDBB8-ACC6-733C-D8BF-2DBF201B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7C51052-05FF-2232-6E10-56077C7A53E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277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✅주요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(Key-Value Pair) </a:t>
            </a:r>
            <a:r>
              <a:rPr lang="ko-KR" altLang="en-US" dirty="0"/>
              <a:t>구조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b="1" dirty="0"/>
              <a:t>키</a:t>
            </a:r>
            <a:r>
              <a:rPr lang="ko-KR" altLang="en-US" dirty="0"/>
              <a:t>는 </a:t>
            </a:r>
            <a:r>
              <a:rPr lang="ko-KR" altLang="en-US" b="1" dirty="0"/>
              <a:t>유일</a:t>
            </a:r>
            <a:r>
              <a:rPr lang="ko-KR" altLang="en-US" dirty="0"/>
              <a:t>해야 함</a:t>
            </a:r>
            <a:r>
              <a:rPr lang="en-US" altLang="ko-KR" dirty="0"/>
              <a:t>, </a:t>
            </a:r>
            <a:r>
              <a:rPr lang="ko-KR" altLang="en-US" b="1" dirty="0"/>
              <a:t>값</a:t>
            </a:r>
            <a:r>
              <a:rPr lang="ko-KR" altLang="en-US" dirty="0"/>
              <a:t>은 </a:t>
            </a:r>
            <a:r>
              <a:rPr lang="ko-KR" altLang="en-US" b="1" dirty="0"/>
              <a:t>중복</a:t>
            </a:r>
            <a:r>
              <a:rPr lang="ko-KR" altLang="en-US" dirty="0"/>
              <a:t>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순서 보장 </a:t>
            </a:r>
            <a:r>
              <a:rPr lang="en-US" altLang="ko-KR" dirty="0"/>
              <a:t>(Python 3.7 </a:t>
            </a:r>
            <a:r>
              <a:rPr lang="ko-KR" altLang="en-US" dirty="0"/>
              <a:t>이상부터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변경 가능 </a:t>
            </a:r>
            <a:r>
              <a:rPr lang="en-US" altLang="ko-KR" dirty="0"/>
              <a:t>(Mutable)</a:t>
            </a:r>
          </a:p>
        </p:txBody>
      </p:sp>
    </p:spTree>
    <p:extLst>
      <p:ext uri="{BB962C8B-B14F-4D97-AF65-F5344CB8AC3E}">
        <p14:creationId xmlns:p14="http://schemas.microsoft.com/office/powerpoint/2010/main" val="138457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2098-1C06-82FC-26F5-5B489CC10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19530-E67E-3398-168E-5F968AC1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55C26-BFD9-604F-645D-19C95D47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F71D7-AF6B-498D-06DF-833884EE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972E231-F59B-0466-0E6E-85103A83D515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277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장점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빠른 검색 </a:t>
            </a:r>
            <a:r>
              <a:rPr lang="en-US" altLang="ko-KR" dirty="0"/>
              <a:t>: </a:t>
            </a:r>
            <a:r>
              <a:rPr lang="ko-KR" altLang="en-US" dirty="0"/>
              <a:t>키를 통해 값을 매우 빠르게 찾을 수 있음 </a:t>
            </a:r>
            <a:r>
              <a:rPr lang="en-US" altLang="ko-KR" dirty="0"/>
              <a:t>(</a:t>
            </a:r>
            <a:r>
              <a:rPr lang="ko-KR" altLang="en-US" dirty="0"/>
              <a:t>해시 기반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명확한 구조 </a:t>
            </a:r>
            <a:r>
              <a:rPr lang="en-US" altLang="ko-KR" dirty="0"/>
              <a:t>: </a:t>
            </a:r>
            <a:r>
              <a:rPr lang="ko-KR" altLang="en-US" dirty="0"/>
              <a:t>각 항목이 어떤 의미를 가지는지 명확함 </a:t>
            </a:r>
            <a:r>
              <a:rPr lang="en-US" altLang="ko-KR" dirty="0"/>
              <a:t>(key</a:t>
            </a:r>
            <a:r>
              <a:rPr lang="ko-KR" altLang="en-US" dirty="0"/>
              <a:t>로 의미 부여 가능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확장성과 유연성 </a:t>
            </a:r>
            <a:r>
              <a:rPr lang="en-US" altLang="ko-KR" dirty="0"/>
              <a:t>: JSON</a:t>
            </a:r>
            <a:r>
              <a:rPr lang="ko-KR" altLang="en-US" dirty="0"/>
              <a:t>과의 호환성이 뛰어나고</a:t>
            </a:r>
            <a:r>
              <a:rPr lang="en-US" altLang="ko-KR" dirty="0"/>
              <a:t>, </a:t>
            </a:r>
            <a:r>
              <a:rPr lang="ko-KR" altLang="en-US" dirty="0"/>
              <a:t>다양한 자료구조 표현 가능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DD592-69FF-D807-E53E-211E9227617A}"/>
              </a:ext>
            </a:extLst>
          </p:cNvPr>
          <p:cNvSpPr txBox="1"/>
          <p:nvPr/>
        </p:nvSpPr>
        <p:spPr>
          <a:xfrm>
            <a:off x="251787" y="5894493"/>
            <a:ext cx="8557361" cy="41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JSON(JavaScript Object Notation)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데이터를 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 쌍의 구조로 표현하는 경량 데이터 교환 형식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7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E548-0BE6-6DF2-E4C7-5EEEE346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968B1-DA2D-38C4-1102-04AB8CB19FD7}"/>
              </a:ext>
            </a:extLst>
          </p:cNvPr>
          <p:cNvSpPr txBox="1"/>
          <p:nvPr/>
        </p:nvSpPr>
        <p:spPr>
          <a:xfrm>
            <a:off x="3477347" y="2600493"/>
            <a:ext cx="5237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dict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문법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13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9FFE4-F754-3953-FADC-C0C65C25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872E-BC79-2717-A16F-67D2C03A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 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4BC1D-5045-A632-F10F-C343D169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7BC76-6D50-344E-9C61-B2C4DB8A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E084A34-9009-DEF3-BD18-BEC494C6C602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6994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{} </a:t>
            </a:r>
            <a:r>
              <a:rPr lang="ko-KR" altLang="en-US" dirty="0"/>
              <a:t>기호 또는 </a:t>
            </a:r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생성자를 사용하여 만들 수 있음</a:t>
            </a:r>
            <a:endParaRPr lang="en-US" altLang="ko-KR" dirty="0"/>
          </a:p>
        </p:txBody>
      </p:sp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AB1AEE-A173-B46A-0E89-3B177A22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9" y="867470"/>
            <a:ext cx="10734582" cy="59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150C-5619-7EA4-491E-76AE9E4DB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5302-E782-54C6-C646-60B05E4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 방법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C7294-5438-DF4B-0971-DC7945C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16653-5C3F-5BD6-AF89-F1C22C63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F45ED27-02D3-9E76-6F80-287D2E99F2A6}"/>
              </a:ext>
            </a:extLst>
          </p:cNvPr>
          <p:cNvSpPr txBox="1">
            <a:spLocks/>
          </p:cNvSpPr>
          <p:nvPr/>
        </p:nvSpPr>
        <p:spPr>
          <a:xfrm>
            <a:off x="1743941" y="1073018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중괄호 </a:t>
            </a:r>
            <a:r>
              <a:rPr lang="en-US" altLang="ko-KR" dirty="0"/>
              <a:t>{}</a:t>
            </a:r>
            <a:r>
              <a:rPr lang="ko-KR" altLang="en-US" dirty="0"/>
              <a:t>를 사용한 생성 </a:t>
            </a:r>
            <a:r>
              <a:rPr lang="en-US" altLang="ko-KR" dirty="0"/>
              <a:t>– </a:t>
            </a:r>
            <a:r>
              <a:rPr lang="ko-KR" altLang="en-US" dirty="0"/>
              <a:t>키 관련 규칙 </a:t>
            </a:r>
            <a:endParaRPr lang="en-US" altLang="ko-KR" dirty="0"/>
          </a:p>
        </p:txBody>
      </p:sp>
      <p:pic>
        <p:nvPicPr>
          <p:cNvPr id="11" name="그림 10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4E26F8-68E7-CBBE-967A-325E03D2E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13912" r="6178" b="14015"/>
          <a:stretch/>
        </p:blipFill>
        <p:spPr>
          <a:xfrm>
            <a:off x="1909763" y="1752600"/>
            <a:ext cx="8382000" cy="3348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8D503-48E4-4AC8-4E8A-98EE0C05F077}"/>
              </a:ext>
            </a:extLst>
          </p:cNvPr>
          <p:cNvSpPr txBox="1"/>
          <p:nvPr/>
        </p:nvSpPr>
        <p:spPr>
          <a:xfrm>
            <a:off x="1787005" y="5059537"/>
            <a:ext cx="8416416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키는 문자열일 필요는 없으나, 문자열이 가장 일반적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키에는 불변 자료형만 사용할 수 있음 (문자열, 숫자,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등)</a:t>
            </a:r>
          </a:p>
        </p:txBody>
      </p:sp>
    </p:spTree>
    <p:extLst>
      <p:ext uri="{BB962C8B-B14F-4D97-AF65-F5344CB8AC3E}">
        <p14:creationId xmlns:p14="http://schemas.microsoft.com/office/powerpoint/2010/main" val="400964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A1ED-22B1-8265-7100-FFD485FC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068E5B8-D5F2-4436-DB75-EF27D74C5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2" t="23436" r="6191" b="23479"/>
          <a:stretch/>
        </p:blipFill>
        <p:spPr>
          <a:xfrm>
            <a:off x="747485" y="2307772"/>
            <a:ext cx="10697029" cy="18142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BEA88A-0B8C-B4AE-E31F-FBD6C9A8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 방법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2CBFE-FC0C-6F08-C7D4-8DF3AFE1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1A27EE-9F83-064F-2600-E1F4EEAD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BEE8F16-2E08-AC4C-B8F6-381F3924905B}"/>
              </a:ext>
            </a:extLst>
          </p:cNvPr>
          <p:cNvSpPr txBox="1">
            <a:spLocks/>
          </p:cNvSpPr>
          <p:nvPr/>
        </p:nvSpPr>
        <p:spPr>
          <a:xfrm>
            <a:off x="604570" y="158102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 err="1"/>
              <a:t>dict</a:t>
            </a:r>
            <a:r>
              <a:rPr lang="en-US" altLang="ko-KR" dirty="0"/>
              <a:t>() </a:t>
            </a:r>
            <a:r>
              <a:rPr lang="ko-KR" altLang="en-US" dirty="0"/>
              <a:t>생성자 사용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15D5D-B641-DDA8-7422-EBFCF05B534C}"/>
              </a:ext>
            </a:extLst>
          </p:cNvPr>
          <p:cNvSpPr txBox="1"/>
          <p:nvPr/>
        </p:nvSpPr>
        <p:spPr>
          <a:xfrm>
            <a:off x="648112" y="4058557"/>
            <a:ext cx="8416416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함수 호출 방식으로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/>
              <a:t>키는 문자열</a:t>
            </a:r>
            <a:r>
              <a:rPr lang="ko-KR" altLang="en-US" sz="2000" dirty="0"/>
              <a:t>이어야 하고</a:t>
            </a:r>
            <a:r>
              <a:rPr lang="en-US" altLang="ko-KR" sz="2000" dirty="0"/>
              <a:t>, </a:t>
            </a:r>
            <a:r>
              <a:rPr lang="ko-KR" altLang="en-US" sz="2000" b="1" dirty="0"/>
              <a:t>변수 이름처럼 쓸 수 있는 형식</a:t>
            </a:r>
            <a:r>
              <a:rPr lang="ko-KR" altLang="en-US" sz="2000" dirty="0"/>
              <a:t>이어야 함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855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1130</Words>
  <Application>Microsoft Office PowerPoint</Application>
  <PresentationFormat>와이드스크린</PresentationFormat>
  <Paragraphs>197</Paragraphs>
  <Slides>30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G마켓 산스 TTF Bold</vt:lpstr>
      <vt:lpstr>Kim jung chul Gothic Regular</vt:lpstr>
      <vt:lpstr>Pretendard Black</vt:lpstr>
      <vt:lpstr>Pretendard Light</vt:lpstr>
      <vt:lpstr>Pretendard Medium</vt:lpstr>
      <vt:lpstr>굴림</vt:lpstr>
      <vt:lpstr>메이플스토리</vt:lpstr>
      <vt:lpstr>Arial</vt:lpstr>
      <vt:lpstr>Wingdings</vt:lpstr>
      <vt:lpstr>1_Office 테마</vt:lpstr>
      <vt:lpstr>x</vt:lpstr>
      <vt:lpstr>PowerPoint 프레젠테이션</vt:lpstr>
      <vt:lpstr>딕셔너리(dict)</vt:lpstr>
      <vt:lpstr>딕셔너리(dict)</vt:lpstr>
      <vt:lpstr>딕셔너리(dict)</vt:lpstr>
      <vt:lpstr>PowerPoint 프레젠테이션</vt:lpstr>
      <vt:lpstr>딕셔너리 생성 방법(1)</vt:lpstr>
      <vt:lpstr>딕셔너리 생성 방법(2)</vt:lpstr>
      <vt:lpstr>딕셔너리 생성 방법(3)</vt:lpstr>
      <vt:lpstr>딕셔너리 생성 방법(4)</vt:lpstr>
      <vt:lpstr>딕셔너리 생성 방법(5)</vt:lpstr>
      <vt:lpstr>딕셔너리 데이터 접근(1)</vt:lpstr>
      <vt:lpstr>딕셔너리 데이터 접근(2)</vt:lpstr>
      <vt:lpstr>딕셔너리 데이터 접근(3)</vt:lpstr>
      <vt:lpstr>딕셔너리 데이터 접근(3)</vt:lpstr>
      <vt:lpstr>딕셔너리 데이터 추가 및 수정(1)</vt:lpstr>
      <vt:lpstr>딕셔너리 데이터 추가 및 수정(2)</vt:lpstr>
      <vt:lpstr>딕셔너리 데이터 추가 및 수정(3)</vt:lpstr>
      <vt:lpstr>딕셔너리 데이터 삭제(1)</vt:lpstr>
      <vt:lpstr>딕셔너리 데이터 삭제(2)</vt:lpstr>
      <vt:lpstr>딕셔너리 데이터 삭제(3)</vt:lpstr>
      <vt:lpstr>딕셔너리 데이터 삭제(4)</vt:lpstr>
      <vt:lpstr>PowerPoint 프레젠테이션</vt:lpstr>
      <vt:lpstr>딕셔너리 주요 메서드(1)</vt:lpstr>
      <vt:lpstr>딕셔너리 주요 메서드(2)</vt:lpstr>
      <vt:lpstr>딕셔너리 주요 메서드(3)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379</cp:revision>
  <dcterms:created xsi:type="dcterms:W3CDTF">2023-01-31T04:26:23Z</dcterms:created>
  <dcterms:modified xsi:type="dcterms:W3CDTF">2025-07-17T04:37:40Z</dcterms:modified>
</cp:coreProperties>
</file>