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1048" r:id="rId2"/>
    <p:sldId id="257" r:id="rId3"/>
    <p:sldId id="1091" r:id="rId4"/>
    <p:sldId id="1093" r:id="rId5"/>
    <p:sldId id="1090" r:id="rId6"/>
    <p:sldId id="1094" r:id="rId7"/>
    <p:sldId id="1095" r:id="rId8"/>
    <p:sldId id="1092" r:id="rId9"/>
    <p:sldId id="1052" r:id="rId10"/>
    <p:sldId id="1061" r:id="rId11"/>
    <p:sldId id="1096" r:id="rId12"/>
    <p:sldId id="1097" r:id="rId13"/>
    <p:sldId id="1098" r:id="rId14"/>
    <p:sldId id="1099" r:id="rId15"/>
    <p:sldId id="1100" r:id="rId16"/>
    <p:sldId id="1101" r:id="rId17"/>
    <p:sldId id="1104" r:id="rId18"/>
    <p:sldId id="1102" r:id="rId19"/>
    <p:sldId id="1103" r:id="rId20"/>
    <p:sldId id="1105" r:id="rId21"/>
    <p:sldId id="1106" r:id="rId22"/>
    <p:sldId id="1107" r:id="rId23"/>
    <p:sldId id="1128" r:id="rId24"/>
    <p:sldId id="1108" r:id="rId25"/>
    <p:sldId id="1109" r:id="rId26"/>
    <p:sldId id="1110" r:id="rId27"/>
    <p:sldId id="1111" r:id="rId28"/>
    <p:sldId id="1112" r:id="rId29"/>
    <p:sldId id="1113" r:id="rId30"/>
    <p:sldId id="1126" r:id="rId31"/>
    <p:sldId id="1114" r:id="rId32"/>
    <p:sldId id="1115" r:id="rId33"/>
    <p:sldId id="1116" r:id="rId34"/>
    <p:sldId id="1117" r:id="rId35"/>
    <p:sldId id="1118" r:id="rId36"/>
    <p:sldId id="1119" r:id="rId37"/>
    <p:sldId id="1120" r:id="rId38"/>
    <p:sldId id="1129" r:id="rId39"/>
    <p:sldId id="1125" r:id="rId40"/>
    <p:sldId id="1041" r:id="rId41"/>
    <p:sldId id="1121" r:id="rId42"/>
    <p:sldId id="1122" r:id="rId43"/>
    <p:sldId id="1123" r:id="rId44"/>
    <p:sldId id="1124" r:id="rId45"/>
    <p:sldId id="1127" r:id="rId46"/>
    <p:sldId id="81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FF99"/>
    <a:srgbClr val="FF5050"/>
    <a:srgbClr val="2B2B2B"/>
    <a:srgbClr val="00B050"/>
    <a:srgbClr val="ED7D31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5" autoAdjust="0"/>
    <p:restoredTop sz="91107" autoAdjust="0"/>
  </p:normalViewPr>
  <p:slideViewPr>
    <p:cSldViewPr snapToGrid="0">
      <p:cViewPr varScale="1">
        <p:scale>
          <a:sx n="97" d="100"/>
          <a:sy n="97" d="100"/>
        </p:scale>
        <p:origin x="328" y="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97C4A-96B0-7373-3CE6-5809F99F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7FF14B-5EA5-1BFF-96E8-364C213C8A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A9629D-9266-6E37-C3A5-ADCDC0020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A6424-2E07-554A-F05D-45E221630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34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5F441-8C42-476F-34FD-5D42C2AED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F5E1D2-8D03-D1EF-3902-C4C38B5D43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A11DA6-565C-18F5-43F6-5750F15F1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DE6FC-2DAC-E5FA-52F7-F207E173B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9850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4BD4E-DC10-C17A-3838-84A02CA53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B5572F-BEC8-E014-5359-1C9B663FE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F2FA6B-AF5D-17ED-27E6-E768CB218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E1C73-FEC3-8B0D-7961-F16CFAC1D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881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4E63C-6C77-5F2A-CBBA-63A0F1F37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7A9F55-E80F-0C74-DBD3-6FA481BD6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883BF2-A463-9908-02E9-F88FBB8DB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C107DB-AA1A-5A08-CABD-8C48F92B1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428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F9853-8CA4-C8AB-180A-31CCA8976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B5B68E-D5C1-DE3C-2EA8-F93930E1D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AD01FA-C16B-9B10-2477-D195A7536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FCDC63-94B0-258D-6DC4-E21FB071D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0635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D4B57-84C4-4F02-2B21-9FD62AEA3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5C6F6E-6782-992D-0E77-EAB067F7FF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FB3C00-BE01-41BB-4595-CFFB5E4F9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CD663-E779-14FD-05A1-2A6DD9D29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925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43A37-CEE3-CCAF-A84D-9170DB1C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BE3655-ED10-3A7B-4630-0D4A6F276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92F2CC-2756-B121-361B-DBE7ADFDE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63E37-16C8-34BF-3157-B2DCCD2C5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9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6DCEA-B381-E1C7-EC07-2BAEDC83A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40E15A-744D-2947-FFBE-DF7A29922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E0089C-4069-55A4-76D4-01921816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2D4D03-B76D-73F9-4177-83F06C0F3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5198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AB55F-0DD1-EFEF-1BC2-16F20D74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932D6A-C550-648C-9520-1506E5DCB8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555598-CAA0-3151-0793-E07DF6DB0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5A27D-0720-2BD6-A6DE-D9EE2E916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811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79441-7234-4A09-EA15-C2BF33B54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5E7A0D-159A-5356-D463-B417F35B9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4D7C8C-F51D-2907-9477-AFB803F88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A6CF8-B11A-3EFA-3184-DE7B66D70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40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E5940-2ADA-4703-BE4E-B259A0CF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03A7E5-51CE-DB09-CA93-81E69F2303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513473-EDEC-AA55-83B3-D3399812D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F5FFD-4A3C-2367-CE58-BFBA2EE77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390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9790-BD34-CFB2-153E-B455A8601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7E2756-3A70-469A-5F10-D1234DEC8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F9D57B-E796-5CB7-2E5C-E378E7B3A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55551-A9BE-4C20-6D1F-2E1ECF378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2266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7033C-6F5E-152D-5592-B9D638556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0C6F7D-FB16-0862-488F-AFA4F81CB4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A437F3-3761-E2D1-9671-87084644E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026DE-C36D-8CBE-2729-3651E9EA8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601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29873-F367-FC79-6F6C-D270CF9A2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81EEE8-85CE-C79C-188B-6CE672CE6F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B3692D-F506-B54F-CF81-7B5B832C0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F68DC-6C08-EB07-8AD9-71A760195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525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96573-B579-334C-04A1-725B1215E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9CEB15-A029-D208-3827-4E24C7587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CE83C6-FACA-7667-6D31-705118ACFF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0AF913-7856-FF42-DD3E-ADDA0B337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1718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EEE1D-900B-E5A9-D042-D3FC40E3C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5CC208-9B3A-4BB6-A0CF-F7CC2A57D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326093-03C8-6B2C-6087-A60E0BFB1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FE8CC-9F5C-154C-9FB0-9FA0110EF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977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9EBA7-01BD-6909-B0A2-D21F6398A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958CDF-8D38-4234-63B5-421A78B4A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F66D7-8038-4623-965E-C87D3718F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C63CD-23FA-8937-2477-2A89EADE3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653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A6957-698F-B4D2-03C6-59964119D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CF6519-DBF9-4C1E-4B22-2870F0000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2E28A3-7787-6EBE-51A2-40964B422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2E1153-CA80-0282-2E66-35ED7DB5C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441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D9DA6-2D85-8AA1-F1C0-B8BA17923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7121C1-740D-739B-1683-CDEEC9192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354613-7B95-C476-028F-91AE29F7D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79EDC-6E5D-9FC9-6C8A-8E870AB60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315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7512-E05E-C858-8822-6916B9D1C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4276B6-29B7-34F6-5E31-735883BFD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3EE326-72CF-3849-FB4F-07F5E4CFB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6CA10-C63A-95C3-F607-7B2A91C49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86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48933-EC8A-C7B6-04B7-B17646428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003D1D-2863-2C8F-B7A4-00C8C148B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C69DF5-EC92-6FC8-1398-5C0504313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126A8-950A-4EA8-0544-4BCCFC999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11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BAD9C-2C56-74D5-1659-7A2DC87FC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25F578-A0F7-E119-51E1-810729805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3D37F3-36C9-5F2C-D34A-50BD338B8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A706C-FF77-328C-5665-9D33123F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6142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6606F-63FF-D359-3C01-238670821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E22102-EF16-9908-5049-261CBB308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31AE6B-9B9A-CD08-6483-F86294756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EBB0BA-57EE-CEAC-7DF3-7479635F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2418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E7F13-945A-C961-860E-A8367204B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4F5D02-D587-A307-DF06-B11074770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DC176F-7E05-0EF5-B10E-039D523AE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01C7AC-FC79-63A9-C6A8-10B998272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68675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73741-516B-093C-798B-FB5C051CC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03B941-4BE9-345C-1353-2E2543356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5B6A70-00C1-3240-703B-67CBC027A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C131B7-738D-D1C3-867F-7CD9B97BE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815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97389-2762-1D87-FB77-4BFBA1869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3E9C4D-04BC-E900-4F3D-522E04716A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9F2463-83CF-17CB-9E8A-3DF422094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D6E07-0303-C480-2EEC-13EE6F056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664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49B3-296E-9602-D2CE-E2A9DD5B0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9D262C-F4C2-32A1-B376-16F005B39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8E7FD1-685C-CA9E-5499-7D15810D4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4877E-1F7F-C95D-6E5A-A066A95D6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534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3997F-28E3-D6EE-E0BA-31B04F34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E2D2FD-0502-C293-D542-0FFDCFA3F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798D75-C321-02BF-6C0B-B2D492E35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AAED5C-A051-7B7C-7E7E-672EE4A79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54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A933F-C17C-8336-ADC2-880423662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D69F38-73AC-D2CB-D108-6B5566071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24BB98-E496-ED87-9E53-5FF28237B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D27A04-8269-11E1-9CC4-66F90C255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134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B0C24-7734-B27A-7A42-0E5DC94BE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D59172-82DC-9D22-1713-15C9F7068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2D9EF4-8890-9836-EC37-67ECA1915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FEA91-7CB4-D8C0-12DE-B920C88DB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6897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61F67-7A2A-8068-AC03-CEA61C45F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4E958A-93D2-D3BA-B992-EDA36A4BF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749231-2D1D-55D4-0D7A-46C8BFCF5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7B2988-896F-666A-5305-6319B0C67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124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6992-487A-97B6-32F5-2930E760C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D4C234-AC19-E0AB-AFF4-1804AE1BA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B1B5D5-14C0-994D-4825-8CC2946A6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386C5-8036-CE0B-745E-11A11B4E6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5274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E1BC8-805C-037F-929F-BDBBCEC4B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F71E3D-C77B-E124-F010-ABE1F60423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4C15E1-0351-0CDD-705D-66314989F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5B512C-F0F6-7CB5-A4CE-23448C71B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26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73BB-D866-CB1F-1D88-97163CA2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2D56E0-F02A-9FC2-7064-383DB8C48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F19B59-887A-7D2A-AEF4-BDBE42B16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CE097-D08A-570B-5B1E-9E232E487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13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9C8A9-951E-38B0-6036-0F0B736E1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4F7FD1-722E-2E45-620A-5610FF91F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6EF21D-5742-E432-F988-908C6ED6F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DF3DA0-6202-CA47-1CA7-790D8E09D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695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52366-55D0-8988-C0D1-F4535BCC0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C836D4-05C3-E951-40C0-3BF7C0957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7531C0-BA2F-4A48-E699-7633CCD3E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BB14D-FF01-5639-86D5-29E1EE9DC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695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5047B-BE5F-FA23-9CA4-43538466D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02D434-9016-31DE-F021-B133BAFA1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9DE74E-B1E2-6E1D-494D-2BAB75288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6E965-2773-4F44-EC3A-580A09709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022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E548-0BE6-6DF2-E4C7-5EEEE3461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2968B1-DA2D-38C4-1102-04AB8CB19FD7}"/>
              </a:ext>
            </a:extLst>
          </p:cNvPr>
          <p:cNvSpPr txBox="1"/>
          <p:nvPr/>
        </p:nvSpPr>
        <p:spPr>
          <a:xfrm>
            <a:off x="3196822" y="2600493"/>
            <a:ext cx="57983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조건문 기본 문법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13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5E8F9-FA71-3CC8-FDB5-ACDBB5B3B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E32AB-0086-2332-0DAF-0A808614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기본 문법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56041-2C20-7E41-BC09-6824C965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5EC766-AB9A-81E4-2044-8A4389B3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CA6A2F7-64ED-D493-35E3-B0148E8C378F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84694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조건식이 </a:t>
            </a:r>
            <a:r>
              <a:rPr lang="en-US" altLang="ko-KR" dirty="0"/>
              <a:t>True</a:t>
            </a:r>
            <a:r>
              <a:rPr lang="ko-KR" altLang="en-US" dirty="0"/>
              <a:t>일 경우에만 특정 코드 블록을 실행</a:t>
            </a:r>
            <a:endParaRPr lang="en-US" altLang="ko-KR" dirty="0"/>
          </a:p>
        </p:txBody>
      </p:sp>
      <p:pic>
        <p:nvPicPr>
          <p:cNvPr id="9" name="그림 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3D16A4E-8F17-FE32-8982-7645924DE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23830" r="8803" b="24079"/>
          <a:stretch/>
        </p:blipFill>
        <p:spPr>
          <a:xfrm>
            <a:off x="1069975" y="2168525"/>
            <a:ext cx="10052050" cy="2520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E9E29C-2F37-4B45-E9C7-37267B04D1C2}"/>
              </a:ext>
            </a:extLst>
          </p:cNvPr>
          <p:cNvSpPr txBox="1"/>
          <p:nvPr/>
        </p:nvSpPr>
        <p:spPr>
          <a:xfrm>
            <a:off x="955155" y="4689475"/>
            <a:ext cx="8416416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if -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조건문을 시작하는 키워드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65423A-6EEA-637C-7C88-576F242C1472}"/>
              </a:ext>
            </a:extLst>
          </p:cNvPr>
          <p:cNvSpPr>
            <a:spLocks/>
          </p:cNvSpPr>
          <p:nvPr/>
        </p:nvSpPr>
        <p:spPr>
          <a:xfrm flipH="1" flipV="1">
            <a:off x="1980384" y="3417894"/>
            <a:ext cx="534216" cy="39210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089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4F5BC-45CC-2EA0-EAA2-1C3336F3F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8252D-7704-3B6D-6FDE-67D67342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기본 문법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47886-52D0-A623-61CD-6AEE0A52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98D96D-A122-E6EB-6939-987E469E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0CB73F17-E916-FD14-39F1-C8D6053585C9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84694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조건식이 </a:t>
            </a:r>
            <a:r>
              <a:rPr lang="en-US" altLang="ko-KR" dirty="0"/>
              <a:t>True</a:t>
            </a:r>
            <a:r>
              <a:rPr lang="ko-KR" altLang="en-US" dirty="0"/>
              <a:t>일 경우에만 특정 코드 블록을 실행</a:t>
            </a:r>
            <a:endParaRPr lang="en-US" altLang="ko-KR" dirty="0"/>
          </a:p>
        </p:txBody>
      </p:sp>
      <p:pic>
        <p:nvPicPr>
          <p:cNvPr id="9" name="그림 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1D332A-7F9A-D243-9F60-C8016CC7A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23830" r="8803" b="24079"/>
          <a:stretch/>
        </p:blipFill>
        <p:spPr>
          <a:xfrm>
            <a:off x="1069975" y="2168525"/>
            <a:ext cx="10052050" cy="2520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B27589-204A-11E4-7299-6D1C29B2564D}"/>
              </a:ext>
            </a:extLst>
          </p:cNvPr>
          <p:cNvSpPr txBox="1"/>
          <p:nvPr/>
        </p:nvSpPr>
        <p:spPr>
          <a:xfrm>
            <a:off x="955155" y="4689475"/>
            <a:ext cx="8416416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조건식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 True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또는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False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평가되는 표현식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D13BA5-FD32-0ED1-B673-97122C880E14}"/>
              </a:ext>
            </a:extLst>
          </p:cNvPr>
          <p:cNvSpPr>
            <a:spLocks/>
          </p:cNvSpPr>
          <p:nvPr/>
        </p:nvSpPr>
        <p:spPr>
          <a:xfrm flipH="1" flipV="1">
            <a:off x="2590799" y="3378200"/>
            <a:ext cx="952500" cy="37465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50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B797C-C9DF-96B3-F6BB-41E1E24A1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BEA7F-5E52-091B-0FA1-1C98DE58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기본 문법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DE9CA-3841-6E6F-1505-5360B4833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6FE5A-F9EA-83AC-28AF-BF0FD22C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F397410-9875-0FAA-DA39-ED400F53EA33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84694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조건식이 </a:t>
            </a:r>
            <a:r>
              <a:rPr lang="en-US" altLang="ko-KR" dirty="0"/>
              <a:t>True</a:t>
            </a:r>
            <a:r>
              <a:rPr lang="ko-KR" altLang="en-US" dirty="0"/>
              <a:t>일 경우에만 특정 코드 블록을 실행</a:t>
            </a:r>
            <a:endParaRPr lang="en-US" altLang="ko-KR" dirty="0"/>
          </a:p>
        </p:txBody>
      </p:sp>
      <p:pic>
        <p:nvPicPr>
          <p:cNvPr id="9" name="그림 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D8CF286-2E8A-44F1-0BA1-1A93F1F0B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23830" r="8803" b="24079"/>
          <a:stretch/>
        </p:blipFill>
        <p:spPr>
          <a:xfrm>
            <a:off x="1069975" y="2168525"/>
            <a:ext cx="10052050" cy="2520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773814-3EC5-4B10-2419-C5CBCC122A66}"/>
              </a:ext>
            </a:extLst>
          </p:cNvPr>
          <p:cNvSpPr txBox="1"/>
          <p:nvPr/>
        </p:nvSpPr>
        <p:spPr>
          <a:xfrm>
            <a:off x="955155" y="4689475"/>
            <a:ext cx="8416416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-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코드 블록의 시작을 나타내는 콜론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3B3470-561B-1356-8CF8-8CDAA4B993A5}"/>
              </a:ext>
            </a:extLst>
          </p:cNvPr>
          <p:cNvSpPr>
            <a:spLocks/>
          </p:cNvSpPr>
          <p:nvPr/>
        </p:nvSpPr>
        <p:spPr>
          <a:xfrm flipH="1" flipV="1">
            <a:off x="3505199" y="3445932"/>
            <a:ext cx="193676" cy="322791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814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5AA3C-B4B1-680E-B9C7-4402692E1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00165-5830-E2C9-B09A-2BE0AF7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기본 문법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553EE-E3A3-D2B7-4C92-F62C7160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C69F0F-49DB-D8CA-ECF9-7391D2E8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6B7FEC8-547A-3B90-3886-54E6ADE0B727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84694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조건식이 </a:t>
            </a:r>
            <a:r>
              <a:rPr lang="en-US" altLang="ko-KR" dirty="0"/>
              <a:t>True</a:t>
            </a:r>
            <a:r>
              <a:rPr lang="ko-KR" altLang="en-US" dirty="0"/>
              <a:t>일 경우에만 특정 코드 블록을 실행</a:t>
            </a:r>
            <a:endParaRPr lang="en-US" altLang="ko-KR" dirty="0"/>
          </a:p>
        </p:txBody>
      </p:sp>
      <p:pic>
        <p:nvPicPr>
          <p:cNvPr id="9" name="그림 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E886771-9AC3-BB08-7944-66985AFEE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23830" r="8803" b="24079"/>
          <a:stretch/>
        </p:blipFill>
        <p:spPr>
          <a:xfrm>
            <a:off x="1069975" y="2168525"/>
            <a:ext cx="10052050" cy="2520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507D9-B56E-58F8-84B1-741AC4C40CDB}"/>
              </a:ext>
            </a:extLst>
          </p:cNvPr>
          <p:cNvSpPr txBox="1"/>
          <p:nvPr/>
        </p:nvSpPr>
        <p:spPr>
          <a:xfrm>
            <a:off x="955155" y="4689475"/>
            <a:ext cx="8416416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코드 블록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조건이 참일 경우 실행될 코드 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들여쓰기 필수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endParaRPr lang="ko-KR" altLang="en-US" sz="24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0EC6B7-740F-6D53-54DE-695B1E82EF5E}"/>
              </a:ext>
            </a:extLst>
          </p:cNvPr>
          <p:cNvSpPr>
            <a:spLocks/>
          </p:cNvSpPr>
          <p:nvPr/>
        </p:nvSpPr>
        <p:spPr>
          <a:xfrm flipH="1" flipV="1">
            <a:off x="2788515" y="3815560"/>
            <a:ext cx="2486218" cy="417772"/>
          </a:xfrm>
          <a:prstGeom prst="rect">
            <a:avLst/>
          </a:prstGeom>
          <a:noFill/>
          <a:ln w="38100">
            <a:solidFill>
              <a:srgbClr val="00FF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DA4820-46B8-D825-E4E1-AE7EEE237DF1}"/>
              </a:ext>
            </a:extLst>
          </p:cNvPr>
          <p:cNvSpPr>
            <a:spLocks/>
          </p:cNvSpPr>
          <p:nvPr/>
        </p:nvSpPr>
        <p:spPr>
          <a:xfrm flipH="1" flipV="1">
            <a:off x="2074642" y="3815560"/>
            <a:ext cx="630057" cy="41777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22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9DF3B-9FF2-2D8B-5925-FF25B93B4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62FB6-A00E-547A-CC46-3BB55D10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  <a:r>
              <a:rPr lang="en-US" altLang="ko-KR" dirty="0"/>
              <a:t>(Indentation)</a:t>
            </a:r>
            <a:r>
              <a:rPr lang="ko-KR" altLang="en-US" dirty="0"/>
              <a:t>와 콜론</a:t>
            </a:r>
            <a:r>
              <a:rPr lang="en-US" altLang="ko-KR" dirty="0"/>
              <a:t>(:)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443A6-9F53-F68E-886C-BACB4858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45E07-6779-9A3E-EFF1-F34FE167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7B2C98B-08D8-830A-D4DA-6EE2568A6F50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169136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</a:t>
            </a:r>
            <a:r>
              <a:rPr lang="ko-KR" altLang="en-US" dirty="0" err="1"/>
              <a:t>파이썬은</a:t>
            </a:r>
            <a:r>
              <a:rPr lang="ko-KR" altLang="en-US" dirty="0"/>
              <a:t> 중괄호 </a:t>
            </a:r>
            <a:r>
              <a:rPr lang="en-US" altLang="ko-KR" dirty="0"/>
              <a:t>{} </a:t>
            </a:r>
            <a:r>
              <a:rPr lang="ko-KR" altLang="en-US" dirty="0"/>
              <a:t>대신 들여쓰기로 코드 블록을 구분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대부분의 언어들</a:t>
            </a:r>
            <a:r>
              <a:rPr lang="en-US" altLang="ko-KR" dirty="0"/>
              <a:t>(C, Java, JavaScript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은 코드 블록을 중괄호 </a:t>
            </a:r>
            <a:r>
              <a:rPr lang="en-US" altLang="ko-KR" dirty="0"/>
              <a:t>{}</a:t>
            </a:r>
            <a:r>
              <a:rPr lang="ko-KR" altLang="en-US" dirty="0"/>
              <a:t>로 감싸서 표현함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→ </a:t>
            </a:r>
            <a:r>
              <a:rPr lang="ko-KR" altLang="en-US" b="1" dirty="0" err="1"/>
              <a:t>파이썬</a:t>
            </a:r>
            <a:r>
              <a:rPr lang="ko-KR" altLang="en-US" dirty="0" err="1"/>
              <a:t>은</a:t>
            </a:r>
            <a:r>
              <a:rPr lang="ko-KR" altLang="en-US" dirty="0"/>
              <a:t> 중괄호 대신 </a:t>
            </a:r>
            <a:r>
              <a:rPr lang="ko-KR" altLang="en-US" b="1" dirty="0"/>
              <a:t>들여쓰기</a:t>
            </a:r>
            <a:r>
              <a:rPr lang="ko-KR" altLang="en-US" dirty="0"/>
              <a:t>를 </a:t>
            </a:r>
            <a:r>
              <a:rPr lang="ko-KR" altLang="en-US" b="1" dirty="0"/>
              <a:t>사용</a:t>
            </a:r>
            <a:r>
              <a:rPr lang="ko-KR" altLang="en-US" dirty="0"/>
              <a:t>하여 코드 블록을 구분</a:t>
            </a:r>
            <a:endParaRPr lang="en-US" altLang="ko-KR" dirty="0"/>
          </a:p>
        </p:txBody>
      </p:sp>
      <p:pic>
        <p:nvPicPr>
          <p:cNvPr id="13" name="그림 12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E950812-5E07-CDE0-AA3B-6282CC31D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3" y="2433591"/>
            <a:ext cx="9342776" cy="44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88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F56AA-4A87-63AC-3592-C6A25A21D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73BA5-D691-39EF-E62B-430622BD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  <a:r>
              <a:rPr lang="en-US" altLang="ko-KR" dirty="0"/>
              <a:t>(Indentation)</a:t>
            </a:r>
            <a:r>
              <a:rPr lang="ko-KR" altLang="en-US" dirty="0"/>
              <a:t>와 콜론</a:t>
            </a:r>
            <a:r>
              <a:rPr lang="en-US" altLang="ko-KR" dirty="0"/>
              <a:t>(:)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0D0AD8-5D55-B12F-DDB6-E4F8E88C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89D61-79D3-7A6F-79E3-D585DC9E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C1DADB3-EB99-D80C-0C40-97C56D1A4C56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403643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콜론</a:t>
            </a:r>
            <a:r>
              <a:rPr lang="en-US" altLang="ko-KR" dirty="0"/>
              <a:t>(:)</a:t>
            </a:r>
            <a:r>
              <a:rPr lang="ko-KR" altLang="en-US" dirty="0"/>
              <a:t>의 역할</a:t>
            </a:r>
            <a:r>
              <a:rPr lang="en-US" altLang="ko-KR" dirty="0"/>
              <a:t>: </a:t>
            </a:r>
            <a:r>
              <a:rPr lang="ko-KR" altLang="en-US" dirty="0"/>
              <a:t>코드 블록의 시작을 알리는 신호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파이썬에서</a:t>
            </a:r>
            <a:r>
              <a:rPr lang="ko-KR" altLang="en-US" dirty="0"/>
              <a:t> 조건문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/>
              <a:t>함수 정의</a:t>
            </a:r>
            <a:r>
              <a:rPr lang="en-US" altLang="ko-KR" dirty="0"/>
              <a:t>, </a:t>
            </a:r>
            <a:r>
              <a:rPr lang="ko-KR" altLang="en-US" dirty="0"/>
              <a:t>클래스 정의 등 블록 구조를 시작하는 모든 구문 뒤에는 반드시 콜론</a:t>
            </a:r>
            <a:r>
              <a:rPr lang="en-US" altLang="ko-KR" dirty="0"/>
              <a:t>(:)</a:t>
            </a:r>
            <a:r>
              <a:rPr lang="ko-KR" altLang="en-US" dirty="0"/>
              <a:t>이 와야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콜론이 없다면 </a:t>
            </a:r>
            <a:r>
              <a:rPr lang="en-US" altLang="ko-KR" dirty="0" err="1"/>
              <a:t>SyntaxError</a:t>
            </a:r>
            <a:r>
              <a:rPr lang="ko-KR" altLang="en-US" dirty="0"/>
              <a:t>가 발생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🔎 코드 블록 </a:t>
            </a:r>
            <a:r>
              <a:rPr lang="en-US" altLang="ko-KR" dirty="0"/>
              <a:t>: </a:t>
            </a:r>
            <a:r>
              <a:rPr lang="ko-KR" altLang="en-US" dirty="0"/>
              <a:t> 조건이나 구조에 따라 함께 실행되어야 하는 </a:t>
            </a:r>
            <a:r>
              <a:rPr lang="ko-KR" altLang="en-US" b="1" dirty="0"/>
              <a:t>코드들의 묶음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2126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348A8-33CE-8E32-1AF5-BDED447AF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DAF72-BD66-15CB-BE38-97F2AD9D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  <a:r>
              <a:rPr lang="en-US" altLang="ko-KR" dirty="0"/>
              <a:t>(Indentation)</a:t>
            </a:r>
            <a:r>
              <a:rPr lang="ko-KR" altLang="en-US" dirty="0"/>
              <a:t>와 콜론</a:t>
            </a:r>
            <a:r>
              <a:rPr lang="en-US" altLang="ko-KR" dirty="0"/>
              <a:t>(:)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F855A-5B51-1067-82E0-6C2033F5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603AE-E077-6F23-FC33-84E41EE8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361619C-5A57-E2BF-E8C4-47109666ADD4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137986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✅ 들여쓰기</a:t>
            </a:r>
            <a:r>
              <a:rPr lang="en-US" altLang="ko-KR" dirty="0"/>
              <a:t>(Indentation)</a:t>
            </a:r>
            <a:r>
              <a:rPr lang="ko-KR" altLang="en-US" dirty="0"/>
              <a:t>의 역할</a:t>
            </a:r>
            <a:r>
              <a:rPr lang="en-US" altLang="ko-KR" dirty="0"/>
              <a:t>: </a:t>
            </a:r>
            <a:r>
              <a:rPr lang="ko-KR" altLang="en-US" dirty="0"/>
              <a:t>같은 블록에 속한 코드들을 그룹화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콜론 다음 줄부터 </a:t>
            </a:r>
            <a:r>
              <a:rPr lang="ko-KR" altLang="en-US" b="1" dirty="0"/>
              <a:t>들여쓰기를 적용한 모든 줄은 동일한 블록에 속함</a:t>
            </a:r>
            <a:endParaRPr lang="en-US" altLang="ko-KR" dirty="0"/>
          </a:p>
        </p:txBody>
      </p:sp>
      <p:pic>
        <p:nvPicPr>
          <p:cNvPr id="6" name="그림 5" descr="텍스트, 스크린샷, 폰트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E873511-135C-77B5-B2E2-B1E25ADDB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0428"/>
            <a:ext cx="12192000" cy="441063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C7F3E29-B2B6-D48A-0B5C-EB8C5AF6C9FC}"/>
              </a:ext>
            </a:extLst>
          </p:cNvPr>
          <p:cNvSpPr>
            <a:spLocks/>
          </p:cNvSpPr>
          <p:nvPr/>
        </p:nvSpPr>
        <p:spPr>
          <a:xfrm flipH="1" flipV="1">
            <a:off x="2088342" y="4229798"/>
            <a:ext cx="3652058" cy="641922"/>
          </a:xfrm>
          <a:prstGeom prst="rect">
            <a:avLst/>
          </a:prstGeom>
          <a:noFill/>
          <a:ln w="25400">
            <a:solidFill>
              <a:srgbClr val="00FF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AE5E1F-DE9A-A0FB-3A6F-530A29A2D4BB}"/>
              </a:ext>
            </a:extLst>
          </p:cNvPr>
          <p:cNvSpPr>
            <a:spLocks/>
          </p:cNvSpPr>
          <p:nvPr/>
        </p:nvSpPr>
        <p:spPr>
          <a:xfrm flipH="1" flipV="1">
            <a:off x="1575031" y="4910518"/>
            <a:ext cx="2768369" cy="321882"/>
          </a:xfrm>
          <a:prstGeom prst="rect">
            <a:avLst/>
          </a:prstGeom>
          <a:noFill/>
          <a:ln w="25400">
            <a:solidFill>
              <a:srgbClr val="FF7C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81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3154D-6537-011D-E814-A6AC4CC9C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B53AC21-95C6-6C6D-FA77-80A137FCB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885"/>
            <a:ext cx="12192000" cy="47512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B21D0A-1F88-DD23-1499-D2D1AC79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  <a:r>
              <a:rPr lang="en-US" altLang="ko-KR" dirty="0"/>
              <a:t>(Indentation)</a:t>
            </a:r>
            <a:r>
              <a:rPr lang="ko-KR" altLang="en-US" dirty="0"/>
              <a:t>와 콜론</a:t>
            </a:r>
            <a:r>
              <a:rPr lang="en-US" altLang="ko-KR" dirty="0"/>
              <a:t>(:)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A055B-9DAE-B2BC-A1B1-4F615D77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B2983-5B3A-641C-6F43-C38FC63C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FC03D86-1F72-C192-DA29-653DB0A169B8}"/>
              </a:ext>
            </a:extLst>
          </p:cNvPr>
          <p:cNvSpPr txBox="1">
            <a:spLocks/>
          </p:cNvSpPr>
          <p:nvPr/>
        </p:nvSpPr>
        <p:spPr>
          <a:xfrm>
            <a:off x="720254" y="1439172"/>
            <a:ext cx="5266659" cy="73212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❌ 들여쓰기 오류 예시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82E0F5-798B-0477-A26C-53DE79CF2162}"/>
              </a:ext>
            </a:extLst>
          </p:cNvPr>
          <p:cNvSpPr>
            <a:spLocks/>
          </p:cNvSpPr>
          <p:nvPr/>
        </p:nvSpPr>
        <p:spPr>
          <a:xfrm flipH="1" flipV="1">
            <a:off x="1590502" y="3539646"/>
            <a:ext cx="512618" cy="350030"/>
          </a:xfrm>
          <a:prstGeom prst="rect">
            <a:avLst/>
          </a:prstGeom>
          <a:noFill/>
          <a:ln w="38100">
            <a:solidFill>
              <a:srgbClr val="00FF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C9C440-3BDA-A259-17C7-8E64010596E3}"/>
              </a:ext>
            </a:extLst>
          </p:cNvPr>
          <p:cNvSpPr>
            <a:spLocks/>
          </p:cNvSpPr>
          <p:nvPr/>
        </p:nvSpPr>
        <p:spPr>
          <a:xfrm flipH="1" flipV="1">
            <a:off x="2572482" y="3254676"/>
            <a:ext cx="130078" cy="2240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885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741E3-9891-CBC3-25D4-15CA5053B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5FAA-C106-5B35-1063-57BD8258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들여쓰기</a:t>
            </a:r>
            <a:r>
              <a:rPr lang="en-US" altLang="ko-KR" dirty="0"/>
              <a:t>(Indentation)</a:t>
            </a:r>
            <a:r>
              <a:rPr lang="ko-KR" altLang="en-US" dirty="0"/>
              <a:t>와 콜론</a:t>
            </a:r>
            <a:r>
              <a:rPr lang="en-US" altLang="ko-KR" dirty="0"/>
              <a:t>(:)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25E29-9B09-B0D9-908C-68CE9CF2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429362-07E1-6EB4-53BE-53216944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23C5AB8-70D1-53BC-59A0-F0BDD5B67B20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1967006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✅ 들여쓰기 규칙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공백 </a:t>
            </a:r>
            <a:r>
              <a:rPr lang="en-US" altLang="ko-KR" dirty="0"/>
              <a:t>4</a:t>
            </a:r>
            <a:r>
              <a:rPr lang="ko-KR" altLang="en-US" dirty="0"/>
              <a:t>칸 또는 </a:t>
            </a:r>
            <a:r>
              <a:rPr lang="en-US" altLang="ko-KR" dirty="0"/>
              <a:t>Tab 1</a:t>
            </a:r>
            <a:r>
              <a:rPr lang="ko-KR" altLang="en-US" dirty="0"/>
              <a:t>칸이 일반적으로 사용됨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한 블록 내에서는 일관성 있게 써야 함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코드 블록이 없는 경우</a:t>
            </a:r>
            <a:r>
              <a:rPr lang="en-US" altLang="ko-KR" dirty="0"/>
              <a:t>: pass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pic>
        <p:nvPicPr>
          <p:cNvPr id="10" name="그림 9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4312C0-0E8B-A9CF-B3D7-A0F2DC5FB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2707"/>
            <a:ext cx="12192000" cy="37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5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4411099" y="2600493"/>
            <a:ext cx="33698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8.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5DCD4-BA8E-50BE-33C7-15922F3DE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5F2A-AF0C-4168-7A3A-6700CF7D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 실행 흐름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FDC64-D29F-BC0A-B8F5-810010DC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2F1F21-AA9A-532D-F084-D1963EE8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2C877D-1FBE-67A5-484E-2BCB713D2FD9}"/>
              </a:ext>
            </a:extLst>
          </p:cNvPr>
          <p:cNvGrpSpPr/>
          <p:nvPr/>
        </p:nvGrpSpPr>
        <p:grpSpPr>
          <a:xfrm>
            <a:off x="2663072" y="1280875"/>
            <a:ext cx="6865856" cy="4662722"/>
            <a:chOff x="4271433" y="1145408"/>
            <a:chExt cx="6865856" cy="46627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6BE018-EEB5-C7E5-DAC2-6D1ADC6A39F7}"/>
                </a:ext>
              </a:extLst>
            </p:cNvPr>
            <p:cNvSpPr/>
            <p:nvPr/>
          </p:nvSpPr>
          <p:spPr>
            <a:xfrm>
              <a:off x="4271433" y="1145408"/>
              <a:ext cx="3649133" cy="10728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조건식 평가</a:t>
              </a: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BF172C6C-C488-B205-1B5F-0C440BA0289E}"/>
                </a:ext>
              </a:extLst>
            </p:cNvPr>
            <p:cNvSpPr/>
            <p:nvPr/>
          </p:nvSpPr>
          <p:spPr>
            <a:xfrm>
              <a:off x="4271433" y="4516963"/>
              <a:ext cx="3649133" cy="1291167"/>
            </a:xfrm>
            <a:prstGeom prst="diamo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+mj-ea"/>
                  <a:ea typeface="+mj-ea"/>
                </a:rPr>
                <a:t>False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9DCC4694-FF51-3B57-D914-4DA853A28AD9}"/>
                </a:ext>
              </a:extLst>
            </p:cNvPr>
            <p:cNvSpPr/>
            <p:nvPr/>
          </p:nvSpPr>
          <p:spPr>
            <a:xfrm>
              <a:off x="4271433" y="2722032"/>
              <a:ext cx="3649133" cy="1291167"/>
            </a:xfrm>
            <a:prstGeom prst="diamon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+mj-ea"/>
                  <a:ea typeface="+mj-ea"/>
                </a:rPr>
                <a:t>True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3854A195-1798-4222-6EF8-7A117928DBD7}"/>
                </a:ext>
              </a:extLst>
            </p:cNvPr>
            <p:cNvSpPr/>
            <p:nvPr/>
          </p:nvSpPr>
          <p:spPr>
            <a:xfrm rot="5400000">
              <a:off x="5901530" y="2287588"/>
              <a:ext cx="388936" cy="36512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6CD17C13-9CE8-A8CB-120F-6709F8D99AE9}"/>
                </a:ext>
              </a:extLst>
            </p:cNvPr>
            <p:cNvSpPr/>
            <p:nvPr/>
          </p:nvSpPr>
          <p:spPr>
            <a:xfrm rot="5400000">
              <a:off x="5901529" y="4082518"/>
              <a:ext cx="388936" cy="36512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1C000600-113E-3035-1B2B-AC8F7D6CB198}"/>
                </a:ext>
              </a:extLst>
            </p:cNvPr>
            <p:cNvSpPr/>
            <p:nvPr/>
          </p:nvSpPr>
          <p:spPr>
            <a:xfrm>
              <a:off x="8095943" y="3185052"/>
              <a:ext cx="658313" cy="365125"/>
            </a:xfrm>
            <a:prstGeom prst="rightArrow">
              <a:avLst>
                <a:gd name="adj1" fmla="val 50000"/>
                <a:gd name="adj2" fmla="val 84896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662B9F-D7BB-DB40-F1B8-A9841E885AE0}"/>
                </a:ext>
              </a:extLst>
            </p:cNvPr>
            <p:cNvSpPr txBox="1"/>
            <p:nvPr/>
          </p:nvSpPr>
          <p:spPr>
            <a:xfrm>
              <a:off x="8929633" y="3106004"/>
              <a:ext cx="22076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+mj-ea"/>
                  <a:ea typeface="+mj-ea"/>
                </a:rPr>
                <a:t>코드 블록 실행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4AA232F8-4CA4-EF8A-0B97-000BA2F53062}"/>
                </a:ext>
              </a:extLst>
            </p:cNvPr>
            <p:cNvSpPr/>
            <p:nvPr/>
          </p:nvSpPr>
          <p:spPr>
            <a:xfrm>
              <a:off x="8095943" y="4986370"/>
              <a:ext cx="658313" cy="365125"/>
            </a:xfrm>
            <a:prstGeom prst="rightArrow">
              <a:avLst>
                <a:gd name="adj1" fmla="val 50000"/>
                <a:gd name="adj2" fmla="val 84896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48FC26-932B-39EE-672C-188D82DB39C6}"/>
                </a:ext>
              </a:extLst>
            </p:cNvPr>
            <p:cNvSpPr txBox="1"/>
            <p:nvPr/>
          </p:nvSpPr>
          <p:spPr>
            <a:xfrm>
              <a:off x="8929633" y="4907322"/>
              <a:ext cx="2129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latin typeface="+mj-ea"/>
                  <a:ea typeface="+mj-ea"/>
                </a:rPr>
                <a:t>실행하지 않음</a:t>
              </a:r>
              <a:endParaRPr lang="ko-KR" altLang="en-US" sz="28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3486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12C5-C785-EC01-D4B4-84B2EA634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36E3D-D306-54B8-527A-2C348745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조건식의 평가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3397E-7DA9-265D-9418-377C235A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2178C7-9A02-2823-5436-9A794EC6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876D29C1-C3E3-250E-F8F5-5EE48D441478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47971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조건식은 </a:t>
            </a:r>
            <a:r>
              <a:rPr lang="en-US" altLang="ko-KR" dirty="0"/>
              <a:t>Boolean </a:t>
            </a:r>
            <a:r>
              <a:rPr lang="ko-KR" altLang="en-US" dirty="0"/>
              <a:t>값</a:t>
            </a:r>
            <a:r>
              <a:rPr lang="en-US" altLang="ko-KR" dirty="0"/>
              <a:t>(True </a:t>
            </a:r>
            <a:r>
              <a:rPr lang="ko-KR" altLang="en-US" dirty="0"/>
              <a:t>또는 </a:t>
            </a:r>
            <a:r>
              <a:rPr lang="en-US" altLang="ko-KR" dirty="0"/>
              <a:t>False)</a:t>
            </a:r>
            <a:r>
              <a:rPr lang="ko-KR" altLang="en-US" dirty="0"/>
              <a:t>으로 평가됨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📌</a:t>
            </a:r>
            <a:r>
              <a:rPr lang="en-US" altLang="ko-KR" dirty="0"/>
              <a:t>False</a:t>
            </a:r>
            <a:r>
              <a:rPr lang="ko-KR" altLang="en-US" dirty="0"/>
              <a:t>로 간주되는 값</a:t>
            </a:r>
            <a:r>
              <a:rPr lang="en-US" altLang="ko-KR" dirty="0"/>
              <a:t>(</a:t>
            </a:r>
            <a:r>
              <a:rPr lang="en-US" altLang="ko-KR" dirty="0" err="1"/>
              <a:t>Falsy</a:t>
            </a:r>
            <a:r>
              <a:rPr lang="ko-KR" altLang="en-US" dirty="0"/>
              <a:t> 값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b="1" dirty="0"/>
              <a:t>False </a:t>
            </a:r>
            <a:r>
              <a:rPr lang="ko-KR" altLang="en-US" sz="2000" b="1" dirty="0"/>
              <a:t>자체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b="1" dirty="0"/>
              <a:t>None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b="1" dirty="0"/>
              <a:t>숫자 </a:t>
            </a:r>
            <a:r>
              <a:rPr lang="en-US" altLang="ko-KR" sz="2000" b="1" dirty="0"/>
              <a:t>0, 0.0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b="1" dirty="0"/>
              <a:t>빈 문자열 </a:t>
            </a:r>
            <a:r>
              <a:rPr lang="en-US" altLang="ko-KR" sz="2000" b="1" dirty="0"/>
              <a:t>"", </a:t>
            </a:r>
            <a:r>
              <a:rPr lang="ko-KR" altLang="en-US" sz="2000" b="1" dirty="0"/>
              <a:t>빈 리스트 </a:t>
            </a:r>
            <a:r>
              <a:rPr lang="en-US" altLang="ko-KR" sz="2000" b="1" dirty="0"/>
              <a:t>[], </a:t>
            </a:r>
            <a:r>
              <a:rPr lang="ko-KR" altLang="en-US" sz="2000" b="1" dirty="0"/>
              <a:t>빈 </a:t>
            </a:r>
            <a:r>
              <a:rPr lang="ko-KR" altLang="en-US" sz="2000" b="1" dirty="0" err="1"/>
              <a:t>튜플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(), </a:t>
            </a:r>
            <a:r>
              <a:rPr lang="ko-KR" altLang="en-US" sz="2000" b="1" dirty="0"/>
              <a:t>빈 </a:t>
            </a:r>
            <a:r>
              <a:rPr lang="ko-KR" altLang="en-US" sz="2000" b="1" dirty="0" err="1"/>
              <a:t>딕셔너리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{}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b="1" dirty="0"/>
              <a:t>➡️ 그 외 값은 모두 </a:t>
            </a:r>
            <a:r>
              <a:rPr lang="en-US" altLang="ko-KR" b="1" dirty="0"/>
              <a:t>True</a:t>
            </a:r>
            <a:r>
              <a:rPr lang="ko-KR" altLang="en-US" b="1" dirty="0"/>
              <a:t>로 간주 됨</a:t>
            </a:r>
            <a:r>
              <a:rPr lang="en-US" altLang="ko-KR" b="1" dirty="0"/>
              <a:t>(Truthy </a:t>
            </a:r>
            <a:r>
              <a:rPr lang="ko-KR" altLang="en-US" b="1" dirty="0"/>
              <a:t>값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4625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A79DA-C617-BA01-0E39-A28610416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ABD132C-EF76-3E4C-4034-9C29C9F99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271"/>
            <a:ext cx="12192000" cy="61139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1294CD-4DA6-7B74-09E8-82A24855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조건식의 평가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DDE4D-4225-779B-E665-72527B7C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2779C9-06F9-24F5-3D63-28C339A8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B8085-9BEC-E0F7-A6DA-615DA006C6C0}"/>
              </a:ext>
            </a:extLst>
          </p:cNvPr>
          <p:cNvSpPr txBox="1"/>
          <p:nvPr/>
        </p:nvSpPr>
        <p:spPr>
          <a:xfrm>
            <a:off x="677334" y="1040417"/>
            <a:ext cx="6112932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Truthy, </a:t>
            </a:r>
            <a:r>
              <a:rPr lang="en-US" altLang="ko-KR" sz="2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Falsy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값 사용 예시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9906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4EBC7-180C-DAF3-A5A3-D429B8FC3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404DECE-5B49-56A5-B82C-69FB9727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31831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오늘의 날씨에 따라 필요한 준비물이 달라집니다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사용자에게 오늘의 날씨를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입력받고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그에 따라 적절한 메시지를 출력하는 프로그램을 만들어 보세요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조건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입력값은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또는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맑음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중 하나입니다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라고 입력하면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우산을 챙기세요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출력하세요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맑음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이라고 입력하면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선크림을 바르세요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출력하세요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0864C-E0B6-DB84-E338-A718460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B7990-C0EE-BDE0-C83D-AB82A53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A57F3B3-03DE-ED51-43B0-2FD8984D6317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>
                <a:solidFill>
                  <a:srgbClr val="ED7D31"/>
                </a:solidFill>
              </a:rPr>
              <a:t>​날씨에 따른 준비물 안내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0EA8DA-CDF0-02D6-AA9C-B0DB8A4DBC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5"/>
          <a:stretch>
            <a:fillRect/>
          </a:stretch>
        </p:blipFill>
        <p:spPr>
          <a:xfrm>
            <a:off x="392459" y="4741450"/>
            <a:ext cx="5537771" cy="6420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A48A07-F469-22B2-F4C6-212DF85D7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59" y="5452171"/>
            <a:ext cx="1791576" cy="42938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53F64B1-E945-9189-1E7C-C7E54B48B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6288" y="4741450"/>
            <a:ext cx="5926721" cy="64206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185C70A-C84F-A560-711E-B40D79CF1A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6288" y="5452171"/>
            <a:ext cx="1791575" cy="4305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924ED0-1D46-8A20-35F6-A96C3F17B887}"/>
              </a:ext>
            </a:extLst>
          </p:cNvPr>
          <p:cNvSpPr txBox="1"/>
          <p:nvPr/>
        </p:nvSpPr>
        <p:spPr>
          <a:xfrm>
            <a:off x="224324" y="4113974"/>
            <a:ext cx="1959711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예시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초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9354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8554-FBE0-29F4-BB5B-A2EB380F4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9CC67C-7399-4BC7-8E5C-C3B293B90C8D}"/>
              </a:ext>
            </a:extLst>
          </p:cNvPr>
          <p:cNvSpPr txBox="1"/>
          <p:nvPr/>
        </p:nvSpPr>
        <p:spPr>
          <a:xfrm>
            <a:off x="3957446" y="2600493"/>
            <a:ext cx="42771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 - else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6808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26264-31AD-4B88-BBEC-5C478C760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13028-6A5E-4D7C-DBF9-615CEE1D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– else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FAE19-5E11-E967-1C2A-928D7561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F1F448-DDF0-34F7-1DF7-7C027353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95D3D4C-14BF-F06A-A1DA-392B8BFEB0A7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84694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</a:t>
            </a:r>
            <a:r>
              <a:rPr lang="ko-KR" altLang="en-US" b="1" dirty="0"/>
              <a:t>조건이 참일 경우에는 </a:t>
            </a:r>
            <a:r>
              <a:rPr lang="en-US" altLang="ko-KR" b="1" dirty="0"/>
              <a:t>if</a:t>
            </a:r>
            <a:r>
              <a:rPr lang="ko-KR" altLang="en-US" b="1" dirty="0"/>
              <a:t>문의 코드 블록을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b="1" dirty="0"/>
              <a:t>      </a:t>
            </a:r>
            <a:r>
              <a:rPr lang="ko-KR" altLang="en-US" b="1" dirty="0"/>
              <a:t>거짓일 경우에는 </a:t>
            </a:r>
            <a:r>
              <a:rPr lang="en-US" altLang="ko-KR" b="1" dirty="0"/>
              <a:t>else</a:t>
            </a:r>
            <a:r>
              <a:rPr lang="ko-KR" altLang="en-US" b="1" dirty="0"/>
              <a:t>문의 코드 블록을 실행</a:t>
            </a:r>
            <a:r>
              <a:rPr lang="ko-KR" altLang="en-US" dirty="0"/>
              <a:t>하는 조건문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FAAE47-3BDF-769E-634B-C907837C5E0D}"/>
              </a:ext>
            </a:extLst>
          </p:cNvPr>
          <p:cNvSpPr/>
          <p:nvPr/>
        </p:nvSpPr>
        <p:spPr>
          <a:xfrm>
            <a:off x="892628" y="3004500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“… If no expression is true, and an else clause is present, its suite is executed.”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1890994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8A1CB-F3D9-1C22-8F24-99F98F32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67BD0-AE69-E5A9-13B3-11631363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– else</a:t>
            </a:r>
            <a:r>
              <a:rPr lang="ko-KR" altLang="en-US" dirty="0"/>
              <a:t>문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1D277-21B1-526D-C19B-74E1DB02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B5A785-80C6-2F7B-ED38-7AA1574A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8" name="그림 7" descr="텍스트, 스크린샷, 디스플레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140D6F-6C68-73EB-4C4A-A0AFFC471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3" t="20009" r="8779" b="20191"/>
          <a:stretch/>
        </p:blipFill>
        <p:spPr>
          <a:xfrm>
            <a:off x="1976966" y="1888066"/>
            <a:ext cx="8238067" cy="280246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A63F388-7336-E236-824A-D7419907CDA1}"/>
              </a:ext>
            </a:extLst>
          </p:cNvPr>
          <p:cNvSpPr>
            <a:spLocks/>
          </p:cNvSpPr>
          <p:nvPr/>
        </p:nvSpPr>
        <p:spPr>
          <a:xfrm flipH="1" flipV="1">
            <a:off x="2756207" y="3606804"/>
            <a:ext cx="795560" cy="34544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DF419-F2F8-E965-9340-9A225B215845}"/>
              </a:ext>
            </a:extLst>
          </p:cNvPr>
          <p:cNvSpPr txBox="1"/>
          <p:nvPr/>
        </p:nvSpPr>
        <p:spPr>
          <a:xfrm>
            <a:off x="1887792" y="4690533"/>
            <a:ext cx="8416416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else -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조건식이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False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 때 실행</a:t>
            </a:r>
            <a:endParaRPr lang="ko-KR" altLang="en-US" sz="24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6421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89450-F154-6B93-B1CA-E5D8DDC3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A6498-F1FA-03F0-71E8-714AF264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– else</a:t>
            </a:r>
            <a:r>
              <a:rPr lang="ko-KR" altLang="en-US" dirty="0"/>
              <a:t>문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B3E72-63EE-9A53-50A6-631396FA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4E975D-26AE-B0A5-120F-9A474FA7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978D90-472D-35EB-F6D8-F0CDC4F32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32810"/>
            <a:ext cx="9753600" cy="541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BD93A9-7749-AE68-C017-F4333D7DB283}"/>
              </a:ext>
            </a:extLst>
          </p:cNvPr>
          <p:cNvSpPr txBox="1"/>
          <p:nvPr/>
        </p:nvSpPr>
        <p:spPr>
          <a:xfrm>
            <a:off x="1930400" y="1218217"/>
            <a:ext cx="6112932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if – else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문 예제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7A8A03-2B94-B680-78C6-A33236896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33" y="5439409"/>
            <a:ext cx="2575600" cy="5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75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75422-9389-56B4-DD83-D6E2B5064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63B41-E62A-9505-CBCF-3E58DEC7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– else</a:t>
            </a:r>
            <a:r>
              <a:rPr lang="ko-KR" altLang="en-US" dirty="0"/>
              <a:t>문 실행 흐름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9AD7F-6B0D-1814-D6ED-9D482927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709F39-9907-0D7D-A9A6-F11D78C9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5BA7A1-2217-5483-B032-FA516C13B8D0}"/>
              </a:ext>
            </a:extLst>
          </p:cNvPr>
          <p:cNvGrpSpPr/>
          <p:nvPr/>
        </p:nvGrpSpPr>
        <p:grpSpPr>
          <a:xfrm>
            <a:off x="2610173" y="1280875"/>
            <a:ext cx="6971654" cy="4662722"/>
            <a:chOff x="4271433" y="1145408"/>
            <a:chExt cx="6971654" cy="466272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191970C-96A4-DC2B-0E93-ECD6265C484E}"/>
                </a:ext>
              </a:extLst>
            </p:cNvPr>
            <p:cNvSpPr/>
            <p:nvPr/>
          </p:nvSpPr>
          <p:spPr>
            <a:xfrm>
              <a:off x="4271433" y="1145408"/>
              <a:ext cx="3649133" cy="10728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조건식 평가</a:t>
              </a: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7AFD0FB2-0AED-0402-74D9-7FC4FC9109CF}"/>
                </a:ext>
              </a:extLst>
            </p:cNvPr>
            <p:cNvSpPr/>
            <p:nvPr/>
          </p:nvSpPr>
          <p:spPr>
            <a:xfrm>
              <a:off x="4271433" y="4516963"/>
              <a:ext cx="3649133" cy="1291167"/>
            </a:xfrm>
            <a:prstGeom prst="diamo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+mj-ea"/>
                  <a:ea typeface="+mj-ea"/>
                </a:rPr>
                <a:t>False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9F4AF904-41E7-2BEF-F3A4-A9BBCDDB5378}"/>
                </a:ext>
              </a:extLst>
            </p:cNvPr>
            <p:cNvSpPr/>
            <p:nvPr/>
          </p:nvSpPr>
          <p:spPr>
            <a:xfrm>
              <a:off x="4271433" y="2722032"/>
              <a:ext cx="3649133" cy="1291167"/>
            </a:xfrm>
            <a:prstGeom prst="diamon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+mj-ea"/>
                  <a:ea typeface="+mj-ea"/>
                </a:rPr>
                <a:t>True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7D7BA2EB-D905-D78C-3B37-E0F497AE92B5}"/>
                </a:ext>
              </a:extLst>
            </p:cNvPr>
            <p:cNvSpPr/>
            <p:nvPr/>
          </p:nvSpPr>
          <p:spPr>
            <a:xfrm rot="5400000">
              <a:off x="5901530" y="2287588"/>
              <a:ext cx="388936" cy="36512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36C13ACF-5C83-B7AB-7393-1E796D96FF85}"/>
                </a:ext>
              </a:extLst>
            </p:cNvPr>
            <p:cNvSpPr/>
            <p:nvPr/>
          </p:nvSpPr>
          <p:spPr>
            <a:xfrm rot="5400000">
              <a:off x="5901529" y="4082518"/>
              <a:ext cx="388936" cy="36512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3E22DE9B-A9EC-C0E2-03EB-CCF987E28E5B}"/>
                </a:ext>
              </a:extLst>
            </p:cNvPr>
            <p:cNvSpPr/>
            <p:nvPr/>
          </p:nvSpPr>
          <p:spPr>
            <a:xfrm>
              <a:off x="8095943" y="3185052"/>
              <a:ext cx="658313" cy="365125"/>
            </a:xfrm>
            <a:prstGeom prst="rightArrow">
              <a:avLst>
                <a:gd name="adj1" fmla="val 50000"/>
                <a:gd name="adj2" fmla="val 84896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AD7B4C-C572-ADCE-7631-EB008003D950}"/>
                </a:ext>
              </a:extLst>
            </p:cNvPr>
            <p:cNvSpPr txBox="1"/>
            <p:nvPr/>
          </p:nvSpPr>
          <p:spPr>
            <a:xfrm>
              <a:off x="8929633" y="3106004"/>
              <a:ext cx="18261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j-ea"/>
                  <a:ea typeface="+mj-ea"/>
                </a:rPr>
                <a:t>if </a:t>
              </a:r>
              <a:r>
                <a:rPr lang="ko-KR" altLang="en-US" sz="2800" dirty="0">
                  <a:latin typeface="+mj-ea"/>
                  <a:ea typeface="+mj-ea"/>
                </a:rPr>
                <a:t>블록 실행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BF2E89D2-B5F7-B24B-E033-D15BF0B31031}"/>
                </a:ext>
              </a:extLst>
            </p:cNvPr>
            <p:cNvSpPr/>
            <p:nvPr/>
          </p:nvSpPr>
          <p:spPr>
            <a:xfrm>
              <a:off x="8095943" y="4986370"/>
              <a:ext cx="658313" cy="365125"/>
            </a:xfrm>
            <a:prstGeom prst="rightArrow">
              <a:avLst>
                <a:gd name="adj1" fmla="val 50000"/>
                <a:gd name="adj2" fmla="val 84896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AD2B36-DEC0-85AF-5C4A-B0B0EB4E9430}"/>
                </a:ext>
              </a:extLst>
            </p:cNvPr>
            <p:cNvSpPr txBox="1"/>
            <p:nvPr/>
          </p:nvSpPr>
          <p:spPr>
            <a:xfrm>
              <a:off x="8929633" y="4907322"/>
              <a:ext cx="23134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j-ea"/>
                  <a:ea typeface="+mj-ea"/>
                </a:rPr>
                <a:t>else </a:t>
              </a:r>
              <a:r>
                <a:rPr lang="ko-KR" altLang="en-US" sz="2800" dirty="0">
                  <a:latin typeface="+mj-ea"/>
                  <a:ea typeface="+mj-ea"/>
                </a:rPr>
                <a:t>블록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6292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8BDA9-C0B3-4895-56FB-49103F33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874E469-6177-D542-A5F5-B5C790E55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7" t="51901" r="11582" b="34527"/>
          <a:stretch/>
        </p:blipFill>
        <p:spPr>
          <a:xfrm>
            <a:off x="2269760" y="2102113"/>
            <a:ext cx="7652479" cy="48867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0EDA6C-4253-5B7F-0512-17D84376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– else</a:t>
            </a:r>
            <a:r>
              <a:rPr lang="ko-KR" altLang="en-US" dirty="0"/>
              <a:t>문 주의할 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1A3024-EF3F-DE0E-C68C-D156FD71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838274-F332-33C0-60B8-4B661BC8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14D2B-43DD-65AA-42DC-979B683D6196}"/>
              </a:ext>
            </a:extLst>
          </p:cNvPr>
          <p:cNvSpPr txBox="1"/>
          <p:nvPr/>
        </p:nvSpPr>
        <p:spPr>
          <a:xfrm>
            <a:off x="2112762" y="1520607"/>
            <a:ext cx="6112932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else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에는 조건식을 쓸 수 없음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0782C-661C-DBC0-AC2C-BE4BC0ABDBC7}"/>
              </a:ext>
            </a:extLst>
          </p:cNvPr>
          <p:cNvSpPr txBox="1"/>
          <p:nvPr/>
        </p:nvSpPr>
        <p:spPr>
          <a:xfrm>
            <a:off x="2112761" y="2835131"/>
            <a:ext cx="6860212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ko-KR" altLang="en-US" sz="2400" dirty="0"/>
              <a:t>들여쓰기가 잘못되면 블록 구분이 안 되어 오류 발생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15" name="그림 1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EDE43C5-DD80-3A83-188A-6B33DBD3D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7" t="36730" r="11957" b="24669"/>
          <a:stretch/>
        </p:blipFill>
        <p:spPr>
          <a:xfrm>
            <a:off x="2269759" y="3416637"/>
            <a:ext cx="7652479" cy="200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F3EFB-2873-92EE-DF43-DD2F0B8C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D363C4-59D9-00D4-A08B-892428814A92}"/>
              </a:ext>
            </a:extLst>
          </p:cNvPr>
          <p:cNvSpPr txBox="1"/>
          <p:nvPr/>
        </p:nvSpPr>
        <p:spPr>
          <a:xfrm>
            <a:off x="3080607" y="2600493"/>
            <a:ext cx="60308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비교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논리 연산자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460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8B650-C106-2EF9-0C3B-25DB543D1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7DB875C-8794-0BFA-7668-ED6265D3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11454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정수를 입력 받아 짝수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홀수 여부를 판단하는 프로그램을 만들어 봅시다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정수를 입력해 주세요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.”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라는 입력 설명문을 띄워주세요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334D4-3AB3-D756-5D8F-8AE2246B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BF501C-F231-4A78-A9E2-164C09B4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E988EF0-B5EF-A0CD-EA65-0879FE2AD2C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</a:t>
            </a:r>
            <a:r>
              <a:rPr lang="ko-KR" altLang="en-US" dirty="0">
                <a:solidFill>
                  <a:srgbClr val="ED7D31"/>
                </a:solidFill>
              </a:rPr>
              <a:t>​짝수 홀수 판별하기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E267E2-71D5-A3A6-8EA9-3EFE4F912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8" y="2907830"/>
            <a:ext cx="5725324" cy="866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0E6C4C-2ACB-26E9-2BE0-2FE2B82A7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8" y="3840691"/>
            <a:ext cx="1228896" cy="447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EE1C9C-A89B-59A8-B5F0-FE817BA1E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338" y="4637389"/>
            <a:ext cx="5731143" cy="866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9F6A1AB-F5D6-93F8-F665-6CD91E060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338" y="5578917"/>
            <a:ext cx="1214607" cy="4530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5DDC70-E1BB-3A7A-DAEC-38D7AFF74B9F}"/>
              </a:ext>
            </a:extLst>
          </p:cNvPr>
          <p:cNvSpPr txBox="1"/>
          <p:nvPr/>
        </p:nvSpPr>
        <p:spPr>
          <a:xfrm>
            <a:off x="238991" y="2228828"/>
            <a:ext cx="1959711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예시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488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DEE9F-1B3D-098D-C3E9-2BB47E0AF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AA31B8-AC83-5C46-66FF-2C3CD1FA4A36}"/>
              </a:ext>
            </a:extLst>
          </p:cNvPr>
          <p:cNvSpPr txBox="1"/>
          <p:nvPr/>
        </p:nvSpPr>
        <p:spPr>
          <a:xfrm>
            <a:off x="2893855" y="2600493"/>
            <a:ext cx="64043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if - </a:t>
            </a:r>
            <a:r>
              <a:rPr lang="en-US" altLang="ko-KR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elif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– else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48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2EE69-2D5F-3314-D6C8-2D62682BE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63739-390B-1693-C794-93CACC95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- </a:t>
            </a:r>
            <a:r>
              <a:rPr lang="en-US" altLang="ko-KR" dirty="0" err="1"/>
              <a:t>elif</a:t>
            </a:r>
            <a:r>
              <a:rPr lang="en-US" altLang="ko-KR" dirty="0"/>
              <a:t> – else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35717-BBDA-4C2E-BAD7-31E3D6A7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E86EBD-33F7-C611-9905-A7264AE7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8DC3C77-89F2-A1C9-2873-2F2DEB798141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313594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</a:t>
            </a:r>
            <a:r>
              <a:rPr lang="ko-KR" altLang="en-US" b="1" dirty="0"/>
              <a:t>복수의 조건</a:t>
            </a:r>
            <a:r>
              <a:rPr lang="ko-KR" altLang="en-US" dirty="0"/>
              <a:t>을 </a:t>
            </a:r>
            <a:r>
              <a:rPr lang="ko-KR" altLang="en-US" b="1" dirty="0"/>
              <a:t>순차적으로 검사</a:t>
            </a:r>
            <a:r>
              <a:rPr lang="ko-KR" altLang="en-US" dirty="0"/>
              <a:t>하여 첫 </a:t>
            </a:r>
            <a:r>
              <a:rPr lang="ko-KR" altLang="en-US" dirty="0" err="1"/>
              <a:t>번째로</a:t>
            </a:r>
            <a:r>
              <a:rPr lang="ko-KR" altLang="en-US" dirty="0"/>
              <a:t> 참</a:t>
            </a:r>
            <a:r>
              <a:rPr lang="en-US" altLang="ko-KR" dirty="0"/>
              <a:t>(True)</a:t>
            </a:r>
            <a:r>
              <a:rPr lang="ko-KR" altLang="en-US" dirty="0"/>
              <a:t>인 조건의 블록만 실행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      </a:t>
            </a:r>
            <a:r>
              <a:rPr lang="ko-KR" altLang="en-US" dirty="0"/>
              <a:t>하는 조건문 구조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그 이후의 조건은 검사하지 않음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모든 조건이 거짓인 경우 </a:t>
            </a:r>
            <a:r>
              <a:rPr lang="en-US" altLang="ko-KR" dirty="0"/>
              <a:t>else </a:t>
            </a:r>
            <a:r>
              <a:rPr lang="ko-KR" altLang="en-US" dirty="0"/>
              <a:t>블록이 있다면 그것이 실행됨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9742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C28F8-21C1-020D-CFF4-481B9C05F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984C9-281F-BDD7-7667-034C99A6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- </a:t>
            </a:r>
            <a:r>
              <a:rPr lang="en-US" altLang="ko-KR" dirty="0" err="1"/>
              <a:t>elif</a:t>
            </a:r>
            <a:r>
              <a:rPr lang="en-US" altLang="ko-KR" dirty="0"/>
              <a:t> – else </a:t>
            </a:r>
            <a:r>
              <a:rPr lang="ko-KR" altLang="en-US" dirty="0"/>
              <a:t>문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940FB-28E2-D5A8-230E-737EA86D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17AC6A-9976-3474-DB15-BF247CCC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53BCCD-D0E0-A4DD-926A-235FB8E3D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1" t="14411" r="7771" b="14620"/>
          <a:stretch/>
        </p:blipFill>
        <p:spPr>
          <a:xfrm>
            <a:off x="2339645" y="1423213"/>
            <a:ext cx="7512710" cy="3730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796D1-5288-E355-8CA7-ED6681947227}"/>
              </a:ext>
            </a:extLst>
          </p:cNvPr>
          <p:cNvSpPr txBox="1"/>
          <p:nvPr/>
        </p:nvSpPr>
        <p:spPr>
          <a:xfrm>
            <a:off x="2215581" y="5085354"/>
            <a:ext cx="7636774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elif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else if”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줄임말이며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필요할 만큼 여러 개 나열할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else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생략 가능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조건이 모두 거짓일 경우 처리할 필요가 있다면 사용</a:t>
            </a:r>
          </a:p>
        </p:txBody>
      </p:sp>
    </p:spTree>
    <p:extLst>
      <p:ext uri="{BB962C8B-B14F-4D97-AF65-F5344CB8AC3E}">
        <p14:creationId xmlns:p14="http://schemas.microsoft.com/office/powerpoint/2010/main" val="3009917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31215-B9A8-3A9C-9424-6D55519EB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722AEBD-FF8E-46E5-93B6-8817D3980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2" y="1028886"/>
            <a:ext cx="9342776" cy="58291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087D3D0-1186-3BD0-CD9A-A56FE7C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- </a:t>
            </a:r>
            <a:r>
              <a:rPr lang="en-US" altLang="ko-KR" dirty="0" err="1"/>
              <a:t>elif</a:t>
            </a:r>
            <a:r>
              <a:rPr lang="en-US" altLang="ko-KR" dirty="0"/>
              <a:t> – else </a:t>
            </a:r>
            <a:r>
              <a:rPr lang="ko-KR" altLang="en-US" dirty="0"/>
              <a:t>문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0C47C-F920-F7E5-06B3-E079DE31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072C2-D558-DC94-C00D-3D174EB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7DDBC-72A9-5180-4234-63FB330A8985}"/>
              </a:ext>
            </a:extLst>
          </p:cNvPr>
          <p:cNvSpPr txBox="1"/>
          <p:nvPr/>
        </p:nvSpPr>
        <p:spPr>
          <a:xfrm>
            <a:off x="1998462" y="1177219"/>
            <a:ext cx="6112932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if – </a:t>
            </a:r>
            <a:r>
              <a:rPr lang="en-US" altLang="ko-KR" sz="2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elif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– else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3548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4003A-30CE-1055-96ED-B60EEF988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737667B-42BF-E513-21D4-25853DB21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2" y="1028886"/>
            <a:ext cx="9342776" cy="58291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8D24FB-58E5-FDFF-DD5C-3B286D47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- </a:t>
            </a:r>
            <a:r>
              <a:rPr lang="en-US" altLang="ko-KR" dirty="0" err="1"/>
              <a:t>elif</a:t>
            </a:r>
            <a:r>
              <a:rPr lang="en-US" altLang="ko-KR" dirty="0"/>
              <a:t> – else</a:t>
            </a:r>
            <a:r>
              <a:rPr lang="ko-KR" altLang="en-US" dirty="0"/>
              <a:t>문 실행 흐름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9D812-64C4-E2A9-1F27-5B7E88ED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C0C6CA-21FC-C690-4CD0-FB377751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E379A0-64D3-A792-C4B0-A60D5CB8105B}"/>
              </a:ext>
            </a:extLst>
          </p:cNvPr>
          <p:cNvSpPr txBox="1"/>
          <p:nvPr/>
        </p:nvSpPr>
        <p:spPr>
          <a:xfrm>
            <a:off x="1998462" y="1177219"/>
            <a:ext cx="6112932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if – </a:t>
            </a:r>
            <a:r>
              <a:rPr lang="en-US" altLang="ko-KR" sz="24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elif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– else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4021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6968D-A4D6-9B62-19D4-D60F9C69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1A363-F8A3-6CC4-F3C6-C04D1A16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– else</a:t>
            </a:r>
            <a:r>
              <a:rPr lang="ko-KR" altLang="en-US" dirty="0"/>
              <a:t>문 실행 흐름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CEB868-BEBB-8ABA-3D23-727F50C1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B1312A-BD41-570F-7B82-E5D73A74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1F47ECA-DD30-DC83-AA56-6DD5B1F62E0D}"/>
              </a:ext>
            </a:extLst>
          </p:cNvPr>
          <p:cNvSpPr/>
          <p:nvPr/>
        </p:nvSpPr>
        <p:spPr>
          <a:xfrm>
            <a:off x="8486166" y="2562079"/>
            <a:ext cx="540360" cy="299704"/>
          </a:xfrm>
          <a:prstGeom prst="rightArrow">
            <a:avLst>
              <a:gd name="adj1" fmla="val 50000"/>
              <a:gd name="adj2" fmla="val 8489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513F78-4CBB-AAEF-5D12-B91962DBAF2F}"/>
              </a:ext>
            </a:extLst>
          </p:cNvPr>
          <p:cNvSpPr txBox="1"/>
          <p:nvPr/>
        </p:nvSpPr>
        <p:spPr>
          <a:xfrm>
            <a:off x="9178491" y="2481098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if </a:t>
            </a:r>
            <a:r>
              <a:rPr lang="ko-KR" altLang="en-US" sz="2400" dirty="0">
                <a:latin typeface="+mj-ea"/>
                <a:ea typeface="+mj-ea"/>
              </a:rPr>
              <a:t>블록 실행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BAD88F3-10A0-2F24-E126-17FFF8D9C98E}"/>
              </a:ext>
            </a:extLst>
          </p:cNvPr>
          <p:cNvSpPr/>
          <p:nvPr/>
        </p:nvSpPr>
        <p:spPr>
          <a:xfrm>
            <a:off x="7150842" y="5071010"/>
            <a:ext cx="540360" cy="299704"/>
          </a:xfrm>
          <a:prstGeom prst="rightArrow">
            <a:avLst>
              <a:gd name="adj1" fmla="val 50000"/>
              <a:gd name="adj2" fmla="val 8489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8A6E30-83A0-FCE9-C382-9E7C9EC6EE1D}"/>
              </a:ext>
            </a:extLst>
          </p:cNvPr>
          <p:cNvSpPr txBox="1"/>
          <p:nvPr/>
        </p:nvSpPr>
        <p:spPr>
          <a:xfrm>
            <a:off x="7763186" y="5002895"/>
            <a:ext cx="1856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+mj-ea"/>
                <a:ea typeface="+mj-ea"/>
              </a:rPr>
              <a:t>elif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블록 실행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A6237A-0260-C5BF-CB42-560AE9A05237}"/>
              </a:ext>
            </a:extLst>
          </p:cNvPr>
          <p:cNvGrpSpPr/>
          <p:nvPr/>
        </p:nvGrpSpPr>
        <p:grpSpPr>
          <a:xfrm>
            <a:off x="1685810" y="1145407"/>
            <a:ext cx="6593396" cy="4503976"/>
            <a:chOff x="-1328338" y="1280875"/>
            <a:chExt cx="9594771" cy="655422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669C2B6-E5CA-1C51-2053-1012B6B44E11}"/>
                </a:ext>
              </a:extLst>
            </p:cNvPr>
            <p:cNvSpPr/>
            <p:nvPr/>
          </p:nvSpPr>
          <p:spPr>
            <a:xfrm>
              <a:off x="2610173" y="1280875"/>
              <a:ext cx="3649133" cy="10728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조건식 평가</a:t>
              </a: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679837D2-DD32-BF34-6C87-A92E3A965C9A}"/>
                </a:ext>
              </a:extLst>
            </p:cNvPr>
            <p:cNvSpPr/>
            <p:nvPr/>
          </p:nvSpPr>
          <p:spPr>
            <a:xfrm>
              <a:off x="640917" y="2857499"/>
              <a:ext cx="3649133" cy="1291167"/>
            </a:xfrm>
            <a:prstGeom prst="diamo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+mj-ea"/>
                  <a:ea typeface="+mj-ea"/>
                </a:rPr>
                <a:t>False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11" name="다이아몬드 10">
              <a:extLst>
                <a:ext uri="{FF2B5EF4-FFF2-40B4-BE49-F238E27FC236}">
                  <a16:creationId xmlns:a16="http://schemas.microsoft.com/office/drawing/2014/main" id="{4020022B-F952-A82B-29AE-35681FD54E01}"/>
                </a:ext>
              </a:extLst>
            </p:cNvPr>
            <p:cNvSpPr/>
            <p:nvPr/>
          </p:nvSpPr>
          <p:spPr>
            <a:xfrm>
              <a:off x="4617300" y="2914912"/>
              <a:ext cx="3649133" cy="1291167"/>
            </a:xfrm>
            <a:prstGeom prst="diamon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+mj-ea"/>
                  <a:ea typeface="+mj-ea"/>
                </a:rPr>
                <a:t>True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0E689144-89C0-3DC4-A7CD-508DF30BC4AD}"/>
                </a:ext>
              </a:extLst>
            </p:cNvPr>
            <p:cNvSpPr/>
            <p:nvPr/>
          </p:nvSpPr>
          <p:spPr>
            <a:xfrm rot="8100000">
              <a:off x="3707067" y="2613183"/>
              <a:ext cx="388936" cy="365125"/>
            </a:xfrm>
            <a:prstGeom prst="rightArrow">
              <a:avLst/>
            </a:prstGeom>
            <a:gradFill>
              <a:gsLst>
                <a:gs pos="0">
                  <a:schemeClr val="accent5">
                    <a:satMod val="103000"/>
                    <a:tint val="94000"/>
                    <a:lumMod val="100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DED4A1C7-35CF-8E2C-3493-7CA39EC6353D}"/>
                </a:ext>
              </a:extLst>
            </p:cNvPr>
            <p:cNvSpPr/>
            <p:nvPr/>
          </p:nvSpPr>
          <p:spPr>
            <a:xfrm rot="2700000">
              <a:off x="4731784" y="2613181"/>
              <a:ext cx="388936" cy="36512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6B6036-56A7-BD03-9F31-EF3BE0E97006}"/>
                </a:ext>
              </a:extLst>
            </p:cNvPr>
            <p:cNvSpPr/>
            <p:nvPr/>
          </p:nvSpPr>
          <p:spPr>
            <a:xfrm>
              <a:off x="640917" y="4848364"/>
              <a:ext cx="3649134" cy="10728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조건식</a:t>
              </a:r>
              <a:r>
                <a:rPr lang="en-US" altLang="ko-KR" sz="2800" dirty="0">
                  <a:latin typeface="+mj-ea"/>
                  <a:ea typeface="+mj-ea"/>
                </a:rPr>
                <a:t>2</a:t>
              </a:r>
              <a:r>
                <a:rPr lang="ko-KR" altLang="en-US" sz="2800" dirty="0">
                  <a:latin typeface="+mj-ea"/>
                  <a:ea typeface="+mj-ea"/>
                </a:rPr>
                <a:t> 평가</a:t>
              </a:r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8681D93E-0184-37CE-C4C2-DF8E4A00C12D}"/>
                </a:ext>
              </a:extLst>
            </p:cNvPr>
            <p:cNvSpPr/>
            <p:nvPr/>
          </p:nvSpPr>
          <p:spPr>
            <a:xfrm rot="5400000">
              <a:off x="2271014" y="4339994"/>
              <a:ext cx="388936" cy="36512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다이아몬드 27">
              <a:extLst>
                <a:ext uri="{FF2B5EF4-FFF2-40B4-BE49-F238E27FC236}">
                  <a16:creationId xmlns:a16="http://schemas.microsoft.com/office/drawing/2014/main" id="{90BC2F1B-1C55-4192-A344-D324F1A99402}"/>
                </a:ext>
              </a:extLst>
            </p:cNvPr>
            <p:cNvSpPr/>
            <p:nvPr/>
          </p:nvSpPr>
          <p:spPr>
            <a:xfrm>
              <a:off x="-1328338" y="6486520"/>
              <a:ext cx="3649134" cy="1291166"/>
            </a:xfrm>
            <a:prstGeom prst="diamond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+mj-ea"/>
                  <a:ea typeface="+mj-ea"/>
                </a:rPr>
                <a:t>False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BB7797F4-AD8C-7DAB-A382-1A7F1BACBC11}"/>
                </a:ext>
              </a:extLst>
            </p:cNvPr>
            <p:cNvSpPr/>
            <p:nvPr/>
          </p:nvSpPr>
          <p:spPr>
            <a:xfrm>
              <a:off x="2648045" y="6543936"/>
              <a:ext cx="3649134" cy="1291166"/>
            </a:xfrm>
            <a:prstGeom prst="diamond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latin typeface="+mj-ea"/>
                  <a:ea typeface="+mj-ea"/>
                </a:rPr>
                <a:t>True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844A77EB-AD96-A17E-FFA9-7BDB3E7FBF8C}"/>
                </a:ext>
              </a:extLst>
            </p:cNvPr>
            <p:cNvSpPr/>
            <p:nvPr/>
          </p:nvSpPr>
          <p:spPr>
            <a:xfrm rot="8100000">
              <a:off x="1737813" y="6242205"/>
              <a:ext cx="388937" cy="365125"/>
            </a:xfrm>
            <a:prstGeom prst="rightArrow">
              <a:avLst/>
            </a:prstGeom>
            <a:gradFill>
              <a:gsLst>
                <a:gs pos="0">
                  <a:schemeClr val="accent5">
                    <a:satMod val="103000"/>
                    <a:tint val="94000"/>
                    <a:lumMod val="100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</a:gra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2C1ED68C-E10F-D2DC-902C-472BE56F529C}"/>
                </a:ext>
              </a:extLst>
            </p:cNvPr>
            <p:cNvSpPr/>
            <p:nvPr/>
          </p:nvSpPr>
          <p:spPr>
            <a:xfrm rot="2700000">
              <a:off x="2762529" y="6242202"/>
              <a:ext cx="388937" cy="365125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9B661038-4FA0-B85A-B9FF-9F31AC7284B0}"/>
              </a:ext>
            </a:extLst>
          </p:cNvPr>
          <p:cNvSpPr/>
          <p:nvPr/>
        </p:nvSpPr>
        <p:spPr>
          <a:xfrm>
            <a:off x="1685810" y="5822383"/>
            <a:ext cx="540360" cy="299704"/>
          </a:xfrm>
          <a:prstGeom prst="rightArrow">
            <a:avLst>
              <a:gd name="adj1" fmla="val 50000"/>
              <a:gd name="adj2" fmla="val 8489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91AE76-DCDB-394F-FF9D-02442A0DA583}"/>
              </a:ext>
            </a:extLst>
          </p:cNvPr>
          <p:cNvSpPr txBox="1"/>
          <p:nvPr/>
        </p:nvSpPr>
        <p:spPr>
          <a:xfrm>
            <a:off x="2242552" y="5741402"/>
            <a:ext cx="5285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모든 조건 </a:t>
            </a:r>
            <a:r>
              <a:rPr lang="en-US" altLang="ko-KR" sz="2400" dirty="0">
                <a:latin typeface="+mj-ea"/>
                <a:ea typeface="+mj-ea"/>
              </a:rPr>
              <a:t>False : else </a:t>
            </a:r>
            <a:r>
              <a:rPr lang="ko-KR" altLang="en-US" sz="2400" dirty="0">
                <a:latin typeface="+mj-ea"/>
                <a:ea typeface="+mj-ea"/>
              </a:rPr>
              <a:t>실행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존재할 경우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4007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A4F4D-3756-4E6C-8611-BE8AE000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443C6-8582-343E-1035-59F33720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- </a:t>
            </a:r>
            <a:r>
              <a:rPr lang="en-US" altLang="ko-KR" dirty="0" err="1"/>
              <a:t>elif</a:t>
            </a:r>
            <a:r>
              <a:rPr lang="en-US" altLang="ko-KR" dirty="0"/>
              <a:t> – else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CB3EF-E5D4-F311-52AD-48A7001D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1BBA8-11C0-6F08-BB83-8755E430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462FCDD6-9F03-3527-F912-89B2E4FD8DB9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404145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⚠️</a:t>
            </a:r>
            <a:r>
              <a:rPr lang="ko-KR" altLang="en-US" dirty="0"/>
              <a:t> 주의할 점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/>
              <a:t>elif</a:t>
            </a:r>
            <a:r>
              <a:rPr lang="ko-KR" altLang="en-US" dirty="0"/>
              <a:t>는 여러 번 쓸 수 있지만</a:t>
            </a:r>
            <a:r>
              <a:rPr lang="en-US" altLang="ko-KR" dirty="0"/>
              <a:t>, else</a:t>
            </a:r>
            <a:r>
              <a:rPr lang="ko-KR" altLang="en-US" dirty="0"/>
              <a:t>는 한 번만 가능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조건이 </a:t>
            </a:r>
            <a:r>
              <a:rPr lang="en-US" altLang="ko-KR" dirty="0"/>
              <a:t>True</a:t>
            </a:r>
            <a:r>
              <a:rPr lang="ko-KR" altLang="en-US" dirty="0"/>
              <a:t>인 블록 하나만 실행 → 이후 조건은 검사하지 않음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/>
              <a:t>else</a:t>
            </a:r>
            <a:r>
              <a:rPr lang="ko-KR" altLang="en-US" dirty="0"/>
              <a:t>는 조건 없이 반드시 마지막에 위치해야 함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else </a:t>
            </a:r>
            <a:r>
              <a:rPr lang="ko-KR" altLang="en-US" dirty="0"/>
              <a:t>없이 </a:t>
            </a:r>
            <a:r>
              <a:rPr lang="en-US" altLang="ko-KR" dirty="0"/>
              <a:t>if</a:t>
            </a:r>
            <a:r>
              <a:rPr lang="ko-KR" altLang="en-US" dirty="0"/>
              <a:t>만 사용할 수도 있음	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530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10160-92B6-325A-B0DB-01CF0FE6F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20A26-4913-2518-9943-C335A921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여러 번 </a:t>
            </a:r>
            <a:r>
              <a:rPr lang="en-US" altLang="ko-KR" dirty="0"/>
              <a:t>vs if - </a:t>
            </a:r>
            <a:r>
              <a:rPr lang="en-US" altLang="ko-KR" dirty="0" err="1"/>
              <a:t>elif</a:t>
            </a:r>
            <a:r>
              <a:rPr lang="ko-KR" altLang="en-US" dirty="0"/>
              <a:t>의 차이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7FB23-2BFD-5B8D-2DF3-ADBD486B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CC679B-15BC-5C60-E37B-2439D151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6B9D23D-0B46-24C8-B234-C294ADD2FD32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51273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📌</a:t>
            </a:r>
            <a:r>
              <a:rPr lang="en-US" altLang="ko-KR" dirty="0"/>
              <a:t>if </a:t>
            </a:r>
            <a:r>
              <a:rPr lang="ko-KR" altLang="en-US" dirty="0"/>
              <a:t>여러 번 사용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모든 조건을 각각 독립적으로 검사함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여러 조건이 </a:t>
            </a:r>
            <a:r>
              <a:rPr lang="en-US" altLang="ko-KR" dirty="0"/>
              <a:t>True</a:t>
            </a:r>
            <a:r>
              <a:rPr lang="ko-KR" altLang="en-US" dirty="0"/>
              <a:t>이면 모두 실행됨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✔️조건 간에 서로 배타적이지 않거나 중복 가능성이 있을 때 사용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en-US" altLang="ko-KR" dirty="0"/>
              <a:t>if -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위에서부터 순차적으로 검사함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첫 </a:t>
            </a:r>
            <a:r>
              <a:rPr lang="ko-KR" altLang="en-US" dirty="0" err="1"/>
              <a:t>번째로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인 조건이 실행되면</a:t>
            </a:r>
            <a:r>
              <a:rPr lang="en-US" altLang="ko-KR" dirty="0"/>
              <a:t>, </a:t>
            </a:r>
            <a:r>
              <a:rPr lang="ko-KR" altLang="en-US" dirty="0"/>
              <a:t>이후 조건은 검사하지 않고 건너뜀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조건들이 서로 배타적</a:t>
            </a:r>
            <a:r>
              <a:rPr lang="en-US" altLang="ko-KR" dirty="0"/>
              <a:t>(</a:t>
            </a:r>
            <a:r>
              <a:rPr lang="ko-KR" altLang="en-US" dirty="0"/>
              <a:t>겹치지 않음</a:t>
            </a:r>
            <a:r>
              <a:rPr lang="en-US" altLang="ko-KR" dirty="0"/>
              <a:t>)</a:t>
            </a:r>
            <a:r>
              <a:rPr lang="ko-KR" altLang="en-US" dirty="0"/>
              <a:t>일 때 사용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0656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70535-DE77-C2E5-2B19-DA073C89B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80BB30B-02E2-A763-8C05-45097DE9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133109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영화관에서는 연령에 따라 관람할 수 있는 영화가 정해져 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아래의 기준에 따라 사용자의 나이를 입력 받아 관람 가능한 등급을 출력하는 프로그램을 만들어보세요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9663E9-F95C-5304-3435-38F73997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B8EE0F-8615-933F-B4BE-C385434E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6595C66-3186-6440-13BB-72920807810B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</a:t>
            </a:r>
            <a:r>
              <a:rPr lang="ko-KR" altLang="en-US" dirty="0">
                <a:solidFill>
                  <a:srgbClr val="ED7D31"/>
                </a:solidFill>
              </a:rPr>
              <a:t>나이에 따른 영화 관람 가능 여부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49ACCBB-7701-9CEA-9A4B-69F160AB6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07812"/>
              </p:ext>
            </p:extLst>
          </p:nvPr>
        </p:nvGraphicFramePr>
        <p:xfrm>
          <a:off x="1106920" y="2622762"/>
          <a:ext cx="9978160" cy="2939840"/>
        </p:xfrm>
        <a:graphic>
          <a:graphicData uri="http://schemas.openxmlformats.org/drawingml/2006/table">
            <a:tbl>
              <a:tblPr/>
              <a:tblGrid>
                <a:gridCol w="4989080">
                  <a:extLst>
                    <a:ext uri="{9D8B030D-6E8A-4147-A177-3AD203B41FA5}">
                      <a16:colId xmlns:a16="http://schemas.microsoft.com/office/drawing/2014/main" val="614510038"/>
                    </a:ext>
                  </a:extLst>
                </a:gridCol>
                <a:gridCol w="4989080">
                  <a:extLst>
                    <a:ext uri="{9D8B030D-6E8A-4147-A177-3AD203B41FA5}">
                      <a16:colId xmlns:a16="http://schemas.microsoft.com/office/drawing/2014/main" val="1333285394"/>
                    </a:ext>
                  </a:extLst>
                </a:gridCol>
              </a:tblGrid>
              <a:tr h="5879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나이 구간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관람 가능 등급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30632"/>
                  </a:ext>
                </a:extLst>
              </a:tr>
              <a:tr h="5879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0~12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전체 관람가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341518"/>
                  </a:ext>
                </a:extLst>
              </a:tr>
              <a:tr h="5879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13~15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12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세 이상 관람가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628981"/>
                  </a:ext>
                </a:extLst>
              </a:tr>
              <a:tr h="5879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16~18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15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세 이상 관람가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357718"/>
                  </a:ext>
                </a:extLst>
              </a:tr>
              <a:tr h="5879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19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세 이상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청소년 관람불가 가능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84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4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9A4EE-9ABC-682C-3025-2D65EA93D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AA41D-CE96-C7B3-5B30-643721CD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  <a:r>
              <a:rPr lang="en-US" altLang="ko-KR" dirty="0"/>
              <a:t>(Comparison Operators)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BA3B9D-3084-482B-E3F3-77C0B18B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6B9693-2FA2-0C26-F03A-F73C68F4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6AE5781-DE32-D131-038A-8A2CDCC4621E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151692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두 값을 비교하여 참</a:t>
            </a:r>
            <a:r>
              <a:rPr lang="en-US" altLang="ko-KR" dirty="0"/>
              <a:t>(True) </a:t>
            </a:r>
            <a:r>
              <a:rPr lang="ko-KR" altLang="en-US" dirty="0"/>
              <a:t>또는 거짓</a:t>
            </a:r>
            <a:r>
              <a:rPr lang="en-US" altLang="ko-KR" dirty="0"/>
              <a:t>(False)</a:t>
            </a:r>
            <a:r>
              <a:rPr lang="ko-KR" altLang="en-US" dirty="0"/>
              <a:t>을 반환하는 연산자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ko-KR" altLang="en-US" dirty="0"/>
              <a:t> 조건문에서 필수적으로 사용됨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ECA689F-4348-32D5-1B5D-B0E66FDD4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92134"/>
              </p:ext>
            </p:extLst>
          </p:nvPr>
        </p:nvGraphicFramePr>
        <p:xfrm>
          <a:off x="897764" y="2373366"/>
          <a:ext cx="10899283" cy="3460765"/>
        </p:xfrm>
        <a:graphic>
          <a:graphicData uri="http://schemas.openxmlformats.org/drawingml/2006/table">
            <a:tbl>
              <a:tblPr/>
              <a:tblGrid>
                <a:gridCol w="2477110">
                  <a:extLst>
                    <a:ext uri="{9D8B030D-6E8A-4147-A177-3AD203B41FA5}">
                      <a16:colId xmlns:a16="http://schemas.microsoft.com/office/drawing/2014/main" val="3479881695"/>
                    </a:ext>
                  </a:extLst>
                </a:gridCol>
                <a:gridCol w="3908329">
                  <a:extLst>
                    <a:ext uri="{9D8B030D-6E8A-4147-A177-3AD203B41FA5}">
                      <a16:colId xmlns:a16="http://schemas.microsoft.com/office/drawing/2014/main" val="342800763"/>
                    </a:ext>
                  </a:extLst>
                </a:gridCol>
                <a:gridCol w="2256922">
                  <a:extLst>
                    <a:ext uri="{9D8B030D-6E8A-4147-A177-3AD203B41FA5}">
                      <a16:colId xmlns:a16="http://schemas.microsoft.com/office/drawing/2014/main" val="1982884664"/>
                    </a:ext>
                  </a:extLst>
                </a:gridCol>
                <a:gridCol w="2256922">
                  <a:extLst>
                    <a:ext uri="{9D8B030D-6E8A-4147-A177-3AD203B41FA5}">
                      <a16:colId xmlns:a16="http://schemas.microsoft.com/office/drawing/2014/main" val="2776187301"/>
                    </a:ext>
                  </a:extLst>
                </a:gridCol>
              </a:tblGrid>
              <a:tr h="33688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결과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206036"/>
                  </a:ext>
                </a:extLst>
              </a:tr>
              <a:tr h="5206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==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같다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3 == 3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3 == 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809058"/>
                  </a:ext>
                </a:extLst>
              </a:tr>
              <a:tr h="5206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!=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같지 않다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3 != 2</a:t>
                      </a:r>
                      <a:b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3 !=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249625"/>
                  </a:ext>
                </a:extLst>
              </a:tr>
              <a:tr h="5206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&gt;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크다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5 &gt; 2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 &gt;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098139"/>
                  </a:ext>
                </a:extLst>
              </a:tr>
              <a:tr h="5206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&lt;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작다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2 &lt; 5</a:t>
                      </a:r>
                      <a:b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2 &lt;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230909"/>
                  </a:ext>
                </a:extLst>
              </a:tr>
              <a:tr h="5206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&gt;=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크거나 같다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5 &gt;= 5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5 &gt;= 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21301"/>
                  </a:ext>
                </a:extLst>
              </a:tr>
              <a:tr h="52064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&lt;=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작거나 같다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3 &lt;= 4</a:t>
                      </a:r>
                      <a:b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3 &lt;=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  <a:b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</a:b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8361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B500C6-35C6-77E6-9968-CE4FC117748E}"/>
              </a:ext>
            </a:extLst>
          </p:cNvPr>
          <p:cNvSpPr txBox="1"/>
          <p:nvPr/>
        </p:nvSpPr>
        <p:spPr>
          <a:xfrm>
            <a:off x="785394" y="5834131"/>
            <a:ext cx="9448388" cy="41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=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대입 연산자이고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==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비교 연산자입니다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혼동하지 않도록 주의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197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F2735-54AC-0D19-5C08-13EEB3C8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4D052D-7268-9D03-97C4-7415DA0B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243492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조건문을 이용해서 ​초를 입력하면 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초로 나누어 알려주는 프로그램을 만들어 봅시다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변수를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만들고 정수를 입력 받아 주세요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 받은 변수의 값을 사용해서 변수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hour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minute, second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알맞은 값을 저장해 주세요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조건에 따라 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초를 적절히 출력해 주세요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C000C-143A-7102-2B53-6EBE0463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CF507-5AD8-BAEE-B842-1AA575C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B03E169-0C7F-0600-A44E-998F549094D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4. </a:t>
            </a:r>
            <a:r>
              <a:rPr lang="ko-KR" altLang="en-US" dirty="0">
                <a:solidFill>
                  <a:srgbClr val="ED7D31"/>
                </a:solidFill>
              </a:rPr>
              <a:t>시</a:t>
            </a:r>
            <a:r>
              <a:rPr lang="en-US" altLang="ko-KR" dirty="0">
                <a:solidFill>
                  <a:srgbClr val="ED7D31"/>
                </a:solidFill>
              </a:rPr>
              <a:t>, </a:t>
            </a:r>
            <a:r>
              <a:rPr lang="ko-KR" altLang="en-US" dirty="0">
                <a:solidFill>
                  <a:srgbClr val="ED7D31"/>
                </a:solidFill>
              </a:rPr>
              <a:t>분</a:t>
            </a:r>
            <a:r>
              <a:rPr lang="en-US" altLang="ko-KR" dirty="0">
                <a:solidFill>
                  <a:srgbClr val="ED7D31"/>
                </a:solidFill>
              </a:rPr>
              <a:t>, </a:t>
            </a:r>
            <a:r>
              <a:rPr lang="ko-KR" altLang="en-US" dirty="0">
                <a:solidFill>
                  <a:srgbClr val="ED7D31"/>
                </a:solidFill>
              </a:rPr>
              <a:t>초 구하기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949B7F-3992-C23C-7074-4CFEC997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913"/>
          <a:stretch>
            <a:fillRect/>
          </a:stretch>
        </p:blipFill>
        <p:spPr>
          <a:xfrm>
            <a:off x="5298512" y="4193328"/>
            <a:ext cx="1585448" cy="857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AA7AEB-2CC6-1572-86C7-93BF40780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12" y="5169594"/>
            <a:ext cx="1181265" cy="54300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A60DD6-15D4-C8CD-5588-8BDE76450F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2250"/>
          <a:stretch>
            <a:fillRect/>
          </a:stretch>
        </p:blipFill>
        <p:spPr>
          <a:xfrm>
            <a:off x="2189467" y="4193328"/>
            <a:ext cx="1585448" cy="85335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A5823A-55D2-0D39-DC78-79F87C161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9466" y="5169594"/>
            <a:ext cx="853286" cy="543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13308A0-BAE2-365A-1717-98D48BC7F6A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66296"/>
          <a:stretch>
            <a:fillRect/>
          </a:stretch>
        </p:blipFill>
        <p:spPr>
          <a:xfrm>
            <a:off x="8417087" y="4193328"/>
            <a:ext cx="1585448" cy="8603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DD5EC8-E0B9-696A-9008-1C80D1A589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7087" y="5169594"/>
            <a:ext cx="1942269" cy="543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C7B19B-7719-78CB-A809-77A0A8C674EB}"/>
              </a:ext>
            </a:extLst>
          </p:cNvPr>
          <p:cNvSpPr txBox="1"/>
          <p:nvPr/>
        </p:nvSpPr>
        <p:spPr>
          <a:xfrm>
            <a:off x="2062896" y="3636823"/>
            <a:ext cx="1959711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예시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초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1CA0C9-94B9-8DB9-D28B-2052B7947F04}"/>
              </a:ext>
            </a:extLst>
          </p:cNvPr>
          <p:cNvSpPr txBox="1"/>
          <p:nvPr/>
        </p:nvSpPr>
        <p:spPr>
          <a:xfrm>
            <a:off x="5182601" y="3610861"/>
            <a:ext cx="1959711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</a:t>
            </a:r>
            <a:r>
              <a:rPr lang="ko-KR" altLang="en-US" sz="20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예시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E20719-8B58-AD08-69C1-53FB7A06F2F2}"/>
              </a:ext>
            </a:extLst>
          </p:cNvPr>
          <p:cNvSpPr txBox="1"/>
          <p:nvPr/>
        </p:nvSpPr>
        <p:spPr>
          <a:xfrm>
            <a:off x="8302306" y="3581126"/>
            <a:ext cx="1959711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예시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5475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00830-E4C1-C84D-E7F9-70677000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17164-8A04-41CC-3897-6FE144A852C2}"/>
              </a:ext>
            </a:extLst>
          </p:cNvPr>
          <p:cNvSpPr txBox="1"/>
          <p:nvPr/>
        </p:nvSpPr>
        <p:spPr>
          <a:xfrm>
            <a:off x="4044811" y="2600493"/>
            <a:ext cx="41024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중첩 조건문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907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B49AD-9766-0B7E-CF4A-50436339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77866-111F-79B6-3F0C-7AEF0A08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조건문 </a:t>
            </a:r>
            <a:r>
              <a:rPr lang="en-US" altLang="ko-KR" dirty="0"/>
              <a:t>(Nested if)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5DAE4-A2FD-F92B-9203-BE720D8D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BE0D0D-9652-A9B2-86BF-917B29B2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F988DFB-5666-49C8-E578-0A4A48760420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313594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하나의 </a:t>
            </a:r>
            <a:r>
              <a:rPr lang="en-US" altLang="ko-KR" dirty="0"/>
              <a:t>if </a:t>
            </a:r>
            <a:r>
              <a:rPr lang="ko-KR" altLang="en-US" dirty="0"/>
              <a:t>또는 </a:t>
            </a:r>
            <a:r>
              <a:rPr lang="en-US" altLang="ko-KR" dirty="0"/>
              <a:t>else </a:t>
            </a:r>
            <a:r>
              <a:rPr lang="ko-KR" altLang="en-US" dirty="0"/>
              <a:t>블록 내부에 또 다른 </a:t>
            </a:r>
            <a:r>
              <a:rPr lang="en-US" altLang="ko-KR" dirty="0"/>
              <a:t>if </a:t>
            </a:r>
            <a:r>
              <a:rPr lang="ko-KR" altLang="en-US" dirty="0"/>
              <a:t>문을 사용하는 구조</a:t>
            </a:r>
            <a:endParaRPr lang="en-US" altLang="ko-KR" dirty="0"/>
          </a:p>
        </p:txBody>
      </p:sp>
      <p:pic>
        <p:nvPicPr>
          <p:cNvPr id="11" name="그림 10" descr="텍스트, 스크린샷, 디스플레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CB08692-1E96-A0C5-0D69-5B751440E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01" y="1455988"/>
            <a:ext cx="10287000" cy="5402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C728B5-D5C3-DBCF-F3AC-8E8EBB8E47A2}"/>
              </a:ext>
            </a:extLst>
          </p:cNvPr>
          <p:cNvSpPr txBox="1"/>
          <p:nvPr/>
        </p:nvSpPr>
        <p:spPr>
          <a:xfrm>
            <a:off x="1610591" y="1742112"/>
            <a:ext cx="6112932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ko-KR" altLang="en-US" sz="2400" dirty="0"/>
              <a:t>기본 문법 구조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B57AAF-748D-9AAD-90E4-88A0D6EF14CE}"/>
              </a:ext>
            </a:extLst>
          </p:cNvPr>
          <p:cNvSpPr>
            <a:spLocks/>
          </p:cNvSpPr>
          <p:nvPr/>
        </p:nvSpPr>
        <p:spPr>
          <a:xfrm flipH="1" flipV="1">
            <a:off x="3038145" y="3597912"/>
            <a:ext cx="1853893" cy="1362708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6485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4B2B3-5F08-3145-7E01-F65455A92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A746292-F10C-E85F-A6FD-C7E8322F6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050" y="821042"/>
            <a:ext cx="9675900" cy="60369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7F67D2-23B4-C15E-7560-2E8ACCF0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조건문 </a:t>
            </a:r>
            <a:r>
              <a:rPr lang="en-US" altLang="ko-KR" dirty="0"/>
              <a:t>(Nested if)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5D98B-BA6C-E5D4-159F-C17990B9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6CEC09-6EB7-1204-B8AF-05218AF7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C7F5A-9744-2EB8-4E72-0982E83AFF5D}"/>
              </a:ext>
            </a:extLst>
          </p:cNvPr>
          <p:cNvSpPr txBox="1"/>
          <p:nvPr/>
        </p:nvSpPr>
        <p:spPr>
          <a:xfrm>
            <a:off x="1885933" y="1066752"/>
            <a:ext cx="6112932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ko-KR" altLang="en-US" sz="2400" dirty="0"/>
              <a:t>중첩 조건문 사용 예제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800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E0AA0-8E17-F9F1-31A8-1E499EBE8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08989-E559-02A9-72F2-60DC80AF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조건문 </a:t>
            </a:r>
            <a:r>
              <a:rPr lang="en-US" altLang="ko-KR" dirty="0"/>
              <a:t>(Nested if)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78ABC-E8C4-FA8E-4CD3-48E69612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633086-298B-3F28-F253-37796A1A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2CCC66D-E37A-54DD-C407-F79DEEA4E649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1555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⚠️</a:t>
            </a:r>
            <a:r>
              <a:rPr lang="ko-KR" altLang="en-US" dirty="0"/>
              <a:t> 주의할 점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중첩이 깊어질수록 코드가 복잡해짐</a:t>
            </a:r>
            <a:r>
              <a:rPr lang="en-US" altLang="ko-KR" dirty="0"/>
              <a:t>(</a:t>
            </a:r>
            <a:r>
              <a:rPr lang="ko-KR" altLang="en-US" dirty="0"/>
              <a:t>가독성 저하</a:t>
            </a:r>
            <a:r>
              <a:rPr lang="en-US" altLang="ko-KR" dirty="0"/>
              <a:t>)</a:t>
            </a:r>
            <a:r>
              <a:rPr lang="ko-KR" altLang="en-US" dirty="0"/>
              <a:t> → </a:t>
            </a:r>
            <a:r>
              <a:rPr lang="en-US" altLang="ko-KR" dirty="0"/>
              <a:t>and </a:t>
            </a:r>
            <a:r>
              <a:rPr lang="ko-KR" altLang="en-US" dirty="0"/>
              <a:t>연산자를 활용하여 단순화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들여쓰기 오류 발생하기 쉬움</a:t>
            </a:r>
            <a:r>
              <a:rPr lang="en-US" altLang="ko-KR" dirty="0"/>
              <a:t> </a:t>
            </a:r>
            <a:r>
              <a:rPr lang="ko-KR" altLang="en-US" dirty="0"/>
              <a:t>→ 각 블록의 시작과 끝을 명확히 구분해야 함</a:t>
            </a:r>
          </a:p>
        </p:txBody>
      </p:sp>
    </p:spTree>
    <p:extLst>
      <p:ext uri="{BB962C8B-B14F-4D97-AF65-F5344CB8AC3E}">
        <p14:creationId xmlns:p14="http://schemas.microsoft.com/office/powerpoint/2010/main" val="26605794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EBFD3-D010-A952-27F9-A215971E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18BC193-B4D4-E010-AC60-CE7CC922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994101"/>
            <a:ext cx="11641762" cy="531565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당신은 편의점에 들러 간단한 식사를 사려고 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아래의 가격표를 참고하여 금액을 입력하고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원하는 식품을 선택하면 해당 식품을 구매할 수 있는지 판단하여 출력하는 프로그램을 만들어보세요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김밥	</a:t>
            </a:r>
            <a:r>
              <a:rPr lang="en-US" altLang="ko-KR" sz="1600" dirty="0"/>
              <a:t>2,500</a:t>
            </a:r>
            <a:r>
              <a:rPr lang="ko-KR" altLang="en-US" sz="1600" dirty="0"/>
              <a:t>원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삼각김밥	</a:t>
            </a:r>
            <a:r>
              <a:rPr lang="en-US" altLang="ko-KR" sz="1600" dirty="0"/>
              <a:t>1,500</a:t>
            </a:r>
            <a:r>
              <a:rPr lang="ko-KR" altLang="en-US" sz="1600" dirty="0"/>
              <a:t>원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도시락	</a:t>
            </a:r>
            <a:r>
              <a:rPr lang="en-US" altLang="ko-KR" sz="1600" dirty="0"/>
              <a:t>4,000</a:t>
            </a:r>
            <a:r>
              <a:rPr lang="ko-KR" altLang="en-US" sz="1600" dirty="0"/>
              <a:t>원</a:t>
            </a:r>
            <a:endParaRPr lang="ko-KR" altLang="en-US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프로그램 조건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먼저 금액을 입력 받습니다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그 다음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식품명을 입력 받습니다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(</a:t>
            </a:r>
            <a:r>
              <a:rPr lang="ko-KR" altLang="en-US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입력값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김밥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삼각김밥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도시락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입력한 금액이 선택한 식품의 가격 이상이면 구매에 성공한 메시지를 출력합니다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금액이 부족할 경우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금액이 부족합니다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출력합니다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E047B-0EAF-18AE-3221-8F055894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D3F073-82C8-C863-8A4D-C840E8C8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11BDF7-AA6C-2593-48C5-4ACFF2018726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5. </a:t>
            </a:r>
            <a:r>
              <a:rPr lang="ko-KR" altLang="en-US" dirty="0">
                <a:solidFill>
                  <a:srgbClr val="ED7D31"/>
                </a:solidFill>
              </a:rPr>
              <a:t>편의점 도시락 구매하기</a:t>
            </a:r>
          </a:p>
        </p:txBody>
      </p:sp>
    </p:spTree>
    <p:extLst>
      <p:ext uri="{BB962C8B-B14F-4D97-AF65-F5344CB8AC3E}">
        <p14:creationId xmlns:p14="http://schemas.microsoft.com/office/powerpoint/2010/main" val="3522515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3C839-0483-F1B2-8EE9-74257B28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08D1-AC0A-8541-351F-63E8FDC8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(Logical Operators)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BD9D8-CBB1-CB8D-59B4-54FB62E0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CC9CD-1D45-EDD9-61A7-BE3CD8A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78A749A-7705-1CBD-C90E-5AD46D62771D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151692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여러 개의 조건을 조합하거나 부정할 때 사용하는 연산자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ko-KR" altLang="en-US" dirty="0"/>
              <a:t> 조건문을 구성할 때 조건들을 논리적으로 연결할 수 있음</a:t>
            </a:r>
            <a:endParaRPr lang="en-US" altLang="ko-KR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A59AB8-818F-14FB-4544-E801C9731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284361"/>
              </p:ext>
            </p:extLst>
          </p:nvPr>
        </p:nvGraphicFramePr>
        <p:xfrm>
          <a:off x="913417" y="2485623"/>
          <a:ext cx="10844995" cy="2742067"/>
        </p:xfrm>
        <a:graphic>
          <a:graphicData uri="http://schemas.openxmlformats.org/drawingml/2006/table">
            <a:tbl>
              <a:tblPr/>
              <a:tblGrid>
                <a:gridCol w="1621345">
                  <a:extLst>
                    <a:ext uri="{9D8B030D-6E8A-4147-A177-3AD203B41FA5}">
                      <a16:colId xmlns:a16="http://schemas.microsoft.com/office/drawing/2014/main" val="3799711508"/>
                    </a:ext>
                  </a:extLst>
                </a:gridCol>
                <a:gridCol w="4936094">
                  <a:extLst>
                    <a:ext uri="{9D8B030D-6E8A-4147-A177-3AD203B41FA5}">
                      <a16:colId xmlns:a16="http://schemas.microsoft.com/office/drawing/2014/main" val="2430606041"/>
                    </a:ext>
                  </a:extLst>
                </a:gridCol>
                <a:gridCol w="2702241">
                  <a:extLst>
                    <a:ext uri="{9D8B030D-6E8A-4147-A177-3AD203B41FA5}">
                      <a16:colId xmlns:a16="http://schemas.microsoft.com/office/drawing/2014/main" val="383007527"/>
                    </a:ext>
                  </a:extLst>
                </a:gridCol>
                <a:gridCol w="1585315">
                  <a:extLst>
                    <a:ext uri="{9D8B030D-6E8A-4147-A177-3AD203B41FA5}">
                      <a16:colId xmlns:a16="http://schemas.microsoft.com/office/drawing/2014/main" val="1000911957"/>
                    </a:ext>
                  </a:extLst>
                </a:gridCol>
              </a:tblGrid>
              <a:tr h="4740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결과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75040"/>
                  </a:ext>
                </a:extLst>
              </a:tr>
              <a:tr h="756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모두 참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이어야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 and 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678514"/>
                  </a:ext>
                </a:extLst>
              </a:tr>
              <a:tr h="756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하나라도 참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이면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  <a:endParaRPr lang="ko-KR" altLang="en-US" sz="1800" b="1" i="0" u="none" strike="noStrike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 or 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108698"/>
                  </a:ext>
                </a:extLst>
              </a:tr>
              <a:tr h="756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not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조건의 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논리 부정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반전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not True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686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38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18D02-016C-EA12-6823-BFE57798F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00B33-F8AF-0316-9076-367E830D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(Logical Operators)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74C4D-9FCA-41B0-D20C-0EACD302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984ED4-1AC6-BAF8-CEDB-A9CF81C4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7CB0E51-CA1C-5034-5CE1-39C7FAA998F9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313966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📝 조건식의 평가 순서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ko-KR" altLang="en-US" dirty="0"/>
              <a:t> </a:t>
            </a:r>
            <a:r>
              <a:rPr lang="ko-KR" altLang="en-US" dirty="0" err="1"/>
              <a:t>파이썬은</a:t>
            </a:r>
            <a:r>
              <a:rPr lang="ko-KR" altLang="en-US" dirty="0"/>
              <a:t> 조건식을 왼쪽에서 오른쪽으로 순차적으로 평가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단축 평가를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and</a:t>
            </a:r>
            <a:r>
              <a:rPr lang="ko-KR" altLang="en-US" dirty="0"/>
              <a:t>는 앞의 조건이 </a:t>
            </a:r>
            <a:r>
              <a:rPr lang="en-US" altLang="ko-KR" dirty="0"/>
              <a:t>False</a:t>
            </a:r>
            <a:r>
              <a:rPr lang="ko-KR" altLang="en-US" dirty="0"/>
              <a:t>면 뒤는 확인하지 않음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or</a:t>
            </a:r>
            <a:r>
              <a:rPr lang="ko-KR" altLang="en-US" dirty="0"/>
              <a:t>는 앞의 조건이 </a:t>
            </a:r>
            <a:r>
              <a:rPr lang="en-US" altLang="ko-KR" dirty="0"/>
              <a:t>True</a:t>
            </a:r>
            <a:r>
              <a:rPr lang="ko-KR" altLang="en-US" dirty="0"/>
              <a:t>면 뒤는 확인하지 않음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28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B7032-DF7B-E897-8465-04255D12A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56D782-834A-F8A7-DABD-A3B05A30D4DD}"/>
              </a:ext>
            </a:extLst>
          </p:cNvPr>
          <p:cNvSpPr txBox="1"/>
          <p:nvPr/>
        </p:nvSpPr>
        <p:spPr>
          <a:xfrm>
            <a:off x="2826533" y="2600493"/>
            <a:ext cx="6538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조건문의 기본 개념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07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9CB08-F11C-949F-9F13-5F1467904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2299F-AEA0-8078-D117-6463986A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2D0C2-39DA-8A54-7ED7-F91FCB68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3CB5EC-7807-B7F6-A560-8421CC6A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8D6053D-6287-A28E-23AF-6E79BCBA732F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140101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주어진 조건의 참</a:t>
            </a:r>
            <a:r>
              <a:rPr lang="en-US" altLang="ko-KR" dirty="0"/>
              <a:t>/</a:t>
            </a:r>
            <a:r>
              <a:rPr lang="ko-KR" altLang="en-US" dirty="0"/>
              <a:t>거짓</a:t>
            </a:r>
            <a:r>
              <a:rPr lang="en-US" altLang="ko-KR" dirty="0"/>
              <a:t> </a:t>
            </a:r>
            <a:r>
              <a:rPr lang="ko-KR" altLang="en-US" dirty="0"/>
              <a:t>여부에 따라 프로그램의 실행 흐름을 </a:t>
            </a:r>
            <a:r>
              <a:rPr lang="ko-KR" altLang="en-US" dirty="0" err="1"/>
              <a:t>분기시키는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상황에 따라 다른 코드가 실행되도록 만드는 핵심 구조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283B21-8470-5453-F1AD-CB6F02509430}"/>
              </a:ext>
            </a:extLst>
          </p:cNvPr>
          <p:cNvSpPr/>
          <p:nvPr/>
        </p:nvSpPr>
        <p:spPr>
          <a:xfrm>
            <a:off x="892628" y="2504967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“The if statement is used for conditional execution: …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It selects exactly one of these suites: the suite of the first expression that is true is executed.”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155487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45E78-1BDE-6617-0CB3-226982795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1008C-C666-8B99-0B00-E53CE193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C80EC-346D-1F1B-DED0-DD4A6E99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FDBB8-ACC6-733C-D8BF-2DBF201B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7C51052-05FF-2232-6E10-56077C7A53ED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527755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✅조건문이 필요한 이유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현실 세계의 상황을 코드로 표현하기 위해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b="1" dirty="0"/>
              <a:t>입력 값</a:t>
            </a:r>
            <a:r>
              <a:rPr lang="en-US" altLang="ko-KR" b="1" dirty="0"/>
              <a:t>, </a:t>
            </a:r>
            <a:r>
              <a:rPr lang="ko-KR" altLang="en-US" b="1" dirty="0"/>
              <a:t>환경</a:t>
            </a:r>
            <a:r>
              <a:rPr lang="en-US" altLang="ko-KR" b="1" dirty="0"/>
              <a:t>, </a:t>
            </a:r>
            <a:r>
              <a:rPr lang="ko-KR" altLang="en-US" b="1" dirty="0"/>
              <a:t>상태</a:t>
            </a:r>
            <a:r>
              <a:rPr lang="ko-KR" altLang="en-US" dirty="0"/>
              <a:t>에 따라 유연하게 동작하는 프로그램을 만들기 위해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프로그램의 </a:t>
            </a:r>
            <a:r>
              <a:rPr lang="ko-KR" altLang="en-US" b="1" dirty="0"/>
              <a:t>로직을 분기 처리</a:t>
            </a:r>
            <a:r>
              <a:rPr lang="ko-KR" altLang="en-US" dirty="0"/>
              <a:t>하여 효율적이고 논리적인 실행 흐름을 만들기 위해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45795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4317</TotalTime>
  <Words>1589</Words>
  <Application>Microsoft Office PowerPoint</Application>
  <PresentationFormat>와이드스크린</PresentationFormat>
  <Paragraphs>345</Paragraphs>
  <Slides>46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G마켓 산스 TTF Bold</vt:lpstr>
      <vt:lpstr>Kim jung chul Gothic Regular</vt:lpstr>
      <vt:lpstr>Pretendard Black</vt:lpstr>
      <vt:lpstr>Pretendard Light</vt:lpstr>
      <vt:lpstr>Pretendard Medium</vt:lpstr>
      <vt:lpstr>굴림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비교 연산자(Comparison Operators)</vt:lpstr>
      <vt:lpstr>논리 연산자(Logical Operators)</vt:lpstr>
      <vt:lpstr>논리 연산자(Logical Operators)</vt:lpstr>
      <vt:lpstr>PowerPoint 프레젠테이션</vt:lpstr>
      <vt:lpstr>조건문</vt:lpstr>
      <vt:lpstr>조건문</vt:lpstr>
      <vt:lpstr>PowerPoint 프레젠테이션</vt:lpstr>
      <vt:lpstr>조건문 기본 문법(1)</vt:lpstr>
      <vt:lpstr>조건문 기본 문법(2)</vt:lpstr>
      <vt:lpstr>조건문 기본 문법(3)</vt:lpstr>
      <vt:lpstr>조건문 기본 문법(4)</vt:lpstr>
      <vt:lpstr>들여쓰기(Indentation)와 콜론(:)</vt:lpstr>
      <vt:lpstr>들여쓰기(Indentation)와 콜론(:)</vt:lpstr>
      <vt:lpstr>들여쓰기(Indentation)와 콜론(:)</vt:lpstr>
      <vt:lpstr>들여쓰기(Indentation)와 콜론(:)</vt:lpstr>
      <vt:lpstr>들여쓰기(Indentation)와 콜론(:)</vt:lpstr>
      <vt:lpstr>if 문 실행 흐름</vt:lpstr>
      <vt:lpstr>조건식의 평가</vt:lpstr>
      <vt:lpstr>조건식의 평가</vt:lpstr>
      <vt:lpstr>PowerPoint 프레젠테이션</vt:lpstr>
      <vt:lpstr>PowerPoint 프레젠테이션</vt:lpstr>
      <vt:lpstr>if – else문</vt:lpstr>
      <vt:lpstr>if – else문 기본 문법</vt:lpstr>
      <vt:lpstr>if – else문 기본 문법</vt:lpstr>
      <vt:lpstr>if – else문 실행 흐름</vt:lpstr>
      <vt:lpstr>if – else문 주의할 점</vt:lpstr>
      <vt:lpstr>PowerPoint 프레젠테이션</vt:lpstr>
      <vt:lpstr>PowerPoint 프레젠테이션</vt:lpstr>
      <vt:lpstr>if - elif – else 문</vt:lpstr>
      <vt:lpstr>if - elif – else 문 기본 문법</vt:lpstr>
      <vt:lpstr>if - elif – else 문 기본 문법</vt:lpstr>
      <vt:lpstr>if - elif – else문 실행 흐름</vt:lpstr>
      <vt:lpstr>if – else문 실행 흐름</vt:lpstr>
      <vt:lpstr>if - elif – else 문</vt:lpstr>
      <vt:lpstr>if 여러 번 vs if - elif의 차이</vt:lpstr>
      <vt:lpstr>PowerPoint 프레젠테이션</vt:lpstr>
      <vt:lpstr>PowerPoint 프레젠테이션</vt:lpstr>
      <vt:lpstr>PowerPoint 프레젠테이션</vt:lpstr>
      <vt:lpstr>중첩 조건문 (Nested if)</vt:lpstr>
      <vt:lpstr>중첩 조건문 (Nested if)</vt:lpstr>
      <vt:lpstr>중첩 조건문 (Nested if)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398</cp:revision>
  <dcterms:created xsi:type="dcterms:W3CDTF">2023-01-31T04:26:23Z</dcterms:created>
  <dcterms:modified xsi:type="dcterms:W3CDTF">2025-07-14T04:54:58Z</dcterms:modified>
</cp:coreProperties>
</file>