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1048" r:id="rId2"/>
    <p:sldId id="257" r:id="rId3"/>
    <p:sldId id="1157" r:id="rId4"/>
    <p:sldId id="1158" r:id="rId5"/>
    <p:sldId id="1159" r:id="rId6"/>
    <p:sldId id="1160" r:id="rId7"/>
    <p:sldId id="1161" r:id="rId8"/>
    <p:sldId id="1162" r:id="rId9"/>
    <p:sldId id="1105" r:id="rId10"/>
    <p:sldId id="1163" r:id="rId11"/>
    <p:sldId id="1164" r:id="rId12"/>
    <p:sldId id="1181" r:id="rId13"/>
    <p:sldId id="1183" r:id="rId14"/>
    <p:sldId id="1165" r:id="rId15"/>
    <p:sldId id="1166" r:id="rId16"/>
    <p:sldId id="1167" r:id="rId17"/>
    <p:sldId id="1168" r:id="rId18"/>
    <p:sldId id="1169" r:id="rId19"/>
    <p:sldId id="1174" r:id="rId20"/>
    <p:sldId id="1182" r:id="rId21"/>
    <p:sldId id="1184" r:id="rId22"/>
    <p:sldId id="1170" r:id="rId23"/>
    <p:sldId id="1171" r:id="rId24"/>
    <p:sldId id="1172" r:id="rId25"/>
    <p:sldId id="1185" r:id="rId26"/>
    <p:sldId id="81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0" autoAdjust="0"/>
    <p:restoredTop sz="91676" autoAdjust="0"/>
  </p:normalViewPr>
  <p:slideViewPr>
    <p:cSldViewPr snapToGrid="0">
      <p:cViewPr>
        <p:scale>
          <a:sx n="66" d="100"/>
          <a:sy n="66" d="100"/>
        </p:scale>
        <p:origin x="66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ED72-BB6C-68DD-8E81-62F55EEE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618A1E-D1B4-7187-4276-8413C3A0F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3003CF-A9DE-5C51-40D2-E55378A56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6FE409-F83E-5D44-749F-1C8BBDC6A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2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DD5EA-F1FD-B806-A7FA-E0DA66375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D4EEC8-2D7B-DA74-60D3-0488503DE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57CFF0-B11E-B04C-7168-2CE223E2A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91B82-154A-B8B9-6DAB-00BD1DE0E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077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02546-5438-19C3-A42A-BF0ED1E6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79FB0B-F246-35A5-1FDA-BEB1B0C1C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DD12F4-165B-4462-991E-2C3CA97BE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FEB79-7635-AA30-2908-F311414CC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4458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5896-33C5-9E07-C411-A23CF5F9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5F19F9-188C-9367-7B68-F965541BE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048571-BB48-ADC1-C4BA-C63446875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BF0D1F-23C0-47AD-FBE0-E5F79D8F8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66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E27AF-E7BA-BE33-24D2-9BB7B162C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F0D510-3EDE-E4E5-3D51-3FF72B9BC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419E2-32E5-A4A6-1C29-C858E4256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C1C2DF-4478-D361-E4D9-7FD8E349E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2809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1C937-AE4F-2318-3532-4E476FED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E8C837-3EC5-6A44-7947-1FDC17E40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E7FCCE-BA95-E45A-A2EF-E027902C1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D327DA-0EC7-7715-DAA8-4E82EFD66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179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C7218-E732-7C7B-C5A1-0BEE47351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095E96-C116-9747-580B-37BC65E6A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133AA9-4C32-A75A-F38C-801349301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B17B61-4514-10D0-4EA7-DF802D68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205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31C3-73E4-DC04-C810-E1E93A8B8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345C53-DEA7-E100-70E6-7A2A34423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49B294-0B46-A8F2-3B44-4DD141F7B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36B3A-1667-735D-7130-FD7290D3A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782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1E84-E52C-684D-A5FE-1E8EEC7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1DB1EB-E473-F038-543C-28D8F54C4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EC143A-AE52-8369-011F-EFCB71878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399905-AFDF-456B-CF59-5B8387546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111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7F545-B58B-97AF-684A-A7C49511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B2CFF8-B53D-EA50-FA09-4E6554207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1B0396-BAE4-A745-7942-4FB5D074A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6F9EA-7E40-FA00-32B9-2BA4A3C9B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52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DFF30-18B2-ACC9-B5A6-CEB96EC6A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B85898-E772-B96B-A0F9-0AA434817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059020-A9E2-420C-E998-5E840343D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877C8-5A5A-3F50-47E7-92516CB7B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1301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2CC0-2F5F-608D-8441-6CE1DA61A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B3ED19-55CD-763A-4502-0FD00F72E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83C264-1425-F88A-B70F-90E28F26D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BD506-3856-6238-D18D-53266870F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97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9C29D-101F-D643-1A9D-9516B57B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D7B9AB-1FE3-038D-F2D4-ED3A8F307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E88CC1-517A-68E4-73AB-312E2229C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BCC23-358B-C541-C1E1-422B6CA0A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387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7021-2948-E420-D637-860CFED3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98821C-D80C-D111-63AB-75542D13B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B45DBD-3E7B-8065-E77E-E0420ED0C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A12E03-7C69-CD23-C8AA-ECE11797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522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9951D-E2B1-3223-6C66-0EDAA1440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B4E5B5-55B6-20AF-DDF6-CD920558D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F22598-DC33-2A35-2C77-9D1AD5A46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C1411-9099-EBA4-BD3D-9145780EB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26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3A37-CEE3-CCAF-A84D-9170DB1C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BE3655-ED10-3A7B-4630-0D4A6F276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92F2CC-2756-B121-361B-DBE7ADFDE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63E37-16C8-34BF-3157-B2DCCD2C5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9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F9222-3976-019F-4582-67525B43E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4C12D-54D9-68CC-5EFE-E4F38B9E70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E148BD-61FE-08BD-A524-8C37DD4A6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E25DA7-141F-2F87-BF63-0485DF9988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477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60B05-64A6-53DE-0CE5-4C892E7F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5FD894-F22E-46E2-4797-5FB1A10A5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01BFCF-B264-2D0D-4A1F-DEB072810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A12596-A713-4043-3629-EADE5AB35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3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C0F9F-8783-8399-0C7A-E3491487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A89391-5855-C063-8437-C35E0E2FB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A9810E-E1CF-1087-A73E-AFAA5F7BE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35D974-03EA-17D5-81B8-81C9978AC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0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63316-F935-8469-4B1F-346EC7D8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6CFF-8CE9-A31B-0D23-6DCE5911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B4B71-F43D-4451-E31A-5054728F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7C50A4-2CFA-8A30-60C5-4DB7FC73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9B402-E070-2EDA-FDBA-50B8DE5BCA1C}"/>
              </a:ext>
            </a:extLst>
          </p:cNvPr>
          <p:cNvSpPr txBox="1"/>
          <p:nvPr/>
        </p:nvSpPr>
        <p:spPr>
          <a:xfrm>
            <a:off x="1362529" y="5264859"/>
            <a:ext cx="7199580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&lt;= 5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참일 동안 계속 반복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print(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 후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값을 증가시키지 않으면 무한 루프에 빠질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669DD6-F3F5-F69A-2A87-9148BA834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t="16263" r="7946" b="16177"/>
          <a:stretch/>
        </p:blipFill>
        <p:spPr>
          <a:xfrm>
            <a:off x="1480297" y="1438675"/>
            <a:ext cx="9231406" cy="38996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99FB59-0767-351F-B5B6-95B3A3D9FC85}"/>
              </a:ext>
            </a:extLst>
          </p:cNvPr>
          <p:cNvSpPr txBox="1"/>
          <p:nvPr/>
        </p:nvSpPr>
        <p:spPr>
          <a:xfrm>
            <a:off x="1326904" y="866527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 예시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410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508F8-AC26-DDB6-FE9B-BE85CC32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AD2FD8-4895-B2DB-726A-FE2B38A6D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6" t="17601" r="7884" b="17527"/>
          <a:stretch/>
        </p:blipFill>
        <p:spPr>
          <a:xfrm>
            <a:off x="1479176" y="1452281"/>
            <a:ext cx="9238130" cy="3509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AE7296-E3C2-36F6-BD41-87E7EDC1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사용시 주의점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494E9-C7E8-DAD8-A9E4-6C8402B7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A50639-C491-3DE4-9B72-81223E84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07426-3539-4FA5-A4B3-91F0F05DF027}"/>
              </a:ext>
            </a:extLst>
          </p:cNvPr>
          <p:cNvSpPr txBox="1"/>
          <p:nvPr/>
        </p:nvSpPr>
        <p:spPr>
          <a:xfrm>
            <a:off x="1362529" y="4924882"/>
            <a:ext cx="7199580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조건식의 갱신이 반드시 필요함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조건을 갱신하지 않으면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무한 루프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빠질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381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4C036-B78A-4679-2298-9BC12094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5F18AB0-58D1-A03E-2F8C-6589ED8ED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1229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비밀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 맞추기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(1)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 모임에 입장하려면 올바른 비밀 코드를 입력해야 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아래의 요구사항을 만족하는 코드를 작성하세요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조건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secret_code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“codingonre3”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라는 문자열이 저장되어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사용자에게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 코드를 입력하세요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라고 안내 문구를 출력합니다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사용자가 입력한 코드가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secret_code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다를 경우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계속해서 다시 입력 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코드가 맞으면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입장이 허용되었습니다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출력하고 프로그램을 종료합니다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6FDC5-0253-9DC0-9E8B-DA1045A3D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DF60B4-5CF4-B113-03F6-02B40D04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510C53E-A18A-98EF-4ED3-947DD07F3105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while</a:t>
            </a:r>
            <a:r>
              <a:rPr lang="ko-KR" altLang="en-US" dirty="0">
                <a:solidFill>
                  <a:srgbClr val="ED7D31"/>
                </a:solidFill>
              </a:rPr>
              <a:t>문 연습문제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3D51D6-DE23-276F-4B2C-2D89D88D65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8" t="2933" r="2168"/>
          <a:stretch>
            <a:fillRect/>
          </a:stretch>
        </p:blipFill>
        <p:spPr>
          <a:xfrm>
            <a:off x="8666754" y="3124652"/>
            <a:ext cx="339234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97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700C-8CCB-DF54-DB7F-B22129272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C7872DF-2B35-6984-62E9-6E497B80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12295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업다운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게임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컴퓨터가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부터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100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사이의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무작위 정수 하나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미리 정해 놓았습니다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사용자는 이 수를 맞힐 때까지 계속해서 숫자를 입력해야 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조건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입력한 숫자가 정답보다 크면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입력한 숫자보다는 작아요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입력한 숫자가 정답보다 작으면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입력한 숫자보다는 커요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숫자를 맞히면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"{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입력 횟수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}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 만에 정답을 맞췄습니다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라고 출력합니다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CE371-C3A0-97C9-A071-BB77F4B97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23F0BC-2E3C-0B3E-A5FC-9046752E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457F525-0BF2-B57B-EBFC-B7CA592F25AA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while</a:t>
            </a:r>
            <a:r>
              <a:rPr lang="ko-KR" altLang="en-US" dirty="0">
                <a:solidFill>
                  <a:srgbClr val="ED7D31"/>
                </a:solidFill>
              </a:rPr>
              <a:t>문 연습문제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66042-7679-F4C7-D434-02474B0D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7140" y="2776709"/>
            <a:ext cx="387721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D9864-A2D8-DBA1-6460-85BA2A8A0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D20FB-87D3-8568-A680-00AB87FD4B1E}"/>
              </a:ext>
            </a:extLst>
          </p:cNvPr>
          <p:cNvSpPr txBox="1"/>
          <p:nvPr/>
        </p:nvSpPr>
        <p:spPr>
          <a:xfrm>
            <a:off x="2348844" y="260049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무한 루프와 종료 제어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556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1439-29EA-4C74-A1C9-322B8C5A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75FE3-21C9-087F-F7E3-15C73361D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무한 루프 만들기</a:t>
            </a:r>
            <a:r>
              <a:rPr lang="en-US" altLang="ko-KR" dirty="0"/>
              <a:t>(while True:)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F317B-ADBA-B415-04DD-FBAB4949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F06255-319C-0C71-3971-393DF801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A6380F8-1CBE-3157-783C-AFC3CA20A475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133423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en-US" altLang="ko-KR" dirty="0"/>
              <a:t>while True:</a:t>
            </a:r>
            <a:r>
              <a:rPr lang="ko-KR" altLang="en-US" dirty="0"/>
              <a:t>는 조건이 항상 참</a:t>
            </a:r>
            <a:r>
              <a:rPr lang="en-US" altLang="ko-KR" dirty="0"/>
              <a:t>(True) </a:t>
            </a:r>
            <a:r>
              <a:rPr lang="ko-KR" altLang="en-US" dirty="0"/>
              <a:t>이므로 루프가 무한히 반복됨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주로 </a:t>
            </a:r>
            <a:r>
              <a:rPr lang="ko-KR" altLang="en-US" b="1" dirty="0"/>
              <a:t>반복을 외부 이벤트로 제어할 때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65539-54B4-8B84-3E37-287A7AFF8C01}"/>
              </a:ext>
            </a:extLst>
          </p:cNvPr>
          <p:cNvSpPr txBox="1"/>
          <p:nvPr/>
        </p:nvSpPr>
        <p:spPr>
          <a:xfrm>
            <a:off x="1869229" y="5091876"/>
            <a:ext cx="6709019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루프 내에 종료 조건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(break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반드시 포함해야 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3C61A1F-D408-D617-F0F7-B0F56FD1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" t="21541" r="8716" b="21729"/>
          <a:stretch/>
        </p:blipFill>
        <p:spPr>
          <a:xfrm>
            <a:off x="1974850" y="2692215"/>
            <a:ext cx="8242300" cy="245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3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F8F7F-EE92-0C7C-8A58-CD9E8478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B3D6E-BC32-E1D9-E635-9DDD7CF8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문으로 루프 탈출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F3CB4-261F-9583-72F5-8FF0DE81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BDF5F0-8104-7431-6DFE-DC255A4A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EBE7DA-AFCB-4A05-5EDE-F2E38A8A5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77900"/>
            <a:ext cx="9753600" cy="541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F4793D-7634-16DD-93FA-EE63672E1453}"/>
              </a:ext>
            </a:extLst>
          </p:cNvPr>
          <p:cNvSpPr txBox="1"/>
          <p:nvPr/>
        </p:nvSpPr>
        <p:spPr>
          <a:xfrm>
            <a:off x="1944971" y="1340661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✅예제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(1): 1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부터 증가하면서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보다 크면 종료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1E8C00-B6D5-2391-9BCF-3556DDC620CB}"/>
              </a:ext>
            </a:extLst>
          </p:cNvPr>
          <p:cNvSpPr/>
          <p:nvPr/>
        </p:nvSpPr>
        <p:spPr>
          <a:xfrm>
            <a:off x="3466145" y="3990888"/>
            <a:ext cx="1531305" cy="70176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5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69D58-E2D0-95A6-A023-F744BFC2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601CCD-C6A2-9A8A-AD91-D983F4776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09" y="1603130"/>
            <a:ext cx="9295979" cy="38881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D2E181-61FF-36F6-FCA3-8AB08B9B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</a:t>
            </a:r>
            <a:r>
              <a:rPr lang="ko-KR" altLang="en-US" dirty="0"/>
              <a:t>문으로 루프 탈출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C85EF-F2A5-A600-8B06-FBD4EB80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CB8ECB-F88B-4131-2FFA-BD01D46B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C3BA6-0C75-2110-8EED-65341E2FB2F1}"/>
              </a:ext>
            </a:extLst>
          </p:cNvPr>
          <p:cNvSpPr txBox="1"/>
          <p:nvPr/>
        </p:nvSpPr>
        <p:spPr>
          <a:xfrm>
            <a:off x="1944971" y="1603130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✅예제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(2):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사용자 입력으로 종료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(0 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입력 시 종료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CA495F-CE24-7641-A392-4889CD758A0F}"/>
              </a:ext>
            </a:extLst>
          </p:cNvPr>
          <p:cNvSpPr/>
          <p:nvPr/>
        </p:nvSpPr>
        <p:spPr>
          <a:xfrm>
            <a:off x="3085145" y="3520988"/>
            <a:ext cx="2401255" cy="750444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832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069A2-F67A-2851-9D7B-234E01BE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23E75-A34A-65AB-FD0A-AE1B4787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1A253-1727-A24A-ACA1-C6689FCF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0CFF5F-B55F-7BD2-E35F-98E99B91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1" name="그림 10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B8AA10-0891-7C90-C750-DA6469258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983486"/>
            <a:ext cx="9753600" cy="5410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619A7C-DCAA-72C3-AD4C-F62952B07050}"/>
              </a:ext>
            </a:extLst>
          </p:cNvPr>
          <p:cNvSpPr txBox="1"/>
          <p:nvPr/>
        </p:nvSpPr>
        <p:spPr>
          <a:xfrm>
            <a:off x="1944971" y="1315368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✅예제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부터 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까지 중 홀수만 출력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BEB2D4-80F4-A5DA-51EE-51E22E696C4C}"/>
              </a:ext>
            </a:extLst>
          </p:cNvPr>
          <p:cNvSpPr/>
          <p:nvPr/>
        </p:nvSpPr>
        <p:spPr>
          <a:xfrm>
            <a:off x="3422029" y="4002251"/>
            <a:ext cx="2141373" cy="73337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595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5A12E-DD24-36F6-3965-9C9499079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F2B57F7-1DE1-6AEC-9BBB-38226BB459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17375" r="6615" b="17375"/>
          <a:stretch/>
        </p:blipFill>
        <p:spPr>
          <a:xfrm>
            <a:off x="812800" y="1765300"/>
            <a:ext cx="10572750" cy="33274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3B7DF6E-2AE7-94DB-F230-F1A19B1CD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– else </a:t>
            </a:r>
            <a:r>
              <a:rPr lang="ko-KR" altLang="en-US" dirty="0"/>
              <a:t>구문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1FA49-912A-38A7-9E45-18014D22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54AB62-2F93-5A10-5B16-068386B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59785-0213-8BE7-1A85-61DBADC021D5}"/>
              </a:ext>
            </a:extLst>
          </p:cNvPr>
          <p:cNvSpPr txBox="1"/>
          <p:nvPr/>
        </p:nvSpPr>
        <p:spPr>
          <a:xfrm>
            <a:off x="693687" y="1104425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 예시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6BECC-9803-485A-FADA-648DDAAE5963}"/>
              </a:ext>
            </a:extLst>
          </p:cNvPr>
          <p:cNvSpPr txBox="1"/>
          <p:nvPr/>
        </p:nvSpPr>
        <p:spPr>
          <a:xfrm>
            <a:off x="693687" y="5092700"/>
            <a:ext cx="7199580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while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루프가 정상적으로 종료되었을 때만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블록이 실행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break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루프가 종료되면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else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ko-KR" altLang="en-US" sz="20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실행되지 않음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150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844439" y="2600493"/>
            <a:ext cx="45031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9.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반복문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905FE-53C6-A820-6FA1-7C6EF869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A1BC1A9-E90C-1756-02DD-A92D2171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0178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비밀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코드 맞추기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(2)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 모임에 입장하려면 올바른 비밀 코드를 입력해야 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정답을 입력할 때까지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무한히 반복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되며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정확한 코드를 입력하면 루프를 탈출합니다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조건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secret_code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“codingonre3”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저장되어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사용자에게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 코드를 입력하세요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라고 안내 문구를 출력합니다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정답이 맞을 때까지 계속 입력을 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사용자의 입력이 정답과 일치하면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입장 완료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환영합니다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출력하고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break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루프를 종료하세요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정답이 틀렸다면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 코드가 틀렸습니다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다시 시도하세요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출력한 후 루프를 계속 진행합니다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C8F99-564E-F657-E51C-2E236CE7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FE54AB-D976-B7EB-3491-C330D660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C12F1E-8B09-EC88-58F2-E3497860E1C0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while</a:t>
            </a:r>
            <a:r>
              <a:rPr lang="ko-KR" altLang="en-US" dirty="0">
                <a:solidFill>
                  <a:srgbClr val="ED7D31"/>
                </a:solidFill>
              </a:rPr>
              <a:t>문 연습문제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406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F69F-626B-3A70-973D-EEF90732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67B8EA0-9F6D-F6DF-286B-1EA6F8F60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0178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/>
              <a:t>유효한 나이만 평균 내기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사용자에게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명의 나이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입력 받아야 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유효한 나이들만 평균을 내어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조건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times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유효한 입력의 개수를 셉니다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sum_age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나이의 합계를 저장합니다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나이는 정수로 입력 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나이가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이하이거나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120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보다 크면 무시하고 반복을 건너뜁니다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5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개의 유효한 나이를 입력 받으면 루프를 종료하고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총합과 평균을 출력합니다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41E6F-8AFA-3E91-F110-886F46C9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E8C9C-5BCB-5D64-58EB-39D9C1E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ABCF440-9232-F589-10BF-C79EE9BC9A9C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while</a:t>
            </a:r>
            <a:r>
              <a:rPr lang="ko-KR" altLang="en-US" dirty="0">
                <a:solidFill>
                  <a:srgbClr val="ED7D31"/>
                </a:solidFill>
              </a:rPr>
              <a:t>문 연습문제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97DA39-CFAB-3713-C183-D74965B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802" y="3429000"/>
            <a:ext cx="392484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65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30A98-B411-7FCC-190F-73F9B3DC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E89164-2C91-0C0D-5D1D-68ECD68CEE83}"/>
              </a:ext>
            </a:extLst>
          </p:cNvPr>
          <p:cNvSpPr txBox="1"/>
          <p:nvPr/>
        </p:nvSpPr>
        <p:spPr>
          <a:xfrm>
            <a:off x="3635253" y="2600493"/>
            <a:ext cx="4921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중첩 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while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6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2D30-39D8-D4A4-6F99-2E3991E1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07DA8F-7EB8-965C-D02E-CD5CEA6A6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1" y="2289010"/>
            <a:ext cx="9982200" cy="4686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76960A6-B17C-755A-E3E7-2B12B38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AC339-B18C-4CD6-B6AE-2D8E750A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CA46F3-79B5-E3F2-9DA0-8C575F5F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5BB6AB3-8E44-EA3F-9041-C30CA1D5FE5A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650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en-US" altLang="ko-KR" dirty="0"/>
              <a:t>while </a:t>
            </a:r>
            <a:r>
              <a:rPr lang="ko-KR" altLang="en-US" dirty="0"/>
              <a:t>문 안에 또 다른 </a:t>
            </a:r>
            <a:r>
              <a:rPr lang="en-US" altLang="ko-KR" dirty="0"/>
              <a:t>while </a:t>
            </a:r>
            <a:r>
              <a:rPr lang="ko-KR" altLang="en-US" dirty="0"/>
              <a:t>문을 포함하는 구조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📌 </a:t>
            </a:r>
            <a:r>
              <a:rPr lang="ko-KR" altLang="en-US" dirty="0" err="1"/>
              <a:t>반복문</a:t>
            </a:r>
            <a:r>
              <a:rPr lang="ko-KR" altLang="en-US" dirty="0"/>
              <a:t> 안에서 또 다른 반복이 필요할 때 사용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5EE01-FF21-E4DE-EE6D-14B2E00662B8}"/>
              </a:ext>
            </a:extLst>
          </p:cNvPr>
          <p:cNvSpPr txBox="1"/>
          <p:nvPr/>
        </p:nvSpPr>
        <p:spPr>
          <a:xfrm>
            <a:off x="1841729" y="2629256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✅기본 문법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555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85F58-3420-7151-63F3-F54D703A2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6A410-05A3-0696-446D-6C33005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69AFB-7214-0F3C-71B9-B2B03C27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F2DAE-2B5E-D771-46DB-201A3969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43C493E-EBC7-D1D6-F296-26C0E871A3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852"/>
            <a:ext cx="12192000" cy="57817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F720AC-94EA-F1D8-23FE-822503018C18}"/>
              </a:ext>
            </a:extLst>
          </p:cNvPr>
          <p:cNvSpPr txBox="1"/>
          <p:nvPr/>
        </p:nvSpPr>
        <p:spPr>
          <a:xfrm>
            <a:off x="684061" y="1145407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✅사용 예시</a:t>
            </a:r>
            <a:r>
              <a:rPr lang="en-US" altLang="ko-KR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while</a:t>
            </a: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활용한 구구단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622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AE6F7-F546-20D6-89A8-24A64F0E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03F3CA6-BBC9-07BE-C16B-2AAA476F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0178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/>
              <a:t>로그인 시스템 구현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 시스템을 만들고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순서대로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비밀번호를 입력 받고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비밀번호 모두 맞으면 로그인 성공 메시지를 출력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조건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임의의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비밀번호를 세팅합니다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잘못된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 경우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"ID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존재하지 않습니다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출력하고 다시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입력 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맞으면 비밀번호를 입력 받고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비밀번호가 틀리면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비밀번호가 틀렸습니다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출력하고 다시 입력 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둘 다 맞으면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 성공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!"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출력하고 프로그램을 종료합니다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97E7B5-CBC5-3995-5683-052E5071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0DF55-23A4-59D7-6FBB-A62795E0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D55217E-1648-F2C1-79FD-DEA07AB0F87F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중첩 </a:t>
            </a:r>
            <a:r>
              <a:rPr lang="en-US" altLang="ko-KR" dirty="0">
                <a:solidFill>
                  <a:srgbClr val="ED7D31"/>
                </a:solidFill>
              </a:rPr>
              <a:t>while</a:t>
            </a:r>
            <a:r>
              <a:rPr lang="ko-KR" altLang="en-US" dirty="0">
                <a:solidFill>
                  <a:srgbClr val="ED7D31"/>
                </a:solidFill>
              </a:rPr>
              <a:t>문 연습문제</a:t>
            </a:r>
          </a:p>
        </p:txBody>
      </p:sp>
    </p:spTree>
    <p:extLst>
      <p:ext uri="{BB962C8B-B14F-4D97-AF65-F5344CB8AC3E}">
        <p14:creationId xmlns:p14="http://schemas.microsoft.com/office/powerpoint/2010/main" val="408528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E0935-EFA7-6DC7-1BDD-A8C3EC42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D6F3-040E-39AE-08B8-A78053F52621}"/>
              </a:ext>
            </a:extLst>
          </p:cNvPr>
          <p:cNvSpPr txBox="1"/>
          <p:nvPr/>
        </p:nvSpPr>
        <p:spPr>
          <a:xfrm>
            <a:off x="4483238" y="2600493"/>
            <a:ext cx="3225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while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389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14971-B7DE-5890-1FA1-36B56219B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80BD1-B7A8-7F46-8A11-B1B5A491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409761-4D67-1CAB-FFDB-7B381EE6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87E2F-D5A2-FAB1-7230-8A3EB7DE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7556DCE-DF7B-A3CB-7B3A-9DBEAB971447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4189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조건이 </a:t>
            </a:r>
            <a:r>
              <a:rPr lang="en-US" altLang="ko-KR" dirty="0"/>
              <a:t>True</a:t>
            </a:r>
            <a:r>
              <a:rPr lang="ko-KR" altLang="en-US" dirty="0"/>
              <a:t>인 동안 루프 안의 코드를 반복 실행하는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📌 조건식이 </a:t>
            </a:r>
            <a:r>
              <a:rPr lang="en-US" altLang="ko-KR" dirty="0"/>
              <a:t>False</a:t>
            </a:r>
            <a:r>
              <a:rPr lang="ko-KR" altLang="en-US" dirty="0"/>
              <a:t>가 되면 반복을 멈추고 루프를 빠져나옴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2767E3-5467-8188-DF9A-1CF3A01F500E}"/>
              </a:ext>
            </a:extLst>
          </p:cNvPr>
          <p:cNvSpPr/>
          <p:nvPr/>
        </p:nvSpPr>
        <p:spPr>
          <a:xfrm>
            <a:off x="892628" y="2492700"/>
            <a:ext cx="10406743" cy="113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“The while statement is used for repeated execution as long as an expression is true.”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  <p:pic>
        <p:nvPicPr>
          <p:cNvPr id="10" name="그림 9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AEC7D6-5D5B-432E-A2AC-D074E4899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23744" r="10516" b="23692"/>
          <a:stretch/>
        </p:blipFill>
        <p:spPr>
          <a:xfrm>
            <a:off x="2794000" y="4175063"/>
            <a:ext cx="6604000" cy="2082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064930-C15A-F967-A3CD-2F2B13AD4C29}"/>
              </a:ext>
            </a:extLst>
          </p:cNvPr>
          <p:cNvSpPr txBox="1"/>
          <p:nvPr/>
        </p:nvSpPr>
        <p:spPr>
          <a:xfrm>
            <a:off x="2660404" y="3612879"/>
            <a:ext cx="755341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✅기본 문법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267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6007-B798-04B1-4923-A85C9EF7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EE11B-5F1A-FA89-1156-36267F36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문의 필요성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6EB253-10AC-AD44-2996-BF240E5C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3793A3-9BFA-4F2D-44C6-6164A85A3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FE52D93-F5BF-1647-5DC7-82DF09433B44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41875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1️⃣</a:t>
            </a:r>
            <a:r>
              <a:rPr lang="ko-KR" altLang="en-US" dirty="0"/>
              <a:t>반복 횟수가 정해지지 않았을 때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사용자가 </a:t>
            </a:r>
            <a:r>
              <a:rPr lang="en-US" altLang="ko-KR" dirty="0"/>
              <a:t>'exit'</a:t>
            </a:r>
            <a:r>
              <a:rPr lang="ko-KR" altLang="en-US" dirty="0"/>
              <a:t>을 입력할 때까지 계속 입력 받기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2️⃣</a:t>
            </a:r>
            <a:r>
              <a:rPr lang="ko-KR" altLang="en-US" dirty="0"/>
              <a:t>조건 기반 루프가 필요할 때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파일이 존재하는 동안 반복 처리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ko-KR" dirty="0"/>
              <a:t>3️⃣</a:t>
            </a:r>
            <a:r>
              <a:rPr lang="ko-KR" altLang="en-US" dirty="0"/>
              <a:t>무한 루프 </a:t>
            </a:r>
            <a:r>
              <a:rPr lang="en-US" altLang="ko-KR" dirty="0"/>
              <a:t>+ </a:t>
            </a:r>
            <a:r>
              <a:rPr lang="ko-KR" altLang="en-US" dirty="0"/>
              <a:t>조건 분기 구조에 유용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게임 루프</a:t>
            </a:r>
            <a:r>
              <a:rPr lang="en-US" altLang="ko-KR" dirty="0"/>
              <a:t>, </a:t>
            </a:r>
            <a:r>
              <a:rPr lang="ko-KR" altLang="en-US" dirty="0"/>
              <a:t>서버 대기 루프 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46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BD16C-ABAD-5837-B5EF-94A9CF0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C5D8-A911-5A2A-F1B3-2AF2C03B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문과 </a:t>
            </a:r>
            <a:r>
              <a:rPr lang="en-US" altLang="ko-KR" dirty="0"/>
              <a:t>for</a:t>
            </a:r>
            <a:r>
              <a:rPr lang="ko-KR" altLang="en-US" dirty="0"/>
              <a:t>문의 비교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71B5F-E1D7-7B2B-AED0-B6BD712E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4534B-ACED-9EA3-F939-D50FAEB58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A8E988-6361-F9F8-5761-760027DB8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807795"/>
              </p:ext>
            </p:extLst>
          </p:nvPr>
        </p:nvGraphicFramePr>
        <p:xfrm>
          <a:off x="368300" y="1775618"/>
          <a:ext cx="11455400" cy="3609180"/>
        </p:xfrm>
        <a:graphic>
          <a:graphicData uri="http://schemas.openxmlformats.org/drawingml/2006/table">
            <a:tbl>
              <a:tblPr/>
              <a:tblGrid>
                <a:gridCol w="1254240">
                  <a:extLst>
                    <a:ext uri="{9D8B030D-6E8A-4147-A177-3AD203B41FA5}">
                      <a16:colId xmlns:a16="http://schemas.microsoft.com/office/drawing/2014/main" val="4249138648"/>
                    </a:ext>
                  </a:extLst>
                </a:gridCol>
                <a:gridCol w="5100580">
                  <a:extLst>
                    <a:ext uri="{9D8B030D-6E8A-4147-A177-3AD203B41FA5}">
                      <a16:colId xmlns:a16="http://schemas.microsoft.com/office/drawing/2014/main" val="1250213209"/>
                    </a:ext>
                  </a:extLst>
                </a:gridCol>
                <a:gridCol w="5100580">
                  <a:extLst>
                    <a:ext uri="{9D8B030D-6E8A-4147-A177-3AD203B41FA5}">
                      <a16:colId xmlns:a16="http://schemas.microsoft.com/office/drawing/2014/main" val="1475190150"/>
                    </a:ext>
                  </a:extLst>
                </a:gridCol>
              </a:tblGrid>
              <a:tr h="721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while </a:t>
                      </a: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for </a:t>
                      </a:r>
                      <a:r>
                        <a:rPr lang="ko-KR" alt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717049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반복 조건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조건이 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일 동안 반복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시퀀스나 반복 가능한 객체의 각 항목을 순회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377743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반복 횟수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명확하지 않음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조건에 따라 달라짐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명확함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</a:t>
                      </a: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(range, </a:t>
                      </a:r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 등</a:t>
                      </a:r>
                      <a:r>
                        <a:rPr lang="en-US" altLang="ko-KR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2000" b="1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969806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용도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 기반 반복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무한 루프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반복 대상이 명확한 경우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294164"/>
                  </a:ext>
                </a:extLst>
              </a:tr>
              <a:tr h="72183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사용자 입력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센서값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모니터링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 요소 출력</a:t>
                      </a:r>
                      <a:r>
                        <a:rPr lang="en-US" altLang="ko-K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숫자 카운트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63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9481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79B58-5F1D-FAA4-6CD7-9E878DB59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9D9FB-6F4D-4BD2-4504-5DED57C541C7}"/>
              </a:ext>
            </a:extLst>
          </p:cNvPr>
          <p:cNvSpPr txBox="1"/>
          <p:nvPr/>
        </p:nvSpPr>
        <p:spPr>
          <a:xfrm>
            <a:off x="2416969" y="2600493"/>
            <a:ext cx="73581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while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문의 기본 문법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86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FBAE-A4D7-E05D-7EDD-370D2629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91B3D-8395-2E6B-05EA-DFC61082B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AAA59-C6A7-7209-48F0-653DFE51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903BB0-A82F-9E2E-26EC-316D5F48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BE5AB5B-FF9C-407E-7B39-37EB7246DA68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8220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조건이 </a:t>
            </a:r>
            <a:r>
              <a:rPr lang="en-US" altLang="ko-KR" dirty="0"/>
              <a:t>True</a:t>
            </a:r>
            <a:r>
              <a:rPr lang="ko-KR" altLang="en-US" dirty="0"/>
              <a:t>인 동안 루프 안의 코드를 반복 실행하는 </a:t>
            </a:r>
            <a:r>
              <a:rPr lang="ko-KR" altLang="en-US" dirty="0" err="1"/>
              <a:t>반복문</a:t>
            </a:r>
            <a:endParaRPr lang="en-US" altLang="ko-KR" dirty="0"/>
          </a:p>
        </p:txBody>
      </p:sp>
      <p:pic>
        <p:nvPicPr>
          <p:cNvPr id="8" name="그림 7" descr="텍스트, 스크린샷, 디스플레이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EFB6D9-9338-36EF-092F-B0B593B0F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8" t="20264" r="10593" b="20183"/>
          <a:stretch/>
        </p:blipFill>
        <p:spPr>
          <a:xfrm>
            <a:off x="2795587" y="1921327"/>
            <a:ext cx="6600825" cy="2790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085AB-EDF4-2E98-054B-F020C27F267F}"/>
              </a:ext>
            </a:extLst>
          </p:cNvPr>
          <p:cNvSpPr txBox="1"/>
          <p:nvPr/>
        </p:nvSpPr>
        <p:spPr>
          <a:xfrm>
            <a:off x="2687393" y="4719409"/>
            <a:ext cx="6709019" cy="1423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Boolean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표현식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(True)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 동안 반복 실행됨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콜론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블록 시작을 나타냄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들여쓰기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블록 범위를 정의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58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5DCD4-BA8E-50BE-33C7-15922F3DE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65F2A-AF0C-4168-7A3A-6700CF7D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실행 흐름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AFDC64-D29F-BC0A-B8F5-810010DC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2F1F21-AA9A-532D-F084-D1963EE8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7DBA769-E3A1-25D6-7339-2F429C29102E}"/>
              </a:ext>
            </a:extLst>
          </p:cNvPr>
          <p:cNvGrpSpPr/>
          <p:nvPr/>
        </p:nvGrpSpPr>
        <p:grpSpPr>
          <a:xfrm>
            <a:off x="1053558" y="1145407"/>
            <a:ext cx="4756265" cy="4828291"/>
            <a:chOff x="2648254" y="1280875"/>
            <a:chExt cx="5821898" cy="591006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B6BE018-EEB5-C7E5-DAC2-6D1ADC6A39F7}"/>
                </a:ext>
              </a:extLst>
            </p:cNvPr>
            <p:cNvSpPr/>
            <p:nvPr/>
          </p:nvSpPr>
          <p:spPr>
            <a:xfrm>
              <a:off x="2663072" y="1280875"/>
              <a:ext cx="3649133" cy="10728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+mj-ea"/>
                  <a:ea typeface="+mj-ea"/>
                </a:rPr>
                <a:t>조건식 확인</a:t>
              </a:r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3854A195-1798-4222-6EF8-7A117928DBD7}"/>
                </a:ext>
              </a:extLst>
            </p:cNvPr>
            <p:cNvSpPr/>
            <p:nvPr/>
          </p:nvSpPr>
          <p:spPr>
            <a:xfrm rot="5400000">
              <a:off x="4293169" y="2423055"/>
              <a:ext cx="388936" cy="3651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6CD17C13-9CE8-A8CB-120F-6709F8D99AE9}"/>
                </a:ext>
              </a:extLst>
            </p:cNvPr>
            <p:cNvSpPr/>
            <p:nvPr/>
          </p:nvSpPr>
          <p:spPr>
            <a:xfrm rot="5400000">
              <a:off x="4293168" y="4025135"/>
              <a:ext cx="388936" cy="3651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4AA232F8-4CA4-EF8A-0B97-000BA2F53062}"/>
                </a:ext>
              </a:extLst>
            </p:cNvPr>
            <p:cNvSpPr/>
            <p:nvPr/>
          </p:nvSpPr>
          <p:spPr>
            <a:xfrm>
              <a:off x="6803119" y="3221736"/>
              <a:ext cx="658313" cy="365125"/>
            </a:xfrm>
            <a:prstGeom prst="rightArrow">
              <a:avLst>
                <a:gd name="adj1" fmla="val 50000"/>
                <a:gd name="adj2" fmla="val 84896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48FC26-932B-39EE-672C-188D82DB39C6}"/>
                </a:ext>
              </a:extLst>
            </p:cNvPr>
            <p:cNvSpPr txBox="1"/>
            <p:nvPr/>
          </p:nvSpPr>
          <p:spPr>
            <a:xfrm>
              <a:off x="7461431" y="3084074"/>
              <a:ext cx="1008721" cy="640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atin typeface="+mj-ea"/>
                  <a:ea typeface="+mj-ea"/>
                </a:rPr>
                <a:t>반복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7AEC10-2D4E-FB60-45A8-B88193D866B6}"/>
                </a:ext>
              </a:extLst>
            </p:cNvPr>
            <p:cNvSpPr txBox="1"/>
            <p:nvPr/>
          </p:nvSpPr>
          <p:spPr>
            <a:xfrm>
              <a:off x="4670199" y="2348792"/>
              <a:ext cx="8739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00B050"/>
                  </a:solidFill>
                  <a:latin typeface="+mj-ea"/>
                  <a:ea typeface="+mj-ea"/>
                </a:rPr>
                <a:t>True</a:t>
              </a:r>
              <a:endParaRPr lang="ko-KR" altLang="en-US" sz="2400" dirty="0">
                <a:solidFill>
                  <a:srgbClr val="00B050"/>
                </a:solidFill>
                <a:latin typeface="+mj-ea"/>
                <a:ea typeface="+mj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97CB26-2080-9CC2-4B3B-FBF3E3653C5D}"/>
                </a:ext>
              </a:extLst>
            </p:cNvPr>
            <p:cNvSpPr/>
            <p:nvPr/>
          </p:nvSpPr>
          <p:spPr>
            <a:xfrm>
              <a:off x="2663069" y="4474665"/>
              <a:ext cx="3649133" cy="107286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ea"/>
                  <a:ea typeface="+mj-ea"/>
                </a:rPr>
                <a:t>조건식 다시 확인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D8ECC55-2E0E-9E49-4D62-0DC4A93F82CC}"/>
                </a:ext>
              </a:extLst>
            </p:cNvPr>
            <p:cNvSpPr/>
            <p:nvPr/>
          </p:nvSpPr>
          <p:spPr>
            <a:xfrm>
              <a:off x="2663069" y="2867870"/>
              <a:ext cx="3649133" cy="107286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ea"/>
                  <a:ea typeface="+mj-ea"/>
                </a:rPr>
                <a:t>코드 블록 실행</a:t>
              </a:r>
            </a:p>
          </p:txBody>
        </p:sp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E35542CE-7FB3-ADB3-6112-9AFF8A8826F1}"/>
                </a:ext>
              </a:extLst>
            </p:cNvPr>
            <p:cNvSpPr/>
            <p:nvPr/>
          </p:nvSpPr>
          <p:spPr>
            <a:xfrm rot="5400000">
              <a:off x="4278354" y="5673261"/>
              <a:ext cx="388936" cy="365125"/>
            </a:xfrm>
            <a:prstGeom prst="rightArrow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D5EFB5-03D0-1CC5-007A-0A8AADBB2DFF}"/>
                </a:ext>
              </a:extLst>
            </p:cNvPr>
            <p:cNvSpPr txBox="1"/>
            <p:nvPr/>
          </p:nvSpPr>
          <p:spPr>
            <a:xfrm>
              <a:off x="4655384" y="5598998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solidFill>
                    <a:srgbClr val="FF5050"/>
                  </a:solidFill>
                  <a:latin typeface="+mj-ea"/>
                  <a:ea typeface="+mj-ea"/>
                </a:rPr>
                <a:t>False</a:t>
              </a:r>
              <a:endParaRPr lang="ko-KR" altLang="en-US" sz="2400" dirty="0">
                <a:solidFill>
                  <a:srgbClr val="FF505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5BAA4D-F795-1F27-903B-0FEEF83857B4}"/>
                </a:ext>
              </a:extLst>
            </p:cNvPr>
            <p:cNvSpPr/>
            <p:nvPr/>
          </p:nvSpPr>
          <p:spPr>
            <a:xfrm>
              <a:off x="2648254" y="6118076"/>
              <a:ext cx="3649133" cy="107286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+mj-ea"/>
                  <a:ea typeface="+mj-ea"/>
                </a:rPr>
                <a:t>반복 종료</a:t>
              </a:r>
            </a:p>
          </p:txBody>
        </p:sp>
        <p:sp>
          <p:nvSpPr>
            <p:cNvPr id="21" name="오른쪽 중괄호 20">
              <a:extLst>
                <a:ext uri="{FF2B5EF4-FFF2-40B4-BE49-F238E27FC236}">
                  <a16:creationId xmlns:a16="http://schemas.microsoft.com/office/drawing/2014/main" id="{D7C0AF53-189A-5DEB-46C1-412223D69715}"/>
                </a:ext>
              </a:extLst>
            </p:cNvPr>
            <p:cNvSpPr/>
            <p:nvPr/>
          </p:nvSpPr>
          <p:spPr>
            <a:xfrm>
              <a:off x="6384880" y="1799771"/>
              <a:ext cx="365124" cy="3222172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EC6112-2F63-2DDF-465B-B473A0B38D18}"/>
              </a:ext>
            </a:extLst>
          </p:cNvPr>
          <p:cNvSpPr txBox="1"/>
          <p:nvPr/>
        </p:nvSpPr>
        <p:spPr>
          <a:xfrm>
            <a:off x="6659825" y="1462926"/>
            <a:ext cx="4478617" cy="4147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sz="2400" dirty="0"/>
              <a:t>실행 흐름 설명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1️⃣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조건식 평가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조건식이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True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이면 블록 내부 코드 실행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조건식이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False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이면 반복 종료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2️⃣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블록 실행 후 다시 조건 평가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조건이 여전히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True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이면 다시 반복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3️⃣ 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조건이 </a:t>
            </a:r>
            <a:r>
              <a:rPr lang="en-US" altLang="ko-KR" sz="2000" dirty="0">
                <a:latin typeface="+mn-ea"/>
                <a:cs typeface="Pretendard Light" panose="02000403000000020004" pitchFamily="2" charset="-127"/>
              </a:rPr>
              <a:t>False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가 될 때까지 반복</a:t>
            </a:r>
            <a:endParaRPr lang="en-US" altLang="ko-KR" sz="20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4869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</TotalTime>
  <Words>976</Words>
  <Application>Microsoft Office PowerPoint</Application>
  <PresentationFormat>와이드스크린</PresentationFormat>
  <Paragraphs>190</Paragraphs>
  <Slides>26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G마켓 산스 TTF Bold</vt:lpstr>
      <vt:lpstr>Kim jung chul Gothic Regular</vt:lpstr>
      <vt:lpstr>Malgun Gothic Semilight</vt:lpstr>
      <vt:lpstr>Pretendard Black</vt:lpstr>
      <vt:lpstr>Pretendard Light</vt:lpstr>
      <vt:lpstr>Pretendard Medium</vt:lpstr>
      <vt:lpstr>굴림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while문</vt:lpstr>
      <vt:lpstr>while문의 필요성</vt:lpstr>
      <vt:lpstr>while문과 for문의 비교</vt:lpstr>
      <vt:lpstr>PowerPoint 프레젠테이션</vt:lpstr>
      <vt:lpstr>while문</vt:lpstr>
      <vt:lpstr>while문 실행 흐름</vt:lpstr>
      <vt:lpstr>while문</vt:lpstr>
      <vt:lpstr>while문 사용시 주의점</vt:lpstr>
      <vt:lpstr>PowerPoint 프레젠테이션</vt:lpstr>
      <vt:lpstr>PowerPoint 프레젠테이션</vt:lpstr>
      <vt:lpstr>PowerPoint 프레젠테이션</vt:lpstr>
      <vt:lpstr>무한 루프 만들기(while True:)</vt:lpstr>
      <vt:lpstr>break 문으로 루프 탈출(1)</vt:lpstr>
      <vt:lpstr>break 문으로 루프 탈출(2)</vt:lpstr>
      <vt:lpstr>continue</vt:lpstr>
      <vt:lpstr>while – else 구문 </vt:lpstr>
      <vt:lpstr>PowerPoint 프레젠테이션</vt:lpstr>
      <vt:lpstr>PowerPoint 프레젠테이션</vt:lpstr>
      <vt:lpstr>PowerPoint 프레젠테이션</vt:lpstr>
      <vt:lpstr>중첩 while문</vt:lpstr>
      <vt:lpstr>중첩 while문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426</cp:revision>
  <dcterms:created xsi:type="dcterms:W3CDTF">2023-01-31T04:26:23Z</dcterms:created>
  <dcterms:modified xsi:type="dcterms:W3CDTF">2025-07-17T08:02:05Z</dcterms:modified>
</cp:coreProperties>
</file>