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5"/>
  </p:notesMasterIdLst>
  <p:sldIdLst>
    <p:sldId id="1048" r:id="rId2"/>
    <p:sldId id="257" r:id="rId3"/>
    <p:sldId id="1175" r:id="rId4"/>
    <p:sldId id="1218" r:id="rId5"/>
    <p:sldId id="1219" r:id="rId6"/>
    <p:sldId id="1220" r:id="rId7"/>
    <p:sldId id="1221" r:id="rId8"/>
    <p:sldId id="906" r:id="rId9"/>
    <p:sldId id="1222" r:id="rId10"/>
    <p:sldId id="1223" r:id="rId11"/>
    <p:sldId id="1224" r:id="rId12"/>
    <p:sldId id="1041" r:id="rId13"/>
    <p:sldId id="1264" r:id="rId14"/>
    <p:sldId id="1225" r:id="rId15"/>
    <p:sldId id="1226" r:id="rId16"/>
    <p:sldId id="1227" r:id="rId17"/>
    <p:sldId id="1228" r:id="rId18"/>
    <p:sldId id="1229" r:id="rId19"/>
    <p:sldId id="1230" r:id="rId20"/>
    <p:sldId id="1231" r:id="rId21"/>
    <p:sldId id="1234" r:id="rId22"/>
    <p:sldId id="1233" r:id="rId23"/>
    <p:sldId id="1235" r:id="rId24"/>
    <p:sldId id="1236" r:id="rId25"/>
    <p:sldId id="1237" r:id="rId26"/>
    <p:sldId id="1263" r:id="rId27"/>
    <p:sldId id="1238" r:id="rId28"/>
    <p:sldId id="1239" r:id="rId29"/>
    <p:sldId id="1240" r:id="rId30"/>
    <p:sldId id="1242" r:id="rId31"/>
    <p:sldId id="1243" r:id="rId32"/>
    <p:sldId id="1244" r:id="rId33"/>
    <p:sldId id="1245" r:id="rId34"/>
    <p:sldId id="1246" r:id="rId35"/>
    <p:sldId id="1247" r:id="rId36"/>
    <p:sldId id="1248" r:id="rId37"/>
    <p:sldId id="1249" r:id="rId38"/>
    <p:sldId id="1250" r:id="rId39"/>
    <p:sldId id="1251" r:id="rId40"/>
    <p:sldId id="1266" r:id="rId41"/>
    <p:sldId id="1265" r:id="rId42"/>
    <p:sldId id="1201" r:id="rId43"/>
    <p:sldId id="1253" r:id="rId44"/>
    <p:sldId id="941" r:id="rId45"/>
    <p:sldId id="1254" r:id="rId46"/>
    <p:sldId id="1255" r:id="rId47"/>
    <p:sldId id="1256" r:id="rId48"/>
    <p:sldId id="1257" r:id="rId49"/>
    <p:sldId id="1258" r:id="rId50"/>
    <p:sldId id="1259" r:id="rId51"/>
    <p:sldId id="1260" r:id="rId52"/>
    <p:sldId id="1261" r:id="rId53"/>
    <p:sldId id="1262" r:id="rId54"/>
    <p:sldId id="1267" r:id="rId55"/>
    <p:sldId id="1268" r:id="rId56"/>
    <p:sldId id="1269" r:id="rId57"/>
    <p:sldId id="1270" r:id="rId58"/>
    <p:sldId id="1271" r:id="rId59"/>
    <p:sldId id="1272" r:id="rId60"/>
    <p:sldId id="1273" r:id="rId61"/>
    <p:sldId id="1274" r:id="rId62"/>
    <p:sldId id="1275" r:id="rId63"/>
    <p:sldId id="813" r:id="rId6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050"/>
    <a:srgbClr val="00FF99"/>
    <a:srgbClr val="FF7C80"/>
    <a:srgbClr val="2B2B2B"/>
    <a:srgbClr val="00B050"/>
    <a:srgbClr val="ED7D31"/>
    <a:srgbClr val="0059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65" autoAdjust="0"/>
    <p:restoredTop sz="91676" autoAdjust="0"/>
  </p:normalViewPr>
  <p:slideViewPr>
    <p:cSldViewPr snapToGrid="0">
      <p:cViewPr varScale="1">
        <p:scale>
          <a:sx n="53" d="100"/>
          <a:sy n="53" d="100"/>
        </p:scale>
        <p:origin x="40" y="10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2404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A13A867C-D490-40C2-AB8D-A60FA70A9BF5}" type="datetimeFigureOut">
              <a:rPr lang="ko-KR" altLang="en-US" smtClean="0"/>
              <a:pPr/>
              <a:t>2025-07-25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Kim jung chul Gothic Regular" panose="020B0503000000000000" pitchFamily="50" charset="-127"/>
                <a:ea typeface="Kim jung chul Gothic Regular" panose="020B0503000000000000" pitchFamily="50" charset="-127"/>
              </a:defRPr>
            </a:lvl1pPr>
          </a:lstStyle>
          <a:p>
            <a:fld id="{3E35EA20-6519-4513-9EDC-C89C5369BAE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4166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Kim jung chul Gothic Regular" panose="020B0503000000000000" pitchFamily="50" charset="-127"/>
        <a:ea typeface="Kim jung chul Gothic Regular" panose="020B0503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53617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F49B3-296E-9602-D2CE-E2A9DD5B01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9D262C-F4C2-32A1-B376-16F005B39E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38E7FD1-685C-CA9E-5499-7D15810D4E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A4877E-1F7F-C95D-6E5A-A066A95D6A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2534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734A2-67DC-0A82-F307-E8D35F443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3B3049E-6EA8-45A4-B49B-09E293C32F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89B0F1-9BC6-7493-27B4-F745147E9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974CCF-69F8-D768-B58B-AC787B02E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75528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36B70-EC2A-70D6-5018-D47C27DD9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E1CB6FA-539F-7AB0-6BAA-F6637BF02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B85458-D5BE-6644-8F6C-780C77084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2D19D0-7DF0-995D-AA75-1644CA9B98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31214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E2402-E376-C47F-2624-FC5C3A972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CAB8433-E92E-1EFC-7616-143A30C52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5381AC-E6FF-D86B-23A5-C6E560113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CBE48A-FB1E-937D-5FB2-5416097961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04327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F3AF1-A72E-9228-02AE-7EC5A8F08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F7F3B1-0067-53A3-EE89-A39D73FCD6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D317769-3E0E-CE4F-5E78-2DFE45FA4E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84608A0-5E31-1992-1382-86DB50E18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48774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34166-5E92-73F4-637B-CB3199ED8C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4CA7788-9701-65F5-FA46-4442316BA8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64AA65-24B3-C09C-D8D5-DD6F2E1167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41D58CD-E252-B06D-2E6F-40C319CCF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715818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3012C-D896-CFC0-CCB3-E9B271422E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233529E-4B48-4F4E-52A5-A0DAE3B374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93A995-1BB1-8A83-75AC-A461133ADA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7B72C6-B808-DD29-9023-4293F30D47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49237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272F3-2509-F8F2-63C7-661C5CD36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169F6B4-8BE8-51E4-EBDE-EF29BC64E0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9EC48A9-B2FB-9094-989E-EAC0740DD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3BDD2A-0DC3-7BD8-C59F-B5C3E38588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171653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A0D10-8716-A043-0669-C2E9BB2182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AC8AD3-D834-0452-569C-C4B3301515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D9F3C3D-7C27-7D5C-67C8-273F1EE869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E418F2-8580-3A86-C3B4-F68D12DFD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78126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FCD3F-C269-9744-D4C8-2BDFF4D5CF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E6AAC4-E58B-98DD-7621-28688CC89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A761C1D-1305-B416-6874-D8281AA2DC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BCEFEC6-837C-E8DD-C5C5-BF7F9F582D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388881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51A71-8B91-0E79-FE90-89675E00A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DA500A-9F97-4E1B-E46F-3E269393D2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473E4-1C88-A6EF-AE85-8298C73C25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3225C25-5BB3-E9AA-720F-BB9DBAD5BF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85278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7960D6-B580-4EEA-659D-0E0988793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6173D06-33A7-4272-8A81-005060AFA0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5C76270-0389-4933-0FBD-A28946F3C0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4335F-F2DA-0173-41A6-6729DE460B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319357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2D8408-8AA1-6585-2665-E54B209E7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A711F58-4EF5-5955-4A44-5B031974FF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DA3FB6E-E409-1838-E7AA-26DE762007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F70F16A-5A31-54DF-4068-745708A9AA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98343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42E0-8565-B67F-FDB8-CD14DA644F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5A59C5-FBCA-2B32-AC2A-F85F0F154A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B8A0DA2-3A93-8958-94EE-8EB8696350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87CD6C-B8B0-DBA9-105D-2408591D2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59995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5437D-0700-638F-4471-DE0CB1ABF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6D7056B-D5B1-CE49-D78F-7DCC09B4E8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951214-3C7E-A73E-163D-B0882C15B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BC53CF-5827-1B84-76D5-1D9CED5CFC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21050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A92C2-2474-579A-1ABE-E167C717F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AC9373-155C-3BA3-2A43-1E920FCCE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0DD94F-FBE3-DB8C-77AA-9A7B470290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D29E4C-7E02-4B9C-0734-C24B0E5636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47155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5209D-E471-546C-2DAB-CD99CEFF3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8BB39E3-0CCF-6602-0770-D814CA9C6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76E53CB-2FB0-729C-868A-9BFB5FA66C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10441E-E093-319D-02F2-531E00A7FA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9041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D1859A-1732-0222-DFF4-5FA1FC132A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93AAD8-E15C-EC44-2EB0-245F8D158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A7F2D910-071A-A6C5-0D31-5593E600E8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6D114C-C01C-788D-B54B-CF10EDA1C3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45769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4550C-6039-369F-02E9-4F623BC95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CC9823B-B148-ABC1-BA0C-249813266A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E52EAD-4FA3-CD53-CBA7-4EDDF95E62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1B9F73C-2646-B812-6C78-36920F02F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01654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90DE6-1D81-7B92-5254-F34709670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8055611-2FEB-4546-6C24-30CB60B2A3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55B95DC-37FA-35C6-9217-7087A1DBA8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D85460E-2A7B-2903-4E08-1B1E407B96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20013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3C4CA-757C-6DB3-2603-8D6584A3B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FF8D31-B56C-E97E-523F-C59E0B8C6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28A3B30-3C6D-9A65-36BE-FE6A98B75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5C3A26F-4EF0-98C8-6CC0-DA891CFDE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932102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21A0E-29EC-84C1-4139-283E183087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65AF8D-E180-A031-E8D0-00F65EB846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19DE62B-2D90-437C-110C-74909507C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2B5EAF9-DB3F-D10D-4581-09C82DAD3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13295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1F48F-966C-A714-F738-8EE19529C7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11510EF-1F31-9809-4D65-045E86D622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340594A-A886-04E2-9FDF-CF8728E48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4ECEC-D89E-B2FB-F280-90F57E277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2352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66D6C-E0E0-F5C8-7219-BE7229E14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94B92F-D32A-E830-D690-3E6A2D76A6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A8B940B-C217-78C0-87DC-DDB02E795D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F54A15-789C-1928-57EF-B28E6ACA4C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27308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F3B76-9AF7-27C2-B354-DACB8ABE8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47713AD-E16C-0D09-ED9F-5B28A09641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A2B244-8559-4A29-D924-4D8F565BB0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63709A-0089-2591-ED9D-5F92035E0A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072132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FCC2C-BA97-E939-7C7D-71F89FABC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7C446FCE-985B-C771-9B11-1D863E8A6E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681ED63-85FF-9D7F-54BB-221553C66F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78CD58-84BC-2E20-5235-92AD37F3E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8460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D962C-2573-BA0A-4A17-6C51EB408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D198D59-56FC-3744-548B-4D9C8214F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E76261-6DAA-81B0-5B17-2317A1745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282B7B6-992C-8F7B-CC2A-A2673AA5DC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4059361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0BC89-EE0E-F6D2-15AB-E50922F12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9B86615-720E-C3B2-67B4-358B7502F5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9BB77C-803F-64B3-7BF3-4DB1D4389C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CE6189-181E-3211-2DA9-01720E264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496652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BE32D-AB7B-EF3E-1C28-3220C8C9F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BACA70-DFD1-54E3-4CA1-12FB04B54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46712C4-DF19-D2B4-99A0-F5402D2E3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F49C46-B672-165F-EADF-A21F1401A2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626081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38065-FD48-0C8F-8E44-7B45FE98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3D99A60-5C63-C8E0-CC4A-E23489BFB4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24C3A7F-D48E-E0DA-123A-E3C3401B80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0113443-3DA3-B3C1-6D2B-33DEE90AFE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80665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ADE019-3D06-6C08-E228-E84248357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E37B8D6-BF02-0614-2517-1AC2003129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BC5A1F-405E-D1F4-AD0A-C734F2622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882284-38AC-6345-FF82-FB07309B1B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611888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8478C-7417-91E9-2719-AE0AF6264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BBDF5DC-427C-78A5-6822-9E2FE48C168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FFCE18A-7AFC-E35F-4D49-3DB75D7563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D3D6C0D-70F8-FCBC-751A-1FC7E1BA2E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841043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2E52E-57AC-2D86-F3E8-312F93F8A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7FF220-9A7D-9691-DFDF-51EFB3B356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C67007E-5E09-6407-A1ED-85DAE89691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19F2C8-B311-D02C-C93E-55366CF812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922126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261F5-4D68-A204-DDDD-BB43D442F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14DEA1-F380-7B15-C852-811FEA83DC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8150BFB-6039-481D-3186-2DB8AB94C4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B1C9AD-2ACD-C1D0-C7E2-3BD165E5B4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955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ACC0E-40A1-089D-4CA9-744C13D41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4F5D9C6-7BD0-0128-8886-58068BB74F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87A229F-FA8C-6F35-9308-F9A86E1246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7E4EE1-8DBD-6BA3-E3E0-5D489F939A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862172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2697F2-591D-2578-16EF-4C55BA35A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15F1AB-D38C-8502-3608-EEAA4EBF12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9E7E83-F682-E25C-9AEB-6BF2E7D47C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2E801F5-DA10-8D6C-A2E6-8D41BFAFED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6201471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E944A-6745-4384-9566-36BABD147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918647C-960B-8795-7B82-2E12E250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B2740A-5D4A-F81C-F019-A5BAA0954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FAA333-6189-3F15-AFCE-3E55D301AD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5940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A9F03C-6125-1262-89A2-3A3864DB6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B60EA9-CA34-4244-B19C-0B9352BE33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961DD59-320A-D82D-134A-1F83D89F3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D1A5C7-2B12-B698-48D7-B51F314C3D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625057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B868A-5805-E19F-5946-F2FB1AF77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2B86C3C-3070-2B14-B40C-CEA5640BA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8A5CB5F-2ACE-DFA3-A763-124949E26F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AEBDED8-660E-2E8C-6269-EFB92232C2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426860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372D4-1C1F-D85C-0D3C-1A311D8676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88CBBD7-4125-5BFA-B0F8-F5E0FFB797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5FCD3D9-610F-2F15-315D-90972F19A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7A77BD-8E26-0416-A571-3E98F83A6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01196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E2671-844F-F7BB-2FBA-F24140399E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E3EF0BF-B48A-39B2-F024-63689523AD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F2F7B0C-3B89-B1EA-5469-8D5F710E53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BD4C6B-E61C-6597-A729-2D8B32A04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959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E26A5-D526-4555-D1F5-E3A1B2861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30F18BD-D04F-8806-9AB2-D7078E71F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9757149-A393-827E-6C19-713A76C6F4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B826714-0567-01F4-F5F6-2A27375027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678249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F417BF-BC47-650C-034D-8CCC212EC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EEEB7FC-B5A1-CC88-DDE4-A317EB927D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4C6C07-E0CA-A926-5DC3-29FBB00D4D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B6EA498-D31E-7CD0-81F3-FBEDEDB182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68765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599BC8-0DD1-8F8F-D88F-EBD080224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D59863F-C02E-456C-90DE-41D281AF4D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7017CDD-92DF-520B-C099-3B656C3AE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5D2AF15-EF50-0D56-1585-B70758BC0C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387182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ECCDC9-B0A9-DF15-C8F8-7E8AC9881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287E8E6-AB6E-2B83-4A94-1BE1EF9EB5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EEA789-7010-DD9C-0976-FA2CD29AEC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127BCE0-70E4-D46B-3AEC-FB3A0FD7F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59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864609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617D12-8F19-A9DE-7DDE-2FD16F2DCD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796F30C-E3AC-129D-55B8-E9CF45A133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237AB9D-80D9-8F8F-654E-0F9149D7D2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191BCD-6CA6-97B3-665C-A8972E6F39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26148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AF1246-D5CC-206A-77C6-78256164D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B79C12A-0730-3746-64CA-8F9D9141F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64866C-E719-F2D5-C393-E90659ECC4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F82100-1C6D-14C1-A8D0-05F97D327E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61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513955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47630-4289-3E12-9F6E-34BB1A34C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19A9693-FD85-154E-DC16-12767F27AF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5A15EB6-0E2D-0378-B464-5660B4F8C0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5078D22-7299-E535-F99E-E7D9E9D24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03706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DCA84-D834-7EED-20D1-8EA7A0219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52C2548-3BDB-0A27-ACDF-B4EE7E71B6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0C03A41-0342-B6B6-15E4-6C583E4249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94762EC-19F5-CEE1-1915-8492FF1648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0085365-8376-4996-BDD6-F39608FADAF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70402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388B13-7433-ECF0-E359-493F3DA40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A99861A-DA31-E5D4-71BA-6895BA86FE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9A8E7D5-90A1-7B55-8173-EA558F9624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4BBAA0-30EE-EDCC-C8B1-46DC1DE6DA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0141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19AB9-2082-F20D-F279-DBBADB88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F2C2810-B0EF-7AFD-78E1-797E0E24AB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0BCB3E2-65F3-D297-4286-E4B381DBC5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6E71FD9-3F98-DC07-C9F6-4E46FB6FE1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88996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3AC09-DB27-59C1-0507-0D9E6697D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CF1A3E-7DCE-0986-B0FB-AD88A7559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6334228-B9E3-2838-9C5F-BE6E9545E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AF4524C-1A2D-3361-7951-58135F9A6A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18305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5678E-388E-B7E8-8A3D-4220E8B3C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FAB16E9-1D75-8A17-567A-88C528D24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75C412-61AD-2FA8-FBC8-D938936037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AFEC70-D847-98C0-826D-8A720F6F43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5EA20-6519-4513-9EDC-C89C5369BAEC}" type="slidenum">
              <a:rPr lang="ko-KR" altLang="en-US" smtClean="0"/>
              <a:pPr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28865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009D0C-0730-3FA7-D006-7345AAB817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BAF2A3-6AB5-1035-43BF-2D5011F4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FB6271-4BE0-0899-E10F-BEDE57F77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ACF-33BF-8F05-8A89-B4A950B2B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E491FF2-4362-D667-E80C-A0CD33AA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215008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3" orient="horz" pos="2160">
          <p15:clr>
            <a:srgbClr val="FBAE40"/>
          </p15:clr>
        </p15:guide>
        <p15:guide id="4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1932D-9408-4B70-B995-B65AD315E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1"/>
            <a:ext cx="10515600" cy="1145406"/>
          </a:xfrm>
        </p:spPr>
        <p:txBody>
          <a:bodyPr>
            <a:normAutofit/>
          </a:bodyPr>
          <a:lstStyle>
            <a:lvl1pPr>
              <a:defRPr sz="4800"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757714-0D4F-E274-0B81-4198785050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7" y="1511166"/>
            <a:ext cx="11701221" cy="4665797"/>
          </a:xfrm>
        </p:spPr>
        <p:txBody>
          <a:bodyPr lIns="90000" rIns="90000"/>
          <a:lstStyle>
            <a:lvl1pPr marL="228600" indent="-228600">
              <a:lnSpc>
                <a:spcPct val="120000"/>
              </a:lnSpc>
              <a:buFont typeface="Wingdings" panose="05000000000000000000" pitchFamily="2" charset="2"/>
              <a:buChar char="§"/>
              <a:defRPr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>
              <a:lnSpc>
                <a:spcPct val="120000"/>
              </a:lnSpc>
              <a:defRPr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8">
            <a:extLst>
              <a:ext uri="{FF2B5EF4-FFF2-40B4-BE49-F238E27FC236}">
                <a16:creationId xmlns:a16="http://schemas.microsoft.com/office/drawing/2014/main" id="{2A9EA12E-03D9-7F07-36B9-45CCAAFB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10" name="바닥글 개체 틀 9">
            <a:extLst>
              <a:ext uri="{FF2B5EF4-FFF2-40B4-BE49-F238E27FC236}">
                <a16:creationId xmlns:a16="http://schemas.microsoft.com/office/drawing/2014/main" id="{73549C7E-B7CA-2916-680F-BE948DD7C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502BC9AC-AD9B-31DE-3356-B3228C35F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4024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7" name="그림 개체 틀 6"/>
          <p:cNvSpPr>
            <a:spLocks noGrp="1"/>
          </p:cNvSpPr>
          <p:nvPr>
            <p:ph type="pic" sz="quarter" idx="13"/>
          </p:nvPr>
        </p:nvSpPr>
        <p:spPr>
          <a:xfrm>
            <a:off x="838200" y="1930400"/>
            <a:ext cx="10515600" cy="442595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4C1235-ECD8-45EF-A491-D87AB5849B8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F5E23C3-0E3D-4E4E-8486-D7FB4C073DC1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F613B58-6057-4476-7DF4-335938A153C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55D03663-69E4-5E86-E2CF-1E5CB45A8C7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6267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0FFFA81-23D3-040A-78B0-48B808FA7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EC21FE-078C-940B-0151-04DDA663F5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14AD115-409A-442E-434C-D90831860530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2AEF0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 descr="그래픽, 그래픽 디자인, 폰트, 스크린샷이(가) 표시된 사진&#10;&#10;자동 생성된 설명">
            <a:extLst>
              <a:ext uri="{FF2B5EF4-FFF2-40B4-BE49-F238E27FC236}">
                <a16:creationId xmlns:a16="http://schemas.microsoft.com/office/drawing/2014/main" id="{C1FCC00F-7B12-D0C7-C8FF-2632DB2F21B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752" y="126744"/>
            <a:ext cx="1557011" cy="334766"/>
          </a:xfrm>
          <a:prstGeom prst="rect">
            <a:avLst/>
          </a:prstGeom>
        </p:spPr>
      </p:pic>
      <p:sp>
        <p:nvSpPr>
          <p:cNvPr id="12" name="날짜 개체 틀 11">
            <a:extLst>
              <a:ext uri="{FF2B5EF4-FFF2-40B4-BE49-F238E27FC236}">
                <a16:creationId xmlns:a16="http://schemas.microsoft.com/office/drawing/2014/main" id="{CA45D7C8-4A0F-13D7-9F9C-7A4D3AB80D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38991" y="647001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E23C3-0E3D-4E4E-8486-D7FB4C073DC1}" type="datetime1">
              <a:rPr lang="ko-KR" altLang="en-US" smtClean="0"/>
              <a:t>2025-07-25</a:t>
            </a:fld>
            <a:endParaRPr lang="ko-KR" altLang="en-US"/>
          </a:p>
        </p:txBody>
      </p:sp>
      <p:sp>
        <p:nvSpPr>
          <p:cNvPr id="13" name="바닥글 개체 틀 12">
            <a:extLst>
              <a:ext uri="{FF2B5EF4-FFF2-40B4-BE49-F238E27FC236}">
                <a16:creationId xmlns:a16="http://schemas.microsoft.com/office/drawing/2014/main" id="{6BF42AC9-BE86-7782-13FD-7864483A17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4" name="슬라이드 번호 개체 틀 13">
            <a:extLst>
              <a:ext uri="{FF2B5EF4-FFF2-40B4-BE49-F238E27FC236}">
                <a16:creationId xmlns:a16="http://schemas.microsoft.com/office/drawing/2014/main" id="{61717F22-7FAF-5E74-F536-7D7AA49A51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09809" y="646106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A72B154-9B8C-E7FF-80ED-72C1CA1F70ED}"/>
              </a:ext>
            </a:extLst>
          </p:cNvPr>
          <p:cNvSpPr/>
          <p:nvPr/>
        </p:nvSpPr>
        <p:spPr>
          <a:xfrm>
            <a:off x="0" y="6415344"/>
            <a:ext cx="12192000" cy="45719"/>
          </a:xfrm>
          <a:prstGeom prst="rect">
            <a:avLst/>
          </a:prstGeom>
          <a:solidFill>
            <a:srgbClr val="00F209"/>
          </a:solidFill>
          <a:ln>
            <a:solidFill>
              <a:srgbClr val="00F20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1148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Pretendard Black" panose="02000A03000000020004" pitchFamily="2" charset="-127"/>
          <a:ea typeface="Pretendard Black" panose="02000A03000000020004" pitchFamily="2" charset="-127"/>
          <a:cs typeface="Pretendard Black" panose="02000A03000000020004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Pretendard Medium" panose="02000603000000020004" pitchFamily="2" charset="-127"/>
          <a:ea typeface="Pretendard Medium" panose="02000603000000020004" pitchFamily="2" charset="-127"/>
          <a:cs typeface="Pretendard Medium" panose="02000603000000020004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Pretendard Light" panose="02000403000000020004" pitchFamily="2" charset="-127"/>
          <a:ea typeface="Pretendard Light" panose="02000403000000020004" pitchFamily="2" charset="-127"/>
          <a:cs typeface="Pretendard Light" panose="02000403000000020004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160">
          <p15:clr>
            <a:srgbClr val="F26B43"/>
          </p15:clr>
        </p15:guide>
        <p15:guide id="4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EFE122-E831-904C-0AAE-87F481BD3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00561" y="2541087"/>
            <a:ext cx="853440" cy="935038"/>
          </a:xfrm>
        </p:spPr>
        <p:txBody>
          <a:bodyPr/>
          <a:lstStyle/>
          <a:p>
            <a:r>
              <a:rPr lang="en-US" altLang="ko-KR" b="1" dirty="0">
                <a:latin typeface="메이플스토리" panose="020B0600000101010101" charset="-127"/>
                <a:ea typeface="메이플스토리" panose="020B0600000101010101" charset="-127"/>
              </a:rPr>
              <a:t>x</a:t>
            </a:r>
            <a:endParaRPr lang="ko-KR" altLang="en-US" b="1" dirty="0">
              <a:solidFill>
                <a:srgbClr val="0070C0"/>
              </a:solidFill>
              <a:latin typeface="메이플스토리" panose="020B0600000101010101" charset="-127"/>
              <a:ea typeface="메이플스토리" panose="020B0600000101010101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F9E2036-8D3D-3C48-304C-6615D19E47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75349" y="3686684"/>
            <a:ext cx="2336503" cy="530087"/>
          </a:xfrm>
        </p:spPr>
        <p:txBody>
          <a:bodyPr wrap="square"/>
          <a:lstStyle/>
          <a:p>
            <a:pPr algn="just"/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재생에너지 </a:t>
            </a:r>
            <a:r>
              <a:rPr lang="en-US" altLang="ko-KR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3</a:t>
            </a:r>
            <a:r>
              <a:rPr lang="ko-KR" altLang="en-US" b="1" dirty="0">
                <a:solidFill>
                  <a:srgbClr val="2B2B2B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Pretendard SemiBold" panose="02000703000000020004" pitchFamily="2" charset="-127"/>
              </a:rPr>
              <a:t>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AD1B1D-CD7D-EE4E-41B0-87A1CCAAD4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9511" y="3670957"/>
            <a:ext cx="3021223" cy="4562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FC9A9E68-1C40-179C-9126-E3D84DE20A0A}"/>
              </a:ext>
            </a:extLst>
          </p:cNvPr>
          <p:cNvGrpSpPr/>
          <p:nvPr/>
        </p:nvGrpSpPr>
        <p:grpSpPr>
          <a:xfrm>
            <a:off x="2251608" y="2636151"/>
            <a:ext cx="7688784" cy="944801"/>
            <a:chOff x="2377440" y="2657237"/>
            <a:chExt cx="7688784" cy="944801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CE78D3EA-D15D-AC23-FCDE-3921C42927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69307" y="2667000"/>
              <a:ext cx="2996917" cy="935038"/>
            </a:xfrm>
            <a:prstGeom prst="rect">
              <a:avLst/>
            </a:prstGeom>
          </p:spPr>
        </p:pic>
        <p:pic>
          <p:nvPicPr>
            <p:cNvPr id="10" name="그림 9" descr="그래픽, 그래픽 디자인, 폰트, 스크린샷이(가) 표시된 사진&#10;&#10;자동 생성된 설명">
              <a:extLst>
                <a:ext uri="{FF2B5EF4-FFF2-40B4-BE49-F238E27FC236}">
                  <a16:creationId xmlns:a16="http://schemas.microsoft.com/office/drawing/2014/main" id="{A611E206-8734-8C1B-C7A0-99730D8C0F0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77440" y="2657237"/>
              <a:ext cx="3459480" cy="74491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59126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B2E9D9-2F74-3FE1-81AA-5AA4B0B10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5C039-1A0C-6A58-6A8A-848DFACD3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생성자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</a:t>
            </a:r>
            <a:r>
              <a:rPr lang="ko-KR" altLang="en-US" dirty="0"/>
              <a:t>함수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B15AC2-4FC9-3DA2-5BF2-4721B83E2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2BA75D-997E-FD22-6BA7-164D00703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10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D53F9950-A4B7-A70C-8581-9050FEB25EB3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3223491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생성자</a:t>
            </a:r>
            <a:r>
              <a:rPr lang="en-US" altLang="ko-KR" dirty="0"/>
              <a:t>(Constructor) 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클래스로부터 </a:t>
            </a:r>
            <a:r>
              <a:rPr lang="ko-KR" altLang="en-US" b="1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</a:t>
            </a:r>
            <a:r>
              <a:rPr lang="ko-KR" altLang="en-US" dirty="0"/>
              <a:t>를 </a:t>
            </a:r>
            <a:r>
              <a:rPr lang="ko-KR" altLang="en-US" b="1" dirty="0"/>
              <a:t>생성</a:t>
            </a:r>
            <a:r>
              <a:rPr lang="ko-KR" altLang="en-US" dirty="0"/>
              <a:t>할 때 </a:t>
            </a:r>
            <a:r>
              <a:rPr lang="ko-KR" altLang="en-US" b="1" dirty="0"/>
              <a:t>자동으로 호출</a:t>
            </a:r>
            <a:r>
              <a:rPr lang="ko-KR" altLang="en-US" dirty="0"/>
              <a:t>되는 초기화 함수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객체 생성 시 </a:t>
            </a:r>
            <a:r>
              <a:rPr lang="ko-KR" altLang="en-US" b="1" dirty="0"/>
              <a:t>필요한 속성 초기화</a:t>
            </a:r>
            <a:r>
              <a:rPr lang="ko-KR" altLang="en-US" dirty="0"/>
              <a:t> 및 </a:t>
            </a:r>
            <a:r>
              <a:rPr lang="ko-KR" altLang="en-US" b="1" dirty="0"/>
              <a:t>기본 상태 설정</a:t>
            </a:r>
            <a:r>
              <a:rPr lang="ko-KR" altLang="en-US" dirty="0"/>
              <a:t>에 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</a:t>
            </a:r>
            <a:r>
              <a:rPr lang="en-US" altLang="ko-KR" sz="24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__() </a:t>
            </a: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메서드로 생성자 정의</a:t>
            </a:r>
            <a:endParaRPr lang="en-US" altLang="ko-KR" sz="2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하나의 클래스에 </a:t>
            </a:r>
            <a:r>
              <a:rPr lang="ko-KR" altLang="en-US" dirty="0"/>
              <a:t>하나의 </a:t>
            </a:r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</a:t>
            </a:r>
            <a:r>
              <a:rPr lang="ko-KR" altLang="en-US" dirty="0"/>
              <a:t>만 정의 가능함</a:t>
            </a:r>
            <a:endParaRPr lang="en-US" altLang="ko-KR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2DE05A6-AD31-95F8-7242-4ABF658EEB28}"/>
              </a:ext>
            </a:extLst>
          </p:cNvPr>
          <p:cNvSpPr/>
          <p:nvPr/>
        </p:nvSpPr>
        <p:spPr>
          <a:xfrm>
            <a:off x="892628" y="4372070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"__</a:t>
            </a:r>
            <a:r>
              <a:rPr lang="en-US" altLang="ko-KR" dirty="0" err="1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 is a special method called when a new object is created from a class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and allows the class to initialize the attributes of the class."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3527167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CD84E2-F55D-C9EA-A36E-686496457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305CF-0121-CAD9-2EB2-F98694433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__</a:t>
            </a:r>
            <a:r>
              <a:rPr lang="en-US" altLang="ko-KR" dirty="0" err="1"/>
              <a:t>init</a:t>
            </a:r>
            <a:r>
              <a:rPr lang="en-US" altLang="ko-KR" dirty="0"/>
              <a:t>__() </a:t>
            </a:r>
            <a:r>
              <a:rPr lang="ko-KR" altLang="en-US" dirty="0"/>
              <a:t>함수와 </a:t>
            </a:r>
            <a:r>
              <a:rPr lang="en-US" altLang="ko-KR" dirty="0"/>
              <a:t>self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61BA1F-F8AD-EF74-4B8F-BBF10C46A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9AFED7-9687-4080-245F-89F252309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11</a:t>
            </a:fld>
            <a:endParaRPr lang="ko-KR" altLang="en-US"/>
          </a:p>
        </p:txBody>
      </p:sp>
      <p:pic>
        <p:nvPicPr>
          <p:cNvPr id="9" name="그림 8" descr="텍스트, 스크린샷, 멀티미디어 소프트웨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F74E80A8-4BED-E024-4F31-FD0002CC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t="20353" r="6417" b="20128"/>
          <a:stretch/>
        </p:blipFill>
        <p:spPr>
          <a:xfrm>
            <a:off x="773206" y="1986189"/>
            <a:ext cx="10636623" cy="25177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A33682F-EA62-E4B9-A578-18ECF1B0DD5C}"/>
              </a:ext>
            </a:extLst>
          </p:cNvPr>
          <p:cNvSpPr txBox="1"/>
          <p:nvPr/>
        </p:nvSpPr>
        <p:spPr>
          <a:xfrm>
            <a:off x="676058" y="4500166"/>
            <a:ext cx="10636622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self: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생성되는 객체 자신을 가리킴</a:t>
            </a:r>
            <a:b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self.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속성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=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매개변수 형태로 인스턴스 속성 초기화</a:t>
            </a:r>
          </a:p>
        </p:txBody>
      </p:sp>
    </p:spTree>
    <p:extLst>
      <p:ext uri="{BB962C8B-B14F-4D97-AF65-F5344CB8AC3E}">
        <p14:creationId xmlns:p14="http://schemas.microsoft.com/office/powerpoint/2010/main" val="3897636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4F2735-54AC-0D19-5C08-13EEB3C81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84D052D-7268-9D03-97C4-7415DA0BF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345034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ko-KR" altLang="en-US" sz="2400" dirty="0"/>
              <a:t>책 클래스 만들기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Book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클래스를 정의하세요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인스턴스 변수로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title, author,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total_pages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current_page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가집니다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read_page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(pages):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현재 페이지를 읽음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 페이지 수를 넘지 않도록 처리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progress():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전체에서 얼마나 읽었는지를 퍼센트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(%)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로 </a:t>
            </a:r>
            <a:r>
              <a:rPr lang="ko-KR" altLang="en-US" sz="16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소수점 </a:t>
            </a:r>
            <a:r>
              <a:rPr lang="en-US" altLang="ko-KR" sz="16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</a:t>
            </a:r>
            <a:r>
              <a:rPr lang="ko-KR" altLang="en-US" sz="1600" b="1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자리까지 출력</a:t>
            </a:r>
            <a:endParaRPr lang="en-US" altLang="ko-KR" sz="1600" b="1" dirty="0">
              <a:solidFill>
                <a:srgbClr val="FF505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8C000C-143A-7102-2B53-6EBE04631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51CF507-5AD8-BAEE-B842-1AA575C5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B03E169-0C7F-0600-A44E-998F549094D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class</a:t>
            </a:r>
            <a:r>
              <a:rPr lang="ko-KR" altLang="en-US" dirty="0">
                <a:solidFill>
                  <a:srgbClr val="ED7D31"/>
                </a:solidFill>
              </a:rPr>
              <a:t> 기본 문법 연습</a:t>
            </a:r>
          </a:p>
        </p:txBody>
      </p:sp>
    </p:spTree>
    <p:extLst>
      <p:ext uri="{BB962C8B-B14F-4D97-AF65-F5344CB8AC3E}">
        <p14:creationId xmlns:p14="http://schemas.microsoft.com/office/powerpoint/2010/main" val="3135475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A884-4F0B-4C50-73F4-B36FF2149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7DD8CDE-7C27-31C5-CB2B-CE1C230CF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9228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Rectangle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구현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조건에 맞는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Rectangle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클래스를 작성해 보세요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인스턴스 변수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width, height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/>
              <a:t>area()</a:t>
            </a:r>
            <a:r>
              <a:rPr lang="ko-KR" altLang="en-US" sz="1600" dirty="0"/>
              <a:t> </a:t>
            </a:r>
            <a:r>
              <a:rPr lang="en-US" altLang="ko-KR" sz="1600" dirty="0"/>
              <a:t>: </a:t>
            </a:r>
            <a:r>
              <a:rPr lang="ko-KR" altLang="en-US" sz="1600" dirty="0"/>
              <a:t>사각형의 넓이 반환</a:t>
            </a:r>
            <a:endParaRPr lang="en-US" altLang="ko-KR" sz="1200" dirty="0"/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 입력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프로그램 실행 시 사용자로부터 가로</a:t>
            </a:r>
            <a:r>
              <a:rPr lang="en-US" altLang="ko-KR" sz="1600" dirty="0"/>
              <a:t>(width)</a:t>
            </a:r>
            <a:r>
              <a:rPr lang="ko-KR" altLang="en-US" sz="1600" dirty="0"/>
              <a:t>와 세로</a:t>
            </a:r>
            <a:r>
              <a:rPr lang="en-US" altLang="ko-KR" sz="1600" dirty="0"/>
              <a:t>(height) </a:t>
            </a:r>
            <a:r>
              <a:rPr lang="ko-KR" altLang="en-US" sz="1600" dirty="0"/>
              <a:t>값을 입력 받아 객체를 생성하고</a:t>
            </a:r>
            <a:r>
              <a:rPr lang="en-US" altLang="ko-KR" sz="1600" dirty="0"/>
              <a:t> area() </a:t>
            </a:r>
            <a:r>
              <a:rPr lang="ko-KR" altLang="en-US" sz="1600" dirty="0"/>
              <a:t>메서드를 호출하여 넓이를 출력</a:t>
            </a:r>
            <a:endParaRPr lang="en-US" altLang="ko-KR" sz="16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8E1908-FC9F-0344-B184-E44270716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7B6E1E-8847-5EA6-65C8-55BA8D62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5FA160C-C6D9-AA70-5EAA-4B9E6F66778C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1. class</a:t>
            </a:r>
            <a:r>
              <a:rPr lang="ko-KR" altLang="en-US" dirty="0">
                <a:solidFill>
                  <a:srgbClr val="ED7D31"/>
                </a:solidFill>
              </a:rPr>
              <a:t> 기본 문법 연습</a:t>
            </a:r>
          </a:p>
        </p:txBody>
      </p:sp>
    </p:spTree>
    <p:extLst>
      <p:ext uri="{BB962C8B-B14F-4D97-AF65-F5344CB8AC3E}">
        <p14:creationId xmlns:p14="http://schemas.microsoft.com/office/powerpoint/2010/main" val="2306997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6D272E-0646-3465-AFD6-847F85CD4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3AD1963-ED05-FF01-AC37-BD8AAF9B7EC0}"/>
              </a:ext>
            </a:extLst>
          </p:cNvPr>
          <p:cNvSpPr txBox="1"/>
          <p:nvPr/>
        </p:nvSpPr>
        <p:spPr>
          <a:xfrm>
            <a:off x="2005798" y="2600493"/>
            <a:ext cx="818044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인스턴스 변수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vs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 변수</a:t>
            </a:r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,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메서드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9145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1035BF-325A-1252-63DF-C599C2F31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442DED-CA79-7CD7-9521-ED4CCC811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변수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592CB65-C4E6-D99B-3CCC-BB87C7100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D4E4859-CA41-455D-47A1-4F44F492E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15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A2B6ED3D-4D4B-B445-317B-544FD79F5A63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4603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각 인스턴스</a:t>
            </a:r>
            <a:r>
              <a:rPr lang="en-US" altLang="ko-KR" dirty="0"/>
              <a:t>(</a:t>
            </a:r>
            <a:r>
              <a:rPr lang="ko-KR" altLang="en-US" dirty="0"/>
              <a:t>객체</a:t>
            </a:r>
            <a:r>
              <a:rPr lang="en-US" altLang="ko-KR" dirty="0"/>
              <a:t>)</a:t>
            </a:r>
            <a:r>
              <a:rPr lang="ko-KR" altLang="en-US" dirty="0"/>
              <a:t>가 개별적으로 소유하는 변수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/>
              <a:t>self.</a:t>
            </a:r>
            <a:r>
              <a:rPr lang="ko-KR" altLang="en-US" dirty="0"/>
              <a:t>변수이름 형태로 정의하며</a:t>
            </a:r>
            <a:r>
              <a:rPr lang="en-US" altLang="ko-KR" dirty="0"/>
              <a:t>, </a:t>
            </a:r>
            <a:r>
              <a:rPr lang="ko-KR" altLang="en-US" dirty="0"/>
              <a:t>생성자</a:t>
            </a:r>
            <a:r>
              <a:rPr lang="en-US" altLang="ko-KR" dirty="0"/>
              <a:t>(__</a:t>
            </a:r>
            <a:r>
              <a:rPr lang="en-US" altLang="ko-KR" dirty="0" err="1"/>
              <a:t>init</a:t>
            </a:r>
            <a:r>
              <a:rPr lang="en-US" altLang="ko-KR" dirty="0"/>
              <a:t>__) </a:t>
            </a:r>
            <a:r>
              <a:rPr lang="ko-KR" altLang="en-US" dirty="0"/>
              <a:t>안에서 초기화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객체마다 서로 다른 값을 가짐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ko-KR" altLang="en-US" b="1" dirty="0" err="1"/>
              <a:t>인스턴스이름</a:t>
            </a:r>
            <a:r>
              <a:rPr lang="en-US" altLang="ko-KR" b="1" dirty="0"/>
              <a:t>.</a:t>
            </a:r>
            <a:r>
              <a:rPr lang="ko-KR" altLang="en-US" b="1" dirty="0"/>
              <a:t>변수이름</a:t>
            </a:r>
            <a:r>
              <a:rPr lang="ko-KR" altLang="en-US" dirty="0"/>
              <a:t>으로 접근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74030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D79B1-A956-D027-C109-68518CB90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F4F843-86F6-9D67-65B3-2CA81BCA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변수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F2D614-B918-61A0-A96B-21082763D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12571E-D9A0-0171-5569-68D78A139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16</a:t>
            </a:fld>
            <a:endParaRPr lang="ko-KR" altLang="en-US"/>
          </a:p>
        </p:txBody>
      </p:sp>
      <p:pic>
        <p:nvPicPr>
          <p:cNvPr id="6" name="그림 5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753F11DD-C61F-BC90-B20E-F7D727A984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572704"/>
            <a:ext cx="10477500" cy="64960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116326-C9FB-05A3-FBAC-1F1CF08AB721}"/>
              </a:ext>
            </a:extLst>
          </p:cNvPr>
          <p:cNvSpPr txBox="1"/>
          <p:nvPr/>
        </p:nvSpPr>
        <p:spPr>
          <a:xfrm>
            <a:off x="1580890" y="933364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인스턴스 변수 사용 예시</a:t>
            </a:r>
          </a:p>
        </p:txBody>
      </p:sp>
    </p:spTree>
    <p:extLst>
      <p:ext uri="{BB962C8B-B14F-4D97-AF65-F5344CB8AC3E}">
        <p14:creationId xmlns:p14="http://schemas.microsoft.com/office/powerpoint/2010/main" val="2527334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A8A3AA-3AFA-7045-1EE1-088E68E91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C1495-3296-8A28-3D25-E1974C518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CF2FD3-FB72-4552-A323-947237F28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AD29CC4-15E9-1F36-DB11-AA8FBCCB9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C3F9576-21F7-5A5E-A1D3-5F57478BFB4B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32550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클래스 자체에 소속된 변수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모든 인스턴스가 공통적으로 공유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클래스 블록 내부</a:t>
            </a:r>
            <a:r>
              <a:rPr lang="en-US" altLang="ko-KR" dirty="0"/>
              <a:t>, </a:t>
            </a:r>
            <a:r>
              <a:rPr lang="ko-KR" altLang="en-US" dirty="0"/>
              <a:t>메서드 바깥에서 선언함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ko-KR" altLang="en-US" b="1" dirty="0"/>
              <a:t>클래스이름</a:t>
            </a:r>
            <a:r>
              <a:rPr lang="en-US" altLang="ko-KR" b="1" dirty="0"/>
              <a:t>.</a:t>
            </a:r>
            <a:r>
              <a:rPr lang="ko-KR" altLang="en-US" b="1" dirty="0"/>
              <a:t>변수이름</a:t>
            </a:r>
            <a:r>
              <a:rPr lang="ko-KR" altLang="en-US" dirty="0"/>
              <a:t>으로 접근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➡️ 공유해야 하는 값을 클래스 변수로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264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4D4FF-668F-F9F8-873C-B89E06273E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1DB3FD-607D-F9D7-DC45-ACE980925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5829" y="856279"/>
            <a:ext cx="10000342" cy="56137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1B684B95-6A49-D2B0-95A8-6CD74BF9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변수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A955B6E-96FC-84CC-7489-AAA88F56B3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A87C3D8-0613-C9FB-F713-2CFA6E1E6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18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F1ADE3-4BAF-C50A-4461-BA23DBD9BE10}"/>
              </a:ext>
            </a:extLst>
          </p:cNvPr>
          <p:cNvSpPr txBox="1"/>
          <p:nvPr/>
        </p:nvSpPr>
        <p:spPr>
          <a:xfrm>
            <a:off x="1580890" y="933364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클래스 변수 사용 예시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63FBBA2-76C3-6DB0-BDF8-70411C567E61}"/>
              </a:ext>
            </a:extLst>
          </p:cNvPr>
          <p:cNvSpPr/>
          <p:nvPr/>
        </p:nvSpPr>
        <p:spPr>
          <a:xfrm>
            <a:off x="2823737" y="2546508"/>
            <a:ext cx="3097003" cy="257652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AA13A33-2EBA-E3AA-138E-D8BBD1EC2049}"/>
              </a:ext>
            </a:extLst>
          </p:cNvPr>
          <p:cNvSpPr/>
          <p:nvPr/>
        </p:nvSpPr>
        <p:spPr>
          <a:xfrm>
            <a:off x="2412585" y="5232558"/>
            <a:ext cx="2845215" cy="257652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219611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58DEB6-EC50-2DA8-6DA3-5E54F09CC5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99D4F-6091-3D0C-2FAE-32FEB23BA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메서드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EE20FC-D7AB-DB4D-C882-F68763D5E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19C864-BDE1-EAF2-2E5A-1BBF6519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19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34FCF130-1E1F-135D-86CB-4605CD9986FB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4603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클래스 인스턴스를 통해 호출되는 메서드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첫 번째 인자는 </a:t>
            </a:r>
            <a:r>
              <a:rPr lang="en-US" altLang="ko-KR" dirty="0"/>
              <a:t>self,</a:t>
            </a:r>
            <a:r>
              <a:rPr lang="ko-KR" altLang="en-US" dirty="0"/>
              <a:t> </a:t>
            </a:r>
            <a:r>
              <a:rPr lang="ko-KR" altLang="en-US" b="1" dirty="0"/>
              <a:t>호출한 객체 자신</a:t>
            </a:r>
            <a:r>
              <a:rPr lang="ko-KR" altLang="en-US" dirty="0"/>
              <a:t>을 의미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ko-KR" altLang="en-US" b="1" dirty="0" err="1"/>
              <a:t>인스턴스이름</a:t>
            </a:r>
            <a:r>
              <a:rPr lang="en-US" altLang="ko-KR" b="1" dirty="0"/>
              <a:t>.</a:t>
            </a:r>
            <a:r>
              <a:rPr lang="ko-KR" altLang="en-US" b="1" dirty="0" err="1"/>
              <a:t>메서드이름</a:t>
            </a:r>
            <a:r>
              <a:rPr lang="en-US" altLang="ko-KR" b="1" dirty="0"/>
              <a:t>()</a:t>
            </a:r>
            <a:r>
              <a:rPr lang="ko-KR" altLang="en-US" dirty="0"/>
              <a:t>으로 접근</a:t>
            </a:r>
            <a:endParaRPr lang="en-US" altLang="ko-KR" dirty="0"/>
          </a:p>
        </p:txBody>
      </p:sp>
      <p:pic>
        <p:nvPicPr>
          <p:cNvPr id="6" name="그림 5" descr="텍스트, 스크린샷, 폰트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2F1AEB3-3C34-4FCB-767F-D6D7538BC5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54495"/>
            <a:ext cx="12192000" cy="39035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C50535-2018-7A5E-5717-112E13924B5D}"/>
              </a:ext>
            </a:extLst>
          </p:cNvPr>
          <p:cNvSpPr txBox="1"/>
          <p:nvPr/>
        </p:nvSpPr>
        <p:spPr>
          <a:xfrm>
            <a:off x="622947" y="3203979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인스턴스 메서드 정의</a:t>
            </a:r>
          </a:p>
        </p:txBody>
      </p:sp>
    </p:spTree>
    <p:extLst>
      <p:ext uri="{BB962C8B-B14F-4D97-AF65-F5344CB8AC3E}">
        <p14:creationId xmlns:p14="http://schemas.microsoft.com/office/powerpoint/2010/main" val="4240169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603584D-0366-9795-1051-9A1D2B700605}"/>
              </a:ext>
            </a:extLst>
          </p:cNvPr>
          <p:cNvSpPr txBox="1"/>
          <p:nvPr/>
        </p:nvSpPr>
        <p:spPr>
          <a:xfrm>
            <a:off x="4233170" y="2600493"/>
            <a:ext cx="372569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12. </a:t>
            </a:r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클래스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331706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406F6-DD30-F54E-B58F-7B6CE0F98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48FB101C-275D-2D0A-D4DA-E5E6C7017F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94146"/>
            <a:ext cx="12192000" cy="586385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2472BE9-1224-1B55-2EB6-E6DD1E0FE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인스턴스 메서드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1AB37C-98C4-13FC-0105-AAC636C57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0263AC2-3BC6-C6FF-CB2B-AA7F33F1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20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679E54-B510-965A-1AFB-FEA2E4016D26}"/>
              </a:ext>
            </a:extLst>
          </p:cNvPr>
          <p:cNvSpPr txBox="1"/>
          <p:nvPr/>
        </p:nvSpPr>
        <p:spPr>
          <a:xfrm>
            <a:off x="637462" y="1145407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인스턴스 메서드 사용 예시</a:t>
            </a:r>
          </a:p>
        </p:txBody>
      </p:sp>
    </p:spTree>
    <p:extLst>
      <p:ext uri="{BB962C8B-B14F-4D97-AF65-F5344CB8AC3E}">
        <p14:creationId xmlns:p14="http://schemas.microsoft.com/office/powerpoint/2010/main" val="33752978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D1109-B9D4-16F1-17DD-D39EC783A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8418C1-19DB-E6CD-C5AA-F58D150EE5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8383"/>
            <a:ext cx="12192000" cy="42302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6BA40A8E-A162-F250-D0AA-B564DECD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메서드</a:t>
            </a:r>
            <a:r>
              <a:rPr lang="en-US" altLang="ko-KR" dirty="0"/>
              <a:t>(@classmethod)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1C339D-CC6C-D84C-A496-1AFCCF5F6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8BC960-92A6-024C-0954-F45454E49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21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1425019-6051-E82A-F1F1-84F8C2C7FA56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4603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클래스 자체를 대상으로 동작하는 메서드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첫 번째 인자 </a:t>
            </a:r>
            <a:r>
              <a:rPr lang="en-US" altLang="ko-KR" b="1" dirty="0" err="1"/>
              <a:t>cls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b="1" dirty="0"/>
              <a:t>클래스 자신</a:t>
            </a:r>
            <a:r>
              <a:rPr lang="ko-KR" altLang="en-US" dirty="0"/>
              <a:t>을 참조</a:t>
            </a:r>
            <a:r>
              <a:rPr lang="en-US" altLang="ko-KR" dirty="0"/>
              <a:t> </a:t>
            </a:r>
            <a:r>
              <a:rPr lang="ko-KR" altLang="en-US" sz="1800" dirty="0"/>
              <a:t>🔎 </a:t>
            </a:r>
            <a:r>
              <a:rPr lang="en-US" altLang="ko-KR" sz="1800" dirty="0"/>
              <a:t>self </a:t>
            </a:r>
            <a:r>
              <a:rPr lang="ko-KR" altLang="en-US" sz="1800" dirty="0"/>
              <a:t>는 인스턴스</a:t>
            </a:r>
            <a:r>
              <a:rPr lang="en-US" altLang="ko-KR" sz="1800" dirty="0"/>
              <a:t>, </a:t>
            </a:r>
            <a:r>
              <a:rPr lang="en-US" altLang="ko-KR" sz="1800" dirty="0" err="1"/>
              <a:t>cls</a:t>
            </a:r>
            <a:r>
              <a:rPr lang="en-US" altLang="ko-KR" sz="1800" dirty="0"/>
              <a:t> </a:t>
            </a:r>
            <a:r>
              <a:rPr lang="ko-KR" altLang="en-US" sz="1800" dirty="0"/>
              <a:t>는 클래스 자신을 가리킴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클래스 변수를 조작할 때 주로 사용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496910-CD63-662A-7859-A9B217266A19}"/>
              </a:ext>
            </a:extLst>
          </p:cNvPr>
          <p:cNvSpPr txBox="1"/>
          <p:nvPr/>
        </p:nvSpPr>
        <p:spPr>
          <a:xfrm>
            <a:off x="622947" y="3118804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클래스 메서드 정의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E2A6ACB-F246-E23B-A1F3-568825822791}"/>
              </a:ext>
            </a:extLst>
          </p:cNvPr>
          <p:cNvSpPr/>
          <p:nvPr/>
        </p:nvSpPr>
        <p:spPr>
          <a:xfrm>
            <a:off x="2019301" y="4933950"/>
            <a:ext cx="1699260" cy="28575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6336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6A8D9-1AA7-F64A-F7B5-B8666F60F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200E310-5782-305B-C04E-588FBE1AE4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9" t="11789" r="6304" b="11818"/>
          <a:stretch>
            <a:fillRect/>
          </a:stretch>
        </p:blipFill>
        <p:spPr>
          <a:xfrm>
            <a:off x="1741394" y="1340542"/>
            <a:ext cx="8706972" cy="44753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8EE7EB9-2D29-7D41-7BA7-67F5EBFC1A46}"/>
              </a:ext>
            </a:extLst>
          </p:cNvPr>
          <p:cNvSpPr/>
          <p:nvPr/>
        </p:nvSpPr>
        <p:spPr>
          <a:xfrm>
            <a:off x="2839599" y="3676184"/>
            <a:ext cx="5378896" cy="830517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6E02F53-789F-F0B7-5284-2A30B480D61F}"/>
              </a:ext>
            </a:extLst>
          </p:cNvPr>
          <p:cNvSpPr/>
          <p:nvPr/>
        </p:nvSpPr>
        <p:spPr>
          <a:xfrm>
            <a:off x="2422637" y="5301508"/>
            <a:ext cx="1785698" cy="23482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CEA9E344-0576-63CB-BC3E-E41A0ED5A5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 메서드</a:t>
            </a:r>
            <a:r>
              <a:rPr lang="en-US" altLang="ko-KR" dirty="0"/>
              <a:t>(@classmethod)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A13F01-1C03-C09C-56C0-BECF61F31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4F2D14-93F5-79C3-F3E0-170F94049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8859F6A-F098-EB09-5A0A-F516E6D3612B}"/>
              </a:ext>
            </a:extLst>
          </p:cNvPr>
          <p:cNvSpPr txBox="1"/>
          <p:nvPr/>
        </p:nvSpPr>
        <p:spPr>
          <a:xfrm>
            <a:off x="1610591" y="759035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클래스 메서드 사용 예시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F0C1F9-0623-EC90-EBF5-4DE731F63563}"/>
              </a:ext>
            </a:extLst>
          </p:cNvPr>
          <p:cNvSpPr txBox="1"/>
          <p:nvPr/>
        </p:nvSpPr>
        <p:spPr>
          <a:xfrm>
            <a:off x="1610591" y="5815854"/>
            <a:ext cx="8837775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클래스 메서드는 인스턴스가 아닌 클래스 이름으로 호출</a:t>
            </a:r>
          </a:p>
        </p:txBody>
      </p:sp>
    </p:spTree>
    <p:extLst>
      <p:ext uri="{BB962C8B-B14F-4D97-AF65-F5344CB8AC3E}">
        <p14:creationId xmlns:p14="http://schemas.microsoft.com/office/powerpoint/2010/main" val="79530087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17D44-413F-3837-EF55-8093C41B5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멀티미디어 소프트웨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E343684-3754-56DD-8FA6-8BDE623F13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37889"/>
            <a:ext cx="12192000" cy="42302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25BEB3A-6BF4-756A-58B9-DD5178187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메서드</a:t>
            </a:r>
            <a:r>
              <a:rPr lang="en-US" altLang="ko-KR" dirty="0"/>
              <a:t>(@staticmethod)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ED0776-F489-D886-259E-DFC3D5FC5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1DC2EC-E0C0-EA24-97A8-BAF485F85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469F4E43-C4BE-85EF-800C-88BDD8DD2107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985795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일반적인 유틸리티 함수를 클래스 내부에 정의할 때 사용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</a:t>
            </a:r>
            <a:r>
              <a:rPr lang="en-US" altLang="ko-KR" dirty="0"/>
              <a:t>elf</a:t>
            </a:r>
            <a:r>
              <a:rPr lang="ko-KR" altLang="en-US" dirty="0"/>
              <a:t>나 </a:t>
            </a:r>
            <a:r>
              <a:rPr lang="en-US" altLang="ko-KR" dirty="0" err="1"/>
              <a:t>cls</a:t>
            </a:r>
            <a:r>
              <a:rPr lang="ko-KR" altLang="en-US" dirty="0"/>
              <a:t>를 사용하지 않는 유틸리티 함수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클래스와 관련은 있지만 클래스나 인스턴스 상태에 의존하지 않는 기능을 제공</a:t>
            </a:r>
            <a:endParaRPr lang="en-US" altLang="ko-KR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2A7408-5E50-EC5D-586E-5165427503E1}"/>
              </a:ext>
            </a:extLst>
          </p:cNvPr>
          <p:cNvSpPr txBox="1"/>
          <p:nvPr/>
        </p:nvSpPr>
        <p:spPr>
          <a:xfrm>
            <a:off x="622947" y="3116895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정적 메서드 정의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6FEDAC0-AAFD-A138-B5BC-07CD0A781C40}"/>
              </a:ext>
            </a:extLst>
          </p:cNvPr>
          <p:cNvSpPr/>
          <p:nvPr/>
        </p:nvSpPr>
        <p:spPr>
          <a:xfrm>
            <a:off x="2019300" y="4933950"/>
            <a:ext cx="1793875" cy="28575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150959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3BA52C-577F-DBBA-EAEF-86DCCEB4D4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257679-516E-D976-C35A-0F1179626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정적 메서드</a:t>
            </a:r>
            <a:r>
              <a:rPr lang="en-US" altLang="ko-KR" dirty="0"/>
              <a:t>(@staticmethod)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1B02FD-D9EE-FF71-190B-29608D663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01FD47-9D14-583C-668D-33F442A1B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pic>
        <p:nvPicPr>
          <p:cNvPr id="10" name="그림 9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7F4F760-AC42-EE6B-C90E-B99473CE11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t="17501" r="8303" b="17136"/>
          <a:stretch>
            <a:fillRect/>
          </a:stretch>
        </p:blipFill>
        <p:spPr>
          <a:xfrm>
            <a:off x="1727200" y="1670741"/>
            <a:ext cx="8737600" cy="35362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E09E5C4-0636-6679-36A0-4494A14D8987}"/>
              </a:ext>
            </a:extLst>
          </p:cNvPr>
          <p:cNvSpPr txBox="1"/>
          <p:nvPr/>
        </p:nvSpPr>
        <p:spPr>
          <a:xfrm>
            <a:off x="1610591" y="1089235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정적 메서드 사용 예시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C518BC-FB0B-3FB4-8F38-E16869B431C8}"/>
              </a:ext>
            </a:extLst>
          </p:cNvPr>
          <p:cNvSpPr txBox="1"/>
          <p:nvPr/>
        </p:nvSpPr>
        <p:spPr>
          <a:xfrm>
            <a:off x="1610591" y="5187259"/>
            <a:ext cx="8854209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클래스 안에 포함되어 있지만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클래스나 객체와 무관하게 사용할 수 있음</a:t>
            </a:r>
          </a:p>
        </p:txBody>
      </p:sp>
    </p:spTree>
    <p:extLst>
      <p:ext uri="{BB962C8B-B14F-4D97-AF65-F5344CB8AC3E}">
        <p14:creationId xmlns:p14="http://schemas.microsoft.com/office/powerpoint/2010/main" val="2299647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4ECC1-15E9-17BD-4895-599D259E1B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951B11-A6D5-376E-BB6F-1B387087A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메서드 비교 요약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00852C-B18D-20B1-7943-39324B063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686FA48-1C79-93FA-1B5E-1E9EEB2D6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14D9CE7B-A37D-27F8-2DD2-077AA12C0D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36496"/>
              </p:ext>
            </p:extLst>
          </p:nvPr>
        </p:nvGraphicFramePr>
        <p:xfrm>
          <a:off x="457200" y="1619250"/>
          <a:ext cx="11353799" cy="3943350"/>
        </p:xfrm>
        <a:graphic>
          <a:graphicData uri="http://schemas.openxmlformats.org/drawingml/2006/table">
            <a:tbl>
              <a:tblPr/>
              <a:tblGrid>
                <a:gridCol w="1580909">
                  <a:extLst>
                    <a:ext uri="{9D8B030D-6E8A-4147-A177-3AD203B41FA5}">
                      <a16:colId xmlns:a16="http://schemas.microsoft.com/office/drawing/2014/main" val="4070788728"/>
                    </a:ext>
                  </a:extLst>
                </a:gridCol>
                <a:gridCol w="3257630">
                  <a:extLst>
                    <a:ext uri="{9D8B030D-6E8A-4147-A177-3AD203B41FA5}">
                      <a16:colId xmlns:a16="http://schemas.microsoft.com/office/drawing/2014/main" val="47707285"/>
                    </a:ext>
                  </a:extLst>
                </a:gridCol>
                <a:gridCol w="3257630">
                  <a:extLst>
                    <a:ext uri="{9D8B030D-6E8A-4147-A177-3AD203B41FA5}">
                      <a16:colId xmlns:a16="http://schemas.microsoft.com/office/drawing/2014/main" val="2842533429"/>
                    </a:ext>
                  </a:extLst>
                </a:gridCol>
                <a:gridCol w="3257630">
                  <a:extLst>
                    <a:ext uri="{9D8B030D-6E8A-4147-A177-3AD203B41FA5}">
                      <a16:colId xmlns:a16="http://schemas.microsoft.com/office/drawing/2014/main" val="1530184205"/>
                    </a:ext>
                  </a:extLst>
                </a:gridCol>
              </a:tblGrid>
              <a:tr h="788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구분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인스턴스 메서드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클래스 메서드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정적 메서드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0096399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데코레이터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@classmethod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@staticmethod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2772058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첫 인자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self 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객체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cls (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클래스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  <a:endParaRPr lang="ko-KR" altLang="en-US" sz="1800" b="0" i="0" u="none" strike="noStrike">
                        <a:solidFill>
                          <a:srgbClr val="000000"/>
                        </a:solidFill>
                        <a:effectLst/>
                        <a:latin typeface="Pretendard Light" panose="02000403000000020004" pitchFamily="2" charset="-127"/>
                        <a:ea typeface="Pretendard Light" panose="02000403000000020004" pitchFamily="2" charset="-127"/>
                        <a:cs typeface="Pretendard Light" panose="02000403000000020004" pitchFamily="2" charset="-127"/>
                      </a:endParaRP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없음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6822052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호출 방식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인스턴스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클래스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클래스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.</a:t>
                      </a:r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메서드</a:t>
                      </a:r>
                      <a:r>
                        <a:rPr lang="en-US" altLang="ko-KR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5626829"/>
                  </a:ext>
                </a:extLst>
              </a:tr>
              <a:tr h="78867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주 용도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인스턴스 상태 조작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클래스 상태 조작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일반 함수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유틸리티 등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829279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47174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60438-C144-971F-34BF-D57DF0FE7B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85CF606-59F1-D381-AEF2-C730C8EFBC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9228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en-US" altLang="ko-KR" sz="2400" dirty="0"/>
              <a:t>User </a:t>
            </a:r>
            <a:r>
              <a:rPr lang="ko-KR" altLang="en-US" sz="2400" dirty="0"/>
              <a:t>클래스 구현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클래스를 정의하세요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인스턴스 변수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username, points 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초기값은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변수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total_users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생성된 유저 수 저장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add_points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(amount):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포인트 추가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get_level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():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포인트 기준으로 레벨 반환</a:t>
            </a:r>
          </a:p>
          <a:p>
            <a:pPr lvl="2">
              <a:lnSpc>
                <a:spcPct val="150000"/>
              </a:lnSpc>
            </a:pPr>
            <a:r>
              <a:rPr lang="en-US" altLang="ko-KR" sz="1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0~99: Bronze, 100~499: Silver, 500 </a:t>
            </a:r>
            <a:r>
              <a:rPr lang="ko-KR" altLang="en-US" sz="1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이상</a:t>
            </a:r>
            <a:r>
              <a:rPr lang="en-US" altLang="ko-KR" sz="12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Gold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메서드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get_total_users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→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총 유저 수 출력</a:t>
            </a:r>
            <a:endParaRPr lang="en-US" altLang="ko-KR" sz="12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CAA31F-B238-EDBE-94F9-3FBB7BF4C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AF033A-1B59-C4D4-7484-8BF6A150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75F4926D-FF1F-62AD-20A0-40498D7EF99E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2. </a:t>
            </a:r>
            <a:r>
              <a:rPr lang="ko-KR" altLang="en-US" dirty="0">
                <a:solidFill>
                  <a:srgbClr val="ED7D31"/>
                </a:solidFill>
              </a:rPr>
              <a:t>클래스 변수</a:t>
            </a:r>
            <a:r>
              <a:rPr lang="en-US" altLang="ko-KR" dirty="0">
                <a:solidFill>
                  <a:srgbClr val="ED7D31"/>
                </a:solidFill>
              </a:rPr>
              <a:t>, </a:t>
            </a:r>
            <a:r>
              <a:rPr lang="ko-KR" altLang="en-US" dirty="0">
                <a:solidFill>
                  <a:srgbClr val="ED7D31"/>
                </a:solidFill>
              </a:rPr>
              <a:t>메서드 연습</a:t>
            </a:r>
          </a:p>
        </p:txBody>
      </p:sp>
    </p:spTree>
    <p:extLst>
      <p:ext uri="{BB962C8B-B14F-4D97-AF65-F5344CB8AC3E}">
        <p14:creationId xmlns:p14="http://schemas.microsoft.com/office/powerpoint/2010/main" val="23621205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197D3-E1A0-789C-EFEE-7D94A163BC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AFEB11-889C-C3A7-6BDB-734E69B3795D}"/>
              </a:ext>
            </a:extLst>
          </p:cNvPr>
          <p:cNvSpPr txBox="1"/>
          <p:nvPr/>
        </p:nvSpPr>
        <p:spPr>
          <a:xfrm>
            <a:off x="2348843" y="2600493"/>
            <a:ext cx="749435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접근 제어와 정보 은닉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127988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53DFC-FD09-C720-17DE-4DF622770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03D01-B162-8A18-51B6-25DEF6B00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정보 은닉과 캡슐화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D92D9-4537-35A3-21FE-490AB6252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14EBF66-CE02-8979-FE51-460D5F48E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28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BEB72F38-94B5-6F1D-2D85-0223B8E063E1}"/>
              </a:ext>
            </a:extLst>
          </p:cNvPr>
          <p:cNvSpPr txBox="1">
            <a:spLocks/>
          </p:cNvSpPr>
          <p:nvPr/>
        </p:nvSpPr>
        <p:spPr>
          <a:xfrm>
            <a:off x="238991" y="968699"/>
            <a:ext cx="11701221" cy="4610297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정보 은닉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객체의 내부 상태</a:t>
            </a:r>
            <a:r>
              <a:rPr lang="en-US" altLang="ko-KR" dirty="0"/>
              <a:t>(</a:t>
            </a:r>
            <a:r>
              <a:rPr lang="ko-KR" altLang="en-US" dirty="0"/>
              <a:t>데이터</a:t>
            </a:r>
            <a:r>
              <a:rPr lang="en-US" altLang="ko-KR" dirty="0"/>
              <a:t>)</a:t>
            </a:r>
            <a:r>
              <a:rPr lang="ko-KR" altLang="en-US" dirty="0"/>
              <a:t>를 외부에서 직접 접근하지 못하도록 막고</a:t>
            </a:r>
            <a:r>
              <a:rPr lang="en-US" altLang="ko-KR" dirty="0"/>
              <a:t>, </a:t>
            </a:r>
            <a:r>
              <a:rPr lang="ko-KR" altLang="en-US" dirty="0"/>
              <a:t>공개된 메서드를 통해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서만 접근하도록 제한하는 것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데이터 무결성 보호</a:t>
            </a:r>
            <a:r>
              <a:rPr lang="en-US" altLang="ko-KR" dirty="0"/>
              <a:t>, </a:t>
            </a:r>
            <a:r>
              <a:rPr lang="ko-KR" altLang="en-US" dirty="0"/>
              <a:t>코드 안정성 향상에 기여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캡슐화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객체가 자신의 속성과 메서드를 하나로 </a:t>
            </a:r>
            <a:r>
              <a:rPr lang="ko-KR" altLang="en-US" b="1" dirty="0"/>
              <a:t>묶고</a:t>
            </a:r>
            <a:r>
              <a:rPr lang="en-US" altLang="ko-KR" dirty="0"/>
              <a:t>, </a:t>
            </a:r>
            <a:r>
              <a:rPr lang="ko-KR" altLang="en-US" dirty="0"/>
              <a:t>외부에는 필요한 부분만 </a:t>
            </a:r>
            <a:r>
              <a:rPr lang="ko-KR" altLang="en-US" b="1" dirty="0"/>
              <a:t>공개</a:t>
            </a:r>
            <a:r>
              <a:rPr lang="ko-KR" altLang="en-US" dirty="0"/>
              <a:t>하는 것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정보 은닉은 캡슐화의 </a:t>
            </a:r>
            <a:r>
              <a:rPr lang="ko-KR" altLang="en-US" b="1" dirty="0"/>
              <a:t>하위 개념</a:t>
            </a:r>
            <a:r>
              <a:rPr lang="ko-KR" altLang="en-US" dirty="0"/>
              <a:t>으로 실현 방법 중 하나임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380312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A0588-0314-81C9-7AF1-C56604CCF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A83BD2-6E14-8938-F1E8-78B99D752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파이썬의</a:t>
            </a:r>
            <a:r>
              <a:rPr lang="ko-KR" altLang="en-US" dirty="0"/>
              <a:t> 접근 수준 구분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D089A82-50BE-2B75-6A74-913628263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53432B-8907-6D34-C3A4-325CB3EDE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29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EE1FA0B-8D34-97B5-DB89-BCFEAC025F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1421897"/>
              </p:ext>
            </p:extLst>
          </p:nvPr>
        </p:nvGraphicFramePr>
        <p:xfrm>
          <a:off x="400613" y="2054335"/>
          <a:ext cx="11405563" cy="2633412"/>
        </p:xfrm>
        <a:graphic>
          <a:graphicData uri="http://schemas.openxmlformats.org/drawingml/2006/table">
            <a:tbl>
              <a:tblPr/>
              <a:tblGrid>
                <a:gridCol w="2769611">
                  <a:extLst>
                    <a:ext uri="{9D8B030D-6E8A-4147-A177-3AD203B41FA5}">
                      <a16:colId xmlns:a16="http://schemas.microsoft.com/office/drawing/2014/main" val="4222856794"/>
                    </a:ext>
                  </a:extLst>
                </a:gridCol>
                <a:gridCol w="1395708">
                  <a:extLst>
                    <a:ext uri="{9D8B030D-6E8A-4147-A177-3AD203B41FA5}">
                      <a16:colId xmlns:a16="http://schemas.microsoft.com/office/drawing/2014/main" val="2027684137"/>
                    </a:ext>
                  </a:extLst>
                </a:gridCol>
                <a:gridCol w="7240244">
                  <a:extLst>
                    <a:ext uri="{9D8B030D-6E8A-4147-A177-3AD203B41FA5}">
                      <a16:colId xmlns:a16="http://schemas.microsoft.com/office/drawing/2014/main" val="2772124233"/>
                    </a:ext>
                  </a:extLst>
                </a:gridCol>
              </a:tblGrid>
              <a:tr h="658353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접근 수준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문법 예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의미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4488891"/>
                  </a:ext>
                </a:extLst>
              </a:tr>
              <a:tr h="658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public (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공개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어디서나 접근 가능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30046880"/>
                  </a:ext>
                </a:extLst>
              </a:tr>
              <a:tr h="658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protected (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보호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클래스 내부 및 자식 클래스에서 사용 권장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5885306"/>
                  </a:ext>
                </a:extLst>
              </a:tr>
              <a:tr h="65835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private (</a:t>
                      </a:r>
                      <a:r>
                        <a:rPr lang="ko-KR" alt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비공개</a:t>
                      </a:r>
                      <a:r>
                        <a:rPr lang="en-US" altLang="ko-KR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__name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클래스 외부 접근 금지 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(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이름 </a:t>
                      </a:r>
                      <a:r>
                        <a:rPr lang="ko-KR" alt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맹글링</a:t>
                      </a:r>
                      <a:r>
                        <a:rPr lang="ko-KR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 적용됨</a:t>
                      </a:r>
                      <a:r>
                        <a:rPr lang="en-US" altLang="ko-KR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Pretendard Light" panose="02000403000000020004" pitchFamily="2" charset="-127"/>
                          <a:ea typeface="Pretendard Light" panose="02000403000000020004" pitchFamily="2" charset="-127"/>
                          <a:cs typeface="Pretendard Light" panose="02000403000000020004" pitchFamily="2" charset="-127"/>
                        </a:rPr>
                        <a:t>)</a:t>
                      </a:r>
                    </a:p>
                  </a:txBody>
                  <a:tcPr marL="9525" marR="9525" marT="952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130512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7515830-6A7D-5ED3-24AB-4FD3821F4220}"/>
              </a:ext>
            </a:extLst>
          </p:cNvPr>
          <p:cNvSpPr txBox="1"/>
          <p:nvPr/>
        </p:nvSpPr>
        <p:spPr>
          <a:xfrm>
            <a:off x="251788" y="4687747"/>
            <a:ext cx="8854209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파이썬은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접근 제어 키워드가 없음 →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접두어 명명 규칙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따름</a:t>
            </a:r>
          </a:p>
        </p:txBody>
      </p:sp>
    </p:spTree>
    <p:extLst>
      <p:ext uri="{BB962C8B-B14F-4D97-AF65-F5344CB8AC3E}">
        <p14:creationId xmlns:p14="http://schemas.microsoft.com/office/powerpoint/2010/main" val="3140077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3E821-1191-C6F5-9408-D18E2B23C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7CEE2A-C838-2505-6C5E-A24D9200B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(Class)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C80A1F-1998-6B59-3C5E-0CFA4513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836E85F-1F57-FCA4-E39E-3B64E998D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62C388B-9BC0-9F6A-7DAA-4A4AFF679B19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73039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Wingdings" panose="05000000000000000000" pitchFamily="2" charset="2"/>
              <a:buNone/>
            </a:pPr>
            <a:r>
              <a:rPr lang="ko-KR" altLang="en-US" dirty="0"/>
              <a:t>💡 클래스는 데이터</a:t>
            </a:r>
            <a:r>
              <a:rPr lang="en-US" altLang="ko-KR" dirty="0"/>
              <a:t>(</a:t>
            </a:r>
            <a:r>
              <a:rPr lang="ko-KR" altLang="en-US" dirty="0"/>
              <a:t>속성</a:t>
            </a:r>
            <a:r>
              <a:rPr lang="en-US" altLang="ko-KR" dirty="0"/>
              <a:t>)</a:t>
            </a:r>
            <a:r>
              <a:rPr lang="ko-KR" altLang="en-US" dirty="0"/>
              <a:t>와 기능</a:t>
            </a:r>
            <a:r>
              <a:rPr lang="en-US" altLang="ko-KR" dirty="0"/>
              <a:t>(</a:t>
            </a:r>
            <a:r>
              <a:rPr lang="ko-KR" altLang="en-US" dirty="0"/>
              <a:t>메서드</a:t>
            </a:r>
            <a:r>
              <a:rPr lang="en-US" altLang="ko-KR" dirty="0"/>
              <a:t>)</a:t>
            </a:r>
            <a:r>
              <a:rPr lang="ko-KR" altLang="en-US" dirty="0"/>
              <a:t>을 하나로 묶는 구조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932E40C-4184-6B58-FF1D-973019C636F1}"/>
              </a:ext>
            </a:extLst>
          </p:cNvPr>
          <p:cNvSpPr/>
          <p:nvPr/>
        </p:nvSpPr>
        <p:spPr>
          <a:xfrm>
            <a:off x="892628" y="2504967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“Classes provide a means of bundling data and functionality together.”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493312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BEEE42-9F36-1748-C2C8-01F5BB7D0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836D96-F820-7798-DCAC-C2AFDC1F1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public </a:t>
            </a:r>
            <a:r>
              <a:rPr lang="ko-KR" altLang="en-US" dirty="0"/>
              <a:t>멤버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1797A9-080B-3594-7583-989CA6621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BD6CCC7-58CC-A156-A039-FAFCBDCB5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30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203E8DD2-5020-54C5-3502-0CC7E43A385D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1589306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클래스 외부에서 자유롭게 접근 가능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📌</a:t>
            </a:r>
            <a:r>
              <a:rPr lang="ko-KR" altLang="en-US" dirty="0" err="1"/>
              <a:t>파이썬에서</a:t>
            </a:r>
            <a:r>
              <a:rPr lang="ko-KR" altLang="en-US" dirty="0"/>
              <a:t> 일반적으로 정의한 인스턴스 변수는 기본적으로 모두 </a:t>
            </a:r>
            <a:r>
              <a:rPr lang="en-US" altLang="ko-KR" dirty="0"/>
              <a:t>public</a:t>
            </a:r>
          </a:p>
        </p:txBody>
      </p:sp>
      <p:pic>
        <p:nvPicPr>
          <p:cNvPr id="8" name="그림 7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72CBD32-5929-1CE5-D9C7-E025240EFA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283" y="1763353"/>
            <a:ext cx="11280636" cy="5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314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F9700-2C94-6F91-8691-C42CB5771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94C0E8-40DF-B561-9ED0-12CBEABCA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B52F49-8386-D9E4-BF17-A2582D48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49E935-A4CE-B6BB-5E07-9F55BF88A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31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7BB18CB2-56A6-537F-B6A6-AD2A08F3B05B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8065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외부에서는 직접 접근하지 않는 것을 </a:t>
            </a:r>
            <a:r>
              <a:rPr lang="ko-KR" altLang="en-US" b="1" dirty="0"/>
              <a:t>권장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/>
              <a:t>_</a:t>
            </a:r>
            <a:r>
              <a:rPr lang="ko-KR" altLang="en-US" dirty="0" err="1"/>
              <a:t>변수명</a:t>
            </a:r>
            <a:r>
              <a:rPr lang="ko-KR" altLang="en-US" dirty="0"/>
              <a:t> 으로 표현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보호 수준을 명시적으로 표현하기 위한 </a:t>
            </a:r>
            <a:r>
              <a:rPr lang="ko-KR" altLang="en-US" b="1" dirty="0"/>
              <a:t>개발자 간 약속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</a:t>
            </a:r>
            <a:r>
              <a:rPr lang="ko-KR" altLang="en-US" b="1" dirty="0"/>
              <a:t>외부</a:t>
            </a:r>
            <a:r>
              <a:rPr lang="ko-KR" altLang="en-US" dirty="0"/>
              <a:t>에서의 </a:t>
            </a:r>
            <a:r>
              <a:rPr lang="ko-KR" altLang="en-US" b="1" dirty="0"/>
              <a:t>직접 접근</a:t>
            </a:r>
            <a:r>
              <a:rPr lang="ko-KR" altLang="en-US" dirty="0"/>
              <a:t>은 </a:t>
            </a:r>
            <a:r>
              <a:rPr lang="ko-KR" altLang="en-US" b="1" dirty="0"/>
              <a:t>가능</a:t>
            </a:r>
            <a:r>
              <a:rPr lang="ko-KR" altLang="en-US" dirty="0"/>
              <a:t> → 캡슐화를 깨뜨리는 행위로 간주되며 </a:t>
            </a:r>
            <a:r>
              <a:rPr lang="ko-KR" altLang="en-US" b="1" dirty="0"/>
              <a:t>권장되지 않음</a:t>
            </a:r>
            <a:endParaRPr lang="en-US" altLang="ko-KR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820D4C-F7A9-67CB-51A8-C2FD342FA060}"/>
              </a:ext>
            </a:extLst>
          </p:cNvPr>
          <p:cNvSpPr/>
          <p:nvPr/>
        </p:nvSpPr>
        <p:spPr>
          <a:xfrm>
            <a:off x="892628" y="4372070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What does a single leading underscore mean?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It’s a convention, not a rule enforced by the Python interpreter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424989980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02B9-63E0-E404-5A9D-8FD62F28B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B27351-74A7-9F25-4DF8-BB1D04EB9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protected </a:t>
            </a:r>
            <a:r>
              <a:rPr lang="ko-KR" altLang="en-US" dirty="0"/>
              <a:t>멤버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02A278-0425-A1BC-BE66-8826634A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792A7C7-3D2A-8834-DD65-5D0FF4D6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1AECDE7-D5FB-C186-76ED-D0D1C9AC6F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9876"/>
            <a:ext cx="12192000" cy="6508124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3D559BF5-8FEE-2F83-4215-FC6735350AC0}"/>
              </a:ext>
            </a:extLst>
          </p:cNvPr>
          <p:cNvSpPr/>
          <p:nvPr/>
        </p:nvSpPr>
        <p:spPr>
          <a:xfrm>
            <a:off x="2667000" y="2781300"/>
            <a:ext cx="4572000" cy="28575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A0368E5-F495-5541-7405-A987D8F6D4A2}"/>
              </a:ext>
            </a:extLst>
          </p:cNvPr>
          <p:cNvSpPr/>
          <p:nvPr/>
        </p:nvSpPr>
        <p:spPr>
          <a:xfrm>
            <a:off x="1610590" y="5384800"/>
            <a:ext cx="6339609" cy="28575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06937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EBE850-76EA-1C42-9DD8-40EEC7DE5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E5E028-B017-F9E3-00F0-9CA0421A2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멤버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CF3C91-6BEE-EAA3-83B1-BC5659C0A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B68261-6190-F993-05E7-7B1CC4B8F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81ECD636-C6DE-59DD-00DF-D18B82667F64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98984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클래스 외부에서 직접 접근 불가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/>
              <a:t>__</a:t>
            </a:r>
            <a:r>
              <a:rPr lang="ko-KR" altLang="en-US" dirty="0" err="1"/>
              <a:t>변수명</a:t>
            </a:r>
            <a:r>
              <a:rPr lang="ko-KR" altLang="en-US" dirty="0"/>
              <a:t> 으로 표현 </a:t>
            </a:r>
            <a:r>
              <a:rPr lang="en-US" altLang="ko-KR" dirty="0"/>
              <a:t>(underscore </a:t>
            </a:r>
            <a:r>
              <a:rPr lang="ko-KR" altLang="en-US" dirty="0"/>
              <a:t>두 번</a:t>
            </a:r>
            <a:r>
              <a:rPr lang="en-US" altLang="ko-KR" dirty="0"/>
              <a:t>)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네임 </a:t>
            </a:r>
            <a:r>
              <a:rPr lang="ko-KR" altLang="en-US" dirty="0" err="1"/>
              <a:t>맹글링</a:t>
            </a:r>
            <a:r>
              <a:rPr lang="en-US" altLang="ko-KR" dirty="0"/>
              <a:t>(name mangling</a:t>
            </a:r>
            <a:r>
              <a:rPr lang="en-US" altLang="ko-KR" b="1" dirty="0"/>
              <a:t>) </a:t>
            </a:r>
          </a:p>
          <a:p>
            <a:pPr lvl="2">
              <a:lnSpc>
                <a:spcPct val="150000"/>
              </a:lnSpc>
            </a:pPr>
            <a:r>
              <a:rPr lang="ko-KR" altLang="en-US" dirty="0"/>
              <a:t>내부적으로 </a:t>
            </a:r>
            <a:r>
              <a:rPr lang="en-US" altLang="ko-KR" dirty="0"/>
              <a:t>_{</a:t>
            </a:r>
            <a:r>
              <a:rPr lang="ko-KR" altLang="en-US" dirty="0"/>
              <a:t>클래스명</a:t>
            </a:r>
            <a:r>
              <a:rPr lang="en-US" altLang="ko-KR" dirty="0"/>
              <a:t>}__</a:t>
            </a:r>
            <a:r>
              <a:rPr lang="ko-KR" altLang="en-US" dirty="0"/>
              <a:t>변수명으로 이름이 변경되어 접근을 어렵게 함</a:t>
            </a:r>
            <a:endParaRPr lang="en-US" altLang="ko-KR" dirty="0"/>
          </a:p>
          <a:p>
            <a:pPr lvl="2">
              <a:lnSpc>
                <a:spcPct val="150000"/>
              </a:lnSpc>
            </a:pPr>
            <a:r>
              <a:rPr lang="en-US" altLang="ko-KR" dirty="0"/>
              <a:t>_{</a:t>
            </a:r>
            <a:r>
              <a:rPr lang="ko-KR" altLang="en-US" dirty="0"/>
              <a:t>클래스명</a:t>
            </a:r>
            <a:r>
              <a:rPr lang="en-US" altLang="ko-KR" dirty="0"/>
              <a:t>}__</a:t>
            </a:r>
            <a:r>
              <a:rPr lang="ko-KR" altLang="en-US" dirty="0"/>
              <a:t>변수명으로 접근할 수 있지만 권장되지 않음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6101833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67EE4-E0DD-5209-D97D-4C8C52064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E9272E-E409-5548-0C2A-895EE1461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private </a:t>
            </a:r>
            <a:r>
              <a:rPr lang="ko-KR" altLang="en-US" dirty="0"/>
              <a:t>멤버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19BFBF-0437-0B8E-E8B8-C29ED8B4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A5EB31-BC68-3AB7-789E-5FEE2BE8A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6" name="그림 5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F54CDB3-3BC9-5E6B-2CA6-032A9F4698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200" y="426207"/>
            <a:ext cx="10007600" cy="641332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E34D1394-A73C-42E8-93F0-715BB8CB2478}"/>
              </a:ext>
            </a:extLst>
          </p:cNvPr>
          <p:cNvSpPr/>
          <p:nvPr/>
        </p:nvSpPr>
        <p:spPr>
          <a:xfrm>
            <a:off x="3276600" y="2660650"/>
            <a:ext cx="3886200" cy="28575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BD27A44-04CC-2F62-133A-3D3426612883}"/>
              </a:ext>
            </a:extLst>
          </p:cNvPr>
          <p:cNvSpPr/>
          <p:nvPr/>
        </p:nvSpPr>
        <p:spPr>
          <a:xfrm>
            <a:off x="2387277" y="5336331"/>
            <a:ext cx="5796023" cy="566758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5101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5619E-EF6F-5486-0F71-FB2A39A73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4F06D0-17E1-AB4E-81CF-C5306A0FD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게터</a:t>
            </a:r>
            <a:r>
              <a:rPr lang="en-US" altLang="ko-KR" dirty="0"/>
              <a:t>(Getter)</a:t>
            </a:r>
            <a:r>
              <a:rPr lang="ko-KR" altLang="en-US" dirty="0"/>
              <a:t>와 세터</a:t>
            </a:r>
            <a:r>
              <a:rPr lang="en-US" altLang="ko-KR" dirty="0"/>
              <a:t>(Setter)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5AE3F2-4B05-7A73-3D91-E38493056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D8E62A6-28C8-9A23-562D-EB4D0084A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35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42C12A5A-207E-BADF-6660-BDEF048EAFD3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341659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</a:t>
            </a:r>
            <a:r>
              <a:rPr lang="ko-KR" altLang="en-US" dirty="0" err="1"/>
              <a:t>게터</a:t>
            </a:r>
            <a:r>
              <a:rPr lang="en-US" altLang="ko-KR" dirty="0"/>
              <a:t>(Getter): </a:t>
            </a:r>
            <a:r>
              <a:rPr lang="ko-KR" altLang="en-US" dirty="0"/>
              <a:t>객체의 내부 속성 값을 읽을 수 있도록 외부에 제공하는 메서드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세터</a:t>
            </a:r>
            <a:r>
              <a:rPr lang="en-US" altLang="ko-KR" dirty="0"/>
              <a:t>(Setter): </a:t>
            </a:r>
            <a:r>
              <a:rPr lang="ko-KR" altLang="en-US" dirty="0"/>
              <a:t>객체의 내부 속성 값을 변경할 수 있도록 외부에 제공하는 메서드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➡️ 외부에서 직접 변수에 접근하지 못하도록 하고</a:t>
            </a:r>
            <a:r>
              <a:rPr lang="en-US" altLang="ko-KR" dirty="0"/>
              <a:t>, </a:t>
            </a:r>
            <a:r>
              <a:rPr lang="ko-KR" altLang="en-US" dirty="0"/>
              <a:t>메서드를 통해 접근할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345136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BD70D-3942-1A2A-720B-17D527AA0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1E18EBA-64B6-381E-712D-8B03552F5AB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97" t="12912" r="6416" b="12912"/>
          <a:stretch>
            <a:fillRect/>
          </a:stretch>
        </p:blipFill>
        <p:spPr>
          <a:xfrm>
            <a:off x="781050" y="1015253"/>
            <a:ext cx="10629900" cy="482749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7956AB9-FAE2-7D9A-F0C8-6B3A59EA8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 err="1"/>
              <a:t>게터</a:t>
            </a:r>
            <a:r>
              <a:rPr lang="en-US" altLang="ko-KR" dirty="0"/>
              <a:t>(Getter)</a:t>
            </a:r>
            <a:r>
              <a:rPr lang="ko-KR" altLang="en-US" dirty="0"/>
              <a:t>와 세터</a:t>
            </a:r>
            <a:r>
              <a:rPr lang="en-US" altLang="ko-KR" dirty="0"/>
              <a:t>(Setter)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ABEDAA-A03C-62E5-2D94-01AF454E8F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401FCF-A350-0B75-80C1-32E82D181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36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C366A5-86C6-86FE-9BB0-1F6094BC549D}"/>
              </a:ext>
            </a:extLst>
          </p:cNvPr>
          <p:cNvSpPr txBox="1"/>
          <p:nvPr/>
        </p:nvSpPr>
        <p:spPr>
          <a:xfrm>
            <a:off x="676610" y="5774661"/>
            <a:ext cx="8854209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실수로 잘못된 값을 설정하지 않도록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검증 로직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포함 가능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708F8E-29FD-4616-F33C-C98CE75F907C}"/>
              </a:ext>
            </a:extLst>
          </p:cNvPr>
          <p:cNvSpPr/>
          <p:nvPr/>
        </p:nvSpPr>
        <p:spPr>
          <a:xfrm>
            <a:off x="2130102" y="3210698"/>
            <a:ext cx="3880173" cy="342127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F0F425-A8C7-3B6D-5A27-7130151A8399}"/>
              </a:ext>
            </a:extLst>
          </p:cNvPr>
          <p:cNvSpPr txBox="1"/>
          <p:nvPr/>
        </p:nvSpPr>
        <p:spPr>
          <a:xfrm>
            <a:off x="6010275" y="3197095"/>
            <a:ext cx="1072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←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setter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50AD5B-0BB1-EF35-DD95-2E8CA0EF7528}"/>
              </a:ext>
            </a:extLst>
          </p:cNvPr>
          <p:cNvSpPr/>
          <p:nvPr/>
        </p:nvSpPr>
        <p:spPr>
          <a:xfrm>
            <a:off x="2130102" y="4842793"/>
            <a:ext cx="2984823" cy="342127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EB7D62-7EA9-05A4-F996-14A528FF8219}"/>
              </a:ext>
            </a:extLst>
          </p:cNvPr>
          <p:cNvSpPr txBox="1"/>
          <p:nvPr/>
        </p:nvSpPr>
        <p:spPr>
          <a:xfrm>
            <a:off x="5114925" y="4823670"/>
            <a:ext cx="1091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+mn-ea"/>
              </a:rPr>
              <a:t>← </a:t>
            </a:r>
            <a:r>
              <a:rPr lang="en-US" altLang="ko-KR" dirty="0">
                <a:solidFill>
                  <a:schemeClr val="bg1"/>
                </a:solidFill>
                <a:latin typeface="+mn-ea"/>
              </a:rPr>
              <a:t>getter</a:t>
            </a:r>
            <a:endParaRPr lang="ko-KR" altLang="en-US" dirty="0">
              <a:solidFill>
                <a:schemeClr val="bg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523910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1C6731-5D77-AED1-2F84-62BC5465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805BD9-1C9E-3622-2B92-BE0481DA9D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@property </a:t>
            </a:r>
            <a:r>
              <a:rPr lang="ko-KR" altLang="en-US" dirty="0" err="1"/>
              <a:t>데코레이터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795F77-A9D5-4B70-633C-19D7D9F46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938389B-BC9C-7B1D-396B-14BEC2B38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37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E752C868-2AF5-FF26-6092-A71234D5BD10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4509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메서드를 속성처럼 사용할 수 있도록 만들어주는 </a:t>
            </a:r>
            <a:r>
              <a:rPr lang="ko-KR" altLang="en-US" dirty="0" err="1"/>
              <a:t>파이썬의</a:t>
            </a:r>
            <a:r>
              <a:rPr lang="ko-KR" altLang="en-US" dirty="0"/>
              <a:t> 내장 </a:t>
            </a:r>
            <a:r>
              <a:rPr lang="ko-KR" altLang="en-US" dirty="0" err="1"/>
              <a:t>데코레이터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ko-KR" altLang="en-US" dirty="0"/>
              <a:t>주로 </a:t>
            </a:r>
            <a:r>
              <a:rPr lang="ko-KR" altLang="en-US" dirty="0" err="1"/>
              <a:t>캡슐화된</a:t>
            </a:r>
            <a:r>
              <a:rPr lang="en-US" altLang="ko-KR" dirty="0"/>
              <a:t>(private) </a:t>
            </a:r>
            <a:r>
              <a:rPr lang="ko-KR" altLang="en-US" dirty="0"/>
              <a:t>인스턴스 변수에 접근하거나 수정할 때</a:t>
            </a:r>
            <a:r>
              <a:rPr lang="en-US" altLang="ko-KR" dirty="0"/>
              <a:t>, </a:t>
            </a:r>
            <a:r>
              <a:rPr lang="ko-KR" altLang="en-US" dirty="0"/>
              <a:t>메서드 호출처럼 보이지 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dirty="0"/>
              <a:t>      </a:t>
            </a:r>
            <a:r>
              <a:rPr lang="ko-KR" altLang="en-US" dirty="0"/>
              <a:t>않게 하면서 내부 로직을 수정할 수 있도록  도와 줌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외부에는 </a:t>
            </a:r>
            <a:r>
              <a:rPr lang="ko-KR" altLang="en-US" b="1" dirty="0"/>
              <a:t>속성처럼 보이게 하면서</a:t>
            </a:r>
            <a:r>
              <a:rPr lang="en-US" altLang="ko-KR" dirty="0"/>
              <a:t>, </a:t>
            </a:r>
            <a:r>
              <a:rPr lang="ko-KR" altLang="en-US" dirty="0"/>
              <a:t>내부에서는 </a:t>
            </a:r>
            <a:r>
              <a:rPr lang="ko-KR" altLang="en-US" b="1" dirty="0"/>
              <a:t>함수 호출을 통한 유효성 검사 또는 부가</a:t>
            </a:r>
            <a:endParaRPr lang="en-US" altLang="ko-KR" b="1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b="1" dirty="0"/>
              <a:t>      </a:t>
            </a:r>
            <a:r>
              <a:rPr lang="ko-KR" altLang="en-US" b="1" dirty="0"/>
              <a:t>처리</a:t>
            </a:r>
            <a:r>
              <a:rPr lang="ko-KR" altLang="en-US" dirty="0"/>
              <a:t>를 하고 싶을 때 사용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594689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FC50F-4774-0C8A-A418-ECFF4E20F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753570-64DB-269E-B098-9B49D5C97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@property </a:t>
            </a:r>
            <a:r>
              <a:rPr lang="ko-KR" altLang="en-US" dirty="0" err="1"/>
              <a:t>데코레이터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22615C-23B4-BFE3-08C2-063484B93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E25757-AA9B-1C2C-A320-F2151411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E0402A-4096-1AF9-7304-B2A0D4AF6E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913" y="899184"/>
            <a:ext cx="10134792" cy="59524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6098F26-6B6D-F25C-1F34-B2F3DC083FF5}"/>
              </a:ext>
            </a:extLst>
          </p:cNvPr>
          <p:cNvSpPr txBox="1"/>
          <p:nvPr/>
        </p:nvSpPr>
        <p:spPr>
          <a:xfrm>
            <a:off x="1544627" y="1003191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기본 문법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E061923-B248-EA01-DAB3-B8D8192CE47F}"/>
              </a:ext>
            </a:extLst>
          </p:cNvPr>
          <p:cNvSpPr/>
          <p:nvPr/>
        </p:nvSpPr>
        <p:spPr>
          <a:xfrm>
            <a:off x="2785423" y="3429000"/>
            <a:ext cx="1085538" cy="315026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6B38ABF-9CEB-6C0C-8E07-9A6DBCB3BD38}"/>
              </a:ext>
            </a:extLst>
          </p:cNvPr>
          <p:cNvSpPr/>
          <p:nvPr/>
        </p:nvSpPr>
        <p:spPr>
          <a:xfrm>
            <a:off x="2785422" y="4485696"/>
            <a:ext cx="1512257" cy="315026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6421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6950BE-008A-D001-2747-9734924CE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소프트웨어, 디스플레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1BF705C-4DEE-4F84-0BBE-0200586586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1700" y="948976"/>
            <a:ext cx="7848600" cy="58698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9639CCB-AF2D-7931-B6D7-EE7143B02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@property </a:t>
            </a:r>
            <a:r>
              <a:rPr lang="ko-KR" altLang="en-US" dirty="0" err="1"/>
              <a:t>데코레이터</a:t>
            </a:r>
            <a:r>
              <a:rPr lang="ko-KR" altLang="en-US" dirty="0"/>
              <a:t>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438111-D4AF-287C-C0C6-DCA77FDAB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E00EE3-3B95-479A-0621-B34B77BD8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39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693BD-A65D-7A78-BFE0-DD32ED33806D}"/>
              </a:ext>
            </a:extLst>
          </p:cNvPr>
          <p:cNvSpPr txBox="1"/>
          <p:nvPr/>
        </p:nvSpPr>
        <p:spPr>
          <a:xfrm>
            <a:off x="2516389" y="898176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사용 예시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ACD6FB-B369-54A0-29BD-3682228626CD}"/>
              </a:ext>
            </a:extLst>
          </p:cNvPr>
          <p:cNvSpPr/>
          <p:nvPr/>
        </p:nvSpPr>
        <p:spPr>
          <a:xfrm>
            <a:off x="3185472" y="5228646"/>
            <a:ext cx="1634178" cy="822904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50695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4ABFA-F64D-8C3E-9C5B-13D67AA19B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EB141E2-1607-E52A-93B3-D0FE37C67E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" t="15425" r="6354" b="15423"/>
          <a:stretch/>
        </p:blipFill>
        <p:spPr>
          <a:xfrm>
            <a:off x="774700" y="1317783"/>
            <a:ext cx="10642600" cy="38290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1D032E7-FA42-933F-CC8B-F4EB32B45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009416-CDDF-F8DA-AF42-39550A747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555DB8E-D171-5650-6A0F-9126D97F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669116-E50D-1F98-BD97-113B5DD54CE4}"/>
              </a:ext>
            </a:extLst>
          </p:cNvPr>
          <p:cNvSpPr txBox="1"/>
          <p:nvPr/>
        </p:nvSpPr>
        <p:spPr>
          <a:xfrm>
            <a:off x="676058" y="5097506"/>
            <a:ext cx="6684645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class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정의 키워드 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이름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주로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PascalCase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93E4D5F-20D8-D984-7BB4-2C3A23F276E6}"/>
              </a:ext>
            </a:extLst>
          </p:cNvPr>
          <p:cNvSpPr/>
          <p:nvPr/>
        </p:nvSpPr>
        <p:spPr>
          <a:xfrm>
            <a:off x="1479550" y="2203451"/>
            <a:ext cx="2200910" cy="31632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776601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E9A15-A946-AC12-6587-71B10AF69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9625C836-A603-7225-D678-CE73F1ECB6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9228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</a:t>
            </a:r>
            <a:r>
              <a:rPr lang="en-US" altLang="ko-KR" sz="2400" dirty="0" err="1"/>
              <a:t>UserAccount</a:t>
            </a:r>
            <a:r>
              <a:rPr lang="en-US" altLang="ko-KR" sz="2400" dirty="0"/>
              <a:t> </a:t>
            </a:r>
            <a:r>
              <a:rPr lang="ko-KR" altLang="en-US" sz="2400" dirty="0"/>
              <a:t>클래스 </a:t>
            </a:r>
            <a:r>
              <a:rPr lang="en-US" altLang="ko-KR" sz="2400" dirty="0"/>
              <a:t>: </a:t>
            </a:r>
            <a:r>
              <a:rPr lang="ko-KR" altLang="en-US" sz="2400" dirty="0"/>
              <a:t>비밀번호 보호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UserAccount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클래스를 정의하세요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인스턴스 변수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username: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사용자 이름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__password: private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변수로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비밀번호 저장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생성자에서 사용자 이름과 비밀번호를 초기화하세요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다음 메서드를 정의하세요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change_password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old_pw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new_pw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):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현재 비밀번호가 </a:t>
            </a: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old_pw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같을 때만 변경 허용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틀리면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비밀번호 불일치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출력</a:t>
            </a:r>
          </a:p>
          <a:p>
            <a:pPr lvl="1">
              <a:lnSpc>
                <a:spcPct val="150000"/>
              </a:lnSpc>
            </a:pP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check_password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(password):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비밀번호 일치 여부를 반환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(True/False)</a:t>
            </a:r>
            <a:endParaRPr lang="en-US" altLang="ko-KR" sz="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7BF151-6463-885F-25FA-D2B1663A3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0A2D2B5-BE81-FF56-9C75-E0DA8D13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B4AD8E1-83D7-87AD-021D-775EC4428AA8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</a:t>
            </a:r>
            <a:r>
              <a:rPr lang="ko-KR" altLang="en-US" dirty="0">
                <a:solidFill>
                  <a:srgbClr val="ED7D31"/>
                </a:solidFill>
              </a:rPr>
              <a:t>접근 제어와 정보은닉 연습</a:t>
            </a:r>
          </a:p>
        </p:txBody>
      </p:sp>
    </p:spTree>
    <p:extLst>
      <p:ext uri="{BB962C8B-B14F-4D97-AF65-F5344CB8AC3E}">
        <p14:creationId xmlns:p14="http://schemas.microsoft.com/office/powerpoint/2010/main" val="4129592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571414-6384-AE9D-E314-2E5EC4643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E84A2487-E001-8DE2-6D07-1EF4C1026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2871465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2. Student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클래스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: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성적 검증</a:t>
            </a:r>
            <a:r>
              <a:rPr lang="en-US" altLang="ko-KR" sz="2400" dirty="0"/>
              <a:t>(@property </a:t>
            </a:r>
            <a:r>
              <a:rPr lang="ko-KR" altLang="en-US" sz="2400" dirty="0"/>
              <a:t>사용</a:t>
            </a:r>
            <a:r>
              <a:rPr lang="en-US" altLang="ko-KR" sz="2400" dirty="0"/>
              <a:t>)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Student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클래스를 정의하세요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인스턴스 변수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__score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private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으로 선언합니다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score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에 대한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getter/setter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@property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사용하여 정의하세요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점수는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0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이상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100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이하만 허용되며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범위를 벗어나면 </a:t>
            </a:r>
            <a:r>
              <a:rPr lang="en-US" altLang="ko-KR" sz="16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ValueError</a:t>
            </a: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발생시킵니다</a:t>
            </a:r>
            <a:r>
              <a:rPr lang="en-US" altLang="ko-KR" sz="1600" dirty="0">
                <a:solidFill>
                  <a:srgbClr val="FF5050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r>
              <a:rPr lang="en-US" altLang="ko-KR" sz="1600" dirty="0">
                <a:solidFill>
                  <a:srgbClr val="FF5050"/>
                </a:solidFill>
              </a:rPr>
              <a:t>(raise </a:t>
            </a:r>
            <a:r>
              <a:rPr lang="en-US" altLang="ko-KR" sz="1600" dirty="0" err="1">
                <a:solidFill>
                  <a:srgbClr val="FF5050"/>
                </a:solidFill>
              </a:rPr>
              <a:t>ValueError</a:t>
            </a:r>
            <a:r>
              <a:rPr lang="en-US" altLang="ko-KR" sz="1600" dirty="0">
                <a:solidFill>
                  <a:srgbClr val="FF5050"/>
                </a:solidFill>
              </a:rPr>
              <a:t> </a:t>
            </a:r>
            <a:r>
              <a:rPr lang="ko-KR" altLang="en-US" sz="1600" dirty="0">
                <a:solidFill>
                  <a:srgbClr val="FF5050"/>
                </a:solidFill>
              </a:rPr>
              <a:t>사용</a:t>
            </a:r>
            <a:r>
              <a:rPr lang="en-US" altLang="ko-KR" sz="1600" dirty="0">
                <a:solidFill>
                  <a:srgbClr val="FF5050"/>
                </a:solidFill>
              </a:rPr>
              <a:t>)</a:t>
            </a:r>
            <a:endParaRPr lang="en-US" altLang="ko-KR" sz="400" dirty="0">
              <a:solidFill>
                <a:srgbClr val="FF5050"/>
              </a:solidFill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69D621-DEA6-1A0C-5086-5477BB302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57D9E2-015A-9A55-942F-381F47F1A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87782846-E632-ECC4-F59D-F1246F293164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3. </a:t>
            </a:r>
            <a:r>
              <a:rPr lang="ko-KR" altLang="en-US" dirty="0">
                <a:solidFill>
                  <a:srgbClr val="ED7D31"/>
                </a:solidFill>
              </a:rPr>
              <a:t>접근 제어와 정보은닉 연습</a:t>
            </a:r>
          </a:p>
        </p:txBody>
      </p:sp>
    </p:spTree>
    <p:extLst>
      <p:ext uri="{BB962C8B-B14F-4D97-AF65-F5344CB8AC3E}">
        <p14:creationId xmlns:p14="http://schemas.microsoft.com/office/powerpoint/2010/main" val="33537744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DB5A7-591F-3F59-A367-0BFEC30A89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EC8115A-1857-B788-6EAE-02183A7FD30F}"/>
              </a:ext>
            </a:extLst>
          </p:cNvPr>
          <p:cNvSpPr txBox="1"/>
          <p:nvPr/>
        </p:nvSpPr>
        <p:spPr>
          <a:xfrm>
            <a:off x="2933944" y="2600493"/>
            <a:ext cx="632416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상속과 </a:t>
            </a:r>
            <a:r>
              <a:rPr lang="ko-KR" altLang="en-US" sz="6000" dirty="0" err="1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오버라이딩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9995208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2B38C-FA69-381F-B53A-86F271C27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E85C5D-71FB-F9B2-ECA7-1A4DB0770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r>
              <a:rPr lang="ko-KR" altLang="en-US" dirty="0"/>
              <a:t>의 개념과 필요성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BC2C9D-C5B0-2F3C-FAA0-C06A7C955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BC620DF-FEE8-558C-F5BA-DD297D1C2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43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013A2554-F5C0-3690-2DF8-C40DDABD7BC4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345090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기존에 정의된 클래스의 속성과 메서드를 물려받아 새로운 클래스를 만드는 것</a:t>
            </a:r>
            <a:endParaRPr lang="en-US" altLang="ko-KR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코드의 재사용성을 높임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dirty="0"/>
              <a:t>✔️ 공통된 기능은 부모 클래스에 정의하고</a:t>
            </a:r>
            <a:r>
              <a:rPr lang="en-US" altLang="ko-KR" dirty="0"/>
              <a:t>, </a:t>
            </a:r>
            <a:r>
              <a:rPr lang="ko-KR" altLang="en-US" dirty="0"/>
              <a:t>자식 클래스에서 확장하거나 수정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6E9E7F4-00E7-7B2C-7834-0AF8A4829770}"/>
              </a:ext>
            </a:extLst>
          </p:cNvPr>
          <p:cNvSpPr/>
          <p:nvPr/>
        </p:nvSpPr>
        <p:spPr>
          <a:xfrm>
            <a:off x="892628" y="3966956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"Inheritance allows you to define a class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that inherits all the methods and properties from another class."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40084515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CFDFD-5C76-9338-61E5-E25C429A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841D694-D2CF-9EFE-A014-AE9EEFFC0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(Inheritance)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FE280A9-1C25-092E-FCFB-4A1D0083AFD0}"/>
              </a:ext>
            </a:extLst>
          </p:cNvPr>
          <p:cNvGrpSpPr/>
          <p:nvPr/>
        </p:nvGrpSpPr>
        <p:grpSpPr>
          <a:xfrm>
            <a:off x="3038475" y="971550"/>
            <a:ext cx="6115050" cy="5161121"/>
            <a:chOff x="3038475" y="971550"/>
            <a:chExt cx="6115050" cy="5161121"/>
          </a:xfrm>
        </p:grpSpPr>
        <p:pic>
          <p:nvPicPr>
            <p:cNvPr id="2050" name="Picture 2" descr="Java Tutorials - Inheritance Basics">
              <a:extLst>
                <a:ext uri="{FF2B5EF4-FFF2-40B4-BE49-F238E27FC236}">
                  <a16:creationId xmlns:a16="http://schemas.microsoft.com/office/drawing/2014/main" id="{A58B47B7-E196-940E-D4EB-097F2743F83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137" b="4077"/>
            <a:stretch/>
          </p:blipFill>
          <p:spPr bwMode="auto">
            <a:xfrm>
              <a:off x="3429000" y="971550"/>
              <a:ext cx="5334000" cy="48958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7BA4C11-8EEB-9ABE-E862-359B5678336E}"/>
                </a:ext>
              </a:extLst>
            </p:cNvPr>
            <p:cNvSpPr txBox="1"/>
            <p:nvPr/>
          </p:nvSpPr>
          <p:spPr>
            <a:xfrm>
              <a:off x="3038475" y="5886450"/>
              <a:ext cx="6115050" cy="24622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000" dirty="0">
                  <a:latin typeface="SimSun-ExtG" panose="02010609060101010101" pitchFamily="49" charset="-122"/>
                </a:rPr>
                <a:t>http://www.btechsmartclass.com/java/java-inheritance-basics.html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77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340C9-783F-3C56-C5C5-32A994F2AA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6D3057B-5BBB-6DE7-1080-BCDB62417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 </a:t>
            </a:r>
            <a:r>
              <a:rPr lang="ko-KR" altLang="en-US" dirty="0"/>
              <a:t>기본 문법</a:t>
            </a:r>
            <a:r>
              <a:rPr lang="en-US" altLang="ko-KR" dirty="0"/>
              <a:t>(1)</a:t>
            </a:r>
            <a:endParaRPr lang="ko-KR" altLang="en-US" dirty="0"/>
          </a:p>
        </p:txBody>
      </p:sp>
      <p:pic>
        <p:nvPicPr>
          <p:cNvPr id="6" name="그림 5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860AF7F-77C8-562C-857F-DC8718FBD5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878591"/>
            <a:ext cx="10477500" cy="577215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6747F9-34DE-D4A2-8150-3907554781D1}"/>
              </a:ext>
            </a:extLst>
          </p:cNvPr>
          <p:cNvSpPr/>
          <p:nvPr/>
        </p:nvSpPr>
        <p:spPr>
          <a:xfrm>
            <a:off x="3391212" y="4267586"/>
            <a:ext cx="1950408" cy="34290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75952A-73C1-6068-DDC0-831E29E3F21B}"/>
              </a:ext>
            </a:extLst>
          </p:cNvPr>
          <p:cNvSpPr txBox="1"/>
          <p:nvPr/>
        </p:nvSpPr>
        <p:spPr>
          <a:xfrm>
            <a:off x="1589289" y="1229775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기본 문법</a:t>
            </a:r>
          </a:p>
        </p:txBody>
      </p:sp>
    </p:spTree>
    <p:extLst>
      <p:ext uri="{BB962C8B-B14F-4D97-AF65-F5344CB8AC3E}">
        <p14:creationId xmlns:p14="http://schemas.microsoft.com/office/powerpoint/2010/main" val="413491524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B41E8-CB1F-5693-25A9-00E9EBDF0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10A210-DFB9-41D6-C275-68FFF4E7DD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250" y="587375"/>
            <a:ext cx="10477500" cy="6496050"/>
          </a:xfrm>
          <a:prstGeom prst="rect">
            <a:avLst/>
          </a:prstGeom>
        </p:spPr>
      </p:pic>
      <p:sp>
        <p:nvSpPr>
          <p:cNvPr id="3" name="제목 2">
            <a:extLst>
              <a:ext uri="{FF2B5EF4-FFF2-40B4-BE49-F238E27FC236}">
                <a16:creationId xmlns:a16="http://schemas.microsoft.com/office/drawing/2014/main" id="{5C2B8F89-4E81-47B0-B562-D9AC4E8AD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상속</a:t>
            </a:r>
            <a:r>
              <a:rPr lang="en-US" altLang="ko-KR" dirty="0"/>
              <a:t> </a:t>
            </a:r>
            <a:r>
              <a:rPr lang="ko-KR" altLang="en-US" dirty="0"/>
              <a:t>기본 문법</a:t>
            </a:r>
            <a:r>
              <a:rPr lang="en-US" altLang="ko-KR" dirty="0"/>
              <a:t>(2)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DC356D-752F-957F-743A-9519E5556428}"/>
              </a:ext>
            </a:extLst>
          </p:cNvPr>
          <p:cNvSpPr txBox="1"/>
          <p:nvPr/>
        </p:nvSpPr>
        <p:spPr>
          <a:xfrm>
            <a:off x="1589289" y="937675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사용 예제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D675962-79BB-D96F-B7CE-56B9FA87AE87}"/>
              </a:ext>
            </a:extLst>
          </p:cNvPr>
          <p:cNvSpPr/>
          <p:nvPr/>
        </p:nvSpPr>
        <p:spPr>
          <a:xfrm>
            <a:off x="3379637" y="3969978"/>
            <a:ext cx="1840545" cy="34290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ADE4B92-DBD4-123E-4BC6-5B39AEE6F92E}"/>
              </a:ext>
            </a:extLst>
          </p:cNvPr>
          <p:cNvSpPr/>
          <p:nvPr/>
        </p:nvSpPr>
        <p:spPr>
          <a:xfrm>
            <a:off x="2470939" y="5434101"/>
            <a:ext cx="4635917" cy="34290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56838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33CAE-3D33-52BA-C64C-D2E8BF368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34FE4F-3EEE-3569-F7C7-DE1D7444F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super() </a:t>
            </a:r>
            <a:r>
              <a:rPr lang="ko-KR" altLang="en-US" dirty="0"/>
              <a:t>를 사용한 부모 생성자 호출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A4BFE9-3536-8450-8171-BD615454D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10873F-C2C0-2139-5D53-24BC1F80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47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B0A08FD4-7A17-DD4A-E614-CC0AFE603547}"/>
              </a:ext>
            </a:extLst>
          </p:cNvPr>
          <p:cNvSpPr txBox="1">
            <a:spLocks/>
          </p:cNvSpPr>
          <p:nvPr/>
        </p:nvSpPr>
        <p:spPr>
          <a:xfrm>
            <a:off x="238991" y="968701"/>
            <a:ext cx="11701221" cy="187003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700" dirty="0"/>
              <a:t>💡 </a:t>
            </a:r>
            <a:r>
              <a:rPr lang="en-US" altLang="ko-KR" sz="2700" dirty="0"/>
              <a:t>super() :</a:t>
            </a:r>
            <a:r>
              <a:rPr lang="ko-KR" altLang="en-US" sz="2700" dirty="0"/>
              <a:t> 부모 클래스의 메서드나 생성자를 호출할 수 있도록 해주는 내장 함수</a:t>
            </a:r>
            <a:endParaRPr lang="en-US" altLang="ko-KR" sz="27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200" dirty="0"/>
              <a:t>✔️ 자식 클래스에서 부모 클래스의 메서드</a:t>
            </a:r>
            <a:r>
              <a:rPr lang="en-US" altLang="ko-KR" sz="2200" dirty="0"/>
              <a:t>, </a:t>
            </a:r>
            <a:r>
              <a:rPr lang="ko-KR" altLang="en-US" sz="2200" dirty="0"/>
              <a:t>생성자</a:t>
            </a:r>
            <a:r>
              <a:rPr lang="en-US" altLang="ko-KR" sz="2200" dirty="0"/>
              <a:t>, </a:t>
            </a:r>
            <a:r>
              <a:rPr lang="ko-KR" altLang="en-US" sz="2200" dirty="0"/>
              <a:t>속성을 명시적 클래스명 없이 호출할 때 사용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200" dirty="0"/>
              <a:t>✔️ 코드의 유연성과 유지보수성 향상</a:t>
            </a:r>
            <a:endParaRPr lang="en-US" altLang="ko-KR" sz="22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C1044D-72B1-E91F-5662-AB6C918583CF}"/>
              </a:ext>
            </a:extLst>
          </p:cNvPr>
          <p:cNvSpPr/>
          <p:nvPr/>
        </p:nvSpPr>
        <p:spPr>
          <a:xfrm>
            <a:off x="892628" y="3810663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Return a proxy object that delegates method calls to a parent or sibling class of type.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This is useful for accessing inherited methods that have been overridden in a class.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330591650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1E7241-F53B-14E6-58C4-6BA7F7634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 descr="스크린샷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BE16064-905E-AA6C-76AC-30540C764C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03" t="26147" r="8363" b="25969"/>
          <a:stretch>
            <a:fillRect/>
          </a:stretch>
        </p:blipFill>
        <p:spPr>
          <a:xfrm>
            <a:off x="1727200" y="2278063"/>
            <a:ext cx="8731250" cy="17240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0253B72-D486-4F38-F361-E7FD31B8E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super() </a:t>
            </a:r>
            <a:r>
              <a:rPr lang="ko-KR" altLang="en-US" dirty="0"/>
              <a:t>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9A79FE0-3EF7-F0A1-66B0-635EEDD9C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A6C7444-C097-1E19-F613-826DB988F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7F33E6-D277-CC7C-0090-224BF7DC66EE}"/>
              </a:ext>
            </a:extLst>
          </p:cNvPr>
          <p:cNvSpPr txBox="1"/>
          <p:nvPr/>
        </p:nvSpPr>
        <p:spPr>
          <a:xfrm>
            <a:off x="1578841" y="1677861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사용 예제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045D1A-F276-75F2-A349-ED72EE0A61C2}"/>
              </a:ext>
            </a:extLst>
          </p:cNvPr>
          <p:cNvSpPr txBox="1"/>
          <p:nvPr/>
        </p:nvSpPr>
        <p:spPr>
          <a:xfrm>
            <a:off x="1578841" y="4002088"/>
            <a:ext cx="8879609" cy="14241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자식 클래스 안에서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super()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호출 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➡️ 상속 계층에서 다음 클래스의 메서드를 자동으로 찾아서 호출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보통은 생성자에서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super().__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형태로 많이 사용</a:t>
            </a:r>
          </a:p>
        </p:txBody>
      </p:sp>
    </p:spTree>
    <p:extLst>
      <p:ext uri="{BB962C8B-B14F-4D97-AF65-F5344CB8AC3E}">
        <p14:creationId xmlns:p14="http://schemas.microsoft.com/office/powerpoint/2010/main" val="327633677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2029CF-0649-8646-43F0-E8FCC230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9ADC13-5D1C-FE01-CC59-619D3889C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생성자에서의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5425C8-B471-0480-012A-766E99012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BABD762-E3B2-73A1-0D82-7235D34E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49</a:t>
            </a:fld>
            <a:endParaRPr lang="ko-KR" altLang="en-US"/>
          </a:p>
        </p:txBody>
      </p:sp>
      <p:pic>
        <p:nvPicPr>
          <p:cNvPr id="7" name="그림 6" descr="텍스트, 스크린샷, 디스플레이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C6A6C9E-3874-3F39-B220-AF5054F16A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200" t="13842" r="8269" b="13851"/>
          <a:stretch>
            <a:fillRect/>
          </a:stretch>
        </p:blipFill>
        <p:spPr>
          <a:xfrm>
            <a:off x="2190750" y="1408466"/>
            <a:ext cx="7804150" cy="442174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E540403-6337-167B-F871-FE3CB7CD8E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98" r="5003" b="9849"/>
          <a:stretch>
            <a:fillRect/>
          </a:stretch>
        </p:blipFill>
        <p:spPr>
          <a:xfrm>
            <a:off x="4580349" y="4998555"/>
            <a:ext cx="2117632" cy="67818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7DB945A-F26B-7599-A706-D61D10E02662}"/>
              </a:ext>
            </a:extLst>
          </p:cNvPr>
          <p:cNvSpPr txBox="1"/>
          <p:nvPr/>
        </p:nvSpPr>
        <p:spPr>
          <a:xfrm>
            <a:off x="2053293" y="826961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사용 예제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F652241-9D0B-320E-3F36-9C3E161AC43E}"/>
              </a:ext>
            </a:extLst>
          </p:cNvPr>
          <p:cNvSpPr/>
          <p:nvPr/>
        </p:nvSpPr>
        <p:spPr>
          <a:xfrm>
            <a:off x="4033039" y="4219524"/>
            <a:ext cx="4856318" cy="34290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6690E50-8456-3651-B5D7-C216EC052AAD}"/>
              </a:ext>
            </a:extLst>
          </p:cNvPr>
          <p:cNvSpPr txBox="1"/>
          <p:nvPr/>
        </p:nvSpPr>
        <p:spPr>
          <a:xfrm>
            <a:off x="2139950" y="5805161"/>
            <a:ext cx="780415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부모 클래스의 생성자를 명시적으로 호출할 때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super().__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__()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을 사용</a:t>
            </a:r>
          </a:p>
        </p:txBody>
      </p:sp>
    </p:spTree>
    <p:extLst>
      <p:ext uri="{BB962C8B-B14F-4D97-AF65-F5344CB8AC3E}">
        <p14:creationId xmlns:p14="http://schemas.microsoft.com/office/powerpoint/2010/main" val="1623237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5C7FB8-B710-0C7E-C073-58526C511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C2D8CFB1-20D2-A46D-4BD7-D22B893B01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" t="15425" r="6354" b="15423"/>
          <a:stretch/>
        </p:blipFill>
        <p:spPr>
          <a:xfrm>
            <a:off x="774700" y="1317783"/>
            <a:ext cx="10642600" cy="38290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D24176B-2CCA-B761-2727-6A462F2E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3A6F07-32F3-B6D8-BCA0-F9C9D3AFD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5B66F9D-BE62-2E7F-9BB1-86633F88D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7393A1-0BB7-3EA3-49E6-C2223F30B150}"/>
              </a:ext>
            </a:extLst>
          </p:cNvPr>
          <p:cNvSpPr txBox="1"/>
          <p:nvPr/>
        </p:nvSpPr>
        <p:spPr>
          <a:xfrm>
            <a:off x="676058" y="5097506"/>
            <a:ext cx="7096342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생성자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(__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init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__)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객체가 생성될 때 자동 호출되는 초기화 메서드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self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생성되는 객체 자신을 가리킴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297773D-AA8C-31FB-90E0-27D773DDA9CD}"/>
              </a:ext>
            </a:extLst>
          </p:cNvPr>
          <p:cNvSpPr/>
          <p:nvPr/>
        </p:nvSpPr>
        <p:spPr>
          <a:xfrm>
            <a:off x="2016760" y="2850848"/>
            <a:ext cx="3241040" cy="316328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687989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FAA01-7C8E-C63A-27C3-EBE3754B6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CE9A79C8-0ACE-505D-D2D7-4142013C5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4612" y="579752"/>
            <a:ext cx="9342776" cy="643802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22996A5-49E1-AC0D-A137-6ADDA6E88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메서드에서의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E08895-530B-12CD-2996-FEC01094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A01B567-50EB-72BD-BF43-972BC94BC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50</a:t>
            </a:fld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7DE248F-1FA5-989A-CCA7-A4B13D7CDE83}"/>
              </a:ext>
            </a:extLst>
          </p:cNvPr>
          <p:cNvSpPr txBox="1"/>
          <p:nvPr/>
        </p:nvSpPr>
        <p:spPr>
          <a:xfrm>
            <a:off x="2053293" y="826961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사용 예제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0B9188-1ACB-B026-5ADA-719099E9DC47}"/>
              </a:ext>
            </a:extLst>
          </p:cNvPr>
          <p:cNvSpPr/>
          <p:nvPr/>
        </p:nvSpPr>
        <p:spPr>
          <a:xfrm>
            <a:off x="4033039" y="4219524"/>
            <a:ext cx="4463261" cy="342900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AB39348E-B8DF-C2B8-DBD9-6784D0051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051" y="5116775"/>
            <a:ext cx="2495898" cy="73352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67496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53B50-3EDE-2F90-B7DC-A33B4BF30C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9E6AD4-7BC5-F37C-3880-921F89EDA7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super()</a:t>
            </a:r>
            <a:r>
              <a:rPr lang="ko-KR" altLang="en-US" dirty="0"/>
              <a:t> 사용시 주의사항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92107DD-F22F-CD95-F689-DD2B9D774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2A829AB-0E84-5A27-E012-070328D1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51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D965FAA7-5950-263E-3C41-430134AAE16F}"/>
              </a:ext>
            </a:extLst>
          </p:cNvPr>
          <p:cNvSpPr txBox="1">
            <a:spLocks/>
          </p:cNvSpPr>
          <p:nvPr/>
        </p:nvSpPr>
        <p:spPr>
          <a:xfrm>
            <a:off x="238991" y="1145406"/>
            <a:ext cx="11701221" cy="2893194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/>
              <a:t>1️⃣</a:t>
            </a:r>
            <a:r>
              <a:rPr lang="ko-KR" altLang="en-US" sz="2700" dirty="0"/>
              <a:t> </a:t>
            </a:r>
            <a:r>
              <a:rPr lang="en-US" altLang="ko-KR" sz="2700" dirty="0"/>
              <a:t>super()</a:t>
            </a:r>
            <a:r>
              <a:rPr lang="ko-KR" altLang="en-US" sz="2700" dirty="0"/>
              <a:t>는 반드시 클래스 내부 메서드에서 사용해야 함</a:t>
            </a:r>
            <a:endParaRPr lang="en-US" altLang="ko-KR" sz="2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/>
              <a:t>2️⃣ </a:t>
            </a:r>
            <a:r>
              <a:rPr lang="ko-KR" altLang="en-US" sz="2700" dirty="0"/>
              <a:t>생성자에서 </a:t>
            </a:r>
            <a:r>
              <a:rPr lang="en-US" altLang="ko-KR" sz="2700" dirty="0"/>
              <a:t>super().__</a:t>
            </a:r>
            <a:r>
              <a:rPr lang="en-US" altLang="ko-KR" sz="2700" dirty="0" err="1"/>
              <a:t>init</a:t>
            </a:r>
            <a:r>
              <a:rPr lang="en-US" altLang="ko-KR" sz="2700" dirty="0"/>
              <a:t>__()</a:t>
            </a:r>
            <a:r>
              <a:rPr lang="ko-KR" altLang="en-US" sz="2700" dirty="0"/>
              <a:t>를 호출하지 않으면 부모 생성자가 생략됨</a:t>
            </a:r>
            <a:endParaRPr lang="en-US" altLang="ko-KR" sz="27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/>
              <a:t>3️⃣ super().__</a:t>
            </a:r>
            <a:r>
              <a:rPr lang="en-US" altLang="ko-KR" sz="2700" dirty="0" err="1"/>
              <a:t>init</a:t>
            </a:r>
            <a:r>
              <a:rPr lang="en-US" altLang="ko-KR" sz="2700" dirty="0"/>
              <a:t>__()</a:t>
            </a:r>
            <a:r>
              <a:rPr lang="ko-KR" altLang="en-US" sz="2700" dirty="0"/>
              <a:t>는 </a:t>
            </a:r>
            <a:r>
              <a:rPr lang="en-US" altLang="ko-KR" sz="2700" dirty="0"/>
              <a:t>Parent.__</a:t>
            </a:r>
            <a:r>
              <a:rPr lang="en-US" altLang="ko-KR" sz="2700" dirty="0" err="1"/>
              <a:t>init</a:t>
            </a:r>
            <a:r>
              <a:rPr lang="en-US" altLang="ko-KR" sz="2700" dirty="0"/>
              <a:t>__(self)</a:t>
            </a:r>
            <a:r>
              <a:rPr lang="ko-KR" altLang="en-US" sz="2700" dirty="0"/>
              <a:t>를 직접 호출하는 것과 유사하지만</a:t>
            </a:r>
            <a:r>
              <a:rPr lang="en-US" altLang="ko-KR" sz="27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700" dirty="0"/>
              <a:t>      </a:t>
            </a:r>
            <a:r>
              <a:rPr lang="ko-KR" altLang="en-US" sz="2700" dirty="0"/>
              <a:t>상속 구조가 변경되어도 자동 추적되므로 안전함</a:t>
            </a:r>
            <a:endParaRPr lang="en-US" altLang="ko-KR" sz="2200" dirty="0"/>
          </a:p>
        </p:txBody>
      </p:sp>
    </p:spTree>
    <p:extLst>
      <p:ext uri="{BB962C8B-B14F-4D97-AF65-F5344CB8AC3E}">
        <p14:creationId xmlns:p14="http://schemas.microsoft.com/office/powerpoint/2010/main" val="242261855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C8EF-B12F-1AF9-F18E-C9D0E0EEEB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B11A0A-0B02-F073-5CC7-0E7BC9518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(Overriding)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A3B48-5FB2-87D3-BFF0-75296C6EA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05932FB-D145-5268-ABC8-F97DC5F65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52</a:t>
            </a:fld>
            <a:endParaRPr lang="ko-KR" altLang="en-US"/>
          </a:p>
        </p:txBody>
      </p:sp>
      <p:sp>
        <p:nvSpPr>
          <p:cNvPr id="7" name="내용 개체 틀 3">
            <a:extLst>
              <a:ext uri="{FF2B5EF4-FFF2-40B4-BE49-F238E27FC236}">
                <a16:creationId xmlns:a16="http://schemas.microsoft.com/office/drawing/2014/main" id="{923689EC-AD7B-5B5C-EA50-7212D067757B}"/>
              </a:ext>
            </a:extLst>
          </p:cNvPr>
          <p:cNvSpPr txBox="1">
            <a:spLocks/>
          </p:cNvSpPr>
          <p:nvPr/>
        </p:nvSpPr>
        <p:spPr>
          <a:xfrm>
            <a:off x="238991" y="968700"/>
            <a:ext cx="11701221" cy="2989842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dirty="0"/>
              <a:t>💡 부모 클래스의 메서드를 자식 클래스에서 동일한 이름으로 다시 정의하는 것</a:t>
            </a:r>
            <a:endParaRPr lang="en-US" altLang="ko-KR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b="1" dirty="0"/>
              <a:t>📌 </a:t>
            </a:r>
            <a:r>
              <a:rPr lang="ko-KR" altLang="en-US" dirty="0"/>
              <a:t>기존 기능을 </a:t>
            </a:r>
            <a:r>
              <a:rPr lang="ko-KR" altLang="en-US" b="1" dirty="0"/>
              <a:t>새로운 방식으로 변경</a:t>
            </a:r>
            <a:r>
              <a:rPr lang="ko-KR" altLang="en-US" dirty="0"/>
              <a:t>하거나 </a:t>
            </a:r>
            <a:r>
              <a:rPr lang="ko-KR" altLang="en-US" b="1" dirty="0"/>
              <a:t>특화된 동작을 구현</a:t>
            </a:r>
            <a:r>
              <a:rPr lang="ko-KR" altLang="en-US" dirty="0"/>
              <a:t>할 수 있음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7912526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70D79-4BA5-D38B-72D4-384EFF246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2D3D27-D71B-8962-098D-E29B57189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메서드 </a:t>
            </a:r>
            <a:r>
              <a:rPr lang="ko-KR" altLang="en-US" dirty="0" err="1"/>
              <a:t>오버라이딩</a:t>
            </a:r>
            <a:r>
              <a:rPr lang="ko-KR" altLang="en-US" dirty="0"/>
              <a:t> </a:t>
            </a:r>
            <a:r>
              <a:rPr lang="en-US" altLang="ko-KR" dirty="0"/>
              <a:t>(Overriding)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26C05B-852C-8740-2EC8-F4D93AA771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AE1B7AC-C902-D225-6244-2B97B4214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53</a:t>
            </a:fld>
            <a:endParaRPr lang="ko-KR" altLang="en-US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5511313-EE2C-51C2-E62C-6EC0EA194507}"/>
              </a:ext>
            </a:extLst>
          </p:cNvPr>
          <p:cNvGrpSpPr/>
          <p:nvPr/>
        </p:nvGrpSpPr>
        <p:grpSpPr>
          <a:xfrm>
            <a:off x="2200862" y="1424109"/>
            <a:ext cx="7790276" cy="4424029"/>
            <a:chOff x="1976718" y="1075765"/>
            <a:chExt cx="8236323" cy="4677335"/>
          </a:xfrm>
        </p:grpSpPr>
        <p:pic>
          <p:nvPicPr>
            <p:cNvPr id="6" name="그림 5" descr="텍스트, 스크린샷, 디스플레이, 소프트웨어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4F1EEA82-46F7-8547-36AC-08F3E22D1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02" t="13685" r="8225" b="13806"/>
            <a:stretch>
              <a:fillRect/>
            </a:stretch>
          </p:blipFill>
          <p:spPr>
            <a:xfrm>
              <a:off x="1976718" y="1075765"/>
              <a:ext cx="8236323" cy="4677335"/>
            </a:xfrm>
            <a:prstGeom prst="rect">
              <a:avLst/>
            </a:prstGeom>
          </p:spPr>
        </p:pic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F9F67FE5-CD77-1987-5B1A-FD1672201346}"/>
                </a:ext>
              </a:extLst>
            </p:cNvPr>
            <p:cNvSpPr/>
            <p:nvPr/>
          </p:nvSpPr>
          <p:spPr>
            <a:xfrm>
              <a:off x="3375815" y="3695649"/>
              <a:ext cx="4091786" cy="695376"/>
            </a:xfrm>
            <a:prstGeom prst="rect">
              <a:avLst/>
            </a:prstGeom>
            <a:noFill/>
            <a:ln w="254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2760C8FA-0587-2C01-F2A1-64E67818DA9C}"/>
                </a:ext>
              </a:extLst>
            </p:cNvPr>
            <p:cNvSpPr/>
            <p:nvPr/>
          </p:nvSpPr>
          <p:spPr>
            <a:xfrm>
              <a:off x="2861466" y="5048759"/>
              <a:ext cx="2463010" cy="332866"/>
            </a:xfrm>
            <a:prstGeom prst="rect">
              <a:avLst/>
            </a:prstGeom>
            <a:noFill/>
            <a:ln w="25400">
              <a:solidFill>
                <a:srgbClr val="FF5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60B4C863-E49E-8FB9-6057-E4F2558D4DAE}"/>
              </a:ext>
            </a:extLst>
          </p:cNvPr>
          <p:cNvSpPr txBox="1"/>
          <p:nvPr/>
        </p:nvSpPr>
        <p:spPr>
          <a:xfrm>
            <a:off x="2067807" y="826961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사용 예제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7C87208-99DA-23C7-22EF-42958C0499E3}"/>
              </a:ext>
            </a:extLst>
          </p:cNvPr>
          <p:cNvSpPr txBox="1"/>
          <p:nvPr/>
        </p:nvSpPr>
        <p:spPr>
          <a:xfrm>
            <a:off x="2139950" y="5790647"/>
            <a:ext cx="7804150" cy="5000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Cat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Animal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speak()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덮어씀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(override).</a:t>
            </a:r>
            <a:endParaRPr lang="ko-KR" altLang="en-US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98772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545CA-DC64-286F-93CF-F99BED68E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C92A9470-07D8-6FA3-3359-FCCF6C24F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2078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 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1. Shape </a:t>
            </a: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클래스 </a:t>
            </a:r>
            <a:r>
              <a:rPr lang="ko-KR" altLang="en-US" sz="2400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오버라이딩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[Shape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조건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생성자를 통해 다음 두 값을 초기화하세요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변의 개수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(sides)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밑변의 길이 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(base)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printInfo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메서드를 정의하여 다음과 같이 출력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변의 개수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4</a:t>
            </a:r>
          </a:p>
          <a:p>
            <a:pPr lvl="1">
              <a:lnSpc>
                <a:spcPct val="150000"/>
              </a:lnSpc>
            </a:pPr>
            <a:r>
              <a:rPr lang="ko-KR" altLang="en-US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밑변의 길이</a:t>
            </a:r>
            <a:r>
              <a:rPr lang="en-US" altLang="ko-KR" sz="16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10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area() </a:t>
            </a:r>
            <a:r>
              <a:rPr lang="ko-KR" altLang="en-US" sz="2000" dirty="0"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메서드를 정의하여 </a:t>
            </a:r>
            <a:r>
              <a:rPr lang="en-US" altLang="ko-KR" sz="2000" dirty="0"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"</a:t>
            </a:r>
            <a:r>
              <a:rPr lang="ko-KR" altLang="en-US" sz="2000" dirty="0"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넓이 계산이 정의되지 않았습니다</a:t>
            </a:r>
            <a:r>
              <a:rPr lang="en-US" altLang="ko-KR" sz="2000" dirty="0"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."</a:t>
            </a:r>
            <a:r>
              <a:rPr lang="ko-KR" altLang="en-US" sz="2000" dirty="0"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라는 메시지를 출력</a:t>
            </a:r>
            <a:endParaRPr lang="en-US" altLang="ko-KR" sz="2000" dirty="0"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r>
              <a:rPr lang="en-US" altLang="ko-KR" sz="1600" dirty="0"/>
              <a:t>→ </a:t>
            </a:r>
            <a:r>
              <a:rPr lang="ko-KR" altLang="en-US" sz="1600" dirty="0"/>
              <a:t>자식 클래스에서 이 메서드를 </a:t>
            </a:r>
            <a:r>
              <a:rPr lang="ko-KR" altLang="en-US" sz="1600" dirty="0" err="1"/>
              <a:t>오버라이딩해야</a:t>
            </a:r>
            <a:r>
              <a:rPr lang="ko-KR" altLang="en-US" sz="1600" dirty="0"/>
              <a:t> 합니다</a:t>
            </a:r>
            <a:r>
              <a:rPr lang="en-US" altLang="ko-KR" sz="1600" dirty="0"/>
              <a:t>.</a:t>
            </a:r>
            <a:endParaRPr lang="en-US" altLang="ko-KR" sz="16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8AFAAC1-2AB2-85B5-39A9-66A64A3B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9DD1488-BDB6-1327-8971-91B75B93D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7E9BBC9-44DC-ABBD-1071-62368F09AAC9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>
                <a:solidFill>
                  <a:srgbClr val="ED7D31"/>
                </a:solidFill>
              </a:rPr>
              <a:t>상속과 </a:t>
            </a:r>
            <a:r>
              <a:rPr lang="ko-KR" altLang="en-US" dirty="0" err="1">
                <a:solidFill>
                  <a:srgbClr val="ED7D31"/>
                </a:solidFill>
              </a:rPr>
              <a:t>오버라이딩</a:t>
            </a:r>
            <a:r>
              <a:rPr lang="ko-KR" altLang="en-US" dirty="0">
                <a:solidFill>
                  <a:srgbClr val="ED7D31"/>
                </a:solidFill>
              </a:rPr>
              <a:t> 연습</a:t>
            </a:r>
          </a:p>
        </p:txBody>
      </p:sp>
    </p:spTree>
    <p:extLst>
      <p:ext uri="{BB962C8B-B14F-4D97-AF65-F5344CB8AC3E}">
        <p14:creationId xmlns:p14="http://schemas.microsoft.com/office/powerpoint/2010/main" val="27729309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52C6CC-07A1-D358-9795-2A2E4FE53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B636AE2-C791-2A6E-8989-F8FA87BB2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520789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[Rectangle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조건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Shape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상속받습니다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생성자에서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sides, base, height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모두 초기화합니다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area()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메서드를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오버라이딩하여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base * height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값을 출력합니다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[Triangle 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조건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Shape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상속받습니다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생성자에서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sides, base, height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모두 초기화합니다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area()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메서드를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오버라이딩하여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(base * height) / 2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값을 출력합니다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  <a:endParaRPr lang="en-US" altLang="ko-KR" sz="14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E82A7C-00E6-576A-942A-8E00DC68F0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81D6ED6-84E2-F924-8CFA-80D846792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1EC8DD23-0C9C-627F-8690-6E3577358FBA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>
                <a:solidFill>
                  <a:srgbClr val="ED7D31"/>
                </a:solidFill>
              </a:rPr>
              <a:t>상속과 </a:t>
            </a:r>
            <a:r>
              <a:rPr lang="ko-KR" altLang="en-US" dirty="0" err="1">
                <a:solidFill>
                  <a:srgbClr val="ED7D31"/>
                </a:solidFill>
              </a:rPr>
              <a:t>오버라이딩</a:t>
            </a:r>
            <a:r>
              <a:rPr lang="ko-KR" altLang="en-US" dirty="0">
                <a:solidFill>
                  <a:srgbClr val="ED7D31"/>
                </a:solidFill>
              </a:rPr>
              <a:t> 연습</a:t>
            </a:r>
          </a:p>
        </p:txBody>
      </p:sp>
    </p:spTree>
    <p:extLst>
      <p:ext uri="{BB962C8B-B14F-4D97-AF65-F5344CB8AC3E}">
        <p14:creationId xmlns:p14="http://schemas.microsoft.com/office/powerpoint/2010/main" val="12143398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5BD9E0-905F-2F1A-703A-C84D9F989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AF2B6DEC-8B1E-7D6F-7376-86D932B72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1930304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[</a:t>
            </a:r>
            <a:r>
              <a:rPr lang="ko-KR" altLang="en-US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실행</a:t>
            </a:r>
            <a:r>
              <a:rPr lang="en-US" altLang="ko-KR" sz="2000" b="1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]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Rectangle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과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Triangle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객체를 생성합니다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각 객체에 대해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printInfo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와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area()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메서드를 차례로 호출하세요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b="1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A848D2-ECE2-21FE-E76B-B5A07B5D5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7632E24-85AA-982B-6A13-CB20701B2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92931F1E-8543-C2AA-5D21-E071D5A201C9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4. </a:t>
            </a:r>
            <a:r>
              <a:rPr lang="ko-KR" altLang="en-US" dirty="0">
                <a:solidFill>
                  <a:srgbClr val="ED7D31"/>
                </a:solidFill>
              </a:rPr>
              <a:t>상속과 </a:t>
            </a:r>
            <a:r>
              <a:rPr lang="ko-KR" altLang="en-US" dirty="0" err="1">
                <a:solidFill>
                  <a:srgbClr val="ED7D31"/>
                </a:solidFill>
              </a:rPr>
              <a:t>오버라이딩</a:t>
            </a:r>
            <a:r>
              <a:rPr lang="ko-KR" altLang="en-US" dirty="0">
                <a:solidFill>
                  <a:srgbClr val="ED7D31"/>
                </a:solidFill>
              </a:rPr>
              <a:t> 연습</a:t>
            </a:r>
          </a:p>
        </p:txBody>
      </p:sp>
    </p:spTree>
    <p:extLst>
      <p:ext uri="{BB962C8B-B14F-4D97-AF65-F5344CB8AC3E}">
        <p14:creationId xmlns:p14="http://schemas.microsoft.com/office/powerpoint/2010/main" val="21245363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1B92D-415B-97E8-97E8-9268D3A00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8E600-A96C-2362-45D9-CC5705BADC40}"/>
              </a:ext>
            </a:extLst>
          </p:cNvPr>
          <p:cNvSpPr txBox="1"/>
          <p:nvPr/>
        </p:nvSpPr>
        <p:spPr>
          <a:xfrm>
            <a:off x="4044825" y="2600493"/>
            <a:ext cx="410240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추상 클래스</a:t>
            </a:r>
            <a:endParaRPr lang="en-US" altLang="ko-KR" sz="6000" dirty="0">
              <a:solidFill>
                <a:schemeClr val="accent2"/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5372995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322A6-24EE-7E84-5B5A-1E5753C776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5193C3-0B90-16F9-C007-AEF59C350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3AFDF8-24BD-FA45-2A84-23541ECDF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3EA8E0A-C750-065A-CD3E-B6813A0672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2BC0210F-9E54-9921-CE00-0E1F3CC24355}"/>
              </a:ext>
            </a:extLst>
          </p:cNvPr>
          <p:cNvSpPr txBox="1">
            <a:spLocks/>
          </p:cNvSpPr>
          <p:nvPr/>
        </p:nvSpPr>
        <p:spPr>
          <a:xfrm>
            <a:off x="238991" y="1145407"/>
            <a:ext cx="11701221" cy="138207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직접 인스턴스를 만들 수 없으며</a:t>
            </a:r>
            <a:r>
              <a:rPr lang="en-US" altLang="ko-KR" sz="2400" dirty="0"/>
              <a:t>, </a:t>
            </a:r>
            <a:r>
              <a:rPr lang="ko-KR" altLang="en-US" sz="2400" dirty="0"/>
              <a:t>반드시 자식 클래스에서 구현을 완성해야 하는 클래스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2000" dirty="0"/>
              <a:t>✔️ 공통적인 구조는 정의하되</a:t>
            </a:r>
            <a:r>
              <a:rPr lang="en-US" altLang="ko-KR" sz="2000" dirty="0"/>
              <a:t>, </a:t>
            </a:r>
            <a:r>
              <a:rPr lang="ko-KR" altLang="en-US" sz="2000" dirty="0"/>
              <a:t>구체적인 동작은 상속받은 클래스에서 구현하도록 강제하는 용도로 사용</a:t>
            </a:r>
            <a:endParaRPr lang="en-US" altLang="ko-KR" sz="2000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6175049-C09E-FAF3-E612-D8272CD42B48}"/>
              </a:ext>
            </a:extLst>
          </p:cNvPr>
          <p:cNvSpPr/>
          <p:nvPr/>
        </p:nvSpPr>
        <p:spPr>
          <a:xfrm>
            <a:off x="892628" y="3429000"/>
            <a:ext cx="10406743" cy="157763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"Abstract base classes (ABCs) introduce a notion of interface definition and enforce</a:t>
            </a:r>
          </a:p>
          <a:p>
            <a:pPr algn="ctr">
              <a:lnSpc>
                <a:spcPct val="150000"/>
              </a:lnSpc>
            </a:pP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that derived classes implement particular methods."</a:t>
            </a:r>
            <a:b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</a:br>
            <a:r>
              <a:rPr lang="en-US" altLang="ko-KR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— </a:t>
            </a:r>
            <a:r>
              <a:rPr lang="ko-KR" altLang="en-US" dirty="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공식 문서 정의</a:t>
            </a:r>
          </a:p>
        </p:txBody>
      </p:sp>
    </p:spTree>
    <p:extLst>
      <p:ext uri="{BB962C8B-B14F-4D97-AF65-F5344CB8AC3E}">
        <p14:creationId xmlns:p14="http://schemas.microsoft.com/office/powerpoint/2010/main" val="29657554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266AE-8EDF-52E3-9E66-BAB9E33F5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DB614C-D27B-80B7-043D-B82329DC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추상 클래스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F8E6EE-4725-8EB2-91D6-C16CC87E8D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CFA9E2A-AAB4-242A-9D84-E7AD3DED0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9D9DB8F2-EC0C-C39A-EF7A-DD0CF732CB40}"/>
              </a:ext>
            </a:extLst>
          </p:cNvPr>
          <p:cNvSpPr txBox="1">
            <a:spLocks/>
          </p:cNvSpPr>
          <p:nvPr/>
        </p:nvSpPr>
        <p:spPr>
          <a:xfrm>
            <a:off x="238991" y="1145406"/>
            <a:ext cx="11701221" cy="2757853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추상 클래스의 목적</a:t>
            </a:r>
            <a:endParaRPr lang="en-US" altLang="ko-KR" sz="2400" dirty="0"/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공통 인터페이스 정의 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모든 하위 클래스가 따라야 할 메서드 구조 정의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✔️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일관성 유지 </a:t>
            </a:r>
            <a:r>
              <a:rPr lang="en-US" altLang="ko-KR" sz="1800" dirty="0"/>
              <a:t>: 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API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나 프레임워크의 통일된 동작 보장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✔️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구현 강제 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필수 메서드를 구현하지 않으면 오류 발생</a:t>
            </a:r>
          </a:p>
          <a:p>
            <a:pPr marL="457200" lvl="1" indent="0">
              <a:lnSpc>
                <a:spcPct val="150000"/>
              </a:lnSpc>
              <a:buNone/>
            </a:pPr>
            <a:r>
              <a:rPr lang="ko-KR" altLang="en-US" sz="1800" dirty="0"/>
              <a:t>✔️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코드 재사용 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+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설계 명확화 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일부 구현을 제공하면서도 확장 가능하도록 설계</a:t>
            </a:r>
          </a:p>
          <a:p>
            <a:pPr marL="0" indent="0">
              <a:lnSpc>
                <a:spcPct val="150000"/>
              </a:lnSpc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002584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8CE36A-E32E-1C90-B6D8-C825CFD96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7ADD23E-9AD8-8B46-BE54-F314893B5E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54" t="15425" r="6354" b="15423"/>
          <a:stretch/>
        </p:blipFill>
        <p:spPr>
          <a:xfrm>
            <a:off x="774700" y="1317783"/>
            <a:ext cx="10642600" cy="382905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A6A8C2-60E9-9FD3-E857-E2018C3FB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8BA46C-A927-DBF4-1B92-D499D02B3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3FD145-67A7-D94C-9DFB-411B4AA1A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7C0D4F-D37F-9C53-9288-1379D1040F1D}"/>
              </a:ext>
            </a:extLst>
          </p:cNvPr>
          <p:cNvSpPr txBox="1"/>
          <p:nvPr/>
        </p:nvSpPr>
        <p:spPr>
          <a:xfrm>
            <a:off x="676058" y="5097506"/>
            <a:ext cx="7096342" cy="9616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인스턴스 변수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객체마다 독립적으로 유지되는 변수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(self.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변수명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메서드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: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 내부에 정의된 함수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첫 번째 인자로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self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사용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5961D2-6BB0-9EB8-D416-BD5C3F2C8CDB}"/>
              </a:ext>
            </a:extLst>
          </p:cNvPr>
          <p:cNvSpPr/>
          <p:nvPr/>
        </p:nvSpPr>
        <p:spPr>
          <a:xfrm>
            <a:off x="2523699" y="3175158"/>
            <a:ext cx="1876851" cy="33385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EE20172-22E5-FAB1-0DEC-9D53876EF26D}"/>
              </a:ext>
            </a:extLst>
          </p:cNvPr>
          <p:cNvSpPr/>
          <p:nvPr/>
        </p:nvSpPr>
        <p:spPr>
          <a:xfrm>
            <a:off x="2043765" y="4161466"/>
            <a:ext cx="3648375" cy="333852"/>
          </a:xfrm>
          <a:prstGeom prst="rect">
            <a:avLst/>
          </a:prstGeom>
          <a:noFill/>
          <a:ln w="381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2195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F1E26B-7514-C453-5D28-DC6D15E2F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4AD7DA-1BBB-3DFC-6BA2-B82C01201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추상 클래스의 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61780C-5D17-A467-E585-9211F2A41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EAED845-2A6F-4747-12A9-DF7A83BE6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0A2C3644-463D-D421-FB5B-EAFD1FDF50DD}"/>
              </a:ext>
            </a:extLst>
          </p:cNvPr>
          <p:cNvSpPr txBox="1">
            <a:spLocks/>
          </p:cNvSpPr>
          <p:nvPr/>
        </p:nvSpPr>
        <p:spPr>
          <a:xfrm>
            <a:off x="2071171" y="834249"/>
            <a:ext cx="3012209" cy="60947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기본 구현</a:t>
            </a:r>
            <a:endParaRPr lang="en-US" altLang="ko-KR" sz="2400" dirty="0"/>
          </a:p>
        </p:txBody>
      </p:sp>
      <p:pic>
        <p:nvPicPr>
          <p:cNvPr id="6" name="그림 5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0DB2E07-3048-E94B-4905-432805872E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05" t="16234" r="7571" b="16207"/>
          <a:stretch>
            <a:fillRect/>
          </a:stretch>
        </p:blipFill>
        <p:spPr>
          <a:xfrm>
            <a:off x="2206171" y="1414493"/>
            <a:ext cx="7779658" cy="31291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59050C-D069-593B-9644-720B64373F90}"/>
              </a:ext>
            </a:extLst>
          </p:cNvPr>
          <p:cNvSpPr txBox="1"/>
          <p:nvPr/>
        </p:nvSpPr>
        <p:spPr>
          <a:xfrm>
            <a:off x="2148115" y="4471051"/>
            <a:ext cx="8175116" cy="188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추상 클래스를 만들기 위해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abc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(Abstract Base Classes)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모듈을 사용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ABC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반드시 상속해야 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@abstractmethod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가 붙은 메서드는 자식 클래스에서 반드시 구현해야 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맑은 고딕" panose="020B0503020000020004" pitchFamily="50" charset="-127"/>
                <a:ea typeface="맑은 고딕" panose="020B0503020000020004" pitchFamily="50" charset="-127"/>
                <a:cs typeface="Pretendard Light" panose="02000403000000020004" pitchFamily="2" charset="-127"/>
              </a:rPr>
              <a:t>⚠️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추상 클래스는 직접 인스턴스화 불가능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C9C5B85-00A6-56A0-F001-E3409B235055}"/>
              </a:ext>
            </a:extLst>
          </p:cNvPr>
          <p:cNvSpPr/>
          <p:nvPr/>
        </p:nvSpPr>
        <p:spPr>
          <a:xfrm>
            <a:off x="2812989" y="2214475"/>
            <a:ext cx="4273611" cy="312825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2541AE-4DFF-1292-B827-685C0A41C13A}"/>
              </a:ext>
            </a:extLst>
          </p:cNvPr>
          <p:cNvSpPr/>
          <p:nvPr/>
        </p:nvSpPr>
        <p:spPr>
          <a:xfrm>
            <a:off x="5585219" y="2786360"/>
            <a:ext cx="567931" cy="312825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4BF0A72-155C-9FC2-F3B7-7305FA6D5007}"/>
              </a:ext>
            </a:extLst>
          </p:cNvPr>
          <p:cNvSpPr/>
          <p:nvPr/>
        </p:nvSpPr>
        <p:spPr>
          <a:xfrm>
            <a:off x="3273819" y="3376910"/>
            <a:ext cx="1895081" cy="312825"/>
          </a:xfrm>
          <a:prstGeom prst="rect">
            <a:avLst/>
          </a:prstGeom>
          <a:noFill/>
          <a:ln w="25400">
            <a:solidFill>
              <a:srgbClr val="FF5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933790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A0D0E-09B7-1E9B-4FA3-3A0BE3D6B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D5E0DA1E-E511-F6BF-33A0-B8DAE1333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8" t="16307" r="12662" b="16201"/>
          <a:stretch>
            <a:fillRect/>
          </a:stretch>
        </p:blipFill>
        <p:spPr>
          <a:xfrm>
            <a:off x="6316613" y="1463165"/>
            <a:ext cx="5127719" cy="38957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96E7C02-719E-884B-F6A7-54BB1241A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dirty="0"/>
              <a:t>추상 클래스의 사용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F966191-1D67-922E-9ADF-D84EFE737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2D4047-350D-8E32-9C6F-BD57CD21D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 dirty="0"/>
          </a:p>
        </p:txBody>
      </p:sp>
      <p:sp>
        <p:nvSpPr>
          <p:cNvPr id="10" name="내용 개체 틀 3">
            <a:extLst>
              <a:ext uri="{FF2B5EF4-FFF2-40B4-BE49-F238E27FC236}">
                <a16:creationId xmlns:a16="http://schemas.microsoft.com/office/drawing/2014/main" id="{133C3DB7-FE82-6D5E-9A1A-19449B00B5D8}"/>
              </a:ext>
            </a:extLst>
          </p:cNvPr>
          <p:cNvSpPr txBox="1">
            <a:spLocks/>
          </p:cNvSpPr>
          <p:nvPr/>
        </p:nvSpPr>
        <p:spPr>
          <a:xfrm>
            <a:off x="604321" y="860106"/>
            <a:ext cx="3012209" cy="609478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✅ 구현 예제</a:t>
            </a:r>
            <a:endParaRPr lang="en-US" altLang="ko-KR" sz="2400" dirty="0"/>
          </a:p>
        </p:txBody>
      </p:sp>
      <p:pic>
        <p:nvPicPr>
          <p:cNvPr id="12" name="그림 11" descr="텍스트, 스크린샷, 디스플레이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401E12A-34AE-AAC5-C384-99EAB4CF2E7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74" t="11196" r="9721" b="11303"/>
          <a:stretch>
            <a:fillRect/>
          </a:stretch>
        </p:blipFill>
        <p:spPr>
          <a:xfrm>
            <a:off x="750887" y="1463165"/>
            <a:ext cx="5353053" cy="4708525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282822E-58F0-2D43-E87D-3ACA442C8C94}"/>
              </a:ext>
            </a:extLst>
          </p:cNvPr>
          <p:cNvSpPr txBox="1"/>
          <p:nvPr/>
        </p:nvSpPr>
        <p:spPr>
          <a:xfrm>
            <a:off x="6833392" y="5358890"/>
            <a:ext cx="4094163" cy="875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Animal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은 공통 인터페이스를 정의하고</a:t>
            </a: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     </a:t>
            </a:r>
            <a:r>
              <a: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실제 구현은 하위 클래스에서 이루어짐</a:t>
            </a:r>
            <a:endParaRPr lang="en-US" altLang="ko-KR" sz="1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3589519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D20E40-CD8E-374F-784A-B8F4F01C27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79F8F05F-5ECB-E089-5EDD-EE0A2B8D40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788" y="1145405"/>
            <a:ext cx="11641762" cy="4922886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📌문제</a:t>
            </a:r>
            <a:r>
              <a:rPr lang="en-US" altLang="ko-KR" sz="2400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 </a:t>
            </a:r>
            <a:r>
              <a:rPr lang="ko-KR" altLang="en-US" sz="2400" dirty="0"/>
              <a:t>추상 클래스 </a:t>
            </a:r>
            <a:r>
              <a:rPr lang="en-US" altLang="ko-KR" sz="2400" dirty="0"/>
              <a:t>Payment </a:t>
            </a:r>
            <a:r>
              <a:rPr lang="ko-KR" altLang="en-US" sz="2400" dirty="0"/>
              <a:t>구현</a:t>
            </a:r>
            <a:endParaRPr lang="ko-KR" altLang="en-US" sz="2400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아래 조건을 만족하는 클래스를 구현하세요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추상 클래스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Payment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정의하고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pay(amount)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추상 메서드로 선언하세요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(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abc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모듈 사용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CardPayment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클래스와 </a:t>
            </a:r>
            <a:r>
              <a:rPr lang="en-US" altLang="ko-KR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CashPayment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클래스는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Payment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상속받아 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pay()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메서드를 </a:t>
            </a:r>
            <a:r>
              <a:rPr lang="ko-KR" altLang="en-US" sz="20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오버라이딩하세요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CardPayment: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카드로 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{amount}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원을 결제합니다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출력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 err="1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CashPayment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: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현금으로 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{amount}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원을 결제합니다</a:t>
            </a:r>
            <a:r>
              <a:rPr lang="en-US" altLang="ko-KR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. </a:t>
            </a:r>
            <a:r>
              <a:rPr lang="ko-KR" altLang="en-US" sz="18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출력</a:t>
            </a:r>
            <a:endParaRPr lang="en-US" altLang="ko-KR" sz="18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3593AA-A329-26EB-1697-2AF16B839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7월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7D76E5-525E-6502-B6DE-53D9A16A9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40FE7B24-5413-5429-0AC4-5285A7945BB0}"/>
              </a:ext>
            </a:extLst>
          </p:cNvPr>
          <p:cNvSpPr txBox="1">
            <a:spLocks/>
          </p:cNvSpPr>
          <p:nvPr/>
        </p:nvSpPr>
        <p:spPr>
          <a:xfrm>
            <a:off x="251788" y="1"/>
            <a:ext cx="10515600" cy="11454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800" kern="1200">
                <a:solidFill>
                  <a:schemeClr val="tx1"/>
                </a:solidFill>
                <a:latin typeface="Pretendard Black" panose="02000A03000000020004" pitchFamily="2" charset="-127"/>
                <a:ea typeface="Pretendard Black" panose="02000A03000000020004" pitchFamily="2" charset="-127"/>
                <a:cs typeface="Pretendard Black" panose="02000A03000000020004" pitchFamily="2" charset="-127"/>
              </a:defRPr>
            </a:lvl1pPr>
          </a:lstStyle>
          <a:p>
            <a:r>
              <a:rPr lang="ko-KR" altLang="en-US" dirty="0">
                <a:solidFill>
                  <a:srgbClr val="ED7D31"/>
                </a:solidFill>
              </a:rPr>
              <a:t>실습</a:t>
            </a:r>
            <a:r>
              <a:rPr lang="en-US" altLang="ko-KR" dirty="0">
                <a:solidFill>
                  <a:srgbClr val="ED7D31"/>
                </a:solidFill>
              </a:rPr>
              <a:t>5. </a:t>
            </a:r>
            <a:r>
              <a:rPr lang="ko-KR" altLang="en-US" dirty="0">
                <a:solidFill>
                  <a:srgbClr val="ED7D31"/>
                </a:solidFill>
              </a:rPr>
              <a:t>추상 클래스 연습 문제</a:t>
            </a:r>
          </a:p>
        </p:txBody>
      </p:sp>
    </p:spTree>
    <p:extLst>
      <p:ext uri="{BB962C8B-B14F-4D97-AF65-F5344CB8AC3E}">
        <p14:creationId xmlns:p14="http://schemas.microsoft.com/office/powerpoint/2010/main" val="158451650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48508-AAA0-ABBB-4AA1-756029F1E9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A3E9F74D-109B-6AF9-777B-3CFA92906B71}"/>
              </a:ext>
            </a:extLst>
          </p:cNvPr>
          <p:cNvSpPr txBox="1">
            <a:spLocks/>
          </p:cNvSpPr>
          <p:nvPr/>
        </p:nvSpPr>
        <p:spPr>
          <a:xfrm>
            <a:off x="1524000" y="2555530"/>
            <a:ext cx="9144000" cy="111610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dirty="0">
                <a:solidFill>
                  <a:schemeClr val="accent2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29593714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B58F1-8DA6-FE59-1D0B-2045B1E98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디스플레이,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A7EAAC0-F3A6-F7F8-23A5-73994F4246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2507"/>
            <a:ext cx="12192000" cy="5210403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9F31E0-6109-46EA-0A94-80AE4A296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</a:t>
            </a:r>
            <a:r>
              <a:rPr lang="en-US" altLang="ko-KR" dirty="0"/>
              <a:t> </a:t>
            </a:r>
            <a:r>
              <a:rPr lang="ko-KR" altLang="en-US" dirty="0"/>
              <a:t>기본 문법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D59F8-F5B5-3EC5-9593-166152154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FF3CEF-042F-C488-81D0-23FF35A83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E106CF-64D1-7161-6B5D-B627546099B4}"/>
              </a:ext>
            </a:extLst>
          </p:cNvPr>
          <p:cNvSpPr txBox="1"/>
          <p:nvPr/>
        </p:nvSpPr>
        <p:spPr>
          <a:xfrm>
            <a:off x="636486" y="1455486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클래스 생성 예시</a:t>
            </a:r>
          </a:p>
        </p:txBody>
      </p:sp>
    </p:spTree>
    <p:extLst>
      <p:ext uri="{BB962C8B-B14F-4D97-AF65-F5344CB8AC3E}">
        <p14:creationId xmlns:p14="http://schemas.microsoft.com/office/powerpoint/2010/main" val="24860718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D3744-5EFF-F10B-BD1A-AC582239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259D5C6A-6844-FDAA-6B62-A5903F1B0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클래스와 객체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2D580D8A-381F-DE38-2059-ACC9166D9A91}"/>
              </a:ext>
            </a:extLst>
          </p:cNvPr>
          <p:cNvSpPr txBox="1">
            <a:spLocks/>
          </p:cNvSpPr>
          <p:nvPr/>
        </p:nvSpPr>
        <p:spPr>
          <a:xfrm>
            <a:off x="251788" y="1739567"/>
            <a:ext cx="6701462" cy="3421780"/>
          </a:xfrm>
          <a:prstGeom prst="rect">
            <a:avLst/>
          </a:prstGeom>
        </p:spPr>
        <p:txBody>
          <a:bodyPr vert="horz" lIns="90000" tIns="45720" rIns="90000" bIns="45720" rtlCol="0">
            <a:no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 </a:t>
            </a:r>
            <a:r>
              <a:rPr lang="ko-KR" altLang="en-US" sz="2400" b="1" dirty="0"/>
              <a:t>클래스</a:t>
            </a:r>
            <a:r>
              <a:rPr lang="en-US" altLang="ko-KR" sz="2400" b="1" dirty="0"/>
              <a:t>(Class): </a:t>
            </a:r>
            <a:r>
              <a:rPr lang="ko-KR" altLang="en-US" sz="2400" dirty="0"/>
              <a:t>객체를 만들기 위한 설계도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💡</a:t>
            </a:r>
            <a:r>
              <a:rPr lang="ko-KR" altLang="en-US" sz="2400" b="1" dirty="0"/>
              <a:t> 객체</a:t>
            </a:r>
            <a:r>
              <a:rPr lang="en-US" altLang="ko-KR" sz="2400" b="1" dirty="0"/>
              <a:t>(Object):</a:t>
            </a:r>
            <a:r>
              <a:rPr lang="ko-KR" altLang="en-US" sz="2400" dirty="0"/>
              <a:t> 클래스로부터 만들어진 </a:t>
            </a:r>
            <a:r>
              <a:rPr lang="ko-KR" altLang="en-US" sz="2400" b="1" dirty="0"/>
              <a:t>실제 데이터</a:t>
            </a:r>
            <a:endParaRPr lang="en-US" altLang="ko-KR" sz="24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b="1" dirty="0"/>
              <a:t>       (</a:t>
            </a:r>
            <a:r>
              <a:rPr lang="ko-KR" altLang="en-US" sz="2400" b="1" dirty="0"/>
              <a:t>→ 인스턴스</a:t>
            </a:r>
            <a:r>
              <a:rPr lang="en-US" altLang="ko-KR" sz="2400" b="1" dirty="0"/>
              <a:t>)</a:t>
            </a:r>
            <a:endParaRPr lang="en-US" altLang="ko-KR" sz="2400" dirty="0"/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400" dirty="0"/>
              <a:t>📌 클래스는 공통적인 속성과 동작을 정의하고</a:t>
            </a:r>
            <a:r>
              <a:rPr lang="en-US" altLang="ko-KR" sz="2400" dirty="0"/>
              <a:t>,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400" dirty="0"/>
              <a:t>      </a:t>
            </a:r>
            <a:r>
              <a:rPr lang="ko-KR" altLang="en-US" sz="2400" dirty="0"/>
              <a:t>객체는 이를 기반으로 실제 데이터를 가지는 개체</a:t>
            </a:r>
            <a:endParaRPr lang="en-US" altLang="ko-KR" sz="2400" dirty="0">
              <a:solidFill>
                <a:srgbClr val="00B050"/>
              </a:solidFill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1545A0E-05B9-9ACC-7006-6A73EC76D755}"/>
              </a:ext>
            </a:extLst>
          </p:cNvPr>
          <p:cNvGrpSpPr/>
          <p:nvPr/>
        </p:nvGrpSpPr>
        <p:grpSpPr>
          <a:xfrm>
            <a:off x="7253911" y="1107307"/>
            <a:ext cx="4686301" cy="5086410"/>
            <a:chOff x="7253912" y="897757"/>
            <a:chExt cx="4686301" cy="5086410"/>
          </a:xfrm>
        </p:grpSpPr>
        <p:pic>
          <p:nvPicPr>
            <p:cNvPr id="2050" name="Picture 2" descr="국내산 붕어빵틀 팬 붕어뻥 만들기 2구/4구, 붕어빵팬 4구, 1개">
              <a:extLst>
                <a:ext uri="{FF2B5EF4-FFF2-40B4-BE49-F238E27FC236}">
                  <a16:creationId xmlns:a16="http://schemas.microsoft.com/office/drawing/2014/main" id="{5BD8D121-304C-5E09-49D5-666C63295D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253912" y="897757"/>
              <a:ext cx="4686300" cy="4686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56B5189-60A5-7BF7-6122-2D2E0B3CF9F1}"/>
                </a:ext>
              </a:extLst>
            </p:cNvPr>
            <p:cNvSpPr txBox="1"/>
            <p:nvPr/>
          </p:nvSpPr>
          <p:spPr>
            <a:xfrm>
              <a:off x="7253913" y="5584057"/>
              <a:ext cx="468630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https://www.coupang.com/vp/products/7007088735?itemId=17205740566&amp;vendorItemId=84377731571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358474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E9A15-A413-856A-7247-9A030443C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B65D60-72DA-2FED-8FCE-59DC22B2B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객체</a:t>
            </a:r>
            <a:r>
              <a:rPr lang="en-US" altLang="ko-KR" dirty="0"/>
              <a:t>(</a:t>
            </a:r>
            <a:r>
              <a:rPr lang="ko-KR" altLang="en-US" dirty="0"/>
              <a:t>인스턴스</a:t>
            </a:r>
            <a:r>
              <a:rPr lang="en-US" altLang="ko-KR" dirty="0"/>
              <a:t>) </a:t>
            </a:r>
            <a:r>
              <a:rPr lang="ko-KR" altLang="en-US" dirty="0"/>
              <a:t>생성 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7DC4C5-5739-0052-BFEF-FF1CFA2F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2025-07-25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7B6BA56-787D-EA15-3D06-7769DB78D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6" name="그림 5" descr="텍스트, 스크린샷, 디스플레이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6234F8C-7872-AB73-8D4E-4F4387D4F0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2" t="16243" r="6417" b="16139"/>
          <a:stretch/>
        </p:blipFill>
        <p:spPr>
          <a:xfrm>
            <a:off x="777688" y="1603150"/>
            <a:ext cx="10636623" cy="35231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0EB9761-83E3-AD46-6216-BE00AA43C404}"/>
              </a:ext>
            </a:extLst>
          </p:cNvPr>
          <p:cNvSpPr txBox="1"/>
          <p:nvPr/>
        </p:nvSpPr>
        <p:spPr>
          <a:xfrm>
            <a:off x="636486" y="1016924"/>
            <a:ext cx="6718820" cy="5815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dirty="0">
                <a:latin typeface="Pretendard Medium" panose="02000603000000020004" pitchFamily="2" charset="-127"/>
                <a:ea typeface="Pretendard Medium" panose="02000603000000020004" pitchFamily="2" charset="-127"/>
                <a:cs typeface="Pretendard Medium" panose="02000603000000020004" pitchFamily="2" charset="-127"/>
              </a:rPr>
              <a:t>✅ 객체 생성과 메서드 호출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C5E7C5E-561E-B22F-DEBD-5CC93E7C8A14}"/>
              </a:ext>
            </a:extLst>
          </p:cNvPr>
          <p:cNvSpPr txBox="1"/>
          <p:nvPr/>
        </p:nvSpPr>
        <p:spPr>
          <a:xfrm>
            <a:off x="676058" y="5127002"/>
            <a:ext cx="10636622" cy="962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클래스를 기반으로 실제 동작 가능한 실체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객체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)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를 만드는 것을 인스턴스 생성이라고 함</a:t>
            </a:r>
            <a:endParaRPr lang="en-US" altLang="ko-KR" sz="2000" dirty="0">
              <a:latin typeface="Pretendard Light" panose="02000403000000020004" pitchFamily="2" charset="-127"/>
              <a:ea typeface="Pretendard Light" panose="02000403000000020004" pitchFamily="2" charset="-127"/>
              <a:cs typeface="Pretendard Light" panose="020004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✔️ 객체는 클래스이름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()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형식으로 생성하며</a:t>
            </a:r>
            <a:r>
              <a:rPr lang="en-US" altLang="ko-KR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, </a:t>
            </a:r>
            <a:r>
              <a:rPr lang="ko-KR" altLang="en-US" sz="2000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rPr>
              <a:t>생성자에 정의된 매개변수를 전달해야 합</a:t>
            </a:r>
          </a:p>
        </p:txBody>
      </p:sp>
    </p:spTree>
    <p:extLst>
      <p:ext uri="{BB962C8B-B14F-4D97-AF65-F5344CB8AC3E}">
        <p14:creationId xmlns:p14="http://schemas.microsoft.com/office/powerpoint/2010/main" val="77705025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Pretendard Black"/>
        <a:ea typeface="Pretendard Black"/>
        <a:cs typeface=""/>
      </a:majorFont>
      <a:minorFont>
        <a:latin typeface="Pretendard Medium"/>
        <a:ea typeface="Pretendard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6846</TotalTime>
  <Words>2277</Words>
  <Application>Microsoft Office PowerPoint</Application>
  <PresentationFormat>와이드스크린</PresentationFormat>
  <Paragraphs>452</Paragraphs>
  <Slides>63</Slides>
  <Notes>54</Notes>
  <HiddenSlides>0</HiddenSlides>
  <MMClips>0</MMClips>
  <ScaleCrop>false</ScaleCrop>
  <HeadingPairs>
    <vt:vector size="6" baseType="variant">
      <vt:variant>
        <vt:lpstr>사용한 글꼴</vt:lpstr>
      </vt:variant>
      <vt:variant>
        <vt:i4>11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63</vt:i4>
      </vt:variant>
    </vt:vector>
  </HeadingPairs>
  <TitlesOfParts>
    <vt:vector size="75" baseType="lpstr">
      <vt:lpstr>G마켓 산스 TTF Bold</vt:lpstr>
      <vt:lpstr>Kim jung chul Gothic Regular</vt:lpstr>
      <vt:lpstr>Pretendard Black</vt:lpstr>
      <vt:lpstr>Pretendard ExtraLight</vt:lpstr>
      <vt:lpstr>Pretendard Light</vt:lpstr>
      <vt:lpstr>Pretendard Medium</vt:lpstr>
      <vt:lpstr>SimSun-ExtG</vt:lpstr>
      <vt:lpstr>맑은 고딕</vt:lpstr>
      <vt:lpstr>메이플스토리</vt:lpstr>
      <vt:lpstr>Arial</vt:lpstr>
      <vt:lpstr>Wingdings</vt:lpstr>
      <vt:lpstr>1_Office 테마</vt:lpstr>
      <vt:lpstr>x</vt:lpstr>
      <vt:lpstr>PowerPoint 프레젠테이션</vt:lpstr>
      <vt:lpstr>클래스(Class)</vt:lpstr>
      <vt:lpstr>클래스 기본 문법</vt:lpstr>
      <vt:lpstr>클래스 기본 문법</vt:lpstr>
      <vt:lpstr>클래스 기본 문법</vt:lpstr>
      <vt:lpstr>클래스 기본 문법</vt:lpstr>
      <vt:lpstr>클래스와 객체</vt:lpstr>
      <vt:lpstr>객체(인스턴스) 생성 </vt:lpstr>
      <vt:lpstr>생성자 __init__() 함수</vt:lpstr>
      <vt:lpstr>__init__() 함수와 self</vt:lpstr>
      <vt:lpstr>PowerPoint 프레젠테이션</vt:lpstr>
      <vt:lpstr>PowerPoint 프레젠테이션</vt:lpstr>
      <vt:lpstr>PowerPoint 프레젠테이션</vt:lpstr>
      <vt:lpstr>인스턴스 변수</vt:lpstr>
      <vt:lpstr>인스턴스 변수</vt:lpstr>
      <vt:lpstr>클래스 변수</vt:lpstr>
      <vt:lpstr>클래스 변수</vt:lpstr>
      <vt:lpstr>인스턴스 메서드</vt:lpstr>
      <vt:lpstr>인스턴스 메서드</vt:lpstr>
      <vt:lpstr>클래스 메서드(@classmethod)</vt:lpstr>
      <vt:lpstr>클래스 메서드(@classmethod)</vt:lpstr>
      <vt:lpstr>정적 메서드(@staticmethod)</vt:lpstr>
      <vt:lpstr>정적 메서드(@staticmethod)</vt:lpstr>
      <vt:lpstr>메서드 비교 요약</vt:lpstr>
      <vt:lpstr>PowerPoint 프레젠테이션</vt:lpstr>
      <vt:lpstr>PowerPoint 프레젠테이션</vt:lpstr>
      <vt:lpstr>정보 은닉과 캡슐화</vt:lpstr>
      <vt:lpstr>파이썬의 접근 수준 구분</vt:lpstr>
      <vt:lpstr>public 멤버</vt:lpstr>
      <vt:lpstr>protected 멤버</vt:lpstr>
      <vt:lpstr>protected 멤버</vt:lpstr>
      <vt:lpstr>private 멤버</vt:lpstr>
      <vt:lpstr>private 멤버</vt:lpstr>
      <vt:lpstr>게터(Getter)와 세터(Setter)</vt:lpstr>
      <vt:lpstr>게터(Getter)와 세터(Setter)</vt:lpstr>
      <vt:lpstr>@property 데코레이터</vt:lpstr>
      <vt:lpstr>@property 데코레이터 </vt:lpstr>
      <vt:lpstr>@property 데코레이터 </vt:lpstr>
      <vt:lpstr>PowerPoint 프레젠테이션</vt:lpstr>
      <vt:lpstr>PowerPoint 프레젠테이션</vt:lpstr>
      <vt:lpstr>PowerPoint 프레젠테이션</vt:lpstr>
      <vt:lpstr>상속(Inheritance)의 개념과 필요성</vt:lpstr>
      <vt:lpstr>상속(Inheritance)</vt:lpstr>
      <vt:lpstr>상속 기본 문법(1)</vt:lpstr>
      <vt:lpstr>상속 기본 문법(2)</vt:lpstr>
      <vt:lpstr>super() 를 사용한 부모 생성자 호출</vt:lpstr>
      <vt:lpstr>super() 기본 문법</vt:lpstr>
      <vt:lpstr>생성자에서의 사용</vt:lpstr>
      <vt:lpstr>메서드에서의 사용</vt:lpstr>
      <vt:lpstr>super() 사용시 주의사항</vt:lpstr>
      <vt:lpstr>메서드 오버라이딩 (Overriding)</vt:lpstr>
      <vt:lpstr>메서드 오버라이딩 (Overriding)</vt:lpstr>
      <vt:lpstr>PowerPoint 프레젠테이션</vt:lpstr>
      <vt:lpstr>PowerPoint 프레젠테이션</vt:lpstr>
      <vt:lpstr>PowerPoint 프레젠테이션</vt:lpstr>
      <vt:lpstr>PowerPoint 프레젠테이션</vt:lpstr>
      <vt:lpstr>추상 클래스</vt:lpstr>
      <vt:lpstr>추상 클래스</vt:lpstr>
      <vt:lpstr>추상 클래스의 기본 문법</vt:lpstr>
      <vt:lpstr>추상 클래스의 사용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</dc:title>
  <dc:creator>spreatics</dc:creator>
  <cp:lastModifiedBy>On Coding</cp:lastModifiedBy>
  <cp:revision>471</cp:revision>
  <dcterms:created xsi:type="dcterms:W3CDTF">2023-01-31T04:26:23Z</dcterms:created>
  <dcterms:modified xsi:type="dcterms:W3CDTF">2025-07-25T02:23:59Z</dcterms:modified>
</cp:coreProperties>
</file>