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1048" r:id="rId2"/>
    <p:sldId id="257" r:id="rId3"/>
    <p:sldId id="814" r:id="rId4"/>
    <p:sldId id="1049" r:id="rId5"/>
    <p:sldId id="1050" r:id="rId6"/>
    <p:sldId id="1051" r:id="rId7"/>
    <p:sldId id="1052" r:id="rId8"/>
    <p:sldId id="638" r:id="rId9"/>
    <p:sldId id="1053" r:id="rId10"/>
    <p:sldId id="1063" r:id="rId11"/>
    <p:sldId id="1067" r:id="rId12"/>
    <p:sldId id="1068" r:id="rId13"/>
    <p:sldId id="1069" r:id="rId14"/>
    <p:sldId id="1070" r:id="rId15"/>
    <p:sldId id="1054" r:id="rId16"/>
    <p:sldId id="737" r:id="rId17"/>
    <p:sldId id="639" r:id="rId18"/>
    <p:sldId id="1056" r:id="rId19"/>
    <p:sldId id="1072" r:id="rId20"/>
    <p:sldId id="635" r:id="rId21"/>
    <p:sldId id="640" r:id="rId22"/>
    <p:sldId id="1057" r:id="rId23"/>
    <p:sldId id="1055" r:id="rId24"/>
    <p:sldId id="672" r:id="rId25"/>
    <p:sldId id="1071" r:id="rId26"/>
    <p:sldId id="1064" r:id="rId27"/>
    <p:sldId id="1058" r:id="rId28"/>
    <p:sldId id="1059" r:id="rId29"/>
    <p:sldId id="1060" r:id="rId30"/>
    <p:sldId id="1061" r:id="rId31"/>
    <p:sldId id="1062" r:id="rId32"/>
    <p:sldId id="739" r:id="rId33"/>
    <p:sldId id="1065" r:id="rId34"/>
    <p:sldId id="697" r:id="rId35"/>
    <p:sldId id="698" r:id="rId36"/>
    <p:sldId id="699" r:id="rId37"/>
    <p:sldId id="1066" r:id="rId38"/>
    <p:sldId id="702" r:id="rId39"/>
    <p:sldId id="81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5050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5" autoAdjust="0"/>
    <p:restoredTop sz="91676" autoAdjust="0"/>
  </p:normalViewPr>
  <p:slideViewPr>
    <p:cSldViewPr snapToGrid="0">
      <p:cViewPr varScale="1">
        <p:scale>
          <a:sx n="53" d="100"/>
          <a:sy n="53" d="100"/>
        </p:scale>
        <p:origin x="40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E2DA-65D5-102A-5DC0-ACA14AE9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3947CD-4467-879E-2530-10D9FB4323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F75521-3AB1-9483-32AB-0B200D8CC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1FC1E-1B68-CC8F-8AA6-87D4FE1B4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3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0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8FACA-EE63-AD72-D1BF-8936BC62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B6E2E4-7F03-2C7D-038D-1047602FC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0BF906-256B-F85D-315D-84066D942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1DC2A-4A00-3180-89AD-E5DB41D16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E8BC2-E3B5-9CE4-6434-A4A7A9CF2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A83E52-3EDA-5448-DA16-6A712D91F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4E6E99-E603-CAE7-CA8A-6090F8B24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CB88A8-4E69-1110-D870-917CA918C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58B4A-E615-9526-3617-A9F11A8D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3469F3-C4AE-1D8E-C867-49BF12DC6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AC458D-6B38-867D-F9F8-AD219DEF1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24340-9C61-3D2A-5FA3-01DAC3D02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5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9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332F-1846-6077-E62A-0FAAD75D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B5127F-2299-2BA7-4129-E905F8A5D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2145D4-6D5D-FCC6-3BED-3A9477EE6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7A3740-90E0-42CF-6DF1-120AFB203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0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8549-DD98-9DDF-A06E-F4316B795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038A43-C393-CEB7-30F4-D5D0BA95D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4EB5C-987A-5E1F-26AA-3699B650D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DD7DB-AA0A-298E-8102-3236DBB07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30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289F-6258-C015-D2F0-FDF5B4E7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8DEBD8-5E8C-FA6C-4688-279C70262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24A828-3393-A883-7F58-721EB8602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2306D-E11E-5DC5-03C6-307D3D980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5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3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8302D-E1B3-3E72-C8F3-10088B94C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181DF-5B3B-9572-E278-A989FBFE3634}"/>
              </a:ext>
            </a:extLst>
          </p:cNvPr>
          <p:cNvSpPr txBox="1"/>
          <p:nvPr/>
        </p:nvSpPr>
        <p:spPr>
          <a:xfrm>
            <a:off x="2562045" y="2600493"/>
            <a:ext cx="7067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패키지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(package)</a:t>
            </a:r>
          </a:p>
        </p:txBody>
      </p:sp>
    </p:spTree>
    <p:extLst>
      <p:ext uri="{BB962C8B-B14F-4D97-AF65-F5344CB8AC3E}">
        <p14:creationId xmlns:p14="http://schemas.microsoft.com/office/powerpoint/2010/main" val="254402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29ED-7496-A0C8-5EAC-EED9F9D66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4F59-10CC-E4A2-7F65-A9502738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922F0-24B7-225F-80E2-AF2F6BAC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6"/>
            <a:ext cx="11701221" cy="21692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여러 모듈</a:t>
            </a:r>
            <a:r>
              <a:rPr lang="en-US" altLang="ko-KR" dirty="0"/>
              <a:t>(.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폴더</a:t>
            </a:r>
            <a:r>
              <a:rPr lang="en-US" altLang="ko-KR" dirty="0"/>
              <a:t>(</a:t>
            </a:r>
            <a:r>
              <a:rPr lang="ko-KR" altLang="en-US" dirty="0"/>
              <a:t>디렉터리</a:t>
            </a:r>
            <a:r>
              <a:rPr lang="en-US" altLang="ko-KR" dirty="0"/>
              <a:t>) </a:t>
            </a:r>
            <a:r>
              <a:rPr lang="ko-KR" altLang="en-US" dirty="0"/>
              <a:t>단위로 묶은 것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대규모 프로젝트</a:t>
            </a:r>
            <a:r>
              <a:rPr lang="en-US" altLang="ko-KR" dirty="0"/>
              <a:t>, </a:t>
            </a:r>
            <a:r>
              <a:rPr lang="ko-KR" altLang="en-US" dirty="0"/>
              <a:t>라이브러리 제작 시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(python 3.3</a:t>
            </a:r>
            <a:r>
              <a:rPr lang="ko-KR" altLang="en-US" dirty="0"/>
              <a:t>이전</a:t>
            </a:r>
            <a:r>
              <a:rPr lang="en-US" altLang="ko-KR" dirty="0"/>
              <a:t>) </a:t>
            </a:r>
            <a:r>
              <a:rPr lang="ko-KR" altLang="en-US" dirty="0" err="1"/>
              <a:t>파이썬의</a:t>
            </a:r>
            <a:r>
              <a:rPr lang="ko-KR" altLang="en-US" dirty="0"/>
              <a:t> 패키지로 인식되려면 </a:t>
            </a:r>
            <a:r>
              <a:rPr lang="en-US" altLang="ko-KR" dirty="0"/>
              <a:t>__init__.py</a:t>
            </a:r>
            <a:r>
              <a:rPr lang="ko-KR" altLang="en-US" dirty="0"/>
              <a:t>을 포함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D345F-61EC-9A05-510E-F9E0A2D0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7FF89B-7AFD-10CE-C1E5-C661BDB2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109D6F-7B65-032B-C09E-314C66B8992F}"/>
              </a:ext>
            </a:extLst>
          </p:cNvPr>
          <p:cNvSpPr/>
          <p:nvPr/>
        </p:nvSpPr>
        <p:spPr>
          <a:xfrm>
            <a:off x="892628" y="3784261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“Packages are a way of structuring Python’s module namespace by using ‘dotted module names’.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 example, the module name A.B designates a submodule named B in a package named A.”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19370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96FF-2C28-59F5-3009-D50BF208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AE15C8-94EC-A8BD-E7C4-3D6A22E85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761357"/>
            <a:ext cx="9342776" cy="60748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9DE198-16CD-9AEE-8E56-908F7090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</a:t>
            </a:r>
            <a:r>
              <a:rPr lang="en-US" altLang="ko-KR"/>
              <a:t>(Package)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F8B1E-4B76-8B81-E195-E58E876D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28E0AD-5938-5FA5-78BA-F76EF547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7A16A-AEF3-3498-6FDB-C7BDE5384A5A}"/>
              </a:ext>
            </a:extLst>
          </p:cNvPr>
          <p:cNvSpPr txBox="1"/>
          <p:nvPr/>
        </p:nvSpPr>
        <p:spPr>
          <a:xfrm>
            <a:off x="2208944" y="1158107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패키지 폴더 구조 예시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986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7B65A-7EAC-783F-BD5A-020D0457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DEEA4-CC51-6976-088C-399F429A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패키지의 생성과 사용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581B1-B039-FB95-23BA-3BC8EE3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EAE46-A819-4275-387B-6BFFBA9A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B0F42-ECAF-865A-CF2F-97228BC663BA}"/>
              </a:ext>
            </a:extLst>
          </p:cNvPr>
          <p:cNvSpPr txBox="1"/>
          <p:nvPr/>
        </p:nvSpPr>
        <p:spPr>
          <a:xfrm>
            <a:off x="794657" y="1745362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패키지 생성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868F8E-5576-066D-1CEE-705741D5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2334497"/>
            <a:ext cx="5350406" cy="2448839"/>
          </a:xfrm>
          <a:prstGeom prst="rect">
            <a:avLst/>
          </a:prstGeom>
        </p:spPr>
      </p:pic>
      <p:pic>
        <p:nvPicPr>
          <p:cNvPr id="16" name="내용 개체 틀 15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12BBEE-A819-43F8-1FBC-9230A3D1B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21645" r="13031" b="21726"/>
          <a:stretch>
            <a:fillRect/>
          </a:stretch>
        </p:blipFill>
        <p:spPr>
          <a:xfrm>
            <a:off x="6343650" y="2334497"/>
            <a:ext cx="4972050" cy="244884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F23625-870B-9F63-7003-5EDC08AF4C09}"/>
              </a:ext>
            </a:extLst>
          </p:cNvPr>
          <p:cNvSpPr txBox="1"/>
          <p:nvPr/>
        </p:nvSpPr>
        <p:spPr>
          <a:xfrm>
            <a:off x="876300" y="4755308"/>
            <a:ext cx="5350406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폴더 구조</a:t>
            </a:r>
            <a:endParaRPr lang="ko-KR" altLang="en-US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D2462-4EF8-4AC2-3301-FA7CD23B3C48}"/>
              </a:ext>
            </a:extLst>
          </p:cNvPr>
          <p:cNvSpPr txBox="1"/>
          <p:nvPr/>
        </p:nvSpPr>
        <p:spPr>
          <a:xfrm>
            <a:off x="6292516" y="4755307"/>
            <a:ext cx="502318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operations.py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63651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77000-56C9-311C-792D-6CA8CC75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D49D67-0008-CBC9-55D7-3AF874A0B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t="21538" r="9841" b="21530"/>
          <a:stretch>
            <a:fillRect/>
          </a:stretch>
        </p:blipFill>
        <p:spPr>
          <a:xfrm>
            <a:off x="928968" y="1726913"/>
            <a:ext cx="10334064" cy="35682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6ED550-69A0-3D56-DD54-1F565F67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패키지의 생성과 사용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EABE4-6E80-CD41-1481-FF97E7B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D9937-EDE1-1BC5-AAC6-3C003513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9EBB9-DF4D-306C-405F-385FE7AE60C0}"/>
              </a:ext>
            </a:extLst>
          </p:cNvPr>
          <p:cNvSpPr txBox="1"/>
          <p:nvPr/>
        </p:nvSpPr>
        <p:spPr>
          <a:xfrm>
            <a:off x="789054" y="1145407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패키지 불러오기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임포트</a:t>
            </a:r>
            <a:r>
              <a:rPr lang="en-US" altLang="ko-KR" sz="2400" dirty="0"/>
              <a:t>)</a:t>
            </a:r>
            <a:r>
              <a:rPr lang="ko-KR" altLang="en-US" sz="2400" dirty="0"/>
              <a:t> 및 사용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C2183-FC54-60E4-636B-58D1C77C033E}"/>
              </a:ext>
            </a:extLst>
          </p:cNvPr>
          <p:cNvSpPr txBox="1"/>
          <p:nvPr/>
        </p:nvSpPr>
        <p:spPr>
          <a:xfrm>
            <a:off x="840068" y="5244648"/>
            <a:ext cx="631003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mymath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패키지에서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operations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모듈을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하여 사용</a:t>
            </a:r>
          </a:p>
        </p:txBody>
      </p:sp>
    </p:spTree>
    <p:extLst>
      <p:ext uri="{BB962C8B-B14F-4D97-AF65-F5344CB8AC3E}">
        <p14:creationId xmlns:p14="http://schemas.microsoft.com/office/powerpoint/2010/main" val="113122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A7172-6381-1A51-BF73-26D5F715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6C58E-CECF-F00A-4C64-91958DA24F49}"/>
              </a:ext>
            </a:extLst>
          </p:cNvPr>
          <p:cNvSpPr txBox="1"/>
          <p:nvPr/>
        </p:nvSpPr>
        <p:spPr>
          <a:xfrm>
            <a:off x="2249435" y="2459504"/>
            <a:ext cx="7693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표준 모듈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09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851FE2D-9E8F-9C87-5D2D-5191B415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파이썬 표준 라이브러리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2197BEF-8239-4AD3-19F1-1BCC2B0C1F64}"/>
              </a:ext>
            </a:extLst>
          </p:cNvPr>
          <p:cNvSpPr txBox="1">
            <a:spLocks/>
          </p:cNvSpPr>
          <p:nvPr/>
        </p:nvSpPr>
        <p:spPr>
          <a:xfrm>
            <a:off x="331114" y="746952"/>
            <a:ext cx="11701221" cy="1336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💡 </a:t>
            </a:r>
            <a:r>
              <a:rPr lang="ko-KR" altLang="en-US" dirty="0" err="1"/>
              <a:t>파이썬이</a:t>
            </a:r>
            <a:r>
              <a:rPr lang="ko-KR" altLang="en-US" dirty="0"/>
              <a:t> 설치될 때 기본적으로 포함되어 있는 모듈들의 집합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외부 설치</a:t>
            </a:r>
            <a:r>
              <a:rPr lang="en-US" altLang="ko-KR" dirty="0"/>
              <a:t>(pip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없이 바로 사용할 수 있음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033E9-A928-B8D3-D258-63353C987E6A}"/>
              </a:ext>
            </a:extLst>
          </p:cNvPr>
          <p:cNvSpPr txBox="1"/>
          <p:nvPr/>
        </p:nvSpPr>
        <p:spPr>
          <a:xfrm>
            <a:off x="697706" y="2083488"/>
            <a:ext cx="6100762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내장 모듈의 종류</a:t>
            </a:r>
            <a:endParaRPr lang="ko-KR" altLang="en-US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D252A8-F0BA-7BEE-F58E-7911FA63E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24811"/>
              </p:ext>
            </p:extLst>
          </p:nvPr>
        </p:nvGraphicFramePr>
        <p:xfrm>
          <a:off x="1102688" y="2673350"/>
          <a:ext cx="9978396" cy="3437700"/>
        </p:xfrm>
        <a:graphic>
          <a:graphicData uri="http://schemas.openxmlformats.org/drawingml/2006/table">
            <a:tbl>
              <a:tblPr/>
              <a:tblGrid>
                <a:gridCol w="1466565">
                  <a:extLst>
                    <a:ext uri="{9D8B030D-6E8A-4147-A177-3AD203B41FA5}">
                      <a16:colId xmlns:a16="http://schemas.microsoft.com/office/drawing/2014/main" val="1221815130"/>
                    </a:ext>
                  </a:extLst>
                </a:gridCol>
                <a:gridCol w="8511831">
                  <a:extLst>
                    <a:ext uri="{9D8B030D-6E8A-4147-A177-3AD203B41FA5}">
                      <a16:colId xmlns:a16="http://schemas.microsoft.com/office/drawing/2014/main" val="611454989"/>
                    </a:ext>
                  </a:extLst>
                </a:gridCol>
              </a:tblGrid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 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 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895"/>
                  </a:ext>
                </a:extLst>
              </a:tr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math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수학 계산과 관련된 모듈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536186"/>
                  </a:ext>
                </a:extLst>
              </a:tr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random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난수를 발생시키는 모듈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93432"/>
                  </a:ext>
                </a:extLst>
              </a:tr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datetime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날짜 및 시간과 관련된 모듈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64625"/>
                  </a:ext>
                </a:extLst>
              </a:tr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time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시간과 관련된 모듈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530937"/>
                  </a:ext>
                </a:extLst>
              </a:tr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변수와 함수를 직접 제어할 수 있게 해주는 모듈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691202"/>
                  </a:ext>
                </a:extLst>
              </a:tr>
              <a:tr h="491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환경변수나 디렉터리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 등의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자원을 제어할 수 있게 해주는 모듈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9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2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96916"/>
            <a:ext cx="10515600" cy="18769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수학적 연산에 사용되는 모듈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수학 상수</a:t>
            </a:r>
            <a:r>
              <a:rPr lang="en-US" altLang="ko-KR" sz="2000" dirty="0"/>
              <a:t>, </a:t>
            </a:r>
            <a:r>
              <a:rPr lang="ko-KR" altLang="en-US" sz="2000" dirty="0"/>
              <a:t>삼각함수</a:t>
            </a:r>
            <a:r>
              <a:rPr lang="en-US" altLang="ko-KR" sz="2000" dirty="0"/>
              <a:t>, </a:t>
            </a:r>
            <a:r>
              <a:rPr lang="ko-KR" altLang="en-US" sz="2000" dirty="0"/>
              <a:t>로그</a:t>
            </a:r>
            <a:r>
              <a:rPr lang="en-US" altLang="ko-KR" sz="2000" dirty="0"/>
              <a:t>, </a:t>
            </a:r>
            <a:r>
              <a:rPr lang="ko-KR" altLang="en-US" sz="2000" dirty="0"/>
              <a:t>제곱근 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197D0B-63F2-8D66-98C5-760FCAD4A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5800"/>
              </p:ext>
            </p:extLst>
          </p:nvPr>
        </p:nvGraphicFramePr>
        <p:xfrm>
          <a:off x="857249" y="2844800"/>
          <a:ext cx="10515599" cy="3468910"/>
        </p:xfrm>
        <a:graphic>
          <a:graphicData uri="http://schemas.openxmlformats.org/drawingml/2006/table">
            <a:tbl>
              <a:tblPr/>
              <a:tblGrid>
                <a:gridCol w="4600122">
                  <a:extLst>
                    <a:ext uri="{9D8B030D-6E8A-4147-A177-3AD203B41FA5}">
                      <a16:colId xmlns:a16="http://schemas.microsoft.com/office/drawing/2014/main" val="3659151548"/>
                    </a:ext>
                  </a:extLst>
                </a:gridCol>
                <a:gridCol w="5915477">
                  <a:extLst>
                    <a:ext uri="{9D8B030D-6E8A-4147-A177-3AD203B41FA5}">
                      <a16:colId xmlns:a16="http://schemas.microsoft.com/office/drawing/2014/main" val="2099649010"/>
                    </a:ext>
                  </a:extLst>
                </a:gridCol>
              </a:tblGrid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72909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sqrt(x)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x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 제곱근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536724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pow(x, 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x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y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제곱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761128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factorial(x)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x! 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팩토리얼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482255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ceil(x) / floor(x) / trunc(x)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올림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내림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절삭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8053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fabs(x)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절댓값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11353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gcd(x, y), lcm(x, 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최대공약수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최소공배수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54037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pi, 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수학 상수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906489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sin(x), cos(x), tan(x)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삼각함수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라디안 단위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19573"/>
                  </a:ext>
                </a:extLst>
              </a:tr>
              <a:tr h="346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log(x), log10(x), exp(x)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지수 함수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58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73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FD86-AAD5-CE24-8BBA-202A4C8E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A86C-E9C7-D629-8622-6F761AD4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math </a:t>
            </a:r>
            <a:r>
              <a:rPr lang="ko-KR" altLang="en-US" dirty="0">
                <a:solidFill>
                  <a:schemeClr val="accent2"/>
                </a:solidFill>
              </a:rPr>
              <a:t>모듈 사용해보기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D19A970-5B3C-6A4E-7E43-51A579EC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0" y="1085613"/>
            <a:ext cx="11561972" cy="43691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📌 문제 </a:t>
            </a:r>
            <a:r>
              <a: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 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실제 거리 계산</a:t>
            </a:r>
            <a:r>
              <a: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좌표 두 점 사이 거리 구하기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문제 설명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(x1, y1), (x2, y2)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좌표를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입력받아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두 점 사이의 실제 거리를 소수 둘째 자리까지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힌트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피타고라스 정리</a:t>
            </a:r>
            <a:r>
              <a:rPr lang="en-US" altLang="ko-KR" sz="2000" dirty="0"/>
              <a:t>: </a:t>
            </a:r>
            <a:r>
              <a:rPr lang="ko-KR" altLang="en-US" sz="2000" dirty="0"/>
              <a:t>거리 </a:t>
            </a:r>
            <a:r>
              <a:rPr lang="en-US" altLang="ko-KR" sz="2000" dirty="0"/>
              <a:t>= sqrt((x2-x1)^2 + (y2-y1)^2)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math.sqrt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9208A-1E2A-697F-8C00-5BE72AED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2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7C384-92CE-9F8B-FBA3-A4CF2633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3B76B-3444-11F7-D788-F8CC19FE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math </a:t>
            </a:r>
            <a:r>
              <a:rPr lang="ko-KR" altLang="en-US" dirty="0">
                <a:solidFill>
                  <a:schemeClr val="accent2"/>
                </a:solidFill>
              </a:rPr>
              <a:t>모듈 사용해보기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AC40C43-47DD-1572-504E-7F9B1A7A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0" y="1085613"/>
            <a:ext cx="11561972" cy="51347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📌 문제 </a:t>
            </a:r>
            <a:r>
              <a: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2. 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나누기</a:t>
            </a:r>
            <a:r>
              <a: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최소 공배수와 최대 공약수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문제 설명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어떤 학급에 학생이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18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명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선생님이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24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명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집단이 모두 공평하게 나눠 가질 수 있는 최대의 간식 개수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최대 공약수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포장 단위별로 동시에 맞게 나누어 떨어지는 최소 간식 개수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최소 공배수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</a:t>
            </a:r>
            <a:b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구하는 코드를 작성하세요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힌트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math.gcd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math.lcm</a:t>
            </a:r>
            <a:r>
              <a:rPr lang="en-US" altLang="ko-KR" sz="2000" dirty="0"/>
              <a:t>() (lcm</a:t>
            </a:r>
            <a:r>
              <a:rPr lang="ko-KR" altLang="en-US" sz="2000" dirty="0"/>
              <a:t>은 </a:t>
            </a:r>
            <a:r>
              <a:rPr lang="en-US" altLang="ko-KR" sz="2000" dirty="0"/>
              <a:t>Python 3.9+)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4C3FC-95AA-CEF1-69D2-BA83E488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8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012486" y="2600493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13.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모듈과 패키지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14A79B5-80C9-B7FB-533C-B3FBE6A68137}"/>
              </a:ext>
            </a:extLst>
          </p:cNvPr>
          <p:cNvSpPr txBox="1">
            <a:spLocks/>
          </p:cNvSpPr>
          <p:nvPr/>
        </p:nvSpPr>
        <p:spPr>
          <a:xfrm>
            <a:off x="251788" y="996916"/>
            <a:ext cx="10515600" cy="18769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랜덤 값</a:t>
            </a:r>
            <a:r>
              <a:rPr lang="en-US" altLang="ko-KR" sz="2400" dirty="0"/>
              <a:t>(</a:t>
            </a:r>
            <a:r>
              <a:rPr lang="ko-KR" altLang="en-US" sz="2400" dirty="0"/>
              <a:t>난수</a:t>
            </a:r>
            <a:r>
              <a:rPr lang="en-US" altLang="ko-KR" sz="2400" dirty="0"/>
              <a:t>) </a:t>
            </a:r>
            <a:r>
              <a:rPr lang="ko-KR" altLang="en-US" sz="2400" dirty="0"/>
              <a:t>생성시 사용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난수</a:t>
            </a:r>
            <a:r>
              <a:rPr lang="en-US" altLang="ko-KR" sz="2000" dirty="0"/>
              <a:t>, </a:t>
            </a:r>
            <a:r>
              <a:rPr lang="ko-KR" altLang="en-US" sz="2000" dirty="0"/>
              <a:t>임의 선택</a:t>
            </a:r>
            <a:r>
              <a:rPr lang="en-US" altLang="ko-KR" sz="2000" dirty="0"/>
              <a:t>, </a:t>
            </a:r>
            <a:r>
              <a:rPr lang="ko-KR" altLang="en-US" sz="2000" dirty="0"/>
              <a:t>섞기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C520132-1219-96B7-842A-C94F35912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09192"/>
              </p:ext>
            </p:extLst>
          </p:nvPr>
        </p:nvGraphicFramePr>
        <p:xfrm>
          <a:off x="803310" y="2780045"/>
          <a:ext cx="10585380" cy="3434013"/>
        </p:xfrm>
        <a:graphic>
          <a:graphicData uri="http://schemas.openxmlformats.org/drawingml/2006/table">
            <a:tbl>
              <a:tblPr/>
              <a:tblGrid>
                <a:gridCol w="4549590">
                  <a:extLst>
                    <a:ext uri="{9D8B030D-6E8A-4147-A177-3AD203B41FA5}">
                      <a16:colId xmlns:a16="http://schemas.microsoft.com/office/drawing/2014/main" val="3089635860"/>
                    </a:ext>
                  </a:extLst>
                </a:gridCol>
                <a:gridCol w="6035790">
                  <a:extLst>
                    <a:ext uri="{9D8B030D-6E8A-4147-A177-3AD203B41FA5}">
                      <a16:colId xmlns:a16="http://schemas.microsoft.com/office/drawing/2014/main" val="2397721150"/>
                    </a:ext>
                  </a:extLst>
                </a:gridCol>
              </a:tblGrid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05963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random()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0.0 ~ 1.0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사이의 실수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81752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randint(a, 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a~b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범위 내 정수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73635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uniform(a, 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a~b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범위 내 실수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13789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randrange(start, stop, step)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범위 내 정수 난수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399394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choices(seq, k)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시퀀스에서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k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 임의 선택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가능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314376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sample(seq, k)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시퀀스에서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k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개 임의 선택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불가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12695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shuffle(seq)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시퀀스 무작위 섞기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리스트만 가능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083897"/>
                  </a:ext>
                </a:extLst>
              </a:tr>
              <a:tr h="3815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seed(a)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난수 생성 초기값 설정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7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8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로또 번호 뽑기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687485" cy="2103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💡 문제 설명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1~45</a:t>
            </a:r>
            <a:r>
              <a:rPr lang="ko-KR" altLang="en-US" dirty="0"/>
              <a:t>까지의 수 중에서 랜덤으로 </a:t>
            </a:r>
            <a:r>
              <a:rPr lang="en-US" altLang="ko-KR" dirty="0"/>
              <a:t>6</a:t>
            </a:r>
            <a:r>
              <a:rPr lang="ko-KR" altLang="en-US" dirty="0"/>
              <a:t>개의 숫자를 뽑는다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6</a:t>
            </a:r>
            <a:r>
              <a:rPr lang="ko-KR" altLang="en-US" dirty="0"/>
              <a:t>개의 숫자 중 중복되는 숫자가 없도록 한다</a:t>
            </a:r>
            <a:r>
              <a:rPr lang="en-US" altLang="ko-KR" dirty="0"/>
              <a:t>.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오름차순으로 정렬한 결과를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F65B8-76BC-FE34-B2A1-3247C3A2F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D561C-3973-5152-BDD2-7202EC4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가위 바위 보 게임 만들기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3702464-D051-0C04-4EDC-2BC1CBC0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73469"/>
            <a:ext cx="10687485" cy="50990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문제 설명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컴퓨터는 ‘가위’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바위’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보’ 중 하나를 무작위로 선택합니다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사용자는 키보드로 ‘가위’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바위’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보’ 중 하나를 직접 입력합니다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둘의 결과를 비교해 승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패를 판단하여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요구 사항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random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모듈의 함수를 사용할 것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입력은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input()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받을 것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승패 판정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로직은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if/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elif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/else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직접 구현할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31CDD-8E2A-83F8-BFB2-2E929AB9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3EE62-0D14-8763-2F71-649FF2A4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D1E26-6C91-4B41-DC58-5E9DC788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4AE2-07D9-8630-64BD-94D5F4F4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768A50-10C6-7820-89B1-C304D183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88D7EE-B0E4-7E19-1350-E03C76B0A1DE}"/>
              </a:ext>
            </a:extLst>
          </p:cNvPr>
          <p:cNvSpPr txBox="1">
            <a:spLocks/>
          </p:cNvSpPr>
          <p:nvPr/>
        </p:nvSpPr>
        <p:spPr>
          <a:xfrm>
            <a:off x="251788" y="996916"/>
            <a:ext cx="10515600" cy="18769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날짜와 시간의 생성</a:t>
            </a:r>
            <a:r>
              <a:rPr lang="en-US" altLang="ko-KR" sz="2400" dirty="0"/>
              <a:t>, </a:t>
            </a:r>
            <a:r>
              <a:rPr lang="ko-KR" altLang="en-US" sz="2400" dirty="0"/>
              <a:t>조작</a:t>
            </a:r>
            <a:r>
              <a:rPr lang="en-US" altLang="ko-KR" sz="2400" dirty="0"/>
              <a:t>, </a:t>
            </a:r>
            <a:r>
              <a:rPr lang="ko-KR" altLang="en-US" sz="2400" dirty="0"/>
              <a:t>형식 변환과 같은 시간 관련 기능을 제공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현재 날짜</a:t>
            </a:r>
            <a:r>
              <a:rPr lang="en-US" altLang="ko-KR" sz="2000" dirty="0"/>
              <a:t>/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시간 차이 계산</a:t>
            </a:r>
            <a:r>
              <a:rPr lang="en-US" altLang="ko-KR" sz="2000" dirty="0"/>
              <a:t>, </a:t>
            </a:r>
            <a:r>
              <a:rPr lang="ko-KR" altLang="en-US" sz="2000" dirty="0"/>
              <a:t>포맷 변환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9B122FB-313A-7461-8C6B-8A80399D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1332"/>
              </p:ext>
            </p:extLst>
          </p:nvPr>
        </p:nvGraphicFramePr>
        <p:xfrm>
          <a:off x="794971" y="2873829"/>
          <a:ext cx="10602058" cy="3341256"/>
        </p:xfrm>
        <a:graphic>
          <a:graphicData uri="http://schemas.openxmlformats.org/drawingml/2006/table">
            <a:tbl>
              <a:tblPr/>
              <a:tblGrid>
                <a:gridCol w="4545134">
                  <a:extLst>
                    <a:ext uri="{9D8B030D-6E8A-4147-A177-3AD203B41FA5}">
                      <a16:colId xmlns:a16="http://schemas.microsoft.com/office/drawing/2014/main" val="3951845982"/>
                    </a:ext>
                  </a:extLst>
                </a:gridCol>
                <a:gridCol w="6056924">
                  <a:extLst>
                    <a:ext uri="{9D8B030D-6E8A-4147-A177-3AD203B41FA5}">
                      <a16:colId xmlns:a16="http://schemas.microsoft.com/office/drawing/2014/main" val="2702489273"/>
                    </a:ext>
                  </a:extLst>
                </a:gridCol>
              </a:tblGrid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978974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datetime.now()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현재 날짜와 시간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192748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date.today()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오늘 날짜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150779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datetime(year, m, d, h, m, 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특정 날짜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시간 객체 생성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132514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strftime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(format)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시간 → 문자열로 포맷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995025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strptime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(string, format)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 → 날짜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시간 객체로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417743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timedelta(days, hours, ...)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날짜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시간 차이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393267"/>
                  </a:ext>
                </a:extLst>
              </a:tr>
              <a:tr h="417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weekday()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요일 반환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월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:0~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:6)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95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75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BB5EF5-63E3-FA66-D33B-D77B14118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1" y="919399"/>
            <a:ext cx="10355178" cy="5938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BE67B2F-1779-A1E3-EE0D-9B2EB7A7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datetime </a:t>
            </a:r>
            <a:r>
              <a:rPr lang="ko-KR" altLang="en-US" sz="4800" dirty="0"/>
              <a:t>모듈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300E01C-F895-AC9E-882A-6521FB036B72}"/>
              </a:ext>
            </a:extLst>
          </p:cNvPr>
          <p:cNvSpPr txBox="1">
            <a:spLocks/>
          </p:cNvSpPr>
          <p:nvPr/>
        </p:nvSpPr>
        <p:spPr>
          <a:xfrm>
            <a:off x="1400548" y="978828"/>
            <a:ext cx="7618304" cy="6677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활용 예시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지나온 날짜 계산하기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14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B32F6-AA09-BC9D-E5A0-B3BCCCBF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93311E-13CD-AFC9-8298-3BE29610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48" y="748786"/>
            <a:ext cx="9390904" cy="61092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FA6A-907B-BDE5-4B64-DAA69379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2B07016-2B30-71D1-0CB0-FE191050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datetime </a:t>
            </a:r>
            <a:r>
              <a:rPr lang="ko-KR" altLang="en-US" sz="4800" dirty="0"/>
              <a:t>모듈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EC631AE-A524-CAFB-BFA7-7D31703CAD72}"/>
              </a:ext>
            </a:extLst>
          </p:cNvPr>
          <p:cNvSpPr txBox="1">
            <a:spLocks/>
          </p:cNvSpPr>
          <p:nvPr/>
        </p:nvSpPr>
        <p:spPr>
          <a:xfrm>
            <a:off x="1905874" y="827433"/>
            <a:ext cx="7618304" cy="6677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활용 예시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날짜로 요일 알아내기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65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3DA1-818C-CC2B-1802-9B3FECC9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D2881-B45F-FB23-57BE-CBD4DFFE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calendar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400E9-3289-DA69-265C-86B7F3E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B3F34-B925-3C1C-E162-8FBC1847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20424A-23AD-9BD6-3ECC-C4D4FC38F9CE}"/>
              </a:ext>
            </a:extLst>
          </p:cNvPr>
          <p:cNvSpPr txBox="1">
            <a:spLocks/>
          </p:cNvSpPr>
          <p:nvPr/>
        </p:nvSpPr>
        <p:spPr>
          <a:xfrm>
            <a:off x="251788" y="996916"/>
            <a:ext cx="10515600" cy="18769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날짜와 달력 관련 다양한 기능을 제공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달력</a:t>
            </a:r>
            <a:r>
              <a:rPr lang="en-US" altLang="ko-KR" sz="2000" dirty="0"/>
              <a:t>(</a:t>
            </a:r>
            <a:r>
              <a:rPr lang="ko-KR" altLang="en-US" sz="2000" dirty="0"/>
              <a:t>캘린더</a:t>
            </a:r>
            <a:r>
              <a:rPr lang="en-US" altLang="ko-KR" sz="2000" dirty="0"/>
              <a:t>) </a:t>
            </a:r>
            <a:r>
              <a:rPr lang="ko-KR" altLang="en-US" sz="2000" dirty="0"/>
              <a:t>생성</a:t>
            </a:r>
            <a:r>
              <a:rPr lang="en-US" altLang="ko-KR" sz="2000" dirty="0"/>
              <a:t>, </a:t>
            </a:r>
            <a:r>
              <a:rPr lang="ko-KR" altLang="en-US" sz="2000" dirty="0"/>
              <a:t>요일 계산</a:t>
            </a:r>
            <a:r>
              <a:rPr lang="en-US" altLang="ko-KR" sz="2000" dirty="0"/>
              <a:t>, </a:t>
            </a:r>
            <a:r>
              <a:rPr lang="ko-KR" altLang="en-US" sz="2000" dirty="0"/>
              <a:t>윤년 판별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A7A54EF-8C9D-DA5D-3C61-079F2D2A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0167"/>
              </p:ext>
            </p:extLst>
          </p:nvPr>
        </p:nvGraphicFramePr>
        <p:xfrm>
          <a:off x="838200" y="2873829"/>
          <a:ext cx="10515600" cy="3250248"/>
        </p:xfrm>
        <a:graphic>
          <a:graphicData uri="http://schemas.openxmlformats.org/drawingml/2006/table">
            <a:tbl>
              <a:tblPr/>
              <a:tblGrid>
                <a:gridCol w="3723227">
                  <a:extLst>
                    <a:ext uri="{9D8B030D-6E8A-4147-A177-3AD203B41FA5}">
                      <a16:colId xmlns:a16="http://schemas.microsoft.com/office/drawing/2014/main" val="2825301807"/>
                    </a:ext>
                  </a:extLst>
                </a:gridCol>
                <a:gridCol w="6792373">
                  <a:extLst>
                    <a:ext uri="{9D8B030D-6E8A-4147-A177-3AD203B41FA5}">
                      <a16:colId xmlns:a16="http://schemas.microsoft.com/office/drawing/2014/main" val="3146691277"/>
                    </a:ext>
                  </a:extLst>
                </a:gridCol>
              </a:tblGrid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631084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month(year, month)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특정 연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월의 달력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출력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920498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calendar(year)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특정 연도의 달력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출력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521639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prmonth(year, month)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지정한 연도와 월의 달력을 콘솔에 보기 좋게 출력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877994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weekday(year, month, day)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해당 날짜의 요일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월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:0~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:6)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293436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isleap(year)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윤년 여부 판별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(True/False)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65863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monthrange(year, month)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첫날 요일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마지막 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811690"/>
                  </a:ext>
                </a:extLst>
              </a:tr>
              <a:tr h="406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setfirstweekday(n)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달력의 첫 요일을 지정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37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7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7807-665B-E2F0-B0BD-F927B171B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5996D-8806-FF1F-9A47-9EC0CEE0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5. </a:t>
            </a:r>
            <a:r>
              <a:rPr lang="ko-KR" altLang="en-US" dirty="0">
                <a:solidFill>
                  <a:schemeClr val="accent2"/>
                </a:solidFill>
              </a:rPr>
              <a:t>다음 생일까지 남은 날짜 계산하기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75B5459-3752-F046-E141-2666E11A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73469"/>
            <a:ext cx="10687485" cy="50990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문제 설명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사용자로부터 생일</a:t>
            </a:r>
            <a:r>
              <a:rPr lang="en-US" altLang="ko-KR" sz="2000" dirty="0"/>
              <a:t>(</a:t>
            </a:r>
            <a:r>
              <a:rPr lang="ko-KR" altLang="en-US" sz="2000" dirty="0"/>
              <a:t>월</a:t>
            </a:r>
            <a:r>
              <a:rPr lang="en-US" altLang="ko-KR" sz="2000" dirty="0"/>
              <a:t>-</a:t>
            </a:r>
            <a:r>
              <a:rPr lang="ko-KR" altLang="en-US" sz="2000" dirty="0"/>
              <a:t>일</a:t>
            </a:r>
            <a:r>
              <a:rPr lang="en-US" altLang="ko-KR" sz="2000" dirty="0"/>
              <a:t>, </a:t>
            </a:r>
            <a:r>
              <a:rPr lang="ko-KR" altLang="en-US" sz="2000" dirty="0"/>
              <a:t>예</a:t>
            </a:r>
            <a:r>
              <a:rPr lang="en-US" altLang="ko-KR" sz="2000" dirty="0"/>
              <a:t>: 07-25)</a:t>
            </a:r>
            <a:r>
              <a:rPr lang="ko-KR" altLang="en-US" sz="2000" dirty="0"/>
              <a:t>을 입력 받으세요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오늘 날짜를 기준으로 올해 또는 내년의 생일까지 남은 날짜</a:t>
            </a:r>
            <a:r>
              <a:rPr lang="en-US" altLang="ko-KR" sz="2000" dirty="0"/>
              <a:t>(</a:t>
            </a:r>
            <a:r>
              <a:rPr lang="ko-KR" altLang="en-US" sz="2000" dirty="0"/>
              <a:t>일 수</a:t>
            </a:r>
            <a:r>
              <a:rPr lang="en-US" altLang="ko-KR" sz="2000" dirty="0"/>
              <a:t>)</a:t>
            </a:r>
            <a:r>
              <a:rPr lang="ko-KR" altLang="en-US" sz="2000" dirty="0"/>
              <a:t>를 계산해서 출력하세요</a:t>
            </a:r>
            <a:r>
              <a:rPr lang="en-US" altLang="ko-KR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올해 생일이 지났으면 내년까지 남은 일수로</a:t>
            </a:r>
            <a:r>
              <a:rPr lang="en-US" altLang="ko-KR" sz="1600" dirty="0"/>
              <a:t>, </a:t>
            </a:r>
            <a:r>
              <a:rPr lang="ko-KR" altLang="en-US" sz="1600" dirty="0"/>
              <a:t>아직 안 지났으면 올해 생일까지 남은 일수로 계산</a:t>
            </a:r>
            <a:endParaRPr lang="en-US" altLang="ko-KR" sz="1600" dirty="0"/>
          </a:p>
          <a:p>
            <a:pPr marL="971550" lvl="1" indent="-514350">
              <a:lnSpc>
                <a:spcPct val="150000"/>
              </a:lnSpc>
              <a:buAutoNum type="arabicPeriod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요구 사항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날짜 연산에는 반드시 </a:t>
            </a:r>
            <a:r>
              <a:rPr lang="en-US" altLang="ko-KR" sz="2000" dirty="0"/>
              <a:t>datetime </a:t>
            </a:r>
            <a:r>
              <a:rPr lang="ko-KR" altLang="en-US" sz="2000" dirty="0"/>
              <a:t>모듈을 사용할 것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B2CA9-D1DD-D311-D25C-67C17DB0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8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4D84-7045-ED8B-02D3-97D93966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05D9-19A7-497E-57B1-292488BC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모듈 </a:t>
            </a:r>
            <a:r>
              <a:rPr lang="en-US" altLang="ko-KR" dirty="0"/>
              <a:t>– time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97EDB-D724-1E8B-1C0B-42D5A8FC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29A47D-6CF8-3E0D-0FA6-B22ECD3A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64EFBC7-ACDF-FD34-60AF-6CE42D06AC6D}"/>
              </a:ext>
            </a:extLst>
          </p:cNvPr>
          <p:cNvSpPr txBox="1">
            <a:spLocks/>
          </p:cNvSpPr>
          <p:nvPr/>
        </p:nvSpPr>
        <p:spPr>
          <a:xfrm>
            <a:off x="251788" y="996916"/>
            <a:ext cx="10515600" cy="18769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시간의 측정</a:t>
            </a:r>
            <a:r>
              <a:rPr lang="en-US" altLang="ko-KR" sz="2400" dirty="0"/>
              <a:t>, </a:t>
            </a:r>
            <a:r>
              <a:rPr lang="ko-KR" altLang="en-US" sz="2400" dirty="0"/>
              <a:t>지연</a:t>
            </a:r>
            <a:r>
              <a:rPr lang="en-US" altLang="ko-KR" sz="2400" dirty="0"/>
              <a:t>, </a:t>
            </a:r>
            <a:r>
              <a:rPr lang="ko-KR" altLang="en-US" sz="2400" dirty="0"/>
              <a:t>변환과 같은 시간 관련 기능을 제공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시간</a:t>
            </a:r>
            <a:r>
              <a:rPr lang="en-US" altLang="ko-KR" sz="2000" dirty="0"/>
              <a:t>, </a:t>
            </a:r>
            <a:r>
              <a:rPr lang="ko-KR" altLang="en-US" sz="2000" dirty="0"/>
              <a:t>대기</a:t>
            </a:r>
            <a:r>
              <a:rPr lang="en-US" altLang="ko-KR" sz="2000" dirty="0"/>
              <a:t>(sleep), </a:t>
            </a:r>
            <a:r>
              <a:rPr lang="ko-KR" altLang="en-US" sz="2000" dirty="0"/>
              <a:t>시간 측정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4D72CD-AD9F-8616-E2B9-DEF09E12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62327"/>
              </p:ext>
            </p:extLst>
          </p:nvPr>
        </p:nvGraphicFramePr>
        <p:xfrm>
          <a:off x="823288" y="2873828"/>
          <a:ext cx="10515600" cy="3401923"/>
        </p:xfrm>
        <a:graphic>
          <a:graphicData uri="http://schemas.openxmlformats.org/drawingml/2006/table">
            <a:tbl>
              <a:tblPr/>
              <a:tblGrid>
                <a:gridCol w="3647688">
                  <a:extLst>
                    <a:ext uri="{9D8B030D-6E8A-4147-A177-3AD203B41FA5}">
                      <a16:colId xmlns:a16="http://schemas.microsoft.com/office/drawing/2014/main" val="3647688606"/>
                    </a:ext>
                  </a:extLst>
                </a:gridCol>
                <a:gridCol w="6867912">
                  <a:extLst>
                    <a:ext uri="{9D8B030D-6E8A-4147-A177-3AD203B41FA5}">
                      <a16:colId xmlns:a16="http://schemas.microsoft.com/office/drawing/2014/main" val="1266107805"/>
                    </a:ext>
                  </a:extLst>
                </a:gridCol>
              </a:tblGrid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01860"/>
                  </a:ext>
                </a:extLst>
              </a:tr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time()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현재 시각을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Unix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타임스탬프로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793982"/>
                  </a:ext>
                </a:extLst>
              </a:tr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ctime([secs])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타임스탬프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혹은 현재 시간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를 문자열로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5788"/>
                  </a:ext>
                </a:extLst>
              </a:tr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sleep(seconds)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지정한 초만큼 프로그램 실행 일시 정지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86811"/>
                  </a:ext>
                </a:extLst>
              </a:tr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localtime([secs])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타임스탬프를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struct_time(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로컬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으로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87797"/>
                  </a:ext>
                </a:extLst>
              </a:tr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strftime(format, 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시간 객체를 포맷 문자열로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36717"/>
                  </a:ext>
                </a:extLst>
              </a:tr>
              <a:tr h="485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strptime(string, format)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포맷 문자열을 시간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struct_time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73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99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9867-24FE-6C65-1CCB-99F552E41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22F9E4-5890-3C36-1C63-1E4D711D5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85" y="967210"/>
            <a:ext cx="8832630" cy="58589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E1C817-5AC8-C840-634A-FAABFFFB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모듈 </a:t>
            </a:r>
            <a:r>
              <a:rPr lang="en-US" altLang="ko-KR" dirty="0"/>
              <a:t>– time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75A3D-370D-D372-E04E-65DC37DE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CC862-AE0D-9CB3-9074-E03643BF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2D69DE-E0F0-E5B0-9C01-236005587D98}"/>
              </a:ext>
            </a:extLst>
          </p:cNvPr>
          <p:cNvSpPr txBox="1">
            <a:spLocks/>
          </p:cNvSpPr>
          <p:nvPr/>
        </p:nvSpPr>
        <p:spPr>
          <a:xfrm>
            <a:off x="2197819" y="1026711"/>
            <a:ext cx="7618304" cy="6677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활용 예시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수행 시간 측정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2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21C6-455F-9CD7-B298-7525C580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61AE0-0143-5E29-DCCA-440CDEDF94B9}"/>
              </a:ext>
            </a:extLst>
          </p:cNvPr>
          <p:cNvSpPr txBox="1"/>
          <p:nvPr/>
        </p:nvSpPr>
        <p:spPr>
          <a:xfrm>
            <a:off x="3363547" y="260049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모듈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(Module)</a:t>
            </a:r>
          </a:p>
        </p:txBody>
      </p:sp>
    </p:spTree>
    <p:extLst>
      <p:ext uri="{BB962C8B-B14F-4D97-AF65-F5344CB8AC3E}">
        <p14:creationId xmlns:p14="http://schemas.microsoft.com/office/powerpoint/2010/main" val="229496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A8AE-F075-BB4A-2984-3CAC5ABE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7D7A-F4F7-B994-447F-7F125119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6. </a:t>
            </a:r>
            <a:r>
              <a:rPr lang="ko-KR" altLang="en-US" dirty="0">
                <a:solidFill>
                  <a:schemeClr val="accent2"/>
                </a:solidFill>
              </a:rPr>
              <a:t>타자 연습 게임 만들기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5D09A2E-582F-02F9-985C-68ED5C24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73469"/>
            <a:ext cx="10687485" cy="50990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문제 설명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/>
              <a:t>영단어</a:t>
            </a:r>
            <a:r>
              <a:rPr lang="ko-KR" altLang="en-US" sz="2000" dirty="0"/>
              <a:t> 리스트 중 무작위로 단어가 제시됩니다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사용자는 해당 단어를 정확히 입력해야 다음 문제로 넘어갈 수 있습니다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10</a:t>
            </a:r>
            <a:r>
              <a:rPr lang="ko-KR" altLang="en-US" sz="2000" dirty="0"/>
              <a:t>문제를 모두 맞히면</a:t>
            </a:r>
            <a:r>
              <a:rPr lang="en-US" altLang="ko-KR" sz="2000" dirty="0"/>
              <a:t>, </a:t>
            </a:r>
            <a:r>
              <a:rPr lang="ko-KR" altLang="en-US" sz="2000" dirty="0"/>
              <a:t>게임이 종료되고 총 소요 시간이 출력됩니다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틀린 경우에는 </a:t>
            </a:r>
            <a:r>
              <a:rPr lang="en-US" altLang="ko-KR" sz="2000" dirty="0"/>
              <a:t>"</a:t>
            </a:r>
            <a:r>
              <a:rPr lang="ko-KR" altLang="en-US" sz="2000" dirty="0"/>
              <a:t>오타</a:t>
            </a:r>
            <a:r>
              <a:rPr lang="en-US" altLang="ko-KR" sz="2000" dirty="0"/>
              <a:t>! </a:t>
            </a:r>
            <a:r>
              <a:rPr lang="ko-KR" altLang="en-US" sz="2000" dirty="0"/>
              <a:t>다시 도전</a:t>
            </a:r>
            <a:r>
              <a:rPr lang="en-US" altLang="ko-KR" sz="2000" dirty="0"/>
              <a:t>!" </a:t>
            </a:r>
            <a:r>
              <a:rPr lang="ko-KR" altLang="en-US" sz="2000" dirty="0"/>
              <a:t>메시지를 출력하고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같은 문제를 다시 도전하게 합니다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게임이 시작되기 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엔터키를</a:t>
            </a:r>
            <a:r>
              <a:rPr lang="ko-KR" altLang="en-US" sz="2000" dirty="0"/>
              <a:t> 누르면 시작합니다</a:t>
            </a:r>
            <a:r>
              <a:rPr lang="en-US" altLang="ko-KR" sz="2000" dirty="0"/>
              <a:t>.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AC692-F3DE-146E-A54B-2A1F67FD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35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F45CD-9CEB-2BCC-2ECA-47F3C6BD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342A-BB95-127F-A05E-60ECCD83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6. </a:t>
            </a:r>
            <a:r>
              <a:rPr lang="ko-KR" altLang="en-US" dirty="0">
                <a:solidFill>
                  <a:schemeClr val="accent2"/>
                </a:solidFill>
              </a:rPr>
              <a:t>타자 연습 게임 만들기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F9CFEC0-5327-2761-38D1-3335B535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73469"/>
            <a:ext cx="10687485" cy="50990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요구 사항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단어는 미리 주어진 리스트에서 </a:t>
            </a:r>
            <a:r>
              <a:rPr lang="en-US" altLang="ko-KR" sz="2000" dirty="0" err="1"/>
              <a:t>random.choice</a:t>
            </a:r>
            <a:r>
              <a:rPr lang="en-US" altLang="ko-KR" sz="2000" dirty="0"/>
              <a:t>()</a:t>
            </a:r>
            <a:r>
              <a:rPr lang="ko-KR" altLang="en-US" sz="2000" dirty="0"/>
              <a:t>로 무작위 선택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input()</a:t>
            </a:r>
            <a:r>
              <a:rPr lang="ko-KR" altLang="en-US" sz="2000" dirty="0"/>
              <a:t>으로 사용자 입력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/>
              <a:t>time.time</a:t>
            </a:r>
            <a:r>
              <a:rPr lang="en-US" altLang="ko-KR" sz="2000" dirty="0"/>
              <a:t>()</a:t>
            </a:r>
            <a:r>
              <a:rPr lang="ko-KR" altLang="en-US" sz="2000" dirty="0"/>
              <a:t>으로 시작</a:t>
            </a:r>
            <a:r>
              <a:rPr lang="en-US" altLang="ko-KR" sz="2000" dirty="0"/>
              <a:t>~</a:t>
            </a:r>
            <a:r>
              <a:rPr lang="ko-KR" altLang="en-US" sz="2000" dirty="0"/>
              <a:t>종료 시간 측정</a:t>
            </a:r>
            <a:r>
              <a:rPr lang="en-US" altLang="ko-KR" sz="2000" dirty="0"/>
              <a:t>, </a:t>
            </a:r>
            <a:r>
              <a:rPr lang="ko-KR" altLang="en-US" sz="2000" dirty="0"/>
              <a:t>소요 시간 계산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문제마다 번호가 함께 출력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통과</a:t>
            </a:r>
            <a:r>
              <a:rPr lang="en-US" altLang="ko-KR" sz="2000" dirty="0"/>
              <a:t>/</a:t>
            </a:r>
            <a:r>
              <a:rPr lang="ko-KR" altLang="en-US" sz="2000" dirty="0"/>
              <a:t>오타 메시지</a:t>
            </a:r>
            <a:r>
              <a:rPr lang="en-US" altLang="ko-KR" sz="2000" dirty="0"/>
              <a:t>, </a:t>
            </a:r>
            <a:r>
              <a:rPr lang="ko-KR" altLang="en-US" sz="2000" dirty="0"/>
              <a:t>총 타자 시간까지 출력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4B2DC-858F-4558-B9DF-45FD4772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45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FB10B1-7F9D-F6E0-A7CE-C05AC72B681A}"/>
              </a:ext>
            </a:extLst>
          </p:cNvPr>
          <p:cNvGrpSpPr/>
          <p:nvPr/>
        </p:nvGrpSpPr>
        <p:grpSpPr>
          <a:xfrm>
            <a:off x="2198225" y="1305313"/>
            <a:ext cx="7795549" cy="4734586"/>
            <a:chOff x="1445417" y="1352164"/>
            <a:chExt cx="7795549" cy="473458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5417" y="1352164"/>
              <a:ext cx="3934374" cy="47345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5815" y="1352164"/>
              <a:ext cx="3375151" cy="473458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8A92DACE-931E-E40B-4CF5-747464A8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6. </a:t>
            </a:r>
            <a:r>
              <a:rPr lang="ko-KR" altLang="en-US" sz="4800" dirty="0">
                <a:solidFill>
                  <a:schemeClr val="accent2"/>
                </a:solidFill>
              </a:rPr>
              <a:t>타자 연습 게임 만들기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9718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EB30B-B223-F450-919B-612B55DE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56F35-CAC5-E1AA-2C38-04BAE6D9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92E4C-CE7C-64DA-C2A7-8D11DF67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CDCE6C-08CD-42EC-B33D-6EB38F6C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637008-5BA5-8EB9-6653-19E57A39D310}"/>
              </a:ext>
            </a:extLst>
          </p:cNvPr>
          <p:cNvSpPr txBox="1">
            <a:spLocks/>
          </p:cNvSpPr>
          <p:nvPr/>
        </p:nvSpPr>
        <p:spPr>
          <a:xfrm>
            <a:off x="251788" y="996916"/>
            <a:ext cx="10515600" cy="18769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 파이썬 인터프리터와 관련된 다양한 기능을 제공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입출력</a:t>
            </a:r>
            <a:r>
              <a:rPr lang="en-US" altLang="ko-KR" sz="2000" dirty="0"/>
              <a:t>, </a:t>
            </a:r>
            <a:r>
              <a:rPr lang="ko-KR" altLang="en-US" sz="2000" dirty="0"/>
              <a:t>인자 처리</a:t>
            </a:r>
            <a:r>
              <a:rPr lang="en-US" altLang="ko-KR" sz="2000" dirty="0"/>
              <a:t>, </a:t>
            </a:r>
            <a:r>
              <a:rPr lang="ko-KR" altLang="en-US" sz="2000" dirty="0"/>
              <a:t>환경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종료 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36EF22-EDA0-33F2-5B9C-E76C45369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19831"/>
              </p:ext>
            </p:extLst>
          </p:nvPr>
        </p:nvGraphicFramePr>
        <p:xfrm>
          <a:off x="838200" y="2873829"/>
          <a:ext cx="10515600" cy="3274306"/>
        </p:xfrm>
        <a:graphic>
          <a:graphicData uri="http://schemas.openxmlformats.org/drawingml/2006/table">
            <a:tbl>
              <a:tblPr/>
              <a:tblGrid>
                <a:gridCol w="4120533">
                  <a:extLst>
                    <a:ext uri="{9D8B030D-6E8A-4147-A177-3AD203B41FA5}">
                      <a16:colId xmlns:a16="http://schemas.microsoft.com/office/drawing/2014/main" val="579565231"/>
                    </a:ext>
                  </a:extLst>
                </a:gridCol>
                <a:gridCol w="6395067">
                  <a:extLst>
                    <a:ext uri="{9D8B030D-6E8A-4147-A177-3AD203B41FA5}">
                      <a16:colId xmlns:a16="http://schemas.microsoft.com/office/drawing/2014/main" val="2013117598"/>
                    </a:ext>
                  </a:extLst>
                </a:gridCol>
              </a:tblGrid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9248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sys.version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파이썬 버전 문자열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310567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sys.platform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실행 중인 운영체제 정보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93286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sys.argv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명령행 인자 리스트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19473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sys.exit([arg])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프로그램 즉시 종료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139482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sys.path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모듈 검색 경로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267207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sys.stdin/stdout/stderr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표준 입출력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에러 스트림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 객체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1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690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30937" y="969553"/>
            <a:ext cx="6250225" cy="10908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✔️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sys.argv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명령 행에서 인수 전달하기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78628" y="2060406"/>
            <a:ext cx="5005740" cy="988224"/>
            <a:chOff x="4871898" y="2474802"/>
            <a:chExt cx="4473590" cy="988224"/>
          </a:xfrm>
        </p:grpSpPr>
        <p:sp>
          <p:nvSpPr>
            <p:cNvPr id="6" name="TextBox 5"/>
            <p:cNvSpPr txBox="1"/>
            <p:nvPr/>
          </p:nvSpPr>
          <p:spPr>
            <a:xfrm>
              <a:off x="4871898" y="2550613"/>
              <a:ext cx="4376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</a:rPr>
                <a:t>python</a:t>
              </a:r>
              <a:r>
                <a:rPr lang="en-US" altLang="ko-KR" sz="2000" dirty="0"/>
                <a:t> sys_ex1.py    dog     cat     tiger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9281" y="295971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[0]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8928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[1]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164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[2]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8900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[3]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1898" y="2474802"/>
              <a:ext cx="4473590" cy="9882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58" y="2060406"/>
            <a:ext cx="4036133" cy="2115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28" y="4610901"/>
            <a:ext cx="8668960" cy="1152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A94D8E2-2828-10B9-12AD-CF63D0ED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sys </a:t>
            </a:r>
            <a:r>
              <a:rPr lang="ko-KR" altLang="en-US" sz="4800" dirty="0"/>
              <a:t>모듈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7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88E162-4A6B-0DAF-F254-348416C8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95" y="745523"/>
            <a:ext cx="9681410" cy="611542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525DCB-8E88-D98B-76D8-1877DFDB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sys </a:t>
            </a:r>
            <a:r>
              <a:rPr lang="ko-KR" altLang="en-US" sz="4800" dirty="0"/>
              <a:t>모듈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B64158-3F44-675A-C34B-FB386D6D4687}"/>
              </a:ext>
            </a:extLst>
          </p:cNvPr>
          <p:cNvSpPr txBox="1">
            <a:spLocks/>
          </p:cNvSpPr>
          <p:nvPr/>
        </p:nvSpPr>
        <p:spPr>
          <a:xfrm>
            <a:off x="1848903" y="942490"/>
            <a:ext cx="7618304" cy="6677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활용 예시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입력값의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합계와 평균 계산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518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6415D7-4C46-77FB-B80C-E8A3055BB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8" y="627055"/>
            <a:ext cx="9657346" cy="640604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F886043-2A73-8D28-165A-D48EC34D2266}"/>
              </a:ext>
            </a:extLst>
          </p:cNvPr>
          <p:cNvSpPr txBox="1">
            <a:spLocks/>
          </p:cNvSpPr>
          <p:nvPr/>
        </p:nvSpPr>
        <p:spPr>
          <a:xfrm>
            <a:off x="1848903" y="846234"/>
            <a:ext cx="7618304" cy="6677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활용 예시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sys.exit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(0)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프로그램 종료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82E462C-FC8A-DCDA-C6AC-AD92676A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sys </a:t>
            </a:r>
            <a:r>
              <a:rPr lang="ko-KR" altLang="en-US" sz="4800" dirty="0"/>
              <a:t>모듈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9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DE4C3-92F1-17A0-6B95-5AEABC23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A390-80EA-04CB-7226-A473A984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E83DE-E9CD-57DB-F239-7A71BA5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3B97BD-8BAB-DB9E-9CAD-72891EE5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86CBF5-FDAB-9919-0EA5-BC011797D4A3}"/>
              </a:ext>
            </a:extLst>
          </p:cNvPr>
          <p:cNvSpPr txBox="1">
            <a:spLocks/>
          </p:cNvSpPr>
          <p:nvPr/>
        </p:nvSpPr>
        <p:spPr>
          <a:xfrm>
            <a:off x="251788" y="996916"/>
            <a:ext cx="10515600" cy="18769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운영체제와 상호작용 할 수 있도록 도와주는 기능 제공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주요 기능</a:t>
            </a:r>
            <a:r>
              <a:rPr lang="en-US" altLang="ko-KR" sz="2000" dirty="0"/>
              <a:t>: </a:t>
            </a:r>
            <a:r>
              <a:rPr lang="ko-KR" altLang="en-US" sz="2000" dirty="0"/>
              <a:t>파일</a:t>
            </a:r>
            <a:r>
              <a:rPr lang="en-US" altLang="ko-KR" sz="2000" dirty="0"/>
              <a:t>·</a:t>
            </a:r>
            <a:r>
              <a:rPr lang="ko-KR" altLang="en-US" sz="2000" dirty="0"/>
              <a:t>디렉터리 관리</a:t>
            </a:r>
            <a:r>
              <a:rPr lang="en-US" altLang="ko-KR" sz="2000" dirty="0"/>
              <a:t>, </a:t>
            </a:r>
            <a:r>
              <a:rPr lang="ko-KR" altLang="en-US" sz="2000" dirty="0"/>
              <a:t>환경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정보 등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/>
              <a:t>✅ 대표적인 함수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58D248-BAE6-C392-9CFB-42E4BD7D1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3000"/>
              </p:ext>
            </p:extLst>
          </p:nvPr>
        </p:nvGraphicFramePr>
        <p:xfrm>
          <a:off x="836863" y="2791243"/>
          <a:ext cx="10515600" cy="3453150"/>
        </p:xfrm>
        <a:graphic>
          <a:graphicData uri="http://schemas.openxmlformats.org/drawingml/2006/table">
            <a:tbl>
              <a:tblPr/>
              <a:tblGrid>
                <a:gridCol w="3853319">
                  <a:extLst>
                    <a:ext uri="{9D8B030D-6E8A-4147-A177-3AD203B41FA5}">
                      <a16:colId xmlns:a16="http://schemas.microsoft.com/office/drawing/2014/main" val="4284291560"/>
                    </a:ext>
                  </a:extLst>
                </a:gridCol>
                <a:gridCol w="6662281">
                  <a:extLst>
                    <a:ext uri="{9D8B030D-6E8A-4147-A177-3AD203B41FA5}">
                      <a16:colId xmlns:a16="http://schemas.microsoft.com/office/drawing/2014/main" val="1319891686"/>
                    </a:ext>
                  </a:extLst>
                </a:gridCol>
              </a:tblGrid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용도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91939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os.getcwd()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현재 작업 디렉터리 경로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646908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os.listdir([path])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디렉터리 내 파일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폴더 목록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578455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os.mkdir(path)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새 디렉터리 생성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179205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os.remove(path)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 삭제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00478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os.rmdir(path)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빈 디렉터리 삭제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012079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os.rename(src, dst)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파일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디렉터리 이름 변경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997838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os.environ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환경 변수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딕셔너리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03102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os.path.join(a, b, ...)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경로들을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에 맞게 합침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355718"/>
                  </a:ext>
                </a:extLst>
              </a:tr>
              <a:tr h="345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os.path.exists(path)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경로의 존재 여부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(True/False)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31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9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D305AB-3B92-53F7-914A-ABE03F895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963956"/>
            <a:ext cx="9455286" cy="58940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3E3F4-F022-7B01-11E5-4947BC2AD56B}"/>
              </a:ext>
            </a:extLst>
          </p:cNvPr>
          <p:cNvSpPr txBox="1">
            <a:spLocks/>
          </p:cNvSpPr>
          <p:nvPr/>
        </p:nvSpPr>
        <p:spPr>
          <a:xfrm>
            <a:off x="1785873" y="991682"/>
            <a:ext cx="7618304" cy="6677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활용 예시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새 폴더 생성 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 목록 출력하기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12472A5-D356-6133-F2F1-2FEB8070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os</a:t>
            </a:r>
            <a:r>
              <a:rPr lang="en-US" altLang="ko-KR" sz="4800" dirty="0"/>
              <a:t> </a:t>
            </a:r>
            <a:r>
              <a:rPr lang="ko-KR" altLang="en-US" sz="4800" dirty="0"/>
              <a:t>모듈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59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97737-A745-00F0-6A3D-DDEC9C86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A9997-855A-BC11-F87B-036E0806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C2F47-2A06-64FE-E77F-1AEFEB5C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701221" cy="13365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여러 기능들이 뭉쳐진 하나의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함수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 등을 담아 코드의 재사용성과 관리 효율을 높임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DA773-1DC2-DFA0-3342-C2AC8499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41BFE-497E-D2FF-72FB-E9DBBE5F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246AD3-EFFB-17C7-867D-356FE4E0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18" y="2885999"/>
            <a:ext cx="4620270" cy="10860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7E42AD9-1875-64ED-FFC0-6FEE9FAA1B0B}"/>
              </a:ext>
            </a:extLst>
          </p:cNvPr>
          <p:cNvSpPr/>
          <p:nvPr/>
        </p:nvSpPr>
        <p:spPr>
          <a:xfrm>
            <a:off x="892628" y="4097611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“A module is a file containing Python definitions and statements.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The file name is the module name with the suffix .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added.”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192255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F2EE-A6A2-F68E-1467-DD96D356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EEA37-BE36-B771-63CF-1852C985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B1EDC-21E2-0FE4-15F9-E724282B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6"/>
            <a:ext cx="11701221" cy="27259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모듈을 사용하는 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코드의 분할 및 재사용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유지보수 용이성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네임스페이스 분리로 충돌 방지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9ECBE-D973-7F59-064A-DC0DCFA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ECF18-61AC-6F9A-BBB7-E8A789B1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7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D6C1-66BE-575B-867D-BBBC01CC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1D9DB-4183-0135-DD54-5413FE59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생성과 사용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90D0-0C8F-49C2-93A6-1C8EC13D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388CEF-0733-ADAB-7E2F-AD5A556B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내용 개체 틀 8" descr="텍스트, 스크린샷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2F4596-07E7-3F75-9BE2-C7FE8BC24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239"/>
            <a:ext cx="12192000" cy="46126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0F08CF-A05C-E9E4-163E-1EB4D16CC41B}"/>
              </a:ext>
            </a:extLst>
          </p:cNvPr>
          <p:cNvSpPr txBox="1"/>
          <p:nvPr/>
        </p:nvSpPr>
        <p:spPr>
          <a:xfrm>
            <a:off x="794657" y="1856854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모듈 생성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9576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2321D-2122-2DBA-9A19-22556B537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72F4F6-D2C9-5E97-32A7-5C254BDC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9" t="20255" r="7582" b="20328"/>
          <a:stretch>
            <a:fillRect/>
          </a:stretch>
        </p:blipFill>
        <p:spPr>
          <a:xfrm>
            <a:off x="928968" y="1862138"/>
            <a:ext cx="10334064" cy="296703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4FF7BD-CAC5-0008-9F11-294A3C25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모듈의 생성과 사용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0007-F4B7-4DDA-DF01-622C640B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00AC27-EC53-6054-788B-B21C9D09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E2904-87E9-EA38-59E4-64765AFB72AB}"/>
              </a:ext>
            </a:extLst>
          </p:cNvPr>
          <p:cNvSpPr txBox="1"/>
          <p:nvPr/>
        </p:nvSpPr>
        <p:spPr>
          <a:xfrm>
            <a:off x="789054" y="1244080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모듈 불러오기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임포트</a:t>
            </a:r>
            <a:r>
              <a:rPr lang="en-US" altLang="ko-KR" sz="2400" dirty="0"/>
              <a:t>)</a:t>
            </a:r>
            <a:r>
              <a:rPr lang="ko-KR" altLang="en-US" sz="2400" dirty="0"/>
              <a:t> 및 사용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47774-4D52-7B4B-FD15-C0FACE775619}"/>
              </a:ext>
            </a:extLst>
          </p:cNvPr>
          <p:cNvSpPr txBox="1"/>
          <p:nvPr/>
        </p:nvSpPr>
        <p:spPr>
          <a:xfrm>
            <a:off x="928968" y="4838997"/>
            <a:ext cx="6115050" cy="874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키워드로 모듈을 불러옴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모듈이름.함수이름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형태로 접근</a:t>
            </a:r>
          </a:p>
        </p:txBody>
      </p:sp>
    </p:spTree>
    <p:extLst>
      <p:ext uri="{BB962C8B-B14F-4D97-AF65-F5344CB8AC3E}">
        <p14:creationId xmlns:p14="http://schemas.microsoft.com/office/powerpoint/2010/main" val="343017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불러오기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8A17AD-AE5E-B913-F28C-F1FA2C69A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5" t="12944" r="7589" b="12888"/>
          <a:stretch>
            <a:fillRect/>
          </a:stretch>
        </p:blipFill>
        <p:spPr>
          <a:xfrm>
            <a:off x="2131359" y="1467971"/>
            <a:ext cx="7927042" cy="4377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4BB96-9251-3527-D785-B4C678627DD9}"/>
              </a:ext>
            </a:extLst>
          </p:cNvPr>
          <p:cNvSpPr txBox="1"/>
          <p:nvPr/>
        </p:nvSpPr>
        <p:spPr>
          <a:xfrm>
            <a:off x="1982854" y="881049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다양한 </a:t>
            </a:r>
            <a:r>
              <a:rPr lang="en-US" altLang="ko-KR" sz="2400" dirty="0"/>
              <a:t>import </a:t>
            </a:r>
            <a:r>
              <a:rPr lang="ko-KR" altLang="en-US" sz="2400" dirty="0"/>
              <a:t>방식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61B8B-97E7-5F5A-67CC-146E1A76557A}"/>
              </a:ext>
            </a:extLst>
          </p:cNvPr>
          <p:cNvSpPr txBox="1"/>
          <p:nvPr/>
        </p:nvSpPr>
        <p:spPr>
          <a:xfrm>
            <a:off x="2093259" y="5844988"/>
            <a:ext cx="611505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모듈명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또는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from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이름 방식 사용 권장</a:t>
            </a:r>
          </a:p>
        </p:txBody>
      </p:sp>
    </p:spTree>
    <p:extLst>
      <p:ext uri="{BB962C8B-B14F-4D97-AF65-F5344CB8AC3E}">
        <p14:creationId xmlns:p14="http://schemas.microsoft.com/office/powerpoint/2010/main" val="138897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D0A5B-65B3-547C-9EB1-F08F3179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47034-2DA3-11BB-4FA6-78D62573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계산기 모듈 만들어보기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85A7E-BE30-E06C-85F8-0704FE8A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CA7AD833-AADB-790F-121F-90ACEAF7D895}"/>
              </a:ext>
            </a:extLst>
          </p:cNvPr>
          <p:cNvSpPr txBox="1">
            <a:spLocks/>
          </p:cNvSpPr>
          <p:nvPr/>
        </p:nvSpPr>
        <p:spPr>
          <a:xfrm>
            <a:off x="251788" y="1145405"/>
            <a:ext cx="11641762" cy="512295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설명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calc.py</a:t>
            </a:r>
            <a:r>
              <a:rPr lang="ko-KR" altLang="en-US" sz="2000" dirty="0"/>
              <a:t>라는 파일을 생성하여 사칙연산 함수</a:t>
            </a:r>
            <a:r>
              <a:rPr lang="en-US" altLang="ko-KR" sz="2000" dirty="0"/>
              <a:t>(</a:t>
            </a:r>
            <a:r>
              <a:rPr lang="ko-KR" altLang="en-US" sz="2000" dirty="0"/>
              <a:t>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)</a:t>
            </a:r>
            <a:r>
              <a:rPr lang="ko-KR" altLang="en-US" sz="2000" dirty="0"/>
              <a:t>를 각각 구현하세요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/>
              <a:t>함수명</a:t>
            </a:r>
            <a:r>
              <a:rPr lang="en-US" altLang="ko-KR" sz="2000" dirty="0"/>
              <a:t>: add(a, b), subtract(a, b), multiply(a, b), divide(a, b)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같은 폴더에 </a:t>
            </a:r>
            <a:r>
              <a:rPr lang="en-US" altLang="ko-KR" sz="2000" dirty="0"/>
              <a:t>main.py </a:t>
            </a:r>
            <a:r>
              <a:rPr lang="ko-KR" altLang="en-US" sz="2000" dirty="0"/>
              <a:t>파일을 생성하고</a:t>
            </a:r>
            <a:r>
              <a:rPr lang="en-US" altLang="ko-KR" sz="2000" dirty="0"/>
              <a:t>, calc </a:t>
            </a:r>
            <a:r>
              <a:rPr lang="ko-KR" altLang="en-US" sz="2000" dirty="0"/>
              <a:t>모듈을 </a:t>
            </a:r>
            <a:r>
              <a:rPr lang="en-US" altLang="ko-KR" sz="2000" dirty="0"/>
              <a:t>import</a:t>
            </a:r>
            <a:r>
              <a:rPr lang="ko-KR" altLang="en-US" sz="2000" dirty="0"/>
              <a:t>해서 각 함수의 결과를 출력하세요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 사항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나눗셈 함수에서는 </a:t>
            </a:r>
            <a:r>
              <a:rPr lang="en-US" altLang="ko-KR" sz="2000" dirty="0"/>
              <a:t>0</a:t>
            </a:r>
            <a:r>
              <a:rPr lang="ko-KR" altLang="en-US" sz="2000" dirty="0"/>
              <a:t>으로 나누는 경우 </a:t>
            </a:r>
            <a:r>
              <a:rPr lang="en-US" altLang="ko-KR" sz="2000" dirty="0"/>
              <a:t>"0</a:t>
            </a:r>
            <a:r>
              <a:rPr lang="ko-KR" altLang="en-US" sz="2000" dirty="0"/>
              <a:t>으로 나눌 수 없습니다</a:t>
            </a:r>
            <a:r>
              <a:rPr lang="en-US" altLang="ko-KR" sz="2000" dirty="0"/>
              <a:t>."</a:t>
            </a:r>
            <a:r>
              <a:rPr lang="ko-KR" altLang="en-US" sz="2000" dirty="0"/>
              <a:t>를 출력하고 </a:t>
            </a:r>
            <a:r>
              <a:rPr lang="en-US" altLang="ko-KR" sz="2000" dirty="0"/>
              <a:t>None</a:t>
            </a:r>
            <a:r>
              <a:rPr lang="ko-KR" altLang="en-US" sz="2000" dirty="0"/>
              <a:t>을 반환할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356972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6582</TotalTime>
  <Words>1894</Words>
  <Application>Microsoft Office PowerPoint</Application>
  <PresentationFormat>와이드스크린</PresentationFormat>
  <Paragraphs>348</Paragraphs>
  <Slides>39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모듈(Module)</vt:lpstr>
      <vt:lpstr>모듈(Module)</vt:lpstr>
      <vt:lpstr>모듈의 생성과 사용</vt:lpstr>
      <vt:lpstr>모듈의 생성과 사용</vt:lpstr>
      <vt:lpstr>모듈 불러오기</vt:lpstr>
      <vt:lpstr>실습1. 계산기 모듈 만들어보기</vt:lpstr>
      <vt:lpstr>PowerPoint 프레젠테이션</vt:lpstr>
      <vt:lpstr>패키지(Package)</vt:lpstr>
      <vt:lpstr>패키지(Package)</vt:lpstr>
      <vt:lpstr>패키지의 생성과 사용</vt:lpstr>
      <vt:lpstr>패키지의 생성과 사용</vt:lpstr>
      <vt:lpstr>PowerPoint 프레젠테이션</vt:lpstr>
      <vt:lpstr>파이썬 표준 라이브러리</vt:lpstr>
      <vt:lpstr>math 모듈</vt:lpstr>
      <vt:lpstr>실습2. math 모듈 사용해보기</vt:lpstr>
      <vt:lpstr>실습2. math 모듈 사용해보기</vt:lpstr>
      <vt:lpstr>random 모듈</vt:lpstr>
      <vt:lpstr>실습3. 로또 번호 뽑기</vt:lpstr>
      <vt:lpstr>실습4. 가위 바위 보 게임 만들기</vt:lpstr>
      <vt:lpstr>datetime 모듈</vt:lpstr>
      <vt:lpstr>datetime 모듈</vt:lpstr>
      <vt:lpstr>datetime 모듈</vt:lpstr>
      <vt:lpstr>calendar 모듈</vt:lpstr>
      <vt:lpstr>실습5. 다음 생일까지 남은 날짜 계산하기</vt:lpstr>
      <vt:lpstr>표준 모듈 – time 모듈</vt:lpstr>
      <vt:lpstr>표준 모듈 – time 모듈</vt:lpstr>
      <vt:lpstr>실습6. 타자 연습 게임 만들기</vt:lpstr>
      <vt:lpstr>실습6. 타자 연습 게임 만들기</vt:lpstr>
      <vt:lpstr>실습6. 타자 연습 게임 만들기</vt:lpstr>
      <vt:lpstr>sys 모듈</vt:lpstr>
      <vt:lpstr>sys 모듈</vt:lpstr>
      <vt:lpstr>sys 모듈</vt:lpstr>
      <vt:lpstr>sys 모듈</vt:lpstr>
      <vt:lpstr>os 모듈</vt:lpstr>
      <vt:lpstr>os 모듈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490</cp:revision>
  <dcterms:created xsi:type="dcterms:W3CDTF">2023-01-31T04:26:23Z</dcterms:created>
  <dcterms:modified xsi:type="dcterms:W3CDTF">2025-07-28T00:17:32Z</dcterms:modified>
</cp:coreProperties>
</file>