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1048" r:id="rId2"/>
    <p:sldId id="257" r:id="rId3"/>
    <p:sldId id="1049" r:id="rId4"/>
    <p:sldId id="363" r:id="rId5"/>
    <p:sldId id="364" r:id="rId6"/>
    <p:sldId id="1269" r:id="rId7"/>
    <p:sldId id="630" r:id="rId8"/>
    <p:sldId id="1268" r:id="rId9"/>
    <p:sldId id="1296" r:id="rId10"/>
    <p:sldId id="1297" r:id="rId11"/>
    <p:sldId id="1266" r:id="rId12"/>
    <p:sldId id="1270" r:id="rId13"/>
    <p:sldId id="1271" r:id="rId14"/>
    <p:sldId id="1272" r:id="rId15"/>
    <p:sldId id="1273" r:id="rId16"/>
    <p:sldId id="1274" r:id="rId17"/>
    <p:sldId id="1275" r:id="rId18"/>
    <p:sldId id="1276" r:id="rId19"/>
    <p:sldId id="1277" r:id="rId20"/>
    <p:sldId id="1278" r:id="rId21"/>
    <p:sldId id="1279" r:id="rId22"/>
    <p:sldId id="1280" r:id="rId23"/>
    <p:sldId id="1281" r:id="rId24"/>
    <p:sldId id="1284" r:id="rId25"/>
    <p:sldId id="1285" r:id="rId26"/>
    <p:sldId id="1286" r:id="rId27"/>
    <p:sldId id="1287" r:id="rId28"/>
    <p:sldId id="1288" r:id="rId29"/>
    <p:sldId id="1289" r:id="rId30"/>
    <p:sldId id="1290" r:id="rId31"/>
    <p:sldId id="1291" r:id="rId32"/>
    <p:sldId id="1292" r:id="rId33"/>
    <p:sldId id="1293" r:id="rId34"/>
    <p:sldId id="613" r:id="rId35"/>
    <p:sldId id="638" r:id="rId36"/>
    <p:sldId id="639" r:id="rId37"/>
    <p:sldId id="386" r:id="rId38"/>
    <p:sldId id="1295" r:id="rId39"/>
    <p:sldId id="387" r:id="rId40"/>
    <p:sldId id="388" r:id="rId41"/>
    <p:sldId id="398" r:id="rId42"/>
    <p:sldId id="813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FF5050"/>
    <a:srgbClr val="FF7C80"/>
    <a:srgbClr val="2B2B2B"/>
    <a:srgbClr val="00B050"/>
    <a:srgbClr val="ED7D31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5" autoAdjust="0"/>
    <p:restoredTop sz="91676" autoAdjust="0"/>
  </p:normalViewPr>
  <p:slideViewPr>
    <p:cSldViewPr snapToGrid="0">
      <p:cViewPr>
        <p:scale>
          <a:sx n="50" d="100"/>
          <a:sy n="50" d="100"/>
        </p:scale>
        <p:origin x="1208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83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61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90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E82391-47AE-B4C0-C4C4-22E5D963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9BF5EA-4922-4594-BC0D-A1D7F17A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BF1BF-296A-E655-349A-1877369A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AE7F-26ED-35B6-1BBA-A08CB8EC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8D8DD-7148-8B19-6172-B0A169CF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CD1D6-87C8-BD82-7711-368227F1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8518-1B3C-A417-C6AC-99F9C66D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843F92-B722-06A6-9A56-0A03BE26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32A15-9ECF-C043-5CC2-911757B5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98F67-77F3-1632-EC3C-114B75C5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6C1BB-6866-2A3B-A1F3-28B5D93C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9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A769E-FAEF-A4B8-E37D-B1A5AA3DA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09641C2-782F-1B5F-3F17-4817C6E63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34"/>
            <a:ext cx="12192000" cy="57721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7D537E5-C963-160A-BCC3-5649CE1F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인코딩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13E7D-1B5F-B2AB-768E-2FDD4CEB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D97FE9-934E-BD8F-1C7C-336CE486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FCE24-3B6A-5CF0-C1C5-6983986D6D3A}"/>
              </a:ext>
            </a:extLst>
          </p:cNvPr>
          <p:cNvSpPr txBox="1"/>
          <p:nvPr/>
        </p:nvSpPr>
        <p:spPr>
          <a:xfrm>
            <a:off x="726329" y="1221112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Python</a:t>
            </a:r>
            <a:r>
              <a:rPr lang="ko-KR" altLang="en-US" sz="2400" dirty="0"/>
              <a:t>에서 인코딩 지정 방법</a:t>
            </a:r>
            <a:endParaRPr lang="en-US" altLang="ko-KR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E6AE4E-CB78-17CE-902E-826FC91A5E41}"/>
              </a:ext>
            </a:extLst>
          </p:cNvPr>
          <p:cNvSpPr/>
          <p:nvPr/>
        </p:nvSpPr>
        <p:spPr>
          <a:xfrm>
            <a:off x="5626101" y="3258136"/>
            <a:ext cx="2368549" cy="316328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725890-1413-030D-C95F-FA578EE4B70C}"/>
              </a:ext>
            </a:extLst>
          </p:cNvPr>
          <p:cNvSpPr/>
          <p:nvPr/>
        </p:nvSpPr>
        <p:spPr>
          <a:xfrm>
            <a:off x="6210301" y="4694604"/>
            <a:ext cx="2368549" cy="316328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37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1F594-57C6-A457-6B74-C3792E523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CE56C-112C-0E89-87EF-E9A7EE2D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열기 </a:t>
            </a:r>
            <a:r>
              <a:rPr lang="en-US" altLang="ko-KR" dirty="0"/>
              <a:t>open()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2DE64-8700-66EA-6678-C2E95037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A76BFD-C5DB-8E96-4844-31F452BF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C17B77-67FD-2A9B-8282-4E689A8735F4}"/>
              </a:ext>
            </a:extLst>
          </p:cNvPr>
          <p:cNvSpPr txBox="1"/>
          <p:nvPr/>
        </p:nvSpPr>
        <p:spPr>
          <a:xfrm>
            <a:off x="555275" y="1038141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파일 열기 모드 종류</a:t>
            </a:r>
            <a:endParaRPr lang="en-US" altLang="ko-KR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C10789-FE93-4ACD-84F9-1CB3E6542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15275"/>
              </p:ext>
            </p:extLst>
          </p:nvPr>
        </p:nvGraphicFramePr>
        <p:xfrm>
          <a:off x="1131207" y="1714812"/>
          <a:ext cx="9972222" cy="4105044"/>
        </p:xfrm>
        <a:graphic>
          <a:graphicData uri="http://schemas.openxmlformats.org/drawingml/2006/table">
            <a:tbl>
              <a:tblPr/>
              <a:tblGrid>
                <a:gridCol w="1365250">
                  <a:extLst>
                    <a:ext uri="{9D8B030D-6E8A-4147-A177-3AD203B41FA5}">
                      <a16:colId xmlns:a16="http://schemas.microsoft.com/office/drawing/2014/main" val="2808557437"/>
                    </a:ext>
                  </a:extLst>
                </a:gridCol>
                <a:gridCol w="8606972">
                  <a:extLst>
                    <a:ext uri="{9D8B030D-6E8A-4147-A177-3AD203B41FA5}">
                      <a16:colId xmlns:a16="http://schemas.microsoft.com/office/drawing/2014/main" val="2334760411"/>
                    </a:ext>
                  </a:extLst>
                </a:gridCol>
              </a:tblGrid>
              <a:tr h="4561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모드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22250"/>
                  </a:ext>
                </a:extLst>
              </a:tr>
              <a:tr h="456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'r'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읽기 전용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파일이 존재하지 않으면 오류 발생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75027"/>
                  </a:ext>
                </a:extLst>
              </a:tr>
              <a:tr h="456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'w'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쓰기 전용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파일이 존재하면 내용 삭제 후 새로 작성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80645"/>
                  </a:ext>
                </a:extLst>
              </a:tr>
              <a:tr h="456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'a'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추가 모드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기존 내용 뒤에 이어쓰기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440909"/>
                  </a:ext>
                </a:extLst>
              </a:tr>
              <a:tr h="456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'b'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바이너리 모드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이미지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영상 등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55411"/>
                  </a:ext>
                </a:extLst>
              </a:tr>
              <a:tr h="456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'x'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배타적 생성 모드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파일이 존재하면 오류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871273"/>
                  </a:ext>
                </a:extLst>
              </a:tr>
              <a:tr h="456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'r+'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읽기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쓰기 겸용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44022"/>
                  </a:ext>
                </a:extLst>
              </a:tr>
              <a:tr h="456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'w+'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읽기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쓰기 겸용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기존 내용 삭제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001821"/>
                  </a:ext>
                </a:extLst>
              </a:tr>
              <a:tr h="456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'a+'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읽기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쓰기 겸용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추가 모드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8568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4009CDF-2A04-2B85-FBAF-CD098490545B}"/>
              </a:ext>
            </a:extLst>
          </p:cNvPr>
          <p:cNvSpPr txBox="1"/>
          <p:nvPr/>
        </p:nvSpPr>
        <p:spPr>
          <a:xfrm>
            <a:off x="1045029" y="5819856"/>
            <a:ext cx="6117770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⚠️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b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단독이 아니라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rb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wb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ab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처럼 다른 모드와 함께 사용됨</a:t>
            </a:r>
          </a:p>
        </p:txBody>
      </p:sp>
    </p:spTree>
    <p:extLst>
      <p:ext uri="{BB962C8B-B14F-4D97-AF65-F5344CB8AC3E}">
        <p14:creationId xmlns:p14="http://schemas.microsoft.com/office/powerpoint/2010/main" val="220776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2DF0B-BCB8-86AE-9F69-08F7E52DA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E014D-1BE0-5658-8858-E304AB9E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닫기 </a:t>
            </a:r>
            <a:r>
              <a:rPr lang="en-US" altLang="ko-KR" dirty="0"/>
              <a:t>close()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7278B-3686-EFC9-4F37-BA4FFB21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92962A-CBAE-05EB-A25F-54B2823B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242F344-EAF0-4331-C620-C7170D75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145407"/>
            <a:ext cx="11701221" cy="36007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</a:t>
            </a:r>
            <a:r>
              <a:rPr lang="en-US" altLang="ko-KR" sz="2400" dirty="0"/>
              <a:t>close() </a:t>
            </a:r>
            <a:r>
              <a:rPr lang="ko-KR" altLang="en-US" sz="2400" dirty="0"/>
              <a:t>함수 </a:t>
            </a:r>
            <a:r>
              <a:rPr lang="en-US" altLang="ko-KR" sz="2400" dirty="0"/>
              <a:t>:</a:t>
            </a:r>
            <a:r>
              <a:rPr lang="ko-KR" altLang="en-US" sz="2400" dirty="0"/>
              <a:t> 열린 파일을 닫아 시스템 자원을 해제하는 내장 함수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close()</a:t>
            </a:r>
            <a:r>
              <a:rPr lang="ko-KR" altLang="en-US" sz="2400" dirty="0"/>
              <a:t>를 반드시 </a:t>
            </a:r>
            <a:r>
              <a:rPr lang="ko-KR" altLang="en-US" sz="2400" dirty="0" err="1"/>
              <a:t>해야하는</a:t>
            </a:r>
            <a:r>
              <a:rPr lang="ko-KR" altLang="en-US" sz="2400" dirty="0"/>
              <a:t> 이유</a:t>
            </a:r>
            <a:endParaRPr lang="en-US" altLang="ko-KR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파일을 닫지 않으면 시스템 자원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메모리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 핸들 등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 해제되지 않아 누수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(leak)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발생할 수 있음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파일이 잠긴 채로 남아 다른 프로그램이 접근하지 못할 수 있음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데이터가 디스크에 제대로 쓰이지 않을 수 있음 </a:t>
            </a:r>
            <a:r>
              <a:rPr lang="en-US" altLang="ko-KR" sz="2000" dirty="0"/>
              <a:t>(</a:t>
            </a:r>
            <a:r>
              <a:rPr lang="ko-KR" altLang="en-US" sz="2000" dirty="0"/>
              <a:t>버퍼 미처리</a:t>
            </a:r>
            <a:r>
              <a:rPr lang="en-US" altLang="ko-KR" sz="20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프로그램이 사용하는 자원이 계속 증가할 수 있음</a:t>
            </a:r>
            <a:endParaRPr lang="en-US" altLang="ko-KR" sz="20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2051003-8A31-BB82-15AC-B1E959C8CB0D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6453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C44A1-3E98-89F2-89E4-DF8C96C88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C8BD7E1-8A9F-5D7E-4118-02699AC98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732"/>
            <a:ext cx="12192000" cy="6496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8AE62B5-7AB0-1808-C80A-BB09A194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열기와 닫기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F64D0-DB70-DD52-97E8-55E28913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0E84C4-396E-C055-6505-1681C60D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5831FC-C2E1-5FD1-C0B0-2BF652EA689D}"/>
              </a:ext>
            </a:extLst>
          </p:cNvPr>
          <p:cNvSpPr txBox="1"/>
          <p:nvPr/>
        </p:nvSpPr>
        <p:spPr>
          <a:xfrm>
            <a:off x="732166" y="941738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파일 열기와 닫기 기본 예제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8061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1B138-10F0-A7C6-0458-4A6821BD2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32799E-4BFA-8BB0-C57A-27C0B9761305}"/>
              </a:ext>
            </a:extLst>
          </p:cNvPr>
          <p:cNvSpPr txBox="1"/>
          <p:nvPr/>
        </p:nvSpPr>
        <p:spPr>
          <a:xfrm>
            <a:off x="4415113" y="2600493"/>
            <a:ext cx="3361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읽기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75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FC88A-8526-410B-BF22-74A43D609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CAB3-D98B-F3CB-3A5C-FD3034B1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316D5-4FBF-7095-CC81-AFC16AA0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26746B-BDD9-CB04-4420-E2D2BE2C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7180C9F-AC5D-C5DE-A3EE-6C4C9D771E67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26DD12-2473-D120-2118-53713C7617C6}"/>
              </a:ext>
            </a:extLst>
          </p:cNvPr>
          <p:cNvSpPr txBox="1"/>
          <p:nvPr/>
        </p:nvSpPr>
        <p:spPr>
          <a:xfrm>
            <a:off x="238991" y="1145407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파일 읽기 주요 메서드</a:t>
            </a:r>
            <a:endParaRPr lang="en-US" altLang="ko-KR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320EE8-66DF-5338-470F-EF4744C93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81565"/>
              </p:ext>
            </p:extLst>
          </p:nvPr>
        </p:nvGraphicFramePr>
        <p:xfrm>
          <a:off x="840015" y="1878225"/>
          <a:ext cx="10515599" cy="3958731"/>
        </p:xfrm>
        <a:graphic>
          <a:graphicData uri="http://schemas.openxmlformats.org/drawingml/2006/table">
            <a:tbl>
              <a:tblPr/>
              <a:tblGrid>
                <a:gridCol w="2661427">
                  <a:extLst>
                    <a:ext uri="{9D8B030D-6E8A-4147-A177-3AD203B41FA5}">
                      <a16:colId xmlns:a16="http://schemas.microsoft.com/office/drawing/2014/main" val="328898998"/>
                    </a:ext>
                  </a:extLst>
                </a:gridCol>
                <a:gridCol w="7854172">
                  <a:extLst>
                    <a:ext uri="{9D8B030D-6E8A-4147-A177-3AD203B41FA5}">
                      <a16:colId xmlns:a16="http://schemas.microsoft.com/office/drawing/2014/main" val="1367464399"/>
                    </a:ext>
                  </a:extLst>
                </a:gridCol>
              </a:tblGrid>
              <a:tr h="4693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메서드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891683"/>
                  </a:ext>
                </a:extLst>
              </a:tr>
              <a:tr h="6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read()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전체 텍스트를 문자열로 반환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830462"/>
                  </a:ext>
                </a:extLst>
              </a:tr>
              <a:tr h="6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readline()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한 줄씩 반환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092198"/>
                  </a:ext>
                </a:extLst>
              </a:tr>
              <a:tr h="6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readlines()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줄 목록을 리스트로 반환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90982"/>
                  </a:ext>
                </a:extLst>
              </a:tr>
              <a:tr h="6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tell()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현재 파일 포인터 위치 확인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223929"/>
                  </a:ext>
                </a:extLst>
              </a:tr>
              <a:tr h="6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seek(n)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n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위치로 파일 포인터 이동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68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96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0DB56-B609-45A2-24FD-3CCEEDE6A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79964-FD46-55CD-98BF-418D450B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4D8C9-FA2E-C90B-F660-584E1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960C9F-A6BF-0F77-60F6-49D83FF8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E5EEDED-C02F-529C-5AD0-1ABA9270EB34}"/>
              </a:ext>
            </a:extLst>
          </p:cNvPr>
          <p:cNvSpPr txBox="1">
            <a:spLocks/>
          </p:cNvSpPr>
          <p:nvPr/>
        </p:nvSpPr>
        <p:spPr>
          <a:xfrm>
            <a:off x="238991" y="2335307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08C977-613D-468A-0F7E-CC4E7736E163}"/>
              </a:ext>
            </a:extLst>
          </p:cNvPr>
          <p:cNvSpPr txBox="1"/>
          <p:nvPr/>
        </p:nvSpPr>
        <p:spPr>
          <a:xfrm>
            <a:off x="723096" y="1180876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read() - </a:t>
            </a:r>
            <a:r>
              <a:rPr lang="ko-KR" altLang="en-US" sz="2400" dirty="0"/>
              <a:t>전체 내용을 문자열로 한 번에 읽기</a:t>
            </a:r>
            <a:endParaRPr lang="en-US" altLang="ko-KR" sz="2400" dirty="0"/>
          </a:p>
        </p:txBody>
      </p:sp>
      <p:pic>
        <p:nvPicPr>
          <p:cNvPr id="7" name="그림 6" descr="텍스트, 스크린샷, 폰트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D220A61-7AFA-F38F-E19E-8B85AAF74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20234" r="7133" b="20081"/>
          <a:stretch>
            <a:fillRect/>
          </a:stretch>
        </p:blipFill>
        <p:spPr>
          <a:xfrm>
            <a:off x="868455" y="1841819"/>
            <a:ext cx="10455089" cy="27969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E735EF-5990-A001-F406-F2BD4EC32473}"/>
              </a:ext>
            </a:extLst>
          </p:cNvPr>
          <p:cNvSpPr txBox="1"/>
          <p:nvPr/>
        </p:nvSpPr>
        <p:spPr>
          <a:xfrm>
            <a:off x="752124" y="4672794"/>
            <a:ext cx="6115050" cy="12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모든 텍스트를 한꺼번에 읽어 하나의 문자열로 반환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줄바꿈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문자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(\n)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포함됨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파일을 읽기 위해서 연다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기본값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8F9D1D-E443-816F-7A13-78951E3B373D}"/>
              </a:ext>
            </a:extLst>
          </p:cNvPr>
          <p:cNvSpPr/>
          <p:nvPr/>
        </p:nvSpPr>
        <p:spPr>
          <a:xfrm>
            <a:off x="5208397" y="2861216"/>
            <a:ext cx="469899" cy="316328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56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9EEF1-ABC2-FF78-50A4-97E740305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E584C-5EC1-31E2-DD0A-B86BB803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A1FB6-D5B2-24B1-5343-1680985F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F88464-151D-BF53-03C9-C480F37F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B66F53F-0EBF-BDD8-0910-372A6C7C280C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195F48-9AD4-0201-374A-08331454FDE1}"/>
              </a:ext>
            </a:extLst>
          </p:cNvPr>
          <p:cNvSpPr txBox="1"/>
          <p:nvPr/>
        </p:nvSpPr>
        <p:spPr>
          <a:xfrm>
            <a:off x="720596" y="1023292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 err="1"/>
              <a:t>readline</a:t>
            </a:r>
            <a:r>
              <a:rPr lang="en-US" altLang="ko-KR" sz="2400" dirty="0"/>
              <a:t>() – </a:t>
            </a:r>
            <a:r>
              <a:rPr lang="ko-KR" altLang="en-US" sz="2400" dirty="0"/>
              <a:t>한 줄씩 순차적으로 읽기</a:t>
            </a: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F3D32-53A6-A101-866C-8B107EAC4794}"/>
              </a:ext>
            </a:extLst>
          </p:cNvPr>
          <p:cNvSpPr txBox="1"/>
          <p:nvPr/>
        </p:nvSpPr>
        <p:spPr>
          <a:xfrm>
            <a:off x="795886" y="5170219"/>
            <a:ext cx="6115050" cy="87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호출할 때마다 한 줄씩 반환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텍스트 파일을 줄 단위로 처리할 때 유용</a:t>
            </a:r>
          </a:p>
        </p:txBody>
      </p:sp>
      <p:pic>
        <p:nvPicPr>
          <p:cNvPr id="14" name="그림 13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DBEFCEE-30E5-C309-C579-75CC9484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 t="17552" r="7125" b="17358"/>
          <a:stretch>
            <a:fillRect/>
          </a:stretch>
        </p:blipFill>
        <p:spPr>
          <a:xfrm>
            <a:off x="868456" y="1668170"/>
            <a:ext cx="10455088" cy="35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99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69348-011D-0CEC-E44A-5347C2495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22B41-8664-1F05-C6A4-274CF7C0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A9FD2-4495-9A63-C453-7E738D0B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2F3BC3-FC12-F4EE-0D5C-FD1D22A4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458F80E-A485-0108-299C-94E7943B5905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AA13F-39B5-AE84-411A-D3C309832977}"/>
              </a:ext>
            </a:extLst>
          </p:cNvPr>
          <p:cNvSpPr txBox="1"/>
          <p:nvPr/>
        </p:nvSpPr>
        <p:spPr>
          <a:xfrm>
            <a:off x="723096" y="1369562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 err="1"/>
              <a:t>readlines</a:t>
            </a:r>
            <a:r>
              <a:rPr lang="en-US" altLang="ko-KR" sz="2400" dirty="0"/>
              <a:t>() – </a:t>
            </a:r>
            <a:r>
              <a:rPr lang="ko-KR" altLang="en-US" sz="2400" dirty="0"/>
              <a:t>모든 줄을 리스트로 읽기</a:t>
            </a: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850CB-4C95-3790-F089-B0F18A49E9A3}"/>
              </a:ext>
            </a:extLst>
          </p:cNvPr>
          <p:cNvSpPr txBox="1"/>
          <p:nvPr/>
        </p:nvSpPr>
        <p:spPr>
          <a:xfrm>
            <a:off x="752124" y="4861480"/>
            <a:ext cx="6115050" cy="87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줄 단위 문자열을 리스트 형태로 반환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['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첫 줄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\n', '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둘째 줄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\n', '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셋째 줄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\n']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형태</a:t>
            </a:r>
          </a:p>
        </p:txBody>
      </p:sp>
      <p:pic>
        <p:nvPicPr>
          <p:cNvPr id="6" name="그림 5" descr="텍스트, 스크린샷, 폰트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C86D633-8099-4110-85BD-B79CC279C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20200" r="7136" b="20235"/>
          <a:stretch>
            <a:fillRect/>
          </a:stretch>
        </p:blipFill>
        <p:spPr>
          <a:xfrm>
            <a:off x="863600" y="2025547"/>
            <a:ext cx="10458450" cy="27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7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7B378-C07B-7F1D-5BA6-AFA7159E6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F29A7-1086-3DA8-934B-5AF2C8FC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DA766-7419-243B-8605-333E06D9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06990E-11C3-FB5C-DCFB-B42A3A54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4F5B050-5EC5-EAA3-EC1F-7177187B0B2E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5ACB6B-D1B2-2C96-8C37-851D0D51B8C5}"/>
              </a:ext>
            </a:extLst>
          </p:cNvPr>
          <p:cNvSpPr txBox="1"/>
          <p:nvPr/>
        </p:nvSpPr>
        <p:spPr>
          <a:xfrm>
            <a:off x="723096" y="1369562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반복문을 활용한 파일 읽기</a:t>
            </a: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1E1DA-CE2A-E2EC-E3E6-2BBE0722101C}"/>
              </a:ext>
            </a:extLst>
          </p:cNvPr>
          <p:cNvSpPr txBox="1"/>
          <p:nvPr/>
        </p:nvSpPr>
        <p:spPr>
          <a:xfrm>
            <a:off x="752124" y="4861480"/>
            <a:ext cx="7489668" cy="87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파일 객체는 반복 가능한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이터러블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→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for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문에 직접 사용 가능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🔎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strip()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함수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문자열 양쪽에 있는 공백 문자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스페이스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탭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줄바꿈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\n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등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제거</a:t>
            </a:r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5DA490D-6C29-B700-BA4C-56F9B7014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20301" r="7188" b="20445"/>
          <a:stretch>
            <a:fillRect/>
          </a:stretch>
        </p:blipFill>
        <p:spPr>
          <a:xfrm>
            <a:off x="878541" y="2040590"/>
            <a:ext cx="10448365" cy="27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8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3484568" y="2600493"/>
            <a:ext cx="5222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14. </a:t>
            </a:r>
            <a:r>
              <a:rPr lang="ko-KR" altLang="en-US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파일입출력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CE991-C807-A175-2D55-93395680E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CC7A353-1D24-4298-29E1-CEE17D377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18309" r="7187" b="18309"/>
          <a:stretch>
            <a:fillRect/>
          </a:stretch>
        </p:blipFill>
        <p:spPr>
          <a:xfrm>
            <a:off x="869950" y="1829148"/>
            <a:ext cx="10445750" cy="31997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91A189-AF2A-9009-35E0-734EB0AE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읽기 관련 메서드 </a:t>
            </a:r>
            <a:r>
              <a:rPr lang="en-US" altLang="ko-KR" dirty="0"/>
              <a:t>– tell()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BFF55-BC62-5E63-EA55-95C39EC2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7D6727-6D29-DA1C-D064-76D84391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C8895EC-A98D-61CF-2510-E14739F98FBA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BB71E-0622-FB4B-5172-409243622F01}"/>
              </a:ext>
            </a:extLst>
          </p:cNvPr>
          <p:cNvSpPr txBox="1"/>
          <p:nvPr/>
        </p:nvSpPr>
        <p:spPr>
          <a:xfrm>
            <a:off x="723096" y="1247642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tell() – </a:t>
            </a:r>
            <a:r>
              <a:rPr lang="ko-KR" altLang="en-US" sz="2400" dirty="0"/>
              <a:t>현재 읽고 있는 위치</a:t>
            </a:r>
            <a:r>
              <a:rPr lang="en-US" altLang="ko-KR" sz="2400" dirty="0"/>
              <a:t>(</a:t>
            </a:r>
            <a:r>
              <a:rPr lang="ko-KR" altLang="en-US" sz="2400" dirty="0"/>
              <a:t>바이트</a:t>
            </a:r>
            <a:r>
              <a:rPr lang="en-US" altLang="ko-KR" sz="2400" dirty="0"/>
              <a:t>)</a:t>
            </a:r>
            <a:r>
              <a:rPr lang="ko-KR" altLang="en-US" sz="2400" dirty="0"/>
              <a:t>를 반환</a:t>
            </a: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D9113-4CE5-9E04-FD26-C2032C59D185}"/>
              </a:ext>
            </a:extLst>
          </p:cNvPr>
          <p:cNvSpPr txBox="1"/>
          <p:nvPr/>
        </p:nvSpPr>
        <p:spPr>
          <a:xfrm>
            <a:off x="752124" y="5019976"/>
            <a:ext cx="7489668" cy="87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반환 값은 바이트 기준 위치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한글은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UTF-8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인코딩 시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글자당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바이트일 수 있음</a:t>
            </a:r>
          </a:p>
        </p:txBody>
      </p:sp>
    </p:spTree>
    <p:extLst>
      <p:ext uri="{BB962C8B-B14F-4D97-AF65-F5344CB8AC3E}">
        <p14:creationId xmlns:p14="http://schemas.microsoft.com/office/powerpoint/2010/main" val="904096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C0A7D-6FCA-F450-94D1-14716F197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04F35-0E32-7228-81E0-87B91F39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읽기 관련 메서드 </a:t>
            </a:r>
            <a:r>
              <a:rPr lang="en-US" altLang="ko-KR" dirty="0"/>
              <a:t>– seek()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30BAC-F2C4-2C5F-1FFD-2C2922FA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875FDD-721A-8F68-B07F-CB53DF71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16505B2-D7A1-2F3E-E0A9-C0E54A087614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78532-E8D4-9A9D-454A-855A7C9C5EE8}"/>
              </a:ext>
            </a:extLst>
          </p:cNvPr>
          <p:cNvSpPr txBox="1"/>
          <p:nvPr/>
        </p:nvSpPr>
        <p:spPr>
          <a:xfrm>
            <a:off x="723096" y="1247642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seek(offset) – </a:t>
            </a:r>
            <a:r>
              <a:rPr lang="ko-KR" altLang="en-US" sz="2400" dirty="0"/>
              <a:t>파일 포인터 위치를 이동</a:t>
            </a: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63E58-D232-59E0-D494-7B0A13B216D6}"/>
              </a:ext>
            </a:extLst>
          </p:cNvPr>
          <p:cNvSpPr txBox="1"/>
          <p:nvPr/>
        </p:nvSpPr>
        <p:spPr>
          <a:xfrm>
            <a:off x="752124" y="5019976"/>
            <a:ext cx="7489668" cy="87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seek(0)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은 파일의 맨 처음으로 이동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텍스트를 반복해서 읽거나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중간 위치로 이동할 때 사용</a:t>
            </a:r>
          </a:p>
        </p:txBody>
      </p:sp>
      <p:pic>
        <p:nvPicPr>
          <p:cNvPr id="7" name="그림 6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4AF2B0C-CE7A-F97F-3BA9-3F23F7F1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8309" r="7133" b="18484"/>
          <a:stretch>
            <a:fillRect/>
          </a:stretch>
        </p:blipFill>
        <p:spPr>
          <a:xfrm>
            <a:off x="867334" y="1829147"/>
            <a:ext cx="10455090" cy="31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C8A23-5549-FA61-A889-EA9875840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06FADB-23E7-33E1-9F25-160D2BAC6FD7}"/>
              </a:ext>
            </a:extLst>
          </p:cNvPr>
          <p:cNvSpPr txBox="1"/>
          <p:nvPr/>
        </p:nvSpPr>
        <p:spPr>
          <a:xfrm>
            <a:off x="4415113" y="2600493"/>
            <a:ext cx="3361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쓰기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12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D9D5F-078E-DC3A-8B70-68E44904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C358-C87D-F3E6-44E8-C6366887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쓰기 </a:t>
            </a:r>
            <a:r>
              <a:rPr lang="en-US" altLang="ko-KR" dirty="0"/>
              <a:t>write()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4A1B7-3E69-7657-5E0A-7E082FF5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DE60FA-8FFB-BB12-6F8E-438CBB3B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CFACAFE-3B9A-7173-798B-703B49857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024" y="1135158"/>
            <a:ext cx="7996144" cy="166836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</a:t>
            </a:r>
            <a:r>
              <a:rPr lang="en-US" altLang="ko-KR" sz="2400" dirty="0"/>
              <a:t>write() </a:t>
            </a:r>
            <a:r>
              <a:rPr lang="ko-KR" altLang="en-US" sz="2400" dirty="0"/>
              <a:t>함수</a:t>
            </a:r>
            <a:endParaRPr lang="en-US" altLang="ko-KR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파일에 문자열을 작성하는 기능을 제공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문자열을 인자로 받아 파일에 기록하며</a:t>
            </a:r>
            <a:r>
              <a:rPr lang="en-US" altLang="ko-KR" sz="2000" dirty="0"/>
              <a:t>, </a:t>
            </a:r>
            <a:r>
              <a:rPr lang="ko-KR" altLang="en-US" sz="2000" dirty="0"/>
              <a:t>호출할 때마다 </a:t>
            </a:r>
            <a:r>
              <a:rPr lang="ko-KR" altLang="en-US" sz="2000" b="1" dirty="0"/>
              <a:t>포인터가 이동함</a:t>
            </a:r>
            <a:endParaRPr lang="en-US" altLang="ko-KR" sz="20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A9C537E-A2EC-3A06-F84C-A63DC1EB3C5B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2DA36-8D14-AE12-A781-11948A298383}"/>
              </a:ext>
            </a:extLst>
          </p:cNvPr>
          <p:cNvSpPr txBox="1"/>
          <p:nvPr/>
        </p:nvSpPr>
        <p:spPr>
          <a:xfrm>
            <a:off x="2111024" y="5245041"/>
            <a:ext cx="6115050" cy="87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string: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작성할 문자열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반환값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기록한 문자열의 길이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문자 개수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126D8-B65C-8162-A119-E791F45D48A7}"/>
              </a:ext>
            </a:extLst>
          </p:cNvPr>
          <p:cNvSpPr txBox="1"/>
          <p:nvPr/>
        </p:nvSpPr>
        <p:spPr>
          <a:xfrm>
            <a:off x="2081408" y="2943822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write() </a:t>
            </a:r>
            <a:r>
              <a:rPr lang="ko-KR" altLang="en-US" sz="2400" dirty="0"/>
              <a:t>함수 문법</a:t>
            </a:r>
            <a:endParaRPr lang="en-US" altLang="ko-KR" sz="2400" dirty="0"/>
          </a:p>
        </p:txBody>
      </p:sp>
      <p:pic>
        <p:nvPicPr>
          <p:cNvPr id="6" name="그림 5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538B84F-EF4D-3372-DFDF-AEA4AB964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8" t="26118" r="9268" b="26119"/>
          <a:stretch>
            <a:fillRect/>
          </a:stretch>
        </p:blipFill>
        <p:spPr>
          <a:xfrm>
            <a:off x="2219325" y="3561904"/>
            <a:ext cx="7748588" cy="17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4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9EF0B-ACAE-B15A-F3B9-D03EAEEA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3F257-4144-2F24-C3CC-2FFFCD56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t="20014" r="7077" b="20014"/>
          <a:stretch>
            <a:fillRect/>
          </a:stretch>
        </p:blipFill>
        <p:spPr>
          <a:xfrm>
            <a:off x="860612" y="2304198"/>
            <a:ext cx="10468535" cy="28104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4106CF2-97A5-050F-D632-9AE76031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쓰기 </a:t>
            </a:r>
            <a:r>
              <a:rPr lang="en-US" altLang="ko-KR" dirty="0"/>
              <a:t>write()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DEFC7-F3E5-1EE8-F79F-EE556541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F77E3-2F37-0BDB-6436-C9E69DC7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F61CCDC-44F8-5F55-284D-BB0063E9416B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82B55-0616-D08B-97DC-0D200D05B79B}"/>
              </a:ext>
            </a:extLst>
          </p:cNvPr>
          <p:cNvSpPr txBox="1"/>
          <p:nvPr/>
        </p:nvSpPr>
        <p:spPr>
          <a:xfrm>
            <a:off x="723096" y="1723044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write() </a:t>
            </a:r>
            <a:r>
              <a:rPr lang="ko-KR" altLang="en-US" sz="2400" dirty="0"/>
              <a:t>활용 예제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46252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7344C-E001-E42C-C6EF-EE35E45B9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멀티미디어 소프트웨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C4AABB2-FF5F-8289-D1BC-1ECBA0E0A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8510" r="7133" b="18360"/>
          <a:stretch>
            <a:fillRect/>
          </a:stretch>
        </p:blipFill>
        <p:spPr>
          <a:xfrm>
            <a:off x="867335" y="2081246"/>
            <a:ext cx="10455090" cy="31869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8FC4E1C-FB0B-55F0-74BF-97544014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쓰기 </a:t>
            </a:r>
            <a:r>
              <a:rPr lang="en-US" altLang="ko-KR" dirty="0"/>
              <a:t>write()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B9F4A-2F81-C245-3770-32BE24C5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C9275C-544B-6E89-A899-53DEC631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9EBDAEF-350C-4CC8-00B5-5460679365EA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16909F-3F7B-442A-3BDC-DB5DAB7ED15F}"/>
              </a:ext>
            </a:extLst>
          </p:cNvPr>
          <p:cNvSpPr txBox="1"/>
          <p:nvPr/>
        </p:nvSpPr>
        <p:spPr>
          <a:xfrm>
            <a:off x="729495" y="1448091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ko-KR" altLang="en-US" sz="2400" dirty="0" err="1"/>
              <a:t>줄바꿈</a:t>
            </a:r>
            <a:r>
              <a:rPr lang="ko-KR" altLang="en-US" sz="2400" dirty="0"/>
              <a:t> 처리 </a:t>
            </a:r>
            <a:r>
              <a:rPr lang="en-US" altLang="ko-KR" sz="2400" dirty="0"/>
              <a:t>(\n)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94BAB-633B-BF1A-FC6F-59D44F0096B5}"/>
              </a:ext>
            </a:extLst>
          </p:cNvPr>
          <p:cNvSpPr txBox="1"/>
          <p:nvPr/>
        </p:nvSpPr>
        <p:spPr>
          <a:xfrm>
            <a:off x="756599" y="5268200"/>
            <a:ext cx="6115050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파일에 여러 줄을 작성할 때는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줄바꿈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문자를 직접 추가해야 함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024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09016-0BB4-4D2E-DE1B-C9CD79E66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D74C2E8-39E4-1F15-095B-1F9608F07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350"/>
            <a:ext cx="12192000" cy="43243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6C94021-64DF-3C2D-8FF3-859F5A7E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덮어쓰기 </a:t>
            </a:r>
            <a:r>
              <a:rPr lang="en-US" altLang="ko-KR" dirty="0"/>
              <a:t>vs </a:t>
            </a:r>
            <a:r>
              <a:rPr lang="ko-KR" altLang="en-US" dirty="0"/>
              <a:t>추가쓰기 모드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A9CC7-CBF0-1C1A-5A84-B61CDDE8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FC67D8-2A8E-A841-8042-6141F2A9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27CFED-FB1F-7EC5-83C1-0B32CE61F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145407"/>
            <a:ext cx="11701221" cy="199975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</a:t>
            </a:r>
            <a:r>
              <a:rPr lang="en-US" altLang="ko-KR" sz="2400" dirty="0"/>
              <a:t>‘w’ </a:t>
            </a:r>
            <a:r>
              <a:rPr lang="ko-KR" altLang="en-US" sz="2400" dirty="0"/>
              <a:t>모드 </a:t>
            </a:r>
            <a:r>
              <a:rPr lang="en-US" altLang="ko-KR" sz="2400" dirty="0"/>
              <a:t>– </a:t>
            </a:r>
            <a:r>
              <a:rPr lang="ko-KR" altLang="en-US" sz="2400" dirty="0"/>
              <a:t>덮어쓰기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파일이 존재하면 기존 내용을 모두 삭제하고 새로 작성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파일이 없으면 새로 생성</a:t>
            </a:r>
            <a:endParaRPr lang="en-US" altLang="ko-KR" sz="20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029BB28-7FC4-BCA3-C612-3458EE46F504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1481CC-64AB-519A-6630-69592BD0F65A}"/>
              </a:ext>
            </a:extLst>
          </p:cNvPr>
          <p:cNvSpPr txBox="1"/>
          <p:nvPr/>
        </p:nvSpPr>
        <p:spPr>
          <a:xfrm>
            <a:off x="251788" y="2879911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w </a:t>
            </a:r>
            <a:r>
              <a:rPr lang="ko-KR" altLang="en-US" sz="2400" dirty="0"/>
              <a:t>모드 예시</a:t>
            </a:r>
            <a:endParaRPr lang="en-US" altLang="ko-KR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1EA922-0863-0549-D8F5-A71F1E48C6BE}"/>
              </a:ext>
            </a:extLst>
          </p:cNvPr>
          <p:cNvSpPr/>
          <p:nvPr/>
        </p:nvSpPr>
        <p:spPr>
          <a:xfrm>
            <a:off x="5927725" y="4516135"/>
            <a:ext cx="469899" cy="316328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145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EA1D3-5D2D-838C-FACF-2372F22DC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21BE19-6889-68A6-10C1-136B6B0AB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" y="2546350"/>
            <a:ext cx="12192000" cy="43243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B33D92-434F-D030-D0BE-41F78640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덮어쓰기 </a:t>
            </a:r>
            <a:r>
              <a:rPr lang="en-US" altLang="ko-KR" dirty="0"/>
              <a:t>vs </a:t>
            </a:r>
            <a:r>
              <a:rPr lang="ko-KR" altLang="en-US" dirty="0"/>
              <a:t>추가쓰기 모드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9160C-7892-6265-9B98-9EBEB55D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19EE8E-F724-A1ED-79A7-050DE283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84CA85B-4580-101F-10D2-612E90E23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145407"/>
            <a:ext cx="11701221" cy="199975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</a:t>
            </a:r>
            <a:r>
              <a:rPr lang="en-US" altLang="ko-KR" sz="2400" dirty="0"/>
              <a:t>‘a’ </a:t>
            </a:r>
            <a:r>
              <a:rPr lang="ko-KR" altLang="en-US" sz="2400" dirty="0"/>
              <a:t>모드 </a:t>
            </a:r>
            <a:r>
              <a:rPr lang="en-US" altLang="ko-KR" sz="2400" dirty="0"/>
              <a:t>– </a:t>
            </a:r>
            <a:r>
              <a:rPr lang="ko-KR" altLang="en-US" sz="2400" dirty="0"/>
              <a:t>추가쓰기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기존 파일 끝에 새로운 내용을 추가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파일이 없으면 새로 생성</a:t>
            </a:r>
            <a:endParaRPr lang="en-US" altLang="ko-KR" sz="20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205591-5914-66B1-64F8-EF02103D2287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FEC90C-9EC3-1C66-9AB9-BBE4F4F8D4BF}"/>
              </a:ext>
            </a:extLst>
          </p:cNvPr>
          <p:cNvSpPr txBox="1"/>
          <p:nvPr/>
        </p:nvSpPr>
        <p:spPr>
          <a:xfrm>
            <a:off x="251788" y="2879911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a </a:t>
            </a:r>
            <a:r>
              <a:rPr lang="ko-KR" altLang="en-US" sz="2400" dirty="0"/>
              <a:t>모드 예시</a:t>
            </a:r>
            <a:endParaRPr lang="en-US" altLang="ko-KR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B30C53-EC09-9990-320C-F17C0826FC25}"/>
              </a:ext>
            </a:extLst>
          </p:cNvPr>
          <p:cNvSpPr/>
          <p:nvPr/>
        </p:nvSpPr>
        <p:spPr>
          <a:xfrm>
            <a:off x="5927725" y="4516135"/>
            <a:ext cx="469899" cy="316328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307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3BC27-B64C-99FB-D9E0-D2E451472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49A1D60-441B-610B-52C3-7589F4E8D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43638"/>
            <a:ext cx="8686800" cy="59178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04E78C-9623-BD38-7F12-B3DF6C91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덮어쓰기 </a:t>
            </a:r>
            <a:r>
              <a:rPr lang="en-US" altLang="ko-KR" dirty="0"/>
              <a:t>vs </a:t>
            </a:r>
            <a:r>
              <a:rPr lang="ko-KR" altLang="en-US" dirty="0"/>
              <a:t>추가쓰기 모드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F4D83-A1EF-CA2D-013B-4B59FD6A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A0DB47-8883-8AC8-C886-7861E9CB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80BB05C-2B10-77F9-9A21-845EA82BF55E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4AEE6F-C4C6-3DAF-F877-3129DDE1C02B}"/>
              </a:ext>
            </a:extLst>
          </p:cNvPr>
          <p:cNvSpPr txBox="1"/>
          <p:nvPr/>
        </p:nvSpPr>
        <p:spPr>
          <a:xfrm>
            <a:off x="2220288" y="1013241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모드 차이 실습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27949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A3A8F-899D-6E70-9685-BD224B9D8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10AF1A-2E0D-B0A2-AA3A-8CBC8DE6CA53}"/>
              </a:ext>
            </a:extLst>
          </p:cNvPr>
          <p:cNvSpPr txBox="1"/>
          <p:nvPr/>
        </p:nvSpPr>
        <p:spPr>
          <a:xfrm>
            <a:off x="4697242" y="2600493"/>
            <a:ext cx="27975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with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9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97737-A745-00F0-6A3D-DDEC9C86A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A9997-855A-BC11-F87B-036E0806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C2F47-2A06-64FE-E77F-1AEFEB5C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145407"/>
            <a:ext cx="11701221" cy="13365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프로그램이 저장장치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하드디스크</a:t>
            </a:r>
            <a:r>
              <a:rPr lang="en-US" altLang="ko-KR" dirty="0"/>
              <a:t>)</a:t>
            </a:r>
            <a:r>
              <a:rPr lang="ko-KR" altLang="en-US" dirty="0"/>
              <a:t>에 저장된 파일을 읽어오거나</a:t>
            </a:r>
            <a:r>
              <a:rPr lang="en-US" altLang="ko-KR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반대로 데이터를 파일에 저장하는 작업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입력 </a:t>
            </a:r>
            <a:r>
              <a:rPr lang="en-US" altLang="ko-KR" dirty="0"/>
              <a:t>(Input): </a:t>
            </a:r>
            <a:r>
              <a:rPr lang="ko-KR" altLang="en-US" dirty="0"/>
              <a:t>파일로부터 데이터를 읽어오는 것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출력 </a:t>
            </a:r>
            <a:r>
              <a:rPr lang="en-US" altLang="ko-KR" dirty="0"/>
              <a:t>(Output): </a:t>
            </a:r>
            <a:r>
              <a:rPr lang="ko-KR" altLang="en-US" dirty="0"/>
              <a:t>데이터를 파일로 저장</a:t>
            </a:r>
            <a:r>
              <a:rPr lang="en-US" altLang="ko-KR" dirty="0"/>
              <a:t>(</a:t>
            </a:r>
            <a:r>
              <a:rPr lang="ko-KR" altLang="en-US" dirty="0"/>
              <a:t>기록</a:t>
            </a:r>
            <a:r>
              <a:rPr lang="en-US" altLang="ko-KR" dirty="0"/>
              <a:t>)</a:t>
            </a:r>
            <a:r>
              <a:rPr lang="ko-KR" altLang="en-US" dirty="0"/>
              <a:t>하는 것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DA773-1DC2-DFA0-3342-C2AC8499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41BFE-497E-D2FF-72FB-E9DBBE5F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E42AD9-1875-64ED-FFC0-6FEE9FAA1B0B}"/>
              </a:ext>
            </a:extLst>
          </p:cNvPr>
          <p:cNvSpPr/>
          <p:nvPr/>
        </p:nvSpPr>
        <p:spPr>
          <a:xfrm>
            <a:off x="892628" y="4268299"/>
            <a:ext cx="10406743" cy="15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“Reading or writing a file is done by opening the file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and using read() or write() methods on the file object.”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1922552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ADB37-12CB-AEC6-F1DA-5C20FB80C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D301E-D82B-2CD0-D376-552477A1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</a:t>
            </a:r>
            <a:r>
              <a:rPr lang="ko-KR" altLang="en-US" dirty="0"/>
              <a:t>문을 활용한 파일 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0ADC7-1F11-5F2B-3A3E-7C088AE5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24CC1-E7AB-3AEF-CC55-7532C834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64A9A9B-087A-DB93-03BB-9509059F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145407"/>
            <a:ext cx="11701221" cy="144539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</a:t>
            </a:r>
            <a:r>
              <a:rPr lang="en-US" altLang="ko-KR" sz="2400" dirty="0"/>
              <a:t>with </a:t>
            </a:r>
            <a:r>
              <a:rPr lang="ko-KR" altLang="en-US" sz="2400" dirty="0"/>
              <a:t>문 </a:t>
            </a:r>
            <a:r>
              <a:rPr lang="en-US" altLang="ko-KR" sz="2400" dirty="0"/>
              <a:t>:</a:t>
            </a:r>
            <a:r>
              <a:rPr lang="ko-KR" altLang="en-US" sz="2400" dirty="0"/>
              <a:t> 파일 작업 시 컨텍스트 관리자를 사용해 블록이 끝나면 자동으로 </a:t>
            </a:r>
            <a:r>
              <a:rPr lang="en-US" altLang="ko-KR" sz="2400" dirty="0"/>
              <a:t>close()</a:t>
            </a:r>
            <a:r>
              <a:rPr lang="ko-KR" altLang="en-US" sz="2400" dirty="0"/>
              <a:t>를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                  </a:t>
            </a:r>
            <a:r>
              <a:rPr lang="ko-KR" altLang="en-US" sz="2400" dirty="0"/>
              <a:t>호출해 주는 안전한 파일 처리 구문</a:t>
            </a:r>
            <a:endParaRPr lang="en-US" altLang="ko-KR" sz="2400" dirty="0"/>
          </a:p>
        </p:txBody>
      </p:sp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09CA30E-4E6D-84BE-A1B1-90A59015F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23935" r="7136" b="23722"/>
          <a:stretch>
            <a:fillRect/>
          </a:stretch>
        </p:blipFill>
        <p:spPr>
          <a:xfrm>
            <a:off x="804044" y="3215697"/>
            <a:ext cx="10604500" cy="2103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93A341-131F-B60A-0A34-D43395061E1D}"/>
              </a:ext>
            </a:extLst>
          </p:cNvPr>
          <p:cNvSpPr txBox="1"/>
          <p:nvPr/>
        </p:nvSpPr>
        <p:spPr>
          <a:xfrm>
            <a:off x="262082" y="2589962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with </a:t>
            </a:r>
            <a:r>
              <a:rPr lang="ko-KR" altLang="en-US" sz="2400" dirty="0"/>
              <a:t>문법</a:t>
            </a: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AD5B1-220B-3536-1D3D-EBD34DEEE9CF}"/>
              </a:ext>
            </a:extLst>
          </p:cNvPr>
          <p:cNvSpPr txBox="1"/>
          <p:nvPr/>
        </p:nvSpPr>
        <p:spPr>
          <a:xfrm>
            <a:off x="718499" y="5253428"/>
            <a:ext cx="6115050" cy="87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파일객체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open()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반환된 파일 객체를 받는 변수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with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블록이 끝나면 자동으로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close()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호출됨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442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28323-464F-F251-9A66-8F7C26178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8061156-9FA4-9BBC-FE57-FBA4B06C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15322" r="7084" b="15320"/>
          <a:stretch>
            <a:fillRect/>
          </a:stretch>
        </p:blipFill>
        <p:spPr>
          <a:xfrm>
            <a:off x="863600" y="1543049"/>
            <a:ext cx="10464800" cy="42545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27BDCF-CBD6-4BE0-4DF9-774501F1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</a:t>
            </a:r>
            <a:r>
              <a:rPr lang="ko-KR" altLang="en-US" dirty="0"/>
              <a:t>문을 활용한 파일 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68D4-177E-89F6-FA84-D624BD0A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5EC11-E10E-B287-4E42-C662CB41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3F2B3AF-E4C5-F954-6B5E-E40A47BA95A0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E4430-75CD-191F-E010-12BC024990C5}"/>
              </a:ext>
            </a:extLst>
          </p:cNvPr>
          <p:cNvSpPr txBox="1"/>
          <p:nvPr/>
        </p:nvSpPr>
        <p:spPr>
          <a:xfrm>
            <a:off x="726320" y="975754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기본 예제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F6E3A-8F7F-BCE3-FF7A-BDCF9A7AF9FB}"/>
              </a:ext>
            </a:extLst>
          </p:cNvPr>
          <p:cNvSpPr txBox="1"/>
          <p:nvPr/>
        </p:nvSpPr>
        <p:spPr>
          <a:xfrm>
            <a:off x="753424" y="5718620"/>
            <a:ext cx="625781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f.close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작성하지 않아도 블록 종료 시 자동으로 파일이 닫힘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143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951A1-884D-ADE5-85ED-D28971759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AACF1A5-6E0C-65BF-F1D3-70D2CB63A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78" y="962143"/>
            <a:ext cx="7940422" cy="58808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250B5E6-537E-92CB-FE37-62F7144E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</a:t>
            </a:r>
            <a:r>
              <a:rPr lang="ko-KR" altLang="en-US" dirty="0"/>
              <a:t>문을 활용한 파일 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F1119-9B5F-BB8A-8038-D59EA1FE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413675-E19B-E37B-1DDB-7EE2320C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F8B31E0-7559-6B04-4419-7C4D14D97429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6E7D2-2D3D-7B7E-22DF-6E80A091ABB0}"/>
              </a:ext>
            </a:extLst>
          </p:cNvPr>
          <p:cNvSpPr txBox="1"/>
          <p:nvPr/>
        </p:nvSpPr>
        <p:spPr>
          <a:xfrm>
            <a:off x="2618620" y="962441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word.txt </a:t>
            </a:r>
            <a:r>
              <a:rPr lang="ko-KR" altLang="en-US" sz="2400" dirty="0"/>
              <a:t>파일 만들고</a:t>
            </a:r>
            <a:r>
              <a:rPr lang="en-US" altLang="ko-KR" sz="2400" dirty="0"/>
              <a:t>, </a:t>
            </a:r>
            <a:r>
              <a:rPr lang="ko-KR" altLang="en-US" sz="2400" dirty="0"/>
              <a:t>랜덤 추출하기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72982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D4797-AA74-3664-6F45-8E1CA41DD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8963279-BF8B-CB61-95BC-8E64DFAE0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422"/>
            <a:ext cx="12192000" cy="57721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6FF86E-4F4D-8FA2-1CA7-61664AF9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</a:t>
            </a:r>
            <a:r>
              <a:rPr lang="ko-KR" altLang="en-US" dirty="0"/>
              <a:t>문을 활용한 파일 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294FE-D77C-1F4B-00BC-B6D7C6F1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576A53-D99A-806B-CB25-4782BC3C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0AF43B3-AED4-ADC5-6D42-AAC05DFF36AB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E55762-C5EA-0D45-051F-FFEEF7AC7FE3}"/>
              </a:ext>
            </a:extLst>
          </p:cNvPr>
          <p:cNvSpPr txBox="1"/>
          <p:nvPr/>
        </p:nvSpPr>
        <p:spPr>
          <a:xfrm>
            <a:off x="726320" y="1211524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입력 받아 파일 쓰기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A282F1-3BDD-C42E-419D-396F0952D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17" y="4447767"/>
            <a:ext cx="4615244" cy="1246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2650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회원 명부 작성하기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325563"/>
            <a:ext cx="10687485" cy="196627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사용자에게 </a:t>
            </a:r>
            <a:r>
              <a:rPr lang="en-US" altLang="ko-KR" dirty="0"/>
              <a:t>3</a:t>
            </a:r>
            <a:r>
              <a:rPr lang="ko-KR" altLang="en-US" dirty="0"/>
              <a:t>명의 회원에 대한 이름 비밀번호 입력 받기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사용자로부터 입력된 정보를 </a:t>
            </a:r>
            <a:r>
              <a:rPr lang="en-US" altLang="ko-KR" dirty="0"/>
              <a:t>member.txt</a:t>
            </a:r>
            <a:r>
              <a:rPr lang="ko-KR" altLang="en-US" dirty="0"/>
              <a:t>에 기록 </a:t>
            </a:r>
            <a:r>
              <a:rPr lang="en-US" altLang="ko-KR" dirty="0"/>
              <a:t>(</a:t>
            </a:r>
            <a:r>
              <a:rPr lang="ko-KR" altLang="en-US" dirty="0"/>
              <a:t>파일 쓰기모드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member.txt</a:t>
            </a:r>
            <a:r>
              <a:rPr lang="ko-KR" altLang="en-US" dirty="0"/>
              <a:t>에 저장된 회원명부 출력 </a:t>
            </a:r>
            <a:r>
              <a:rPr lang="en-US" altLang="ko-KR" dirty="0"/>
              <a:t>(</a:t>
            </a:r>
            <a:r>
              <a:rPr lang="ko-KR" altLang="en-US" dirty="0"/>
              <a:t>파일 읽기모드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4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회원 명부를 이용한 로그인 기능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244409"/>
            <a:ext cx="11635412" cy="3059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앞에서 만든 </a:t>
            </a:r>
            <a:r>
              <a:rPr lang="en-US" altLang="ko-KR" dirty="0"/>
              <a:t>member.txt </a:t>
            </a:r>
            <a:r>
              <a:rPr lang="ko-KR" altLang="en-US" dirty="0"/>
              <a:t>회원 명부를 활용해서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사용자에게 </a:t>
            </a:r>
            <a:r>
              <a:rPr lang="en-US" altLang="ko-KR" dirty="0"/>
              <a:t>"</a:t>
            </a:r>
            <a:r>
              <a:rPr lang="ko-KR" altLang="en-US" dirty="0"/>
              <a:t>이름을 입력하세요</a:t>
            </a:r>
            <a:r>
              <a:rPr lang="en-US" altLang="ko-KR" dirty="0"/>
              <a:t>."</a:t>
            </a:r>
            <a:r>
              <a:rPr lang="ko-KR" altLang="en-US" dirty="0"/>
              <a:t>라는 메세지를 출력한 뒤 이름 입력 받기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사용자에게 </a:t>
            </a:r>
            <a:r>
              <a:rPr lang="en-US" altLang="ko-KR" dirty="0"/>
              <a:t>"</a:t>
            </a:r>
            <a:r>
              <a:rPr lang="ko-KR" altLang="en-US" dirty="0"/>
              <a:t>비밀번호를 입력하세요</a:t>
            </a:r>
            <a:r>
              <a:rPr lang="en-US" altLang="ko-KR" dirty="0"/>
              <a:t>."</a:t>
            </a:r>
            <a:r>
              <a:rPr lang="ko-KR" altLang="en-US" dirty="0"/>
              <a:t>라는 메세지를 출력한 뒤 비번 입력 받기</a:t>
            </a:r>
          </a:p>
          <a:p>
            <a:pPr marL="514350" indent="-514350">
              <a:buAutoNum type="arabicPeriod"/>
            </a:pPr>
            <a:r>
              <a:rPr lang="en-US" altLang="ko-KR" dirty="0"/>
              <a:t>member.txt </a:t>
            </a:r>
            <a:r>
              <a:rPr lang="ko-KR" altLang="en-US" dirty="0"/>
              <a:t>에서 한 </a:t>
            </a:r>
            <a:r>
              <a:rPr lang="ko-KR" altLang="en-US" dirty="0" err="1"/>
              <a:t>줄씩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이름</a:t>
            </a:r>
            <a:r>
              <a:rPr lang="en-US" altLang="ko-KR" dirty="0"/>
              <a:t>"</a:t>
            </a:r>
            <a:r>
              <a:rPr lang="ko-KR" altLang="en-US" dirty="0"/>
              <a:t>과 </a:t>
            </a:r>
            <a:r>
              <a:rPr lang="en-US" altLang="ko-KR" dirty="0"/>
              <a:t>"</a:t>
            </a:r>
            <a:r>
              <a:rPr lang="ko-KR" altLang="en-US" dirty="0"/>
              <a:t>비번</a:t>
            </a:r>
            <a:r>
              <a:rPr lang="en-US" altLang="ko-KR" dirty="0"/>
              <a:t>"</a:t>
            </a:r>
            <a:r>
              <a:rPr lang="ko-KR" altLang="en-US" dirty="0"/>
              <a:t>을 검사하여 로그인 성공 시 </a:t>
            </a:r>
            <a:r>
              <a:rPr lang="en-US" altLang="ko-KR" dirty="0"/>
              <a:t>"</a:t>
            </a:r>
            <a:r>
              <a:rPr lang="ko-KR" altLang="en-US" dirty="0"/>
              <a:t>로그인 성공</a:t>
            </a:r>
            <a:r>
              <a:rPr lang="en-US" altLang="ko-KR" dirty="0"/>
              <a:t>" </a:t>
            </a:r>
            <a:r>
              <a:rPr lang="ko-KR" altLang="en-US" dirty="0"/>
              <a:t>실패 시 </a:t>
            </a:r>
            <a:r>
              <a:rPr lang="en-US" altLang="ko-KR" dirty="0"/>
              <a:t>"</a:t>
            </a:r>
            <a:r>
              <a:rPr lang="ko-KR" altLang="en-US" dirty="0"/>
              <a:t>로그인 실패</a:t>
            </a:r>
            <a:r>
              <a:rPr lang="en-US" altLang="ko-KR" dirty="0"/>
              <a:t>" </a:t>
            </a:r>
            <a:r>
              <a:rPr lang="ko-KR" altLang="en-US" dirty="0"/>
              <a:t>출력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73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로그인 성공 시 전화번호 저장하기 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244409"/>
            <a:ext cx="11647604" cy="436918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로그인 성공 시</a:t>
            </a:r>
            <a:r>
              <a:rPr lang="en-US" altLang="ko-KR" dirty="0"/>
              <a:t>, </a:t>
            </a:r>
            <a:r>
              <a:rPr lang="ko-KR" altLang="en-US" dirty="0"/>
              <a:t>사용자에게 </a:t>
            </a:r>
            <a:r>
              <a:rPr lang="en-US" altLang="ko-KR" dirty="0"/>
              <a:t>"</a:t>
            </a:r>
            <a:r>
              <a:rPr lang="ko-KR" altLang="en-US" dirty="0"/>
              <a:t>전화번호를 입력하세요</a:t>
            </a:r>
            <a:r>
              <a:rPr lang="en-US" altLang="ko-KR" dirty="0"/>
              <a:t>."</a:t>
            </a:r>
            <a:r>
              <a:rPr lang="ko-KR" altLang="en-US" dirty="0"/>
              <a:t>라는 메시지를 출력한 뒤 전화번호 입력 받기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사용자로부터 입력 받은 전화번호를 이름과 함께 </a:t>
            </a:r>
            <a:r>
              <a:rPr lang="en-US" altLang="ko-KR" dirty="0"/>
              <a:t>member_tel.txt</a:t>
            </a:r>
            <a:r>
              <a:rPr lang="ko-KR" altLang="en-US" dirty="0"/>
              <a:t>에 기록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새로운 사람이 로그인 성공 시 </a:t>
            </a:r>
            <a:r>
              <a:rPr lang="en-US" altLang="ko-KR" dirty="0"/>
              <a:t>member_tel.txt</a:t>
            </a:r>
            <a:r>
              <a:rPr lang="ko-KR" altLang="en-US" dirty="0"/>
              <a:t>에 전화번호 추가하기</a:t>
            </a:r>
          </a:p>
          <a:p>
            <a:pPr marL="514350" indent="-514350">
              <a:buAutoNum type="arabicPeriod"/>
            </a:pPr>
            <a:r>
              <a:rPr lang="en-US" altLang="ko-KR" dirty="0"/>
              <a:t>member_tel.txt</a:t>
            </a:r>
            <a:r>
              <a:rPr lang="ko-KR" altLang="en-US" dirty="0"/>
              <a:t>에 이미 존재하는 사람이 로그인 성공 시 전화번호 수정하기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47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800A74-7899-6B17-6BC7-1CFAEA574C33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바이너리 파일 읽고 쓰기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CBB26B0-A092-12F6-A881-9E8CF5E49C68}"/>
              </a:ext>
            </a:extLst>
          </p:cNvPr>
          <p:cNvSpPr txBox="1">
            <a:spLocks/>
          </p:cNvSpPr>
          <p:nvPr/>
        </p:nvSpPr>
        <p:spPr>
          <a:xfrm>
            <a:off x="238991" y="1145408"/>
            <a:ext cx="11701221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0" dirty="0"/>
              <a:t>💡 바이너리</a:t>
            </a:r>
            <a:r>
              <a:rPr lang="ko-KR" altLang="en-US" dirty="0"/>
              <a:t> </a:t>
            </a:r>
            <a:r>
              <a:rPr lang="ko-KR" altLang="en-US" b="0" dirty="0"/>
              <a:t>파일 </a:t>
            </a:r>
            <a:r>
              <a:rPr lang="en-US" altLang="ko-KR" b="0" dirty="0"/>
              <a:t>:</a:t>
            </a:r>
            <a:r>
              <a:rPr lang="ko-KR" altLang="en-US" b="0" dirty="0"/>
              <a:t> </a:t>
            </a:r>
            <a:r>
              <a:rPr lang="en-US" altLang="ko-KR" b="0" dirty="0"/>
              <a:t>0</a:t>
            </a:r>
            <a:r>
              <a:rPr lang="ko-KR" altLang="en-US" b="0" dirty="0"/>
              <a:t>과 </a:t>
            </a:r>
            <a:r>
              <a:rPr lang="en-US" altLang="ko-KR" b="0" dirty="0"/>
              <a:t>1</a:t>
            </a:r>
            <a:r>
              <a:rPr lang="ko-KR" altLang="en-US" b="0" dirty="0"/>
              <a:t>로 이루어진 이진 데이터를 포함한 파일</a:t>
            </a:r>
            <a:endParaRPr lang="en-US" altLang="ko-KR" b="0" dirty="0"/>
          </a:p>
          <a:p>
            <a:pPr>
              <a:lnSpc>
                <a:spcPct val="150000"/>
              </a:lnSpc>
            </a:pPr>
            <a:r>
              <a:rPr lang="ko-KR" altLang="en-US" b="0" dirty="0"/>
              <a:t>📌 이미지</a:t>
            </a:r>
            <a:r>
              <a:rPr lang="en-US" altLang="ko-KR" b="0" dirty="0"/>
              <a:t>(.jpg), </a:t>
            </a:r>
            <a:r>
              <a:rPr lang="ko-KR" altLang="en-US" b="0" dirty="0"/>
              <a:t>오디오</a:t>
            </a:r>
            <a:r>
              <a:rPr lang="en-US" altLang="ko-KR" b="0" dirty="0"/>
              <a:t>(.mp3), </a:t>
            </a:r>
            <a:r>
              <a:rPr lang="ko-KR" altLang="en-US" b="0" dirty="0"/>
              <a:t>영상</a:t>
            </a:r>
            <a:r>
              <a:rPr lang="en-US" altLang="ko-KR" b="0" dirty="0"/>
              <a:t>(.mp4), </a:t>
            </a:r>
            <a:r>
              <a:rPr lang="ko-KR" altLang="en-US" b="0" dirty="0"/>
              <a:t>실행 파일</a:t>
            </a:r>
            <a:r>
              <a:rPr lang="en-US" altLang="ko-KR" b="0" dirty="0"/>
              <a:t>(.exe) </a:t>
            </a:r>
            <a:r>
              <a:rPr lang="ko-KR" altLang="en-US" b="0" dirty="0"/>
              <a:t>등이 대표적인 바이너리 파일</a:t>
            </a:r>
            <a:endParaRPr lang="en-US" altLang="ko-KR" b="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399A5F8-E176-D9F9-A1D3-828F47CF9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51972"/>
              </p:ext>
            </p:extLst>
          </p:nvPr>
        </p:nvGraphicFramePr>
        <p:xfrm>
          <a:off x="670888" y="3479800"/>
          <a:ext cx="10822612" cy="2717802"/>
        </p:xfrm>
        <a:graphic>
          <a:graphicData uri="http://schemas.openxmlformats.org/drawingml/2006/table">
            <a:tbl>
              <a:tblPr/>
              <a:tblGrid>
                <a:gridCol w="937392">
                  <a:extLst>
                    <a:ext uri="{9D8B030D-6E8A-4147-A177-3AD203B41FA5}">
                      <a16:colId xmlns:a16="http://schemas.microsoft.com/office/drawing/2014/main" val="2413011620"/>
                    </a:ext>
                  </a:extLst>
                </a:gridCol>
                <a:gridCol w="9885220">
                  <a:extLst>
                    <a:ext uri="{9D8B030D-6E8A-4147-A177-3AD203B41FA5}">
                      <a16:colId xmlns:a16="http://schemas.microsoft.com/office/drawing/2014/main" val="667969503"/>
                    </a:ext>
                  </a:extLst>
                </a:gridCol>
              </a:tblGrid>
              <a:tr h="4529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모드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642652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'rb'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바이너리 파일 읽기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(Read Binary)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56504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'wb'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바이너리 파일 쓰기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(Write Binary),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기존 내용 삭제 후 작성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582613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'ab'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바이너리 파일 추가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(Append Binary),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기존 내용 뒤에 이어쓰기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035903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'rb+'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읽기와 쓰기를 동시에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37067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'wb+'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쓰기와 읽기를 동시에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덮어쓰기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03301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6629447-6BC4-3B6D-98F3-3AC549C35FD4}"/>
              </a:ext>
            </a:extLst>
          </p:cNvPr>
          <p:cNvSpPr txBox="1"/>
          <p:nvPr/>
        </p:nvSpPr>
        <p:spPr>
          <a:xfrm>
            <a:off x="262082" y="2589962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파일 모드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42276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2FAD9-8545-1EFA-F1DC-0529E2367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E8BA35A-76BB-0FE5-9166-550EDD470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3035" r="7246" b="12894"/>
          <a:stretch>
            <a:fillRect/>
          </a:stretch>
        </p:blipFill>
        <p:spPr>
          <a:xfrm>
            <a:off x="2386263" y="1409361"/>
            <a:ext cx="7419474" cy="380022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0AE72-B5EE-1F16-090D-0621ECAB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7C1BCFE-1BF6-2D73-0AB1-023F649915CF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sz="4800" dirty="0"/>
              <a:t>바이너리 파일 읽고 쓰기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3EAD0-FCA6-0F60-769C-E02E4665A139}"/>
              </a:ext>
            </a:extLst>
          </p:cNvPr>
          <p:cNvSpPr txBox="1"/>
          <p:nvPr/>
        </p:nvSpPr>
        <p:spPr>
          <a:xfrm>
            <a:off x="2239338" y="840555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바이너리 파일 사용 예제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821A7-06DC-053A-A1F1-D097200560C5}"/>
              </a:ext>
            </a:extLst>
          </p:cNvPr>
          <p:cNvSpPr txBox="1"/>
          <p:nvPr/>
        </p:nvSpPr>
        <p:spPr>
          <a:xfrm>
            <a:off x="2261992" y="5450950"/>
            <a:ext cx="7668015" cy="87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'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wb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'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바이너리 쓰기 모드 → 문자열은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encode()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변환 후 작성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'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rb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'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바이너리 읽기 모드 → 바이트 데이터를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decode()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다시 문자열 변환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64AB12-88CE-8B5B-8773-0E685EA1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64" y="4992413"/>
            <a:ext cx="7419474" cy="5307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7075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7" y="2412999"/>
            <a:ext cx="4381851" cy="2829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6A82A0-9B1C-DFE6-C5B2-A8E7BE9B0D04}"/>
              </a:ext>
            </a:extLst>
          </p:cNvPr>
          <p:cNvSpPr txBox="1"/>
          <p:nvPr/>
        </p:nvSpPr>
        <p:spPr>
          <a:xfrm>
            <a:off x="492086" y="1689440"/>
            <a:ext cx="768671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이미지 복사하기 </a:t>
            </a:r>
            <a:r>
              <a:rPr lang="en-US" altLang="ko-KR" sz="2400" dirty="0"/>
              <a:t>: </a:t>
            </a:r>
            <a:r>
              <a:rPr lang="ko-KR" altLang="en-US" sz="2400" dirty="0"/>
              <a:t>이미지 파일 읽어와서 다른 이름으로 쓰기</a:t>
            </a:r>
            <a:endParaRPr lang="en-US" altLang="ko-KR" sz="2400" dirty="0"/>
          </a:p>
        </p:txBody>
      </p:sp>
      <p:pic>
        <p:nvPicPr>
          <p:cNvPr id="8" name="그림 7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612F8A3-816B-4C80-A8A3-F540598CC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69" y="1689440"/>
            <a:ext cx="7597262" cy="4255028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CAAC426C-20C8-6E5A-E058-696DD15D6CF4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sz="4800" dirty="0"/>
              <a:t>바이너리 파일 읽고 쓰기</a:t>
            </a:r>
          </a:p>
        </p:txBody>
      </p:sp>
    </p:spTree>
    <p:extLst>
      <p:ext uri="{BB962C8B-B14F-4D97-AF65-F5344CB8AC3E}">
        <p14:creationId xmlns:p14="http://schemas.microsoft.com/office/powerpoint/2010/main" val="71216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781090" y="1418795"/>
            <a:ext cx="8629819" cy="1823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/>
              <a:t>💡 스트림</a:t>
            </a:r>
            <a:r>
              <a:rPr lang="en-US" altLang="ko-KR" sz="2400" dirty="0"/>
              <a:t>(stream) : </a:t>
            </a:r>
            <a:r>
              <a:rPr lang="ko-KR" altLang="en-US" sz="2400" dirty="0"/>
              <a:t>자료흐름이 물의 흐름과 같다는 뜻</a:t>
            </a:r>
            <a:endParaRPr lang="en-US" altLang="ko-KR" sz="24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입력 스트림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–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동영상을 재생하기 위해 동영상 파일에서 자료를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읽을때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사용함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출력 스트림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–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사용자가 쓴 글을 파일에 저장할 때는 출력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스트림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사용함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rgbClr val="00206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337CCF-CE9D-CC6B-68AD-7CF7016590E5}"/>
              </a:ext>
            </a:extLst>
          </p:cNvPr>
          <p:cNvGrpSpPr/>
          <p:nvPr/>
        </p:nvGrpSpPr>
        <p:grpSpPr>
          <a:xfrm>
            <a:off x="2260821" y="3571336"/>
            <a:ext cx="7670358" cy="1932652"/>
            <a:chOff x="1993071" y="3933970"/>
            <a:chExt cx="6768752" cy="1516524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78020F-BC69-4706-B3C1-9EE614E62A31}"/>
                </a:ext>
              </a:extLst>
            </p:cNvPr>
            <p:cNvSpPr/>
            <p:nvPr/>
          </p:nvSpPr>
          <p:spPr>
            <a:xfrm>
              <a:off x="4441343" y="3933970"/>
              <a:ext cx="1878268" cy="11433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E35AF9-376C-4052-A9A7-8F0D043E3483}"/>
                </a:ext>
              </a:extLst>
            </p:cNvPr>
            <p:cNvSpPr txBox="1"/>
            <p:nvPr/>
          </p:nvSpPr>
          <p:spPr>
            <a:xfrm>
              <a:off x="4918468" y="4149994"/>
              <a:ext cx="916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/>
                <a:t>프로그램</a:t>
              </a:r>
              <a:endParaRPr lang="en-US" altLang="ko-KR" sz="13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2AE254-A8D0-475E-80CD-9A2654F79975}"/>
                </a:ext>
              </a:extLst>
            </p:cNvPr>
            <p:cNvSpPr txBox="1"/>
            <p:nvPr/>
          </p:nvSpPr>
          <p:spPr>
            <a:xfrm>
              <a:off x="4441343" y="450611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도착지</a:t>
              </a:r>
              <a:endParaRPr lang="en-US" altLang="ko-KR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79B4FE-B70C-4CA4-9A24-5807B114F12B}"/>
                </a:ext>
              </a:extLst>
            </p:cNvPr>
            <p:cNvSpPr txBox="1"/>
            <p:nvPr/>
          </p:nvSpPr>
          <p:spPr>
            <a:xfrm>
              <a:off x="5667307" y="4502211"/>
              <a:ext cx="705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출발지</a:t>
              </a:r>
              <a:endParaRPr lang="en-US" altLang="ko-KR" sz="1200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901EC22-DE3E-403C-BBF1-8F7985BAA527}"/>
                </a:ext>
              </a:extLst>
            </p:cNvPr>
            <p:cNvSpPr/>
            <p:nvPr/>
          </p:nvSpPr>
          <p:spPr>
            <a:xfrm>
              <a:off x="1993071" y="4560292"/>
              <a:ext cx="1524698" cy="890202"/>
            </a:xfrm>
            <a:prstGeom prst="roundRect">
              <a:avLst/>
            </a:prstGeom>
            <a:noFill/>
            <a:ln w="12700"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78606" indent="-278606">
                <a:buAutoNum type="arabicPeriod"/>
              </a:pPr>
              <a:r>
                <a:rPr lang="ko-KR" altLang="en-US" sz="1600" dirty="0"/>
                <a:t>키보드</a:t>
              </a:r>
              <a:endParaRPr lang="en-US" altLang="ko-KR" sz="1600" dirty="0"/>
            </a:p>
            <a:p>
              <a:pPr marL="278606" indent="-278606">
                <a:buAutoNum type="arabicPeriod"/>
              </a:pPr>
              <a:r>
                <a:rPr lang="ko-KR" altLang="en-US" sz="1600" dirty="0"/>
                <a:t>파일</a:t>
              </a:r>
              <a:endParaRPr lang="en-US" altLang="ko-KR" sz="1600" dirty="0"/>
            </a:p>
            <a:p>
              <a:pPr marL="278606" indent="-278606">
                <a:buAutoNum type="arabicPeriod"/>
              </a:pPr>
              <a:r>
                <a:rPr lang="ko-KR" altLang="en-US" sz="1600" dirty="0"/>
                <a:t>프로그램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923D04-31FF-4593-A679-B9C386D7290D}"/>
                </a:ext>
              </a:extLst>
            </p:cNvPr>
            <p:cNvSpPr txBox="1"/>
            <p:nvPr/>
          </p:nvSpPr>
          <p:spPr>
            <a:xfrm>
              <a:off x="2209095" y="4228772"/>
              <a:ext cx="736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출발지</a:t>
              </a:r>
              <a:endParaRPr lang="en-US" altLang="ko-KR" sz="1400" dirty="0"/>
            </a:p>
          </p:txBody>
        </p:sp>
        <p:cxnSp>
          <p:nvCxnSpPr>
            <p:cNvPr id="4" name="연결선: 구부러짐 3">
              <a:extLst>
                <a:ext uri="{FF2B5EF4-FFF2-40B4-BE49-F238E27FC236}">
                  <a16:creationId xmlns:a16="http://schemas.microsoft.com/office/drawing/2014/main" id="{DB77A8BF-B45C-4323-8C9A-79EBF8B72A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768" y="4510024"/>
              <a:ext cx="923576" cy="346767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475AB9D8-0CAA-4C16-BD8B-AA09DAD4031C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3517770" y="4631861"/>
              <a:ext cx="935503" cy="373532"/>
            </a:xfrm>
            <a:prstGeom prst="curvedConnector3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A8481FD-DF13-4E2F-8DCA-9CB3524A1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768" y="4754940"/>
              <a:ext cx="937203" cy="32678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9ED712-E3A6-4C7A-A381-DC6EBD2C0BB3}"/>
                </a:ext>
              </a:extLst>
            </p:cNvPr>
            <p:cNvSpPr txBox="1"/>
            <p:nvPr/>
          </p:nvSpPr>
          <p:spPr>
            <a:xfrm>
              <a:off x="3264616" y="4224805"/>
              <a:ext cx="1238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rgbClr val="C00000"/>
                  </a:solidFill>
                </a:rPr>
                <a:t>입력스트림</a:t>
              </a:r>
              <a:endParaRPr lang="en-US" altLang="ko-KR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482FB7-D0D1-4123-A4DA-F6FE3D002F6E}"/>
                </a:ext>
              </a:extLst>
            </p:cNvPr>
            <p:cNvSpPr txBox="1"/>
            <p:nvPr/>
          </p:nvSpPr>
          <p:spPr>
            <a:xfrm>
              <a:off x="6350702" y="4228773"/>
              <a:ext cx="1075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rgbClr val="C00000"/>
                  </a:solidFill>
                </a:rPr>
                <a:t>출력스트림</a:t>
              </a:r>
              <a:endParaRPr lang="en-US" altLang="ko-KR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0B63AEA-04D7-447C-A2B4-C609FC1CE2B4}"/>
                </a:ext>
              </a:extLst>
            </p:cNvPr>
            <p:cNvSpPr/>
            <p:nvPr/>
          </p:nvSpPr>
          <p:spPr>
            <a:xfrm>
              <a:off x="7253186" y="4558266"/>
              <a:ext cx="1508637" cy="892228"/>
            </a:xfrm>
            <a:prstGeom prst="roundRect">
              <a:avLst/>
            </a:prstGeom>
            <a:noFill/>
            <a:ln w="12700"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78606" indent="-278606">
                <a:buAutoNum type="arabicPeriod"/>
              </a:pPr>
              <a:r>
                <a:rPr lang="ko-KR" altLang="en-US" sz="1600" dirty="0"/>
                <a:t>모니터</a:t>
              </a:r>
              <a:endParaRPr lang="en-US" altLang="ko-KR" sz="1600" dirty="0"/>
            </a:p>
            <a:p>
              <a:pPr marL="278606" indent="-278606">
                <a:buAutoNum type="arabicPeriod"/>
              </a:pPr>
              <a:r>
                <a:rPr lang="ko-KR" altLang="en-US" sz="1600" dirty="0"/>
                <a:t>파일</a:t>
              </a:r>
              <a:endParaRPr lang="en-US" altLang="ko-KR" sz="1600" dirty="0"/>
            </a:p>
            <a:p>
              <a:pPr marL="278606" indent="-278606">
                <a:buAutoNum type="arabicPeriod"/>
              </a:pPr>
              <a:r>
                <a:rPr lang="ko-KR" altLang="en-US" sz="1600" dirty="0"/>
                <a:t>프로그램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F8458-A713-4FFA-A029-4806727D6CEF}"/>
                </a:ext>
              </a:extLst>
            </p:cNvPr>
            <p:cNvSpPr txBox="1"/>
            <p:nvPr/>
          </p:nvSpPr>
          <p:spPr>
            <a:xfrm>
              <a:off x="7639435" y="4288494"/>
              <a:ext cx="736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도착지</a:t>
              </a:r>
              <a:endParaRPr lang="en-US" altLang="ko-KR" sz="1400" dirty="0"/>
            </a:p>
          </p:txBody>
        </p:sp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E01C187D-3D04-4CE0-8ADF-C9773CD780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2575" y="4510024"/>
              <a:ext cx="923575" cy="346767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1CA3CFAA-CE7E-4554-BE69-73AA816B49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2574" y="4631861"/>
              <a:ext cx="935504" cy="328023"/>
            </a:xfrm>
            <a:prstGeom prst="curvedConnector3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구부러짐 30">
              <a:extLst>
                <a:ext uri="{FF2B5EF4-FFF2-40B4-BE49-F238E27FC236}">
                  <a16:creationId xmlns:a16="http://schemas.microsoft.com/office/drawing/2014/main" id="{AA476F39-4E9B-4246-9E12-89FC300F4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2574" y="4754940"/>
              <a:ext cx="937203" cy="32678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DA7256-80F7-4533-BBB7-74AC3EB33177}"/>
                </a:ext>
              </a:extLst>
            </p:cNvPr>
            <p:cNvSpPr txBox="1"/>
            <p:nvPr/>
          </p:nvSpPr>
          <p:spPr>
            <a:xfrm>
              <a:off x="3652244" y="5111635"/>
              <a:ext cx="1285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/>
                <a:t>f.read</a:t>
              </a:r>
              <a:r>
                <a:rPr lang="en-US" altLang="ko-KR" sz="1600" b="1" dirty="0"/>
                <a:t>()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D006F3-5DEE-47A8-8631-AF2F0458DA0D}"/>
                </a:ext>
              </a:extLst>
            </p:cNvPr>
            <p:cNvSpPr txBox="1"/>
            <p:nvPr/>
          </p:nvSpPr>
          <p:spPr>
            <a:xfrm>
              <a:off x="6020146" y="5111940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/>
                <a:t>f.write</a:t>
              </a:r>
              <a:r>
                <a:rPr lang="en-US" altLang="ko-KR" sz="1600" b="1" dirty="0"/>
                <a:t>()</a:t>
              </a:r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51DD0B1-E9EE-E9D1-4918-960CB00923A6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sz="4800" dirty="0"/>
              <a:t>입</a:t>
            </a:r>
            <a:r>
              <a:rPr lang="en-US" altLang="ko-KR" sz="4800" dirty="0"/>
              <a:t>, </a:t>
            </a:r>
            <a:r>
              <a:rPr lang="ko-KR" altLang="en-US" sz="4800" dirty="0"/>
              <a:t>출력 스트림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23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1788" y="1135114"/>
            <a:ext cx="11453711" cy="154699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ysClr val="windowText" lastClr="000000"/>
                </a:solidFill>
              </a:rPr>
              <a:t>💡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pickle 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모듈</a:t>
            </a:r>
            <a:endParaRPr lang="en-US" altLang="ko-KR" sz="2400" dirty="0">
              <a:solidFill>
                <a:sysClr val="windowText" lastClr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✔️ 객체의 형태를 그대로 유지하면서 파일에 저장하고 불러올 수 있는 모듈이다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✔️ 이때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객체란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리스트나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딕셔너리등의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자료구조도 포함한다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52005"/>
              </p:ext>
            </p:extLst>
          </p:nvPr>
        </p:nvGraphicFramePr>
        <p:xfrm>
          <a:off x="4076774" y="3202474"/>
          <a:ext cx="4038451" cy="1699725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213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6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모드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pickle.dump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쓰기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pickle.load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읽기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81DADC3A-9FE3-0992-65FD-834D472A1FCE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en-US" altLang="ko-KR" sz="4800" dirty="0"/>
              <a:t> </a:t>
            </a:r>
            <a:r>
              <a:rPr lang="en-US" altLang="ko-KR" sz="4800" b="1" dirty="0"/>
              <a:t>pickle</a:t>
            </a:r>
            <a:r>
              <a:rPr lang="en-US" altLang="ko-KR" sz="4800" dirty="0"/>
              <a:t> </a:t>
            </a:r>
            <a:r>
              <a:rPr lang="ko-KR" altLang="en-US" sz="4800" dirty="0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4187777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3F6C24-29B1-749D-8853-3AC1D506B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733407"/>
            <a:ext cx="8636000" cy="613965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32" y="5352752"/>
            <a:ext cx="3744417" cy="654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B5AD50B3-90E3-B471-5CCC-E3E96B7F0486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en-US" altLang="ko-KR" sz="4800" dirty="0"/>
              <a:t> </a:t>
            </a:r>
            <a:r>
              <a:rPr lang="en-US" altLang="ko-KR" sz="4800" b="1" dirty="0"/>
              <a:t>pickle</a:t>
            </a:r>
            <a:r>
              <a:rPr lang="en-US" altLang="ko-KR" sz="4800" dirty="0"/>
              <a:t> </a:t>
            </a:r>
            <a:r>
              <a:rPr lang="ko-KR" altLang="en-US" sz="4800" dirty="0"/>
              <a:t>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B0979-2116-DC87-CD0A-1FB7269211C0}"/>
              </a:ext>
            </a:extLst>
          </p:cNvPr>
          <p:cNvSpPr txBox="1"/>
          <p:nvPr/>
        </p:nvSpPr>
        <p:spPr>
          <a:xfrm>
            <a:off x="2244176" y="825559"/>
            <a:ext cx="768671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피클 모듈 사용 예시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44749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2128" y="913785"/>
            <a:ext cx="8367744" cy="2982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파일 입출력의 필요성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프로그램 실행 중에 메모리에 저장된 데이터는 프로그램이 종료되면 사라짐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데이터를 프로그램이 종료된 후에도 계속해서 사용하려면 파일에 저장하고 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필요할 때 파일을 읽어서 데이터를 사용할 수 있음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✅ 파일 입출력 프로세스</a:t>
            </a:r>
            <a:endParaRPr lang="en-US" altLang="ko-KR" sz="2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78B97C0-694C-2BF4-3E5A-2325FC35EA73}"/>
              </a:ext>
            </a:extLst>
          </p:cNvPr>
          <p:cNvGrpSpPr/>
          <p:nvPr/>
        </p:nvGrpSpPr>
        <p:grpSpPr>
          <a:xfrm>
            <a:off x="3791301" y="3971210"/>
            <a:ext cx="4599168" cy="2193110"/>
            <a:chOff x="2747544" y="3787053"/>
            <a:chExt cx="5510403" cy="262763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747544" y="3787054"/>
              <a:ext cx="2160240" cy="477843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파일 열기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47544" y="4852067"/>
              <a:ext cx="2160240" cy="47784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파일 읽기</a:t>
              </a:r>
              <a:r>
                <a:rPr lang="en-US" altLang="ko-KR" dirty="0"/>
                <a:t>/</a:t>
              </a:r>
              <a:r>
                <a:rPr lang="ko-KR" altLang="en-US" dirty="0"/>
                <a:t>쓰기</a:t>
              </a: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747544" y="5936842"/>
              <a:ext cx="2160240" cy="477843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파일 닫기</a:t>
              </a: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3793451" y="4284031"/>
              <a:ext cx="0" cy="51995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3793451" y="5428131"/>
              <a:ext cx="0" cy="46495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5737667" y="3787053"/>
              <a:ext cx="2520280" cy="477843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 = open(</a:t>
              </a:r>
              <a:r>
                <a:rPr lang="ko-KR" altLang="en-US" dirty="0"/>
                <a:t>파일경로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737667" y="4793187"/>
              <a:ext cx="2520280" cy="477843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f.read</a:t>
              </a:r>
              <a:r>
                <a:rPr lang="en-US" altLang="ko-KR" dirty="0"/>
                <a:t>() / </a:t>
              </a:r>
              <a:r>
                <a:rPr lang="en-US" altLang="ko-KR" dirty="0" err="1"/>
                <a:t>f.write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737667" y="5893090"/>
              <a:ext cx="2520280" cy="477843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f.close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DA83614-3C23-D456-8818-464B9A4B9466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sz="4800" dirty="0"/>
              <a:t>입</a:t>
            </a:r>
            <a:r>
              <a:rPr lang="en-US" altLang="ko-KR" sz="4800" dirty="0"/>
              <a:t>, </a:t>
            </a:r>
            <a:r>
              <a:rPr lang="ko-KR" altLang="en-US" sz="4800" dirty="0"/>
              <a:t>출력 스트림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11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414E8-A8B3-11C9-F3B4-860EA1A9A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F741FF-3E36-CDD3-2D0E-305C96856E50}"/>
              </a:ext>
            </a:extLst>
          </p:cNvPr>
          <p:cNvSpPr txBox="1"/>
          <p:nvPr/>
        </p:nvSpPr>
        <p:spPr>
          <a:xfrm>
            <a:off x="3196831" y="2600493"/>
            <a:ext cx="5798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열기와 닫기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15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열기 </a:t>
            </a:r>
            <a:r>
              <a:rPr lang="en-US" altLang="ko-KR" dirty="0"/>
              <a:t>open()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3D612BC-BE59-8B68-2AEB-85FFB71C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145407"/>
            <a:ext cx="11701221" cy="199975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</a:t>
            </a:r>
            <a:r>
              <a:rPr lang="en-US" altLang="ko-KR" sz="2400" dirty="0"/>
              <a:t>open() </a:t>
            </a:r>
            <a:r>
              <a:rPr lang="ko-KR" altLang="en-US" sz="2400" dirty="0"/>
              <a:t>함수 </a:t>
            </a:r>
            <a:r>
              <a:rPr lang="en-US" altLang="ko-KR" sz="2400" dirty="0"/>
              <a:t>:</a:t>
            </a:r>
            <a:r>
              <a:rPr lang="ko-KR" altLang="en-US" sz="2400" dirty="0"/>
              <a:t> 파일을 열어 파일 객체</a:t>
            </a:r>
            <a:r>
              <a:rPr lang="en-US" altLang="ko-KR" sz="2400" dirty="0"/>
              <a:t>(file object)</a:t>
            </a:r>
            <a:r>
              <a:rPr lang="ko-KR" altLang="en-US" sz="2400" dirty="0"/>
              <a:t>를 반환하는 내장 함수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📌 파일 객체 </a:t>
            </a:r>
            <a:r>
              <a:rPr lang="en-US" altLang="ko-KR" sz="2400" dirty="0"/>
              <a:t>: open()</a:t>
            </a:r>
            <a:r>
              <a:rPr lang="ko-KR" altLang="en-US" sz="2400" dirty="0"/>
              <a:t>으로 반환되는 객체로</a:t>
            </a:r>
            <a:r>
              <a:rPr lang="en-US" altLang="ko-KR" sz="2400" dirty="0"/>
              <a:t>, </a:t>
            </a:r>
            <a:r>
              <a:rPr lang="ko-KR" altLang="en-US" sz="2400" dirty="0"/>
              <a:t>이 객체를 통해 파일의 내용을 읽거나 쓰는</a:t>
            </a:r>
            <a:r>
              <a:rPr lang="en-US" altLang="ko-KR" sz="2400" dirty="0"/>
              <a:t> </a:t>
            </a:r>
            <a:r>
              <a:rPr lang="ko-KR" altLang="en-US" sz="2400" dirty="0"/>
              <a:t>메서드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                    (read, write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를 사용할 수 있음</a:t>
            </a:r>
            <a:endParaRPr lang="en-US" altLang="ko-KR" sz="24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93A85A5-A603-C88F-BF02-89CB3523CEE3}"/>
              </a:ext>
            </a:extLst>
          </p:cNvPr>
          <p:cNvSpPr txBox="1">
            <a:spLocks/>
          </p:cNvSpPr>
          <p:nvPr/>
        </p:nvSpPr>
        <p:spPr>
          <a:xfrm>
            <a:off x="238991" y="2523993"/>
            <a:ext cx="11701221" cy="13785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D466B52-1E88-03D2-BA0E-421DFC5EB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36069"/>
              </p:ext>
            </p:extLst>
          </p:nvPr>
        </p:nvGraphicFramePr>
        <p:xfrm>
          <a:off x="886279" y="3902580"/>
          <a:ext cx="10419442" cy="2207934"/>
        </p:xfrm>
        <a:graphic>
          <a:graphicData uri="http://schemas.openxmlformats.org/drawingml/2006/table">
            <a:tbl>
              <a:tblPr/>
              <a:tblGrid>
                <a:gridCol w="2828134">
                  <a:extLst>
                    <a:ext uri="{9D8B030D-6E8A-4147-A177-3AD203B41FA5}">
                      <a16:colId xmlns:a16="http://schemas.microsoft.com/office/drawing/2014/main" val="2768659957"/>
                    </a:ext>
                  </a:extLst>
                </a:gridCol>
                <a:gridCol w="7591308">
                  <a:extLst>
                    <a:ext uri="{9D8B030D-6E8A-4147-A177-3AD203B41FA5}">
                      <a16:colId xmlns:a16="http://schemas.microsoft.com/office/drawing/2014/main" val="955133921"/>
                    </a:ext>
                  </a:extLst>
                </a:gridCol>
              </a:tblGrid>
              <a:tr h="3679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메서드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23835"/>
                  </a:ext>
                </a:extLst>
              </a:tr>
              <a:tr h="367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.read()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전체 내용을 문자열로 읽음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555768"/>
                  </a:ext>
                </a:extLst>
              </a:tr>
              <a:tr h="367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readline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한 줄씩 읽음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987881"/>
                  </a:ext>
                </a:extLst>
              </a:tr>
              <a:tr h="367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.readlines()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모든 줄을 리스트로 읽음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51941"/>
                  </a:ext>
                </a:extLst>
              </a:tr>
              <a:tr h="367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.write()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문자열을 파일에 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5592"/>
                  </a:ext>
                </a:extLst>
              </a:tr>
              <a:tr h="367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.close()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파일을 닫음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11992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D1D571E-52B1-59C2-4B54-09146C7C9D7D}"/>
              </a:ext>
            </a:extLst>
          </p:cNvPr>
          <p:cNvSpPr txBox="1"/>
          <p:nvPr/>
        </p:nvSpPr>
        <p:spPr>
          <a:xfrm>
            <a:off x="251788" y="3213286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주요 파일 객체 메서드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523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A91B8-24C6-D378-38A2-1C977B65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2A2F-2D8D-1991-959C-10930B32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열기 </a:t>
            </a:r>
            <a:r>
              <a:rPr lang="en-US" altLang="ko-KR" dirty="0"/>
              <a:t>open()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7BECA-8E7A-2596-B8C8-49D06D2A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9F1229-6859-037E-20F1-043CCE32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4" name="그림 13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BF136E9-6361-8958-8AD4-FCAEC1A8D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1" t="25912" r="9253" b="26324"/>
          <a:stretch>
            <a:fillRect/>
          </a:stretch>
        </p:blipFill>
        <p:spPr>
          <a:xfrm>
            <a:off x="2222500" y="2424000"/>
            <a:ext cx="7747000" cy="17197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28694D-A045-0F6B-D7EF-C5AA8B41A2E5}"/>
              </a:ext>
            </a:extLst>
          </p:cNvPr>
          <p:cNvSpPr txBox="1"/>
          <p:nvPr/>
        </p:nvSpPr>
        <p:spPr>
          <a:xfrm>
            <a:off x="2111024" y="4139633"/>
            <a:ext cx="6115050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file: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열고자 하는 파일의 경로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mode: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열기 모드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기본값은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'r',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읽기 모드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encoding: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텍스트 파일의 인코딩 방식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(ex. 'utf-8', 'cp949')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1E588-6BA0-0E36-734C-4D405AB4B15C}"/>
              </a:ext>
            </a:extLst>
          </p:cNvPr>
          <p:cNvSpPr txBox="1"/>
          <p:nvPr/>
        </p:nvSpPr>
        <p:spPr>
          <a:xfrm>
            <a:off x="2081408" y="1838414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open() </a:t>
            </a:r>
            <a:r>
              <a:rPr lang="ko-KR" altLang="en-US" sz="2400" dirty="0"/>
              <a:t>함수 문법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455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87694-6B99-4A05-3D1E-A400E8208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9369E-4285-8070-E812-D040AD6B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인코딩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30C23-EF8D-5783-F432-8606FDCF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13C694-2162-3050-BC04-A119DAA0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2EFBA-32F9-C2D3-7DCC-B9EE7AE3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145407"/>
            <a:ext cx="11701221" cy="159589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사람이 읽는 문자</a:t>
            </a: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: '</a:t>
            </a:r>
            <a:r>
              <a:rPr lang="ko-KR" altLang="en-US" sz="2400" dirty="0"/>
              <a:t>가</a:t>
            </a:r>
            <a:r>
              <a:rPr lang="en-US" altLang="ko-KR" sz="2400" dirty="0"/>
              <a:t>', 'A')</a:t>
            </a:r>
            <a:r>
              <a:rPr lang="ko-KR" altLang="en-US" sz="2400" dirty="0"/>
              <a:t>를 컴퓨터가 저장하고 처리할 수 있는 이진수로 바꾸는 방식</a:t>
            </a:r>
            <a:endParaRPr lang="en-US" altLang="ko-KR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서로 다른 인코딩으로 저장</a:t>
            </a:r>
            <a:r>
              <a:rPr lang="en-US" altLang="ko-KR" sz="2000" dirty="0"/>
              <a:t>/</a:t>
            </a:r>
            <a:r>
              <a:rPr lang="ko-KR" altLang="en-US" sz="2000" dirty="0"/>
              <a:t>읽기 시 글자가 깨질 수 있음 </a:t>
            </a:r>
            <a:r>
              <a:rPr lang="en-US" altLang="ko-KR" sz="2000" dirty="0"/>
              <a:t>(</a:t>
            </a:r>
            <a:r>
              <a:rPr lang="ko-KR" altLang="en-US" sz="2000" dirty="0"/>
              <a:t>대표적으로 한글 깨짐 현상 발생</a:t>
            </a:r>
            <a:r>
              <a:rPr lang="en-US" altLang="ko-KR" sz="20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</a:t>
            </a:r>
            <a:r>
              <a:rPr lang="en-US" altLang="ko-KR" sz="2000" dirty="0"/>
              <a:t>Python</a:t>
            </a:r>
            <a:r>
              <a:rPr lang="ko-KR" altLang="en-US" sz="2000" dirty="0"/>
              <a:t>의 </a:t>
            </a:r>
            <a:r>
              <a:rPr lang="en-US" altLang="ko-KR" sz="2000" dirty="0"/>
              <a:t>open()</a:t>
            </a:r>
            <a:r>
              <a:rPr lang="ko-KR" altLang="en-US" sz="2000" dirty="0"/>
              <a:t>에서 기본 인코딩은 </a:t>
            </a:r>
            <a:r>
              <a:rPr lang="en-US" altLang="ko-KR" sz="2000" dirty="0"/>
              <a:t>UTF-8 (Python 3 </a:t>
            </a:r>
            <a:r>
              <a:rPr lang="ko-KR" altLang="en-US" sz="2000" dirty="0"/>
              <a:t>기준</a:t>
            </a:r>
            <a:r>
              <a:rPr lang="en-US" altLang="ko-K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D0B35B-4473-74F6-E910-AF79EAE5C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14816"/>
              </p:ext>
            </p:extLst>
          </p:nvPr>
        </p:nvGraphicFramePr>
        <p:xfrm>
          <a:off x="800640" y="3513305"/>
          <a:ext cx="10561266" cy="2574588"/>
        </p:xfrm>
        <a:graphic>
          <a:graphicData uri="http://schemas.openxmlformats.org/drawingml/2006/table">
            <a:tbl>
              <a:tblPr/>
              <a:tblGrid>
                <a:gridCol w="1066532">
                  <a:extLst>
                    <a:ext uri="{9D8B030D-6E8A-4147-A177-3AD203B41FA5}">
                      <a16:colId xmlns:a16="http://schemas.microsoft.com/office/drawing/2014/main" val="2113444519"/>
                    </a:ext>
                  </a:extLst>
                </a:gridCol>
                <a:gridCol w="4318153">
                  <a:extLst>
                    <a:ext uri="{9D8B030D-6E8A-4147-A177-3AD203B41FA5}">
                      <a16:colId xmlns:a16="http://schemas.microsoft.com/office/drawing/2014/main" val="3786687550"/>
                    </a:ext>
                  </a:extLst>
                </a:gridCol>
                <a:gridCol w="5176581">
                  <a:extLst>
                    <a:ext uri="{9D8B030D-6E8A-4147-A177-3AD203B41FA5}">
                      <a16:colId xmlns:a16="http://schemas.microsoft.com/office/drawing/2014/main" val="100335585"/>
                    </a:ext>
                  </a:extLst>
                </a:gridCol>
              </a:tblGrid>
              <a:tr h="6436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인코딩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주요 특징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5687"/>
                  </a:ext>
                </a:extLst>
              </a:tr>
              <a:tr h="643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UTF-8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국제 표준 인코딩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전 세계 언어 지원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웹 표준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91940"/>
                  </a:ext>
                </a:extLst>
              </a:tr>
              <a:tr h="643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CP949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마이크로소프트의 한글 인코딩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옛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Windows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에서 한글 처리에 사용됨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239681"/>
                  </a:ext>
                </a:extLst>
              </a:tr>
              <a:tr h="643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ASCII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영어 및 숫자 중심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한글 미지원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487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377A0E5-417C-806F-5679-C1ECA1F893BC}"/>
              </a:ext>
            </a:extLst>
          </p:cNvPr>
          <p:cNvSpPr txBox="1"/>
          <p:nvPr/>
        </p:nvSpPr>
        <p:spPr>
          <a:xfrm>
            <a:off x="251788" y="2912317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대표 인코딩 방식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323881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6393</TotalTime>
  <Words>1567</Words>
  <Application>Microsoft Office PowerPoint</Application>
  <PresentationFormat>와이드스크린</PresentationFormat>
  <Paragraphs>308</Paragraphs>
  <Slides>42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G마켓 산스 TTF Bold</vt:lpstr>
      <vt:lpstr>Kim jung chul Gothic Regular</vt:lpstr>
      <vt:lpstr>Malgun Gothic Semilight</vt:lpstr>
      <vt:lpstr>Pretendard Black</vt:lpstr>
      <vt:lpstr>Pretendard Light</vt:lpstr>
      <vt:lpstr>Pretendard Medium</vt:lpstr>
      <vt:lpstr>메이플스토리</vt:lpstr>
      <vt:lpstr>Arial</vt:lpstr>
      <vt:lpstr>Wingdings</vt:lpstr>
      <vt:lpstr>1_Office 테마</vt:lpstr>
      <vt:lpstr>x</vt:lpstr>
      <vt:lpstr>PowerPoint 프레젠테이션</vt:lpstr>
      <vt:lpstr>파일 입출력</vt:lpstr>
      <vt:lpstr>PowerPoint 프레젠테이션</vt:lpstr>
      <vt:lpstr>PowerPoint 프레젠테이션</vt:lpstr>
      <vt:lpstr>PowerPoint 프레젠테이션</vt:lpstr>
      <vt:lpstr>파일 열기 open()</vt:lpstr>
      <vt:lpstr>파일 열기 open()</vt:lpstr>
      <vt:lpstr>파일 인코딩</vt:lpstr>
      <vt:lpstr>파일 인코딩</vt:lpstr>
      <vt:lpstr>파일 열기 open()</vt:lpstr>
      <vt:lpstr>파일 닫기 close()</vt:lpstr>
      <vt:lpstr>파일 열기와 닫기</vt:lpstr>
      <vt:lpstr>PowerPoint 프레젠테이션</vt:lpstr>
      <vt:lpstr>파일 읽기</vt:lpstr>
      <vt:lpstr>파일 읽기</vt:lpstr>
      <vt:lpstr>파일 읽기</vt:lpstr>
      <vt:lpstr>파일 읽기</vt:lpstr>
      <vt:lpstr>파일 읽기</vt:lpstr>
      <vt:lpstr>파일 읽기 관련 메서드 – tell()</vt:lpstr>
      <vt:lpstr>파일 읽기 관련 메서드 – seek()</vt:lpstr>
      <vt:lpstr>PowerPoint 프레젠테이션</vt:lpstr>
      <vt:lpstr>파일 쓰기 write()</vt:lpstr>
      <vt:lpstr>파일 쓰기 write()</vt:lpstr>
      <vt:lpstr>파일 쓰기 write()</vt:lpstr>
      <vt:lpstr>파일 덮어쓰기 vs 추가쓰기 모드</vt:lpstr>
      <vt:lpstr>파일 덮어쓰기 vs 추가쓰기 모드</vt:lpstr>
      <vt:lpstr>파일 덮어쓰기 vs 추가쓰기 모드</vt:lpstr>
      <vt:lpstr>PowerPoint 프레젠테이션</vt:lpstr>
      <vt:lpstr>with문을 활용한 파일 처리</vt:lpstr>
      <vt:lpstr>with문을 활용한 파일 처리</vt:lpstr>
      <vt:lpstr>with문을 활용한 파일 처리</vt:lpstr>
      <vt:lpstr>with문을 활용한 파일 처리</vt:lpstr>
      <vt:lpstr>실습1. 회원 명부 작성하기</vt:lpstr>
      <vt:lpstr>실습2. 회원 명부를 이용한 로그인 기능</vt:lpstr>
      <vt:lpstr>실습3. 로그인 성공 시 전화번호 저장하기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468</cp:revision>
  <dcterms:created xsi:type="dcterms:W3CDTF">2023-01-31T04:26:23Z</dcterms:created>
  <dcterms:modified xsi:type="dcterms:W3CDTF">2025-07-29T01:49:50Z</dcterms:modified>
</cp:coreProperties>
</file>