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048" r:id="rId2"/>
    <p:sldId id="1263" r:id="rId3"/>
    <p:sldId id="644" r:id="rId4"/>
    <p:sldId id="1264" r:id="rId5"/>
    <p:sldId id="645" r:id="rId6"/>
    <p:sldId id="641" r:id="rId7"/>
    <p:sldId id="642" r:id="rId8"/>
    <p:sldId id="1266" r:id="rId9"/>
    <p:sldId id="1268" r:id="rId10"/>
    <p:sldId id="1269" r:id="rId11"/>
    <p:sldId id="1270" r:id="rId12"/>
    <p:sldId id="1267" r:id="rId13"/>
    <p:sldId id="1271" r:id="rId14"/>
    <p:sldId id="1272" r:id="rId15"/>
    <p:sldId id="698" r:id="rId16"/>
    <p:sldId id="81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FF5050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5" autoAdjust="0"/>
    <p:restoredTop sz="91676" autoAdjust="0"/>
  </p:normalViewPr>
  <p:slideViewPr>
    <p:cSldViewPr snapToGrid="0">
      <p:cViewPr varScale="1">
        <p:scale>
          <a:sx n="98" d="100"/>
          <a:sy n="98" d="100"/>
        </p:scale>
        <p:origin x="5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9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9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6D46-2003-B278-F042-FAB8926CE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E91B3-CC67-7171-CBB9-010AFBB8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375A1-58D5-C01F-938D-7BB47072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46" y="1304194"/>
            <a:ext cx="8796152" cy="7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✅ 모든 예외 처리 </a:t>
            </a:r>
            <a:r>
              <a:rPr lang="en-US" altLang="ko-KR" dirty="0"/>
              <a:t>(except Exception as e)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F02FE-59C7-BE84-F542-FFB51418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29CFB-5537-F2C7-8C4E-2DE918B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908CD-BC74-C31A-9A41-87BA4C27327D}"/>
              </a:ext>
            </a:extLst>
          </p:cNvPr>
          <p:cNvSpPr txBox="1"/>
          <p:nvPr/>
        </p:nvSpPr>
        <p:spPr>
          <a:xfrm>
            <a:off x="1606714" y="5394488"/>
            <a:ext cx="8860971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광범위한 예외 처리는 디버깅을 어렵게 만들 수 있으므로 필요한 경우에만 사용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CFB365E-1D39-A200-167A-90A4173F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 t="20221" r="9709" b="19551"/>
          <a:stretch>
            <a:fillRect/>
          </a:stretch>
        </p:blipFill>
        <p:spPr>
          <a:xfrm>
            <a:off x="1661886" y="1908629"/>
            <a:ext cx="8860972" cy="34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A316F-1275-DFD6-233B-0E9250B1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EBBA4-3C26-93EF-A4A4-A9F4021D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84D68-B987-90CE-B006-354D5239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171" y="1207953"/>
            <a:ext cx="8796152" cy="7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✅ 예외 객체 활용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23850-C5C2-F85F-F37F-2B2BD53A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10826C-1AF7-5C37-8476-C5061C93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3F6485-FE24-8042-D086-AB2FCAABD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16500" r="9416" b="16110"/>
          <a:stretch>
            <a:fillRect/>
          </a:stretch>
        </p:blipFill>
        <p:spPr>
          <a:xfrm>
            <a:off x="2354942" y="1777784"/>
            <a:ext cx="7511143" cy="3889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7A81BF-8C31-AAE4-0FD5-FB5856A0B846}"/>
              </a:ext>
            </a:extLst>
          </p:cNvPr>
          <p:cNvSpPr txBox="1"/>
          <p:nvPr/>
        </p:nvSpPr>
        <p:spPr>
          <a:xfrm>
            <a:off x="2264227" y="5605172"/>
            <a:ext cx="611505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예외 정보를 출력하거나 타입 확인 가능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C23E9-9623-D5E7-3E19-47877AA74608}"/>
              </a:ext>
            </a:extLst>
          </p:cNvPr>
          <p:cNvSpPr/>
          <p:nvPr/>
        </p:nvSpPr>
        <p:spPr>
          <a:xfrm>
            <a:off x="4137477" y="3491380"/>
            <a:ext cx="2368549" cy="31632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00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FBA0B-BF33-66B3-DAB9-F37C1F06B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1390-F8F9-752D-F144-A6F383FE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146A9-410F-9B8F-295B-F3B77D008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46" y="1304194"/>
            <a:ext cx="8796152" cy="7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✅ 다중 </a:t>
            </a:r>
            <a:r>
              <a:rPr lang="en-US" altLang="ko-KR" dirty="0"/>
              <a:t>except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921CE-53B7-29F2-AABF-622E80EF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4009C4-967E-CF2B-5AE0-9A0A29F0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4DABB-5D09-83FF-A7BA-FD0601EA0B2F}"/>
              </a:ext>
            </a:extLst>
          </p:cNvPr>
          <p:cNvSpPr txBox="1"/>
          <p:nvPr/>
        </p:nvSpPr>
        <p:spPr>
          <a:xfrm>
            <a:off x="1606715" y="5394488"/>
            <a:ext cx="611505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여러 예외를 각각 처리</a:t>
            </a:r>
            <a:endParaRPr lang="en-US" altLang="ko-KR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3" name="그림 12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A2BE8F-829B-37FD-0661-B7DB4244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" t="16079" r="7523" b="16076"/>
          <a:stretch>
            <a:fillRect/>
          </a:stretch>
        </p:blipFill>
        <p:spPr>
          <a:xfrm>
            <a:off x="1697924" y="1889124"/>
            <a:ext cx="8796152" cy="3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4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72E68-1D2E-33B4-E2B8-79C74E903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DF5A-6B35-975C-6749-BF75652C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49550-22C0-2C0D-3090-F803C1F2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46" y="1304194"/>
            <a:ext cx="8796152" cy="7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✅ </a:t>
            </a:r>
            <a:r>
              <a:rPr lang="en-US" altLang="ko-KR" dirty="0"/>
              <a:t>else </a:t>
            </a:r>
            <a:r>
              <a:rPr lang="ko-KR" altLang="en-US" dirty="0"/>
              <a:t>절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F09DE-969E-146A-155D-B8D85224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42247-1313-CF26-4D4B-2BD5F36B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62DB4-BE9A-9D61-603E-13B4571100E8}"/>
              </a:ext>
            </a:extLst>
          </p:cNvPr>
          <p:cNvSpPr txBox="1"/>
          <p:nvPr/>
        </p:nvSpPr>
        <p:spPr>
          <a:xfrm>
            <a:off x="1606715" y="5394488"/>
            <a:ext cx="611505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else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절은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try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블록에서 예외가 발생하지 않았을 때 실행</a:t>
            </a:r>
            <a:endParaRPr lang="en-US" altLang="ko-KR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352418-D509-55F3-2C19-FFEDA9C2B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7602" r="7661" b="17602"/>
          <a:stretch>
            <a:fillRect/>
          </a:stretch>
        </p:blipFill>
        <p:spPr>
          <a:xfrm>
            <a:off x="1656617" y="2031130"/>
            <a:ext cx="8878765" cy="32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7E97F-5729-15AE-E3F3-08702971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F38C-8D81-E8B1-9F1A-7C1C782A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F9C72-D75B-F461-1778-3AE73FF0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46" y="1304194"/>
            <a:ext cx="8796152" cy="7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✅ </a:t>
            </a:r>
            <a:r>
              <a:rPr lang="en-US" altLang="ko-KR" dirty="0"/>
              <a:t>finally </a:t>
            </a:r>
            <a:r>
              <a:rPr lang="ko-KR" altLang="en-US" dirty="0"/>
              <a:t>절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F36B7-6BED-70AC-405B-E34E1D82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C536C-EAEB-C59E-1C1F-A8B5B86B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8B65F-C99C-CA16-9F52-B991CB4C8357}"/>
              </a:ext>
            </a:extLst>
          </p:cNvPr>
          <p:cNvSpPr txBox="1"/>
          <p:nvPr/>
        </p:nvSpPr>
        <p:spPr>
          <a:xfrm>
            <a:off x="1606715" y="5394488"/>
            <a:ext cx="611505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finally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절은 예외 발생 여부와 관계없이 항상 실행됨</a:t>
            </a:r>
            <a:endParaRPr lang="en-US" altLang="ko-KR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EECE29-ACF8-7650-E836-7B7689718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16448" r="7606" b="16061"/>
          <a:stretch>
            <a:fillRect/>
          </a:stretch>
        </p:blipFill>
        <p:spPr>
          <a:xfrm>
            <a:off x="1673967" y="1881100"/>
            <a:ext cx="8860683" cy="3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1E5A80F-2342-3EC5-44F6-3183BBB5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raise ~ Exception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DD4B67-F560-FBE0-A21F-08177A51EC21}"/>
              </a:ext>
            </a:extLst>
          </p:cNvPr>
          <p:cNvSpPr txBox="1">
            <a:spLocks/>
          </p:cNvSpPr>
          <p:nvPr/>
        </p:nvSpPr>
        <p:spPr>
          <a:xfrm>
            <a:off x="1530477" y="658160"/>
            <a:ext cx="8796152" cy="7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✅ </a:t>
            </a:r>
            <a:r>
              <a:rPr lang="en-US" altLang="ko-KR" dirty="0"/>
              <a:t>raise ~ </a:t>
            </a:r>
            <a:r>
              <a:rPr lang="en-US" altLang="ko-KR" dirty="0" err="1"/>
              <a:t>Exaception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9D639-3BF6-CC02-8552-6AED7C8EE6E3}"/>
              </a:ext>
            </a:extLst>
          </p:cNvPr>
          <p:cNvSpPr txBox="1"/>
          <p:nvPr/>
        </p:nvSpPr>
        <p:spPr>
          <a:xfrm>
            <a:off x="1519630" y="5807232"/>
            <a:ext cx="8796151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일반적으로 함수나 로직에서 잘못된 조건을 감지했을 때 의도적으로 예외를 발생시킴</a:t>
            </a:r>
            <a:endParaRPr lang="en-US" altLang="ko-KR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20" name="그림 1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8EF3EB-E85B-D31E-C3B7-96E7187F7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14740" r="7510" b="14083"/>
          <a:stretch>
            <a:fillRect/>
          </a:stretch>
        </p:blipFill>
        <p:spPr>
          <a:xfrm>
            <a:off x="1654629" y="1385096"/>
            <a:ext cx="9006894" cy="44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CC89-A311-E758-8A01-9B23AAD9A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584F6-5937-D9AF-6788-62A85BE767B2}"/>
              </a:ext>
            </a:extLst>
          </p:cNvPr>
          <p:cNvSpPr txBox="1"/>
          <p:nvPr/>
        </p:nvSpPr>
        <p:spPr>
          <a:xfrm>
            <a:off x="3862077" y="2600493"/>
            <a:ext cx="4467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15.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예외처리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9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</a:t>
            </a:r>
            <a:r>
              <a:rPr lang="en-US" altLang="ko-KR" dirty="0"/>
              <a:t>(Error)</a:t>
            </a:r>
            <a:r>
              <a:rPr lang="ko-KR" altLang="en-US" dirty="0"/>
              <a:t>와 예외</a:t>
            </a:r>
            <a:r>
              <a:rPr lang="en-US" altLang="ko-KR" dirty="0"/>
              <a:t>(Exception)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88473" y="1066573"/>
            <a:ext cx="11764536" cy="437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ko-KR" altLang="en-US" sz="2400" b="1" dirty="0"/>
              <a:t>에러</a:t>
            </a:r>
            <a:r>
              <a:rPr lang="en-US" altLang="ko-KR" sz="2400" b="1" dirty="0"/>
              <a:t>(Error)</a:t>
            </a:r>
          </a:p>
          <a:p>
            <a:pPr marL="371475"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프로그램이 실행 자체를 할 수 없게 만드는 치명적인 문제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71475"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구문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(syntax)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오류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문법에 맞지 않거나 오타가 났을 경우 발생하는 오류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371475" lvl="1"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                                        IDE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 실행 전에 알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ko-KR" altLang="en-US" sz="2400" b="1" dirty="0"/>
              <a:t>예외</a:t>
            </a:r>
            <a:r>
              <a:rPr lang="en-US" altLang="ko-KR" sz="2400" b="1" dirty="0"/>
              <a:t>(Exception)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실행 중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(runtime)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발생하며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코드가 실행을 시작했으나 특정 상황에서 중단되는 문제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 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파일을 읽어 사용하려는데 파일이 없는 경우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 값을 출력하려는데 리스트 요소가 없는 경우 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 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에러가 발생되면 프로그램의 동작이 중지 또는 종료됨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6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1868-5C0F-11C4-3290-1CB2340C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D73C-C8E9-4EEE-5165-995B3628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EF7D3-52E7-1A0B-1D0E-F381360A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63169"/>
            <a:ext cx="11688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💡 에러가 발생할만한 부분을 예측하여</a:t>
            </a:r>
            <a:r>
              <a:rPr lang="en-US" altLang="ko-KR" dirty="0"/>
              <a:t>,</a:t>
            </a:r>
            <a:r>
              <a:rPr lang="ko-KR" altLang="en-US" dirty="0"/>
              <a:t> 미리 </a:t>
            </a:r>
            <a:r>
              <a:rPr lang="ko-KR" altLang="en-US" b="1" dirty="0">
                <a:effectLst/>
              </a:rPr>
              <a:t>예외 상황에 대한 처리를 하는 것</a:t>
            </a:r>
            <a:endParaRPr lang="en-US" altLang="ko-KR" b="1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      Try</a:t>
            </a:r>
            <a:r>
              <a:rPr lang="ko-KR" altLang="en-US" dirty="0"/>
              <a:t> 블록에서 발생한 예외를 </a:t>
            </a:r>
            <a:r>
              <a:rPr lang="en-US" altLang="ko-KR" dirty="0"/>
              <a:t>except </a:t>
            </a:r>
            <a:r>
              <a:rPr lang="ko-KR" altLang="en-US" dirty="0"/>
              <a:t>블록에서 처리한다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91DF9-16D5-945C-6767-6E5BCC68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2B3F89-3815-E284-C899-18FAB85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1F1D71-46B3-154A-BC2E-DB176BA5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485" y="2579563"/>
            <a:ext cx="6239324" cy="36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DBAF9B4-33FD-8C70-B0DC-9189B0FA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2" y="619876"/>
            <a:ext cx="11095556" cy="64182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기본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91" y="1210996"/>
            <a:ext cx="8796152" cy="7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✅ </a:t>
            </a:r>
            <a:r>
              <a:rPr lang="en-US" altLang="ko-KR" dirty="0"/>
              <a:t>Try</a:t>
            </a:r>
            <a:r>
              <a:rPr lang="ko-KR" altLang="en-US" dirty="0"/>
              <a:t> 블록에서 발생한 예외를 </a:t>
            </a:r>
            <a:r>
              <a:rPr lang="en-US" altLang="ko-KR" dirty="0"/>
              <a:t>except </a:t>
            </a:r>
            <a:r>
              <a:rPr lang="ko-KR" altLang="en-US" dirty="0"/>
              <a:t>블록에서 처리한다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E783BF-5CBA-DD4F-0788-6FA67F39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873" y="982969"/>
            <a:ext cx="4438844" cy="31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발생 가능한 예외 종류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2A3C9A-EFD0-2E0C-D29D-10374876BC9B}"/>
              </a:ext>
            </a:extLst>
          </p:cNvPr>
          <p:cNvGrpSpPr/>
          <p:nvPr/>
        </p:nvGrpSpPr>
        <p:grpSpPr>
          <a:xfrm>
            <a:off x="1753161" y="1616628"/>
            <a:ext cx="8685678" cy="2135518"/>
            <a:chOff x="1063943" y="1782561"/>
            <a:chExt cx="8685678" cy="213551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6126C6E-9570-A1B7-A818-E4E2B8AE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391" y="1782561"/>
              <a:ext cx="8287827" cy="125437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52A4F9A-493B-7DDC-2070-D5AEA44BF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943" y="2939921"/>
              <a:ext cx="8685678" cy="97815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9CD8D0-7AA1-E4E3-A67E-B40342F1F326}"/>
              </a:ext>
            </a:extLst>
          </p:cNvPr>
          <p:cNvGrpSpPr/>
          <p:nvPr/>
        </p:nvGrpSpPr>
        <p:grpSpPr>
          <a:xfrm>
            <a:off x="1753160" y="4525573"/>
            <a:ext cx="8685679" cy="1710308"/>
            <a:chOff x="1144390" y="4510493"/>
            <a:chExt cx="9003425" cy="177287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EE78F91-23DB-AA70-9E77-B2EFDF14E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390" y="4510493"/>
              <a:ext cx="2630893" cy="30267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2A38E4F-FF59-73D9-EFA8-4301A3C6D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486" y="5311683"/>
              <a:ext cx="8983329" cy="971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EB9AC47-0A8A-8712-D09F-740C1EB0C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4486" y="4905044"/>
              <a:ext cx="3295954" cy="34382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56DCD7-6E50-B7DB-EF32-15B1F86F5E3F}"/>
              </a:ext>
            </a:extLst>
          </p:cNvPr>
          <p:cNvSpPr txBox="1"/>
          <p:nvPr/>
        </p:nvSpPr>
        <p:spPr>
          <a:xfrm>
            <a:off x="1630687" y="1092147"/>
            <a:ext cx="6110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IndexError</a:t>
            </a:r>
            <a:r>
              <a:rPr lang="en-US" altLang="ko-KR" sz="2400" dirty="0"/>
              <a:t>:</a:t>
            </a:r>
            <a:r>
              <a:rPr lang="ko-KR" altLang="en-US" sz="2400" dirty="0"/>
              <a:t> 리스트 인덱스 범위 오류</a:t>
            </a:r>
            <a:endParaRPr lang="en-US" altLang="ko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1AE2B-5D89-1853-CB76-5BF13A7A3227}"/>
              </a:ext>
            </a:extLst>
          </p:cNvPr>
          <p:cNvSpPr txBox="1"/>
          <p:nvPr/>
        </p:nvSpPr>
        <p:spPr>
          <a:xfrm>
            <a:off x="1630687" y="3986012"/>
            <a:ext cx="8362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ValueError</a:t>
            </a:r>
            <a:r>
              <a:rPr lang="en-US" altLang="ko-KR" sz="2400" dirty="0"/>
              <a:t>: </a:t>
            </a:r>
            <a:r>
              <a:rPr lang="ko-KR" altLang="en-US" sz="2400" dirty="0"/>
              <a:t>부적절한 값을 가진 인자를 받았을 때 발생하는 에러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9974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 가능한 예외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821" y="1550845"/>
            <a:ext cx="7413270" cy="2921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ZeroDivisionError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으로 나눌 때 발생하는 오류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NameError</a:t>
            </a:r>
            <a:r>
              <a:rPr lang="en-US" altLang="ko-KR" sz="2400" dirty="0"/>
              <a:t>: </a:t>
            </a:r>
            <a:r>
              <a:rPr lang="ko-KR" altLang="en-US" sz="2400" dirty="0"/>
              <a:t>존재하지 않는 변수를 호출할 때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FileNotFoundError</a:t>
            </a:r>
            <a:r>
              <a:rPr lang="en-US" altLang="ko-KR" sz="2400" dirty="0"/>
              <a:t>: </a:t>
            </a:r>
            <a:r>
              <a:rPr lang="ko-KR" altLang="en-US" sz="2400" dirty="0"/>
              <a:t>존재하지 않는 파일을 호출할 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FC91E6-CD92-5E16-286A-9E874130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04" y="1550845"/>
            <a:ext cx="2135972" cy="465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995EC8-ECC9-44FE-6D03-AB5681AB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21" y="2741587"/>
            <a:ext cx="2149740" cy="10055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81CCFD-3DF2-27E2-0353-10CC180F6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654" y="4547990"/>
            <a:ext cx="4440019" cy="4358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92A6D0-C57C-B684-35B1-4809AF445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67" y="4980780"/>
            <a:ext cx="906906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6B3BB-14E6-CDE0-FEC9-899B44E3C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E515-A8BC-2A15-5B88-33A1FE00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2541D-44DA-4178-F8B1-B7D79316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732" y="1106221"/>
            <a:ext cx="8796152" cy="7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✅ 단일 </a:t>
            </a:r>
            <a:r>
              <a:rPr lang="en-US" altLang="ko-KR" dirty="0"/>
              <a:t>except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144F1-9C66-922D-0D43-560487B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8E32F-186E-A3A0-0EE8-FB61D915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582EA-986B-1529-704A-ADFA2DB85019}"/>
              </a:ext>
            </a:extLst>
          </p:cNvPr>
          <p:cNvSpPr txBox="1"/>
          <p:nvPr/>
        </p:nvSpPr>
        <p:spPr>
          <a:xfrm>
            <a:off x="1610591" y="5413264"/>
            <a:ext cx="611505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하나의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except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블록으로 </a:t>
            </a: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모든 예외 처리</a:t>
            </a:r>
            <a:endParaRPr lang="en-US" altLang="ko-KR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4" name="그림 1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0D8899-298B-9223-6B85-6F15EDA5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18868" r="9278" b="18241"/>
          <a:stretch>
            <a:fillRect/>
          </a:stretch>
        </p:blipFill>
        <p:spPr>
          <a:xfrm>
            <a:off x="1670050" y="1683138"/>
            <a:ext cx="8851900" cy="37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7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9E20-F68F-3940-7843-C9C41D976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F6F99-CFE7-1695-FC90-4BA7A0DF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A99DE-D23C-743F-6074-C44C5F44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46" y="1304194"/>
            <a:ext cx="8796152" cy="7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✅ 특정 예외 지정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26586-2107-3A4E-A4FC-8FA3332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6F3548-DBAD-C3D1-CF95-235104B5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87004-1676-C9BF-E5D3-76FD3236920B}"/>
              </a:ext>
            </a:extLst>
          </p:cNvPr>
          <p:cNvSpPr txBox="1"/>
          <p:nvPr/>
        </p:nvSpPr>
        <p:spPr>
          <a:xfrm>
            <a:off x="1606715" y="5394488"/>
            <a:ext cx="611505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특정 예외 유형만 처리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F0B730-5542-D964-0AC5-563633F3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 t="20181" r="9679" b="19762"/>
          <a:stretch>
            <a:fillRect/>
          </a:stretch>
        </p:blipFill>
        <p:spPr>
          <a:xfrm>
            <a:off x="1676399" y="1923143"/>
            <a:ext cx="8843963" cy="3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6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6427</TotalTime>
  <Words>346</Words>
  <Application>Microsoft Office PowerPoint</Application>
  <PresentationFormat>와이드스크린</PresentationFormat>
  <Paragraphs>80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G마켓 산스 TTF Bold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에러(Error)와 예외(Exception)</vt:lpstr>
      <vt:lpstr>예외 처리</vt:lpstr>
      <vt:lpstr>예외 처리 기본 문법</vt:lpstr>
      <vt:lpstr>발생 가능한 예외 종류</vt:lpstr>
      <vt:lpstr>발생 가능한 예외 종류</vt:lpstr>
      <vt:lpstr>예외 처리 예시</vt:lpstr>
      <vt:lpstr>예외 처리 예시</vt:lpstr>
      <vt:lpstr>예외 처리 예시</vt:lpstr>
      <vt:lpstr>예외 처리 예시</vt:lpstr>
      <vt:lpstr>예외 처리 예시</vt:lpstr>
      <vt:lpstr>예외 처리 예시</vt:lpstr>
      <vt:lpstr>예외 처리 예시</vt:lpstr>
      <vt:lpstr>raise ~ Exception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474</cp:revision>
  <dcterms:created xsi:type="dcterms:W3CDTF">2023-01-31T04:26:23Z</dcterms:created>
  <dcterms:modified xsi:type="dcterms:W3CDTF">2025-07-30T00:32:16Z</dcterms:modified>
</cp:coreProperties>
</file>