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790" r:id="rId2"/>
    <p:sldId id="270" r:id="rId3"/>
    <p:sldId id="282" r:id="rId4"/>
    <p:sldId id="284" r:id="rId5"/>
    <p:sldId id="287" r:id="rId6"/>
    <p:sldId id="286" r:id="rId7"/>
    <p:sldId id="814" r:id="rId8"/>
    <p:sldId id="285" r:id="rId9"/>
    <p:sldId id="290" r:id="rId10"/>
    <p:sldId id="815" r:id="rId11"/>
    <p:sldId id="291" r:id="rId12"/>
    <p:sldId id="288" r:id="rId13"/>
    <p:sldId id="289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5" r:id="rId27"/>
    <p:sldId id="304" r:id="rId28"/>
    <p:sldId id="306" r:id="rId29"/>
    <p:sldId id="307" r:id="rId30"/>
    <p:sldId id="308" r:id="rId31"/>
    <p:sldId id="309" r:id="rId32"/>
    <p:sldId id="310" r:id="rId33"/>
    <p:sldId id="312" r:id="rId34"/>
    <p:sldId id="313" r:id="rId35"/>
    <p:sldId id="314" r:id="rId36"/>
    <p:sldId id="816" r:id="rId37"/>
    <p:sldId id="315" r:id="rId38"/>
    <p:sldId id="818" r:id="rId39"/>
    <p:sldId id="316" r:id="rId40"/>
    <p:sldId id="276" r:id="rId41"/>
    <p:sldId id="277" r:id="rId42"/>
    <p:sldId id="819" r:id="rId43"/>
    <p:sldId id="820" r:id="rId44"/>
    <p:sldId id="278" r:id="rId45"/>
    <p:sldId id="279" r:id="rId46"/>
    <p:sldId id="821" r:id="rId47"/>
    <p:sldId id="280" r:id="rId48"/>
    <p:sldId id="281" r:id="rId49"/>
    <p:sldId id="275" r:id="rId50"/>
    <p:sldId id="813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D7D31"/>
    <a:srgbClr val="00B050"/>
    <a:srgbClr val="00FF99"/>
    <a:srgbClr val="2B2B2B"/>
    <a:srgbClr val="00599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6230" autoAdjust="0"/>
  </p:normalViewPr>
  <p:slideViewPr>
    <p:cSldViewPr snapToGrid="0">
      <p:cViewPr>
        <p:scale>
          <a:sx n="75" d="100"/>
          <a:sy n="75" d="100"/>
        </p:scale>
        <p:origin x="1088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30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20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=&gt; branch.txt </a:t>
            </a:r>
            <a:r>
              <a:rPr lang="ko-KR" altLang="en-US"/>
              <a:t>파일 하나 더 생성후 푸쉬해주고 넘어가기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6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7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-notion </a:t>
            </a:r>
            <a:r>
              <a:rPr lang="ko-KR" altLang="en-US" dirty="0"/>
              <a:t>보기</a:t>
            </a:r>
            <a:endParaRPr lang="en-US" altLang="ko-KR" dirty="0"/>
          </a:p>
          <a:p>
            <a:r>
              <a:rPr lang="en-US" altLang="ko-KR" dirty="0"/>
              <a:t>https://www.notion.so/1dcd6fe891f2808897ade090db37ca77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84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06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25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7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15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후 로컬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충돌 없이 병합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86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67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42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763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hello</a:t>
            </a:r>
            <a:r>
              <a:rPr lang="ko-KR" altLang="en-US"/>
              <a:t>브랜치로 이동</a:t>
            </a:r>
            <a:endParaRPr lang="en-US" altLang="ko-KR"/>
          </a:p>
          <a:p>
            <a:r>
              <a:rPr lang="en-US" altLang="ko-KR"/>
              <a:t>hello.txt</a:t>
            </a:r>
            <a:r>
              <a:rPr lang="ko-KR" altLang="en-US"/>
              <a:t> 파일 수정 후 </a:t>
            </a:r>
            <a:r>
              <a:rPr lang="en-US" altLang="ko-KR"/>
              <a:t>add, commit, 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91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92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957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전 이미지에서 커밋 </a:t>
            </a:r>
            <a:r>
              <a:rPr lang="en-US" altLang="ko-KR"/>
              <a:t>5</a:t>
            </a:r>
            <a:r>
              <a:rPr lang="ko-KR" altLang="en-US"/>
              <a:t>상태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여기서 중요한건 </a:t>
            </a:r>
            <a:r>
              <a:rPr lang="en-US" altLang="ko-KR"/>
              <a:t>5</a:t>
            </a:r>
            <a:r>
              <a:rPr lang="ko-KR" altLang="en-US"/>
              <a:t>번째줄을 수정해야한다는것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55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494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5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707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06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40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469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07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지금은 여러분이 사용하고 싶은 이름은로 배포하셔도 됩니다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484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D9E42-CE0F-A560-3C5C-EBA38AB20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16F821-1D69-EB9C-F5D5-70DB381C0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ECAD17-72D8-59CD-288F-2F8E7456C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지금은 여러분이 사용하고 싶은 이름은로 배포하셔도 됩니다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CC3A39-1674-1A68-18CC-8ADD19E8E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786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1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272C1-962E-F14B-927A-ADECDF656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359EAB-9E1C-EAE8-5A9C-0914AED9C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D64E4D-A33F-8B37-C4B8-6FD933945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192AC8-C0F8-DE98-8984-8C33048CD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11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718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7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test.txt</a:t>
            </a:r>
            <a:r>
              <a:rPr lang="ko-KR" altLang="en-US"/>
              <a:t>를 변경할 </a:t>
            </a:r>
            <a:r>
              <a:rPr lang="en-US" altLang="ko-KR"/>
              <a:t>test</a:t>
            </a:r>
            <a:r>
              <a:rPr lang="ko-KR" altLang="en-US"/>
              <a:t>브랜치</a:t>
            </a:r>
            <a:endParaRPr lang="en-US" altLang="ko-KR"/>
          </a:p>
          <a:p>
            <a:r>
              <a:rPr lang="en-US" altLang="ko-KR"/>
              <a:t>hello.txt</a:t>
            </a:r>
            <a:r>
              <a:rPr lang="ko-KR" altLang="en-US"/>
              <a:t>를 변경할 </a:t>
            </a:r>
            <a:r>
              <a:rPr lang="en-US" altLang="ko-KR"/>
              <a:t>hello</a:t>
            </a:r>
            <a:r>
              <a:rPr lang="ko-KR" altLang="en-US"/>
              <a:t>브랜치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071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805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B8901-30BE-00F1-618D-437330E69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E59B3D-4157-DA15-4E3C-9FF54DFF5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5EABE7-5A9D-AAC3-B55C-F10EE0ADC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091299-1340-C6D8-6700-D695E93E6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201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64FDE-44B6-49C8-490B-FF1B397F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2B29DC-526F-8A60-EB2C-BD3F6F2DD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5AC765-97E3-8DA3-FFCE-14679FB8C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EB6218-417C-A654-951B-802AAF5D1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957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825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revert </a:t>
            </a:r>
            <a:r>
              <a:rPr lang="ko-KR" altLang="en-US" dirty="0"/>
              <a:t>명령어에서 </a:t>
            </a:r>
            <a:r>
              <a:rPr lang="ko-KR" altLang="en-US" b="1" dirty="0"/>
              <a:t>되돌릴 </a:t>
            </a:r>
            <a:r>
              <a:rPr lang="ko-KR" altLang="en-US" b="1" dirty="0" err="1"/>
              <a:t>커밋을</a:t>
            </a:r>
            <a:r>
              <a:rPr lang="ko-KR" altLang="en-US" b="1" dirty="0"/>
              <a:t> 지정할 때는 </a:t>
            </a:r>
            <a:r>
              <a:rPr lang="en-US" altLang="ko-KR" b="1" dirty="0"/>
              <a:t>"</a:t>
            </a:r>
            <a:r>
              <a:rPr lang="ko-KR" altLang="en-US" b="1" dirty="0" err="1"/>
              <a:t>커밋</a:t>
            </a:r>
            <a:r>
              <a:rPr lang="ko-KR" altLang="en-US" b="1" dirty="0"/>
              <a:t> 코드</a:t>
            </a:r>
            <a:r>
              <a:rPr lang="en-US" altLang="ko-KR" b="1" dirty="0"/>
              <a:t>(hash)"</a:t>
            </a:r>
            <a:r>
              <a:rPr lang="ko-KR" altLang="en-US" b="1" dirty="0"/>
              <a:t>를 입력해야 함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661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B6BF8-2552-F010-5646-C24BE5A3E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44A613-F802-2B79-2271-372E627786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2462F3-2736-34CB-5802-4AFC8AF16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revert </a:t>
            </a:r>
            <a:r>
              <a:rPr lang="ko-KR" altLang="en-US" dirty="0"/>
              <a:t>명령어에서 </a:t>
            </a:r>
            <a:r>
              <a:rPr lang="ko-KR" altLang="en-US" b="1" dirty="0"/>
              <a:t>되돌릴 </a:t>
            </a:r>
            <a:r>
              <a:rPr lang="ko-KR" altLang="en-US" b="1" dirty="0" err="1"/>
              <a:t>커밋을</a:t>
            </a:r>
            <a:r>
              <a:rPr lang="ko-KR" altLang="en-US" b="1" dirty="0"/>
              <a:t> 지정할 때는 </a:t>
            </a:r>
            <a:r>
              <a:rPr lang="en-US" altLang="ko-KR" b="1" dirty="0"/>
              <a:t>"</a:t>
            </a:r>
            <a:r>
              <a:rPr lang="ko-KR" altLang="en-US" b="1" dirty="0" err="1"/>
              <a:t>커밋</a:t>
            </a:r>
            <a:r>
              <a:rPr lang="ko-KR" altLang="en-US" b="1" dirty="0"/>
              <a:t> 코드</a:t>
            </a:r>
            <a:r>
              <a:rPr lang="en-US" altLang="ko-KR" b="1" dirty="0"/>
              <a:t>(hash)"</a:t>
            </a:r>
            <a:r>
              <a:rPr lang="ko-KR" altLang="en-US" b="1" dirty="0"/>
              <a:t>를 입력해야 함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5B4A80-D7DE-52CF-DD83-1F29CE3C9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8581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17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8D7CF-C036-3C4C-F653-043477EC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C29DB8-474D-2ECD-D166-A2B9394AF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558E14-1294-5C83-8998-EE7EF9601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3D4F2-A0AB-DA55-B91B-A5D414612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289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0A165-FF46-DC44-5675-6B8ED5FA8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4F81C9-236A-B3A1-BC96-58B5AFDD9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B6A47E-8ADE-C4CF-887C-D825AFDFF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534D0-4FAF-C6B3-10B5-9A3A8F8C5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447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5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81AF0-39E4-09E4-9EC2-199DE8384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B94119-3F38-5DCF-796B-E7F0F84C7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6C1FB7-2C53-FD50-0866-6261EAA40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47BA2D-4531-EA42-8DA2-5134B0E92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42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65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32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A86A6-61DF-F73E-C04F-2486DC2C9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562814-821F-3262-7215-4A630F2EA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5A8E05-D34E-3D2B-2DF6-CE988B143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7D8622-DBA7-BC32-B890-A45CE2A96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5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03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009C1-909B-F93F-8A9D-CB8B213D1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EE282-D989-CB42-51F2-910B29694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브랜치</a:t>
            </a:r>
            <a:r>
              <a:rPr lang="ko-KR" altLang="en-US" sz="4800" dirty="0"/>
              <a:t> 이해하기 </a:t>
            </a:r>
            <a:r>
              <a:rPr lang="en-US" altLang="ko-KR" sz="4800" dirty="0"/>
              <a:t>- </a:t>
            </a:r>
            <a:r>
              <a:rPr lang="ko-KR" altLang="en-US" sz="4800" dirty="0"/>
              <a:t>명령어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A4A719B9-CB95-5D5C-AB4D-D6BD6916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325563"/>
            <a:ext cx="10515600" cy="397836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생성과 </a:t>
            </a:r>
            <a:r>
              <a:rPr lang="ko-KR" altLang="en-US" sz="2400" dirty="0" err="1"/>
              <a:t>브랜치로</a:t>
            </a:r>
            <a:r>
              <a:rPr lang="ko-KR" altLang="en-US" sz="2400" dirty="0"/>
              <a:t> 이동을 한번에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</a:rPr>
              <a:t>git switch –c 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브랜치명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>
                <a:solidFill>
                  <a:srgbClr val="FF0000"/>
                </a:solidFill>
              </a:rPr>
              <a:t>/ git checkout -b 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브랜치명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–b 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로컬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원격브랜치</a:t>
            </a:r>
            <a:r>
              <a:rPr lang="ko-KR" altLang="en-US" sz="2400" dirty="0"/>
              <a:t> 전체 확인하기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git branch (</a:t>
            </a:r>
            <a:r>
              <a:rPr lang="ko-KR" altLang="en-US" sz="2000" dirty="0"/>
              <a:t>로컬만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git branch –a (</a:t>
            </a:r>
            <a:r>
              <a:rPr lang="ko-KR" altLang="en-US" sz="2000" dirty="0"/>
              <a:t>로컬</a:t>
            </a:r>
            <a:r>
              <a:rPr lang="en-US" altLang="ko-KR" sz="2000" dirty="0"/>
              <a:t>, </a:t>
            </a:r>
            <a:r>
              <a:rPr lang="ko-KR" altLang="en-US" sz="2000" dirty="0"/>
              <a:t>원격 둘다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–r (</a:t>
            </a:r>
            <a:r>
              <a:rPr lang="ko-KR" altLang="en-US" sz="2000" dirty="0"/>
              <a:t>원격만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61278B-A1B0-41A6-823A-96362AB0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09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브랜치</a:t>
            </a:r>
            <a:r>
              <a:rPr lang="ko-KR" altLang="en-US" sz="4800" dirty="0"/>
              <a:t> 이해하기 </a:t>
            </a:r>
            <a:r>
              <a:rPr lang="en-US" altLang="ko-KR" sz="4800" dirty="0"/>
              <a:t>- </a:t>
            </a:r>
            <a:r>
              <a:rPr lang="ko-KR" altLang="en-US" sz="4800" dirty="0"/>
              <a:t>명령어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2280"/>
            <a:ext cx="10515600" cy="520200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 err="1"/>
              <a:t>로컬브랜치</a:t>
            </a:r>
            <a:r>
              <a:rPr lang="ko-KR" altLang="en-US" sz="2400" dirty="0"/>
              <a:t> 삭제</a:t>
            </a:r>
            <a:r>
              <a:rPr lang="en-US" altLang="ko-KR" sz="2400" dirty="0"/>
              <a:t>(</a:t>
            </a:r>
            <a:r>
              <a:rPr lang="ko-KR" altLang="en-US" sz="2400" dirty="0"/>
              <a:t>작업 중이거나 병합하지 않은 경우 삭제 안 됨</a:t>
            </a:r>
            <a:r>
              <a:rPr lang="en-US" altLang="ko-KR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–d </a:t>
            </a:r>
            <a:r>
              <a:rPr lang="ko-KR" altLang="en-US" sz="2000" dirty="0" err="1"/>
              <a:t>브랜치명</a:t>
            </a:r>
            <a:r>
              <a:rPr lang="en-US" altLang="ko-KR" sz="2000" dirty="0"/>
              <a:t>(</a:t>
            </a:r>
            <a:r>
              <a:rPr lang="ko-KR" altLang="en-US" sz="2000" dirty="0"/>
              <a:t>여러 </a:t>
            </a:r>
            <a:r>
              <a:rPr lang="ko-KR" altLang="en-US" sz="2000" dirty="0" err="1"/>
              <a:t>브랜치명</a:t>
            </a:r>
            <a:r>
              <a:rPr lang="ko-KR" altLang="en-US" sz="2000" dirty="0"/>
              <a:t> 가능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–d test hello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 err="1"/>
              <a:t>로컬브랜치</a:t>
            </a:r>
            <a:r>
              <a:rPr lang="ko-KR" altLang="en-US" sz="2400" dirty="0"/>
              <a:t> 강제 삭제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작업중어이도</a:t>
            </a:r>
            <a:r>
              <a:rPr lang="ko-KR" altLang="en-US" sz="2400" dirty="0"/>
              <a:t> 삭제됨</a:t>
            </a:r>
            <a:r>
              <a:rPr lang="en-US" altLang="ko-KR" sz="2400" dirty="0"/>
              <a:t>. </a:t>
            </a:r>
            <a:r>
              <a:rPr lang="ko-KR" altLang="en-US" sz="2400" dirty="0"/>
              <a:t>사용시 주의</a:t>
            </a:r>
            <a:r>
              <a:rPr lang="en-US" altLang="ko-KR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–D </a:t>
            </a:r>
            <a:r>
              <a:rPr lang="ko-KR" altLang="en-US" sz="2000" dirty="0" err="1"/>
              <a:t>브랜치명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–D 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 err="1"/>
              <a:t>원격브랜치</a:t>
            </a:r>
            <a:r>
              <a:rPr lang="ko-KR" altLang="en-US" sz="2400" dirty="0"/>
              <a:t> 삭제하기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push origin –d </a:t>
            </a:r>
            <a:r>
              <a:rPr lang="ko-KR" altLang="en-US" sz="2000" dirty="0" err="1"/>
              <a:t>브랜치명</a:t>
            </a:r>
            <a:r>
              <a:rPr lang="en-US" altLang="ko-KR" sz="2000" dirty="0"/>
              <a:t>(</a:t>
            </a:r>
            <a:r>
              <a:rPr lang="ko-KR" altLang="en-US" sz="2000" dirty="0"/>
              <a:t>여러 </a:t>
            </a:r>
            <a:r>
              <a:rPr lang="ko-KR" altLang="en-US" sz="2000" dirty="0" err="1"/>
              <a:t>브랜치명</a:t>
            </a:r>
            <a:r>
              <a:rPr lang="ko-KR" altLang="en-US" sz="2000" dirty="0"/>
              <a:t> 가능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push origin –d test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CBDA9-F0EC-D68C-C8AC-A8736BC4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2D676-9A3A-25B1-A05C-80DF05F2ECD9}"/>
              </a:ext>
            </a:extLst>
          </p:cNvPr>
          <p:cNvSpPr txBox="1"/>
          <p:nvPr/>
        </p:nvSpPr>
        <p:spPr>
          <a:xfrm>
            <a:off x="2599839" y="1633572"/>
            <a:ext cx="5947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git-test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폴더에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test, hello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생성하기</a:t>
            </a:r>
          </a:p>
        </p:txBody>
      </p:sp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F6A8392-BA51-C1E6-8E74-76ECAA80F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599" y="2168609"/>
            <a:ext cx="6662801" cy="344940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2BF8EC-FA61-3EF5-8A2F-B5CC256B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1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2D676-9A3A-25B1-A05C-80DF05F2ECD9}"/>
              </a:ext>
            </a:extLst>
          </p:cNvPr>
          <p:cNvSpPr txBox="1"/>
          <p:nvPr/>
        </p:nvSpPr>
        <p:spPr>
          <a:xfrm>
            <a:off x="1175299" y="1623193"/>
            <a:ext cx="847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git-test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폴더의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test.txt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파일에 내용을 추가하고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후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푸시하기</a:t>
            </a:r>
            <a:endParaRPr lang="ko-KR" altLang="en-US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7E235-6F83-391D-6A6B-2C6929A2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02512A5-B93A-692F-A002-1AB121F7D570}"/>
              </a:ext>
            </a:extLst>
          </p:cNvPr>
          <p:cNvGrpSpPr/>
          <p:nvPr/>
        </p:nvGrpSpPr>
        <p:grpSpPr>
          <a:xfrm>
            <a:off x="1309240" y="2274491"/>
            <a:ext cx="9573520" cy="3445326"/>
            <a:chOff x="728139" y="1985734"/>
            <a:chExt cx="9573520" cy="3445326"/>
          </a:xfrm>
        </p:grpSpPr>
        <p:pic>
          <p:nvPicPr>
            <p:cNvPr id="5" name="그림 4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704DDD48-C415-CCBF-848D-0E1C67A51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785" y="1985734"/>
              <a:ext cx="5383323" cy="3445326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3AFFE3E-70A0-46D5-4B7E-3D4A5879C914}"/>
                </a:ext>
              </a:extLst>
            </p:cNvPr>
            <p:cNvSpPr/>
            <p:nvPr/>
          </p:nvSpPr>
          <p:spPr>
            <a:xfrm>
              <a:off x="728139" y="2209205"/>
              <a:ext cx="2119233" cy="30753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6B758A-BCA1-09F2-F813-5DBBAF48E2B6}"/>
                </a:ext>
              </a:extLst>
            </p:cNvPr>
            <p:cNvSpPr txBox="1"/>
            <p:nvPr/>
          </p:nvSpPr>
          <p:spPr>
            <a:xfrm>
              <a:off x="6840455" y="2176491"/>
              <a:ext cx="1851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test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</a:t>
              </a:r>
              <a:r>
                <a:rPr lang="ko-KR" altLang="en-US" sz="20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브랜치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이동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98156F-D326-049D-D8ED-675EDC3B7F77}"/>
                </a:ext>
              </a:extLst>
            </p:cNvPr>
            <p:cNvSpPr txBox="1"/>
            <p:nvPr/>
          </p:nvSpPr>
          <p:spPr>
            <a:xfrm>
              <a:off x="6840455" y="2831198"/>
              <a:ext cx="3461204" cy="2347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test </a:t>
              </a:r>
              <a:r>
                <a:rPr lang="ko-KR" altLang="en-US" sz="20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브랜치를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원격저장소로 푸시</a:t>
              </a:r>
              <a:endPara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1️⃣add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2️⃣commit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3️⃣push 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순서 외우고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!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입력하기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!</a:t>
              </a:r>
              <a:endPara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15A53F4-A6F5-22DD-72E2-AB5FD5B7C575}"/>
                </a:ext>
              </a:extLst>
            </p:cNvPr>
            <p:cNvSpPr/>
            <p:nvPr/>
          </p:nvSpPr>
          <p:spPr>
            <a:xfrm>
              <a:off x="5198796" y="2900487"/>
              <a:ext cx="897204" cy="365125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A1E422E6-03CA-1B23-8206-F8B34E39095A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2962405" y="2376546"/>
              <a:ext cx="3878050" cy="10422"/>
            </a:xfrm>
            <a:prstGeom prst="straightConnector1">
              <a:avLst/>
            </a:prstGeom>
            <a:ln w="38100">
              <a:solidFill>
                <a:srgbClr val="FF5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오른쪽 중괄호 7">
              <a:extLst>
                <a:ext uri="{FF2B5EF4-FFF2-40B4-BE49-F238E27FC236}">
                  <a16:creationId xmlns:a16="http://schemas.microsoft.com/office/drawing/2014/main" id="{33F1DCD1-7428-4308-C02E-0393B530C311}"/>
                </a:ext>
              </a:extLst>
            </p:cNvPr>
            <p:cNvSpPr/>
            <p:nvPr/>
          </p:nvSpPr>
          <p:spPr>
            <a:xfrm>
              <a:off x="6256421" y="3031958"/>
              <a:ext cx="462013" cy="2069431"/>
            </a:xfrm>
            <a:prstGeom prst="rightBrace">
              <a:avLst/>
            </a:prstGeom>
            <a:ln w="50800">
              <a:solidFill>
                <a:srgbClr val="FF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699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FDE7ED1-F6CE-47E0-71FD-23ACC46A4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93" y="1676046"/>
            <a:ext cx="5731559" cy="3339736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5D00C38-2381-625A-8ED1-FF9320C42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6" y="1748923"/>
            <a:ext cx="5363484" cy="33397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C1426-714E-0A1A-FB0C-337CEE17CF9D}"/>
              </a:ext>
            </a:extLst>
          </p:cNvPr>
          <p:cNvSpPr/>
          <p:nvPr/>
        </p:nvSpPr>
        <p:spPr>
          <a:xfrm>
            <a:off x="6165963" y="3981205"/>
            <a:ext cx="1267572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3688E-58AF-728E-48C0-1E9303C5F0E1}"/>
              </a:ext>
            </a:extLst>
          </p:cNvPr>
          <p:cNvSpPr txBox="1"/>
          <p:nvPr/>
        </p:nvSpPr>
        <p:spPr>
          <a:xfrm>
            <a:off x="2221093" y="5107142"/>
            <a:ext cx="1451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main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D749C-3253-A16B-2EB9-502ED7C6B86F}"/>
              </a:ext>
            </a:extLst>
          </p:cNvPr>
          <p:cNvSpPr txBox="1"/>
          <p:nvPr/>
        </p:nvSpPr>
        <p:spPr>
          <a:xfrm>
            <a:off x="8188393" y="5107142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test </a:t>
            </a:r>
            <a:r>
              <a:rPr lang="ko-KR" altLang="en-US" sz="20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FCA60BF-A260-5F29-AC7C-4BF3DDA3A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46" y="4545030"/>
            <a:ext cx="1755909" cy="31436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11423-BE8B-5942-69C6-1E9A2B4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E9E572-B80F-5953-1C1C-5252368D7861}"/>
              </a:ext>
            </a:extLst>
          </p:cNvPr>
          <p:cNvSpPr/>
          <p:nvPr/>
        </p:nvSpPr>
        <p:spPr>
          <a:xfrm>
            <a:off x="9735288" y="4524411"/>
            <a:ext cx="2111092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94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DD82A-673C-6B91-E6D1-A68E1220468F}"/>
              </a:ext>
            </a:extLst>
          </p:cNvPr>
          <p:cNvSpPr txBox="1"/>
          <p:nvPr/>
        </p:nvSpPr>
        <p:spPr>
          <a:xfrm>
            <a:off x="755144" y="1242817"/>
            <a:ext cx="10670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브랜치를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이동하면서 코드를 살펴볼 수 있는 이유는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[HEAD]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라는 특수한 포인터 때문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376FC9-4B69-088A-6534-539E17CD5792}"/>
              </a:ext>
            </a:extLst>
          </p:cNvPr>
          <p:cNvSpPr txBox="1"/>
          <p:nvPr/>
        </p:nvSpPr>
        <p:spPr>
          <a:xfrm>
            <a:off x="1285323" y="1761109"/>
            <a:ext cx="5617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로컬의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HEAD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항상 최신의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가리키고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99FF92D-A0A4-6614-1D18-D1254B168F9B}"/>
              </a:ext>
            </a:extLst>
          </p:cNvPr>
          <p:cNvGrpSpPr/>
          <p:nvPr/>
        </p:nvGrpSpPr>
        <p:grpSpPr>
          <a:xfrm>
            <a:off x="1822197" y="2704907"/>
            <a:ext cx="8535935" cy="3067865"/>
            <a:chOff x="1616249" y="2406524"/>
            <a:chExt cx="8535935" cy="3067865"/>
          </a:xfrm>
        </p:grpSpPr>
        <p:sp>
          <p:nvSpPr>
            <p:cNvPr id="25" name="화살표: 위쪽 24">
              <a:extLst>
                <a:ext uri="{FF2B5EF4-FFF2-40B4-BE49-F238E27FC236}">
                  <a16:creationId xmlns:a16="http://schemas.microsoft.com/office/drawing/2014/main" id="{FABDA88F-1F8E-BFBE-1A98-D9518A30CED9}"/>
                </a:ext>
              </a:extLst>
            </p:cNvPr>
            <p:cNvSpPr/>
            <p:nvPr/>
          </p:nvSpPr>
          <p:spPr>
            <a:xfrm rot="10800000">
              <a:off x="7741058" y="2887376"/>
              <a:ext cx="708100" cy="354330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9EBFC61-9A3A-881B-6960-AE05E9DF53F8}"/>
                </a:ext>
              </a:extLst>
            </p:cNvPr>
            <p:cNvSpPr/>
            <p:nvPr/>
          </p:nvSpPr>
          <p:spPr>
            <a:xfrm>
              <a:off x="7454423" y="2406524"/>
              <a:ext cx="1281371" cy="4846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HEAD</a:t>
              </a:r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96F3118C-B118-7DE8-27E4-8C24FFB71679}"/>
                </a:ext>
              </a:extLst>
            </p:cNvPr>
            <p:cNvSpPr/>
            <p:nvPr/>
          </p:nvSpPr>
          <p:spPr>
            <a:xfrm rot="13500000">
              <a:off x="5239393" y="3865751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5BE38596-8FC9-EAD4-1C4B-32DB0C367D50}"/>
                </a:ext>
              </a:extLst>
            </p:cNvPr>
            <p:cNvSpPr/>
            <p:nvPr/>
          </p:nvSpPr>
          <p:spPr>
            <a:xfrm>
              <a:off x="2475780" y="4756927"/>
              <a:ext cx="7676404" cy="484632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954C77D-7825-13C3-8D44-12F897F0560E}"/>
                </a:ext>
              </a:extLst>
            </p:cNvPr>
            <p:cNvSpPr/>
            <p:nvPr/>
          </p:nvSpPr>
          <p:spPr>
            <a:xfrm>
              <a:off x="2392022" y="4524097"/>
              <a:ext cx="951474" cy="9502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1400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1</a:t>
              </a:r>
              <a:endParaRPr lang="ko-KR" altLang="en-US" sz="1400" b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04DCEA6-D1E6-12D8-BAD3-08FFC5E0D42E}"/>
                </a:ext>
              </a:extLst>
            </p:cNvPr>
            <p:cNvSpPr/>
            <p:nvPr/>
          </p:nvSpPr>
          <p:spPr>
            <a:xfrm>
              <a:off x="4204173" y="4518334"/>
              <a:ext cx="951474" cy="9514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1400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</a:t>
              </a:r>
              <a:endParaRPr lang="ko-KR" altLang="en-US" sz="1400" b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898BD0-EC0A-7E69-6F5A-9A268527140A}"/>
                </a:ext>
              </a:extLst>
            </p:cNvPr>
            <p:cNvSpPr txBox="1"/>
            <p:nvPr/>
          </p:nvSpPr>
          <p:spPr>
            <a:xfrm>
              <a:off x="1616249" y="4803976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main</a:t>
              </a:r>
              <a:endParaRPr lang="ko-KR" altLang="en-US" b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5" name="화살표: 아래쪽 4">
              <a:extLst>
                <a:ext uri="{FF2B5EF4-FFF2-40B4-BE49-F238E27FC236}">
                  <a16:creationId xmlns:a16="http://schemas.microsoft.com/office/drawing/2014/main" id="{2E42467C-80D8-A261-9BD1-7D73204F7614}"/>
                </a:ext>
              </a:extLst>
            </p:cNvPr>
            <p:cNvSpPr/>
            <p:nvPr/>
          </p:nvSpPr>
          <p:spPr>
            <a:xfrm rot="16200000">
              <a:off x="6951099" y="3267029"/>
              <a:ext cx="301281" cy="99543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4F622E-A837-418D-BCD6-CB5062B6F10E}"/>
                </a:ext>
              </a:extLst>
            </p:cNvPr>
            <p:cNvSpPr/>
            <p:nvPr/>
          </p:nvSpPr>
          <p:spPr>
            <a:xfrm>
              <a:off x="5688839" y="3256564"/>
              <a:ext cx="951474" cy="95147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1400" b="1">
                  <a:solidFill>
                    <a:schemeClr val="tx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3</a:t>
              </a:r>
              <a:endParaRPr lang="ko-KR" altLang="en-US" sz="1400" b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BD8D9-62FC-09E0-8C0C-7755F7CA426F}"/>
                </a:ext>
              </a:extLst>
            </p:cNvPr>
            <p:cNvSpPr txBox="1"/>
            <p:nvPr/>
          </p:nvSpPr>
          <p:spPr>
            <a:xfrm>
              <a:off x="5437040" y="2991473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test</a:t>
              </a:r>
              <a:r>
                <a:rPr lang="ko-KR" altLang="en-US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브랜치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072682-82E9-7DE3-F06B-77C7F9F7B0BE}"/>
                </a:ext>
              </a:extLst>
            </p:cNvPr>
            <p:cNvSpPr/>
            <p:nvPr/>
          </p:nvSpPr>
          <p:spPr>
            <a:xfrm>
              <a:off x="7602538" y="3256564"/>
              <a:ext cx="951474" cy="95147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1400" b="1">
                  <a:solidFill>
                    <a:schemeClr val="tx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3-1</a:t>
              </a:r>
              <a:endParaRPr lang="ko-KR" altLang="en-US" sz="1400" b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B3B1E75-5C2B-E5A5-4D56-4992048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9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839CEF2-5D83-A910-A728-BB65F0599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4" y="1325563"/>
            <a:ext cx="6275077" cy="46113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466E57-97C8-4DEA-46B4-7BE3DCB53AAD}"/>
              </a:ext>
            </a:extLst>
          </p:cNvPr>
          <p:cNvSpPr/>
          <p:nvPr/>
        </p:nvSpPr>
        <p:spPr>
          <a:xfrm>
            <a:off x="4049950" y="1538658"/>
            <a:ext cx="2259738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21B64-13AA-D2E6-248A-62B8882798C6}"/>
              </a:ext>
            </a:extLst>
          </p:cNvPr>
          <p:cNvSpPr txBox="1"/>
          <p:nvPr/>
        </p:nvSpPr>
        <p:spPr>
          <a:xfrm>
            <a:off x="7070977" y="1395952"/>
            <a:ext cx="40959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브랜치를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생성하고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푸쉬하게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되면</a:t>
            </a:r>
            <a:b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로컬저장소의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HEAD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최신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b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가리킴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5A18D-4958-087F-7AA3-2AEA01847F2B}"/>
              </a:ext>
            </a:extLst>
          </p:cNvPr>
          <p:cNvSpPr txBox="1"/>
          <p:nvPr/>
        </p:nvSpPr>
        <p:spPr>
          <a:xfrm>
            <a:off x="7070977" y="3628721"/>
            <a:ext cx="4681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원격저장소의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origin/HEAD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기본</a:t>
            </a:r>
            <a:b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브랜치인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main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가리킴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새로운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브랜치를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푸시했다고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해서 자동</a:t>
            </a:r>
            <a:b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최신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가리키지 않음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이는 새로운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브랜치는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원격저장소에 단지</a:t>
            </a:r>
            <a:b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추가되었을뿐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기본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브랜치에는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영향이 </a:t>
            </a:r>
            <a:b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없기 때문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두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HEAD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일치되게 하려면 </a:t>
            </a:r>
            <a:r>
              <a:rPr lang="ko-KR" altLang="en-US" sz="20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병합</a:t>
            </a:r>
            <a:br>
              <a:rPr lang="en-US" altLang="ko-KR" sz="20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sz="20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(merge)</a:t>
            </a:r>
            <a:r>
              <a:rPr lang="ko-KR" altLang="en-US" sz="20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해야 함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58A499-AE96-2888-7765-74AFD9F7AEFA}"/>
              </a:ext>
            </a:extLst>
          </p:cNvPr>
          <p:cNvSpPr/>
          <p:nvPr/>
        </p:nvSpPr>
        <p:spPr>
          <a:xfrm>
            <a:off x="4049950" y="3687980"/>
            <a:ext cx="287813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61CC4B-6E63-2918-8945-AC481CEB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16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95A3937-C992-6F9C-34EE-1A487814F1DF}"/>
              </a:ext>
            </a:extLst>
          </p:cNvPr>
          <p:cNvCxnSpPr>
            <a:cxnSpLocks/>
          </p:cNvCxnSpPr>
          <p:nvPr/>
        </p:nvCxnSpPr>
        <p:spPr>
          <a:xfrm flipH="1">
            <a:off x="6309688" y="1705708"/>
            <a:ext cx="7612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2C5069-1039-5026-E3EE-BDC309450362}"/>
              </a:ext>
            </a:extLst>
          </p:cNvPr>
          <p:cNvCxnSpPr>
            <a:cxnSpLocks/>
          </p:cNvCxnSpPr>
          <p:nvPr/>
        </p:nvCxnSpPr>
        <p:spPr>
          <a:xfrm flipH="1">
            <a:off x="6928081" y="3839308"/>
            <a:ext cx="1428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85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</a:t>
            </a:r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병합하기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08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브랜치을</a:t>
            </a:r>
            <a:r>
              <a:rPr lang="ko-KR" altLang="en-US" sz="4800" dirty="0"/>
              <a:t> </a:t>
            </a:r>
            <a:r>
              <a:rPr lang="ko-KR" altLang="en-US" dirty="0"/>
              <a:t>병합하는 이유</a:t>
            </a:r>
            <a:r>
              <a:rPr lang="en-US" altLang="ko-KR" sz="4800" dirty="0"/>
              <a:t>(merge)</a:t>
            </a:r>
            <a:endParaRPr lang="ko-KR" altLang="en-US" sz="4800" dirty="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325563"/>
            <a:ext cx="11688424" cy="3775826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작업 통합 </a:t>
            </a:r>
            <a:r>
              <a:rPr lang="en-US" altLang="ko-KR" dirty="0"/>
              <a:t>: </a:t>
            </a:r>
            <a:r>
              <a:rPr lang="ko-KR" altLang="en-US" dirty="0"/>
              <a:t>여러 분기된 </a:t>
            </a:r>
            <a:r>
              <a:rPr lang="ko-KR" altLang="en-US" dirty="0" err="1"/>
              <a:t>브랜치들을</a:t>
            </a:r>
            <a:r>
              <a:rPr lang="ko-KR" altLang="en-US" dirty="0"/>
              <a:t> 메인 </a:t>
            </a:r>
            <a:r>
              <a:rPr lang="ko-KR" altLang="en-US" dirty="0" err="1"/>
              <a:t>브랜치에</a:t>
            </a:r>
            <a:r>
              <a:rPr lang="ko-KR" altLang="en-US" dirty="0"/>
              <a:t> 통합하여 최종 결과물을 만듦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기능 배포</a:t>
            </a:r>
            <a:r>
              <a:rPr lang="en-US" altLang="ko-KR" dirty="0"/>
              <a:t> : </a:t>
            </a:r>
            <a:r>
              <a:rPr lang="ko-KR" altLang="en-US" dirty="0"/>
              <a:t>새로 개발한 기능이나 수정사항을 프로젝트에 반영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코드 일관성</a:t>
            </a:r>
            <a:r>
              <a:rPr lang="en-US" altLang="ko-KR" dirty="0"/>
              <a:t> : </a:t>
            </a:r>
            <a:r>
              <a:rPr lang="ko-KR" altLang="en-US" dirty="0"/>
              <a:t>모든 개발자의 작업을 하나로 합쳐 코드를 일관성 있게 유지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충돌 해결 </a:t>
            </a:r>
            <a:r>
              <a:rPr lang="en-US" altLang="ko-KR" dirty="0"/>
              <a:t>: </a:t>
            </a:r>
            <a:r>
              <a:rPr lang="ko-KR" altLang="en-US" dirty="0"/>
              <a:t>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발행한 코드 충돌을 해결하고 통합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버전 업데이트 </a:t>
            </a:r>
            <a:r>
              <a:rPr lang="en-US" altLang="ko-KR" dirty="0"/>
              <a:t>: </a:t>
            </a:r>
            <a:r>
              <a:rPr lang="ko-KR" altLang="en-US" dirty="0"/>
              <a:t>팀원들이 작업 한 부분을 모아 최종 결과물을 완성하고 프로젝트의 버전을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ko-KR" dirty="0"/>
              <a:t>                                </a:t>
            </a:r>
            <a:r>
              <a:rPr lang="ko-KR" altLang="en-US" dirty="0"/>
              <a:t>최신상태로 업데이트 하여 배포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1B4E4-39E5-A884-BA30-98C7A88A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0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git merge</a:t>
            </a:r>
            <a:endParaRPr lang="ko-KR" altLang="en-US" sz="4800" dirty="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181185"/>
            <a:ext cx="11701221" cy="5028344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/>
              <a:t>git merge</a:t>
            </a:r>
            <a:r>
              <a:rPr lang="ko-KR" altLang="en-US" dirty="0"/>
              <a:t>는 내가 현재 작업하고 있는 </a:t>
            </a:r>
            <a:r>
              <a:rPr lang="ko-KR" altLang="en-US" dirty="0" err="1"/>
              <a:t>브랜치에</a:t>
            </a:r>
            <a:r>
              <a:rPr lang="ko-KR" altLang="en-US" dirty="0"/>
              <a:t> 다른 </a:t>
            </a:r>
            <a:r>
              <a:rPr lang="ko-KR" altLang="en-US" dirty="0" err="1"/>
              <a:t>브랜치의</a:t>
            </a:r>
            <a:r>
              <a:rPr lang="ko-KR" altLang="en-US" dirty="0"/>
              <a:t> 변경 사항을 합치는 명령어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✅ 기준이 되는 </a:t>
            </a:r>
            <a:r>
              <a:rPr lang="ko-KR" altLang="en-US" dirty="0" err="1"/>
              <a:t>브랜치로</a:t>
            </a:r>
            <a:r>
              <a:rPr lang="ko-KR" altLang="en-US" dirty="0"/>
              <a:t> 이동 후</a:t>
            </a:r>
            <a:endParaRPr lang="en-US" altLang="ko-KR" dirty="0"/>
          </a:p>
          <a:p>
            <a:pPr marL="800100" lvl="2" indent="-342900">
              <a:lnSpc>
                <a:spcPct val="150000"/>
              </a:lnSpc>
            </a:pPr>
            <a:r>
              <a:rPr lang="en-US" altLang="ko-KR" dirty="0"/>
              <a:t>ex) git switch main / git checkout main(</a:t>
            </a:r>
            <a:r>
              <a:rPr lang="ko-KR" altLang="en-US" dirty="0" err="1"/>
              <a:t>메인에</a:t>
            </a:r>
            <a:r>
              <a:rPr lang="ko-KR" altLang="en-US" dirty="0"/>
              <a:t> 합칠 경우</a:t>
            </a:r>
            <a:r>
              <a:rPr lang="en-US" altLang="ko-KR" dirty="0"/>
              <a:t>)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en-US" altLang="ko-KR" dirty="0">
                <a:solidFill>
                  <a:srgbClr val="FF0000"/>
                </a:solidFill>
              </a:rPr>
              <a:t>git merge </a:t>
            </a:r>
            <a:r>
              <a:rPr lang="ko-KR" altLang="en-US" dirty="0">
                <a:solidFill>
                  <a:srgbClr val="FF0000"/>
                </a:solidFill>
              </a:rPr>
              <a:t>합쳐질 </a:t>
            </a:r>
            <a:r>
              <a:rPr lang="ko-KR" altLang="en-US" dirty="0" err="1">
                <a:solidFill>
                  <a:srgbClr val="FF0000"/>
                </a:solidFill>
              </a:rPr>
              <a:t>브랜치명</a:t>
            </a:r>
            <a:endParaRPr lang="en-US" altLang="ko-KR" dirty="0">
              <a:solidFill>
                <a:srgbClr val="FF0000"/>
              </a:solidFill>
            </a:endParaRPr>
          </a:p>
          <a:p>
            <a:pPr marL="800100" lvl="2" indent="-342900">
              <a:lnSpc>
                <a:spcPct val="150000"/>
              </a:lnSpc>
            </a:pPr>
            <a:r>
              <a:rPr lang="en-US" altLang="ko-KR" dirty="0"/>
              <a:t>ex) git merge test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en-US" altLang="ko-KR" dirty="0"/>
              <a:t>(merge </a:t>
            </a:r>
            <a:r>
              <a:rPr lang="ko-KR" altLang="en-US" dirty="0"/>
              <a:t>완료 후</a:t>
            </a:r>
            <a:r>
              <a:rPr lang="en-US" altLang="ko-KR" dirty="0"/>
              <a:t>) git push origin </a:t>
            </a:r>
            <a:r>
              <a:rPr lang="ko-KR" altLang="en-US" dirty="0"/>
              <a:t>기준 </a:t>
            </a:r>
            <a:r>
              <a:rPr lang="ko-KR" altLang="en-US" dirty="0" err="1"/>
              <a:t>브랜치명</a:t>
            </a:r>
            <a:endParaRPr lang="en-US" altLang="ko-KR" dirty="0"/>
          </a:p>
          <a:p>
            <a:pPr marL="800100" lvl="2" indent="-342900">
              <a:lnSpc>
                <a:spcPct val="150000"/>
              </a:lnSpc>
            </a:pPr>
            <a:r>
              <a:rPr lang="en-US" altLang="ko-KR" dirty="0"/>
              <a:t>ex) git push origin main</a:t>
            </a:r>
          </a:p>
          <a:p>
            <a:pPr marL="342900" lvl="1" indent="-342900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A2F7C-2735-F721-6352-6ECC5D4D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0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 descr="Github]깃허브 기본 개념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69043"/>
            <a:ext cx="8908962" cy="50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41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병합</a:t>
            </a:r>
            <a:r>
              <a:rPr lang="en-US" altLang="ko-KR" sz="4800"/>
              <a:t>(merge) </a:t>
            </a:r>
            <a:r>
              <a:rPr lang="ko-KR" altLang="en-US" sz="4800"/>
              <a:t>이해하기</a:t>
            </a:r>
          </a:p>
        </p:txBody>
      </p:sp>
      <p:sp>
        <p:nvSpPr>
          <p:cNvPr id="12" name="오각형 11">
            <a:extLst>
              <a:ext uri="{FF2B5EF4-FFF2-40B4-BE49-F238E27FC236}">
                <a16:creationId xmlns:a16="http://schemas.microsoft.com/office/drawing/2014/main" id="{1164FF65-D5A1-508E-8824-C3E3FBF66B6D}"/>
              </a:ext>
            </a:extLst>
          </p:cNvPr>
          <p:cNvSpPr/>
          <p:nvPr/>
        </p:nvSpPr>
        <p:spPr>
          <a:xfrm>
            <a:off x="1512101" y="3076698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오각형 12">
            <a:extLst>
              <a:ext uri="{FF2B5EF4-FFF2-40B4-BE49-F238E27FC236}">
                <a16:creationId xmlns:a16="http://schemas.microsoft.com/office/drawing/2014/main" id="{DB434ACF-948B-7F03-D50D-9FCA82A379E3}"/>
              </a:ext>
            </a:extLst>
          </p:cNvPr>
          <p:cNvSpPr/>
          <p:nvPr/>
        </p:nvSpPr>
        <p:spPr>
          <a:xfrm>
            <a:off x="3904781" y="3076698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098F38-29B2-4BE2-39B6-D445906B3CC1}"/>
              </a:ext>
            </a:extLst>
          </p:cNvPr>
          <p:cNvSpPr txBox="1"/>
          <p:nvPr/>
        </p:nvSpPr>
        <p:spPr>
          <a:xfrm>
            <a:off x="3103582" y="3380873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17B320-97CC-8453-E85B-2BA14B22A603}"/>
              </a:ext>
            </a:extLst>
          </p:cNvPr>
          <p:cNvSpPr/>
          <p:nvPr/>
        </p:nvSpPr>
        <p:spPr>
          <a:xfrm>
            <a:off x="1329222" y="3380873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BAB11F-AB89-BBE6-5F13-5918320B6A70}"/>
              </a:ext>
            </a:extLst>
          </p:cNvPr>
          <p:cNvSpPr/>
          <p:nvPr/>
        </p:nvSpPr>
        <p:spPr>
          <a:xfrm>
            <a:off x="4316292" y="2894135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A1BC5-4AA5-EDEB-A61A-56F1AF04889C}"/>
              </a:ext>
            </a:extLst>
          </p:cNvPr>
          <p:cNvSpPr txBox="1"/>
          <p:nvPr/>
        </p:nvSpPr>
        <p:spPr>
          <a:xfrm>
            <a:off x="5832132" y="3380873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오각형 19">
            <a:extLst>
              <a:ext uri="{FF2B5EF4-FFF2-40B4-BE49-F238E27FC236}">
                <a16:creationId xmlns:a16="http://schemas.microsoft.com/office/drawing/2014/main" id="{B6DBE9CB-3BDF-E9EA-CEFD-870D2DBA6AA1}"/>
              </a:ext>
            </a:extLst>
          </p:cNvPr>
          <p:cNvSpPr/>
          <p:nvPr/>
        </p:nvSpPr>
        <p:spPr>
          <a:xfrm>
            <a:off x="6974008" y="3076698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3B42E7-B3EF-1EB8-558F-C76E0141C275}"/>
              </a:ext>
            </a:extLst>
          </p:cNvPr>
          <p:cNvSpPr/>
          <p:nvPr/>
        </p:nvSpPr>
        <p:spPr>
          <a:xfrm>
            <a:off x="6791129" y="3380873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45CF6F2-E065-7566-134A-8E31973AFA1D}"/>
              </a:ext>
            </a:extLst>
          </p:cNvPr>
          <p:cNvSpPr/>
          <p:nvPr/>
        </p:nvSpPr>
        <p:spPr>
          <a:xfrm>
            <a:off x="7385519" y="2900009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465E29-AAE0-7DDC-463A-77CE469771E9}"/>
              </a:ext>
            </a:extLst>
          </p:cNvPr>
          <p:cNvSpPr txBox="1"/>
          <p:nvPr/>
        </p:nvSpPr>
        <p:spPr>
          <a:xfrm>
            <a:off x="8797789" y="3411650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+mn-ea"/>
              </a:rPr>
              <a:t>3-way merge</a:t>
            </a:r>
            <a:endParaRPr lang="ko-KR" altLang="en-US" sz="2400">
              <a:latin typeface="+mn-ea"/>
            </a:endParaRPr>
          </a:p>
        </p:txBody>
      </p:sp>
      <p:sp>
        <p:nvSpPr>
          <p:cNvPr id="34" name="오각형 33">
            <a:extLst>
              <a:ext uri="{FF2B5EF4-FFF2-40B4-BE49-F238E27FC236}">
                <a16:creationId xmlns:a16="http://schemas.microsoft.com/office/drawing/2014/main" id="{D4FEE7D6-0568-7956-23D6-52895522C76B}"/>
              </a:ext>
            </a:extLst>
          </p:cNvPr>
          <p:cNvSpPr/>
          <p:nvPr/>
        </p:nvSpPr>
        <p:spPr>
          <a:xfrm>
            <a:off x="1512101" y="4838204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오각형 34">
            <a:extLst>
              <a:ext uri="{FF2B5EF4-FFF2-40B4-BE49-F238E27FC236}">
                <a16:creationId xmlns:a16="http://schemas.microsoft.com/office/drawing/2014/main" id="{0B9E154D-9C97-168C-F913-5E400C8634B5}"/>
              </a:ext>
            </a:extLst>
          </p:cNvPr>
          <p:cNvSpPr/>
          <p:nvPr/>
        </p:nvSpPr>
        <p:spPr>
          <a:xfrm>
            <a:off x="3904781" y="4838204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DAD646-1D1C-1361-2980-9B249FE725D8}"/>
              </a:ext>
            </a:extLst>
          </p:cNvPr>
          <p:cNvSpPr txBox="1"/>
          <p:nvPr/>
        </p:nvSpPr>
        <p:spPr>
          <a:xfrm>
            <a:off x="3103582" y="5142379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5B0DA7-D71A-526A-2062-C9044A681398}"/>
              </a:ext>
            </a:extLst>
          </p:cNvPr>
          <p:cNvSpPr/>
          <p:nvPr/>
        </p:nvSpPr>
        <p:spPr>
          <a:xfrm>
            <a:off x="4316292" y="4655641"/>
            <a:ext cx="365125" cy="365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848381-DDF0-17DA-2958-EEBACFE41DFF}"/>
              </a:ext>
            </a:extLst>
          </p:cNvPr>
          <p:cNvSpPr txBox="1"/>
          <p:nvPr/>
        </p:nvSpPr>
        <p:spPr>
          <a:xfrm>
            <a:off x="5832132" y="514237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오각형 38">
            <a:extLst>
              <a:ext uri="{FF2B5EF4-FFF2-40B4-BE49-F238E27FC236}">
                <a16:creationId xmlns:a16="http://schemas.microsoft.com/office/drawing/2014/main" id="{317F9918-F764-2B82-3D2B-D9AA952C379A}"/>
              </a:ext>
            </a:extLst>
          </p:cNvPr>
          <p:cNvSpPr/>
          <p:nvPr/>
        </p:nvSpPr>
        <p:spPr>
          <a:xfrm>
            <a:off x="6974008" y="4838204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DC05C1-ED20-D205-6474-A0F0D657A8BF}"/>
              </a:ext>
            </a:extLst>
          </p:cNvPr>
          <p:cNvSpPr txBox="1"/>
          <p:nvPr/>
        </p:nvSpPr>
        <p:spPr>
          <a:xfrm>
            <a:off x="8797789" y="5173156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+mn-ea"/>
              </a:rPr>
              <a:t>conflict(</a:t>
            </a:r>
            <a:r>
              <a:rPr lang="ko-KR" altLang="en-US" sz="2400">
                <a:latin typeface="+mn-ea"/>
              </a:rPr>
              <a:t>충돌</a:t>
            </a:r>
            <a:r>
              <a:rPr lang="en-US" altLang="ko-KR" sz="2400">
                <a:latin typeface="+mn-ea"/>
              </a:rPr>
              <a:t>)</a:t>
            </a:r>
            <a:endParaRPr lang="ko-KR" altLang="en-US" sz="2400"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41AABD5-5D32-918E-A58C-BB661F93A8E8}"/>
              </a:ext>
            </a:extLst>
          </p:cNvPr>
          <p:cNvSpPr/>
          <p:nvPr/>
        </p:nvSpPr>
        <p:spPr>
          <a:xfrm>
            <a:off x="1923612" y="4652481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7D002-19EA-5656-CBBA-CF7350E74471}"/>
              </a:ext>
            </a:extLst>
          </p:cNvPr>
          <p:cNvSpPr txBox="1"/>
          <p:nvPr/>
        </p:nvSpPr>
        <p:spPr>
          <a:xfrm>
            <a:off x="7369149" y="4573433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오각형 43">
            <a:extLst>
              <a:ext uri="{FF2B5EF4-FFF2-40B4-BE49-F238E27FC236}">
                <a16:creationId xmlns:a16="http://schemas.microsoft.com/office/drawing/2014/main" id="{E7EA8241-C8F5-9D7A-923D-11CADC3C77C2}"/>
              </a:ext>
            </a:extLst>
          </p:cNvPr>
          <p:cNvSpPr/>
          <p:nvPr/>
        </p:nvSpPr>
        <p:spPr>
          <a:xfrm>
            <a:off x="1512101" y="1400459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오각형 44">
            <a:extLst>
              <a:ext uri="{FF2B5EF4-FFF2-40B4-BE49-F238E27FC236}">
                <a16:creationId xmlns:a16="http://schemas.microsoft.com/office/drawing/2014/main" id="{719C7E4F-AE33-331C-D334-73E3485A073D}"/>
              </a:ext>
            </a:extLst>
          </p:cNvPr>
          <p:cNvSpPr/>
          <p:nvPr/>
        </p:nvSpPr>
        <p:spPr>
          <a:xfrm>
            <a:off x="3904781" y="1400459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0A75C8-28C0-2B99-BBAA-A7DCEB2FEDCB}"/>
              </a:ext>
            </a:extLst>
          </p:cNvPr>
          <p:cNvSpPr txBox="1"/>
          <p:nvPr/>
        </p:nvSpPr>
        <p:spPr>
          <a:xfrm>
            <a:off x="3103582" y="1704634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8000CA3-A6EA-2F93-292B-9FCDC6B80BCC}"/>
              </a:ext>
            </a:extLst>
          </p:cNvPr>
          <p:cNvSpPr/>
          <p:nvPr/>
        </p:nvSpPr>
        <p:spPr>
          <a:xfrm>
            <a:off x="4316292" y="1217896"/>
            <a:ext cx="365125" cy="365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6334FE-AA75-C2B5-857B-1743ABD861BF}"/>
              </a:ext>
            </a:extLst>
          </p:cNvPr>
          <p:cNvSpPr txBox="1"/>
          <p:nvPr/>
        </p:nvSpPr>
        <p:spPr>
          <a:xfrm>
            <a:off x="5832132" y="170463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9" name="오각형 48">
            <a:extLst>
              <a:ext uri="{FF2B5EF4-FFF2-40B4-BE49-F238E27FC236}">
                <a16:creationId xmlns:a16="http://schemas.microsoft.com/office/drawing/2014/main" id="{8F5C9867-695D-AE71-9C27-0079E637754E}"/>
              </a:ext>
            </a:extLst>
          </p:cNvPr>
          <p:cNvSpPr/>
          <p:nvPr/>
        </p:nvSpPr>
        <p:spPr>
          <a:xfrm>
            <a:off x="6974008" y="1400459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FBB299C-E30B-D9BA-730D-A164CF46F19D}"/>
              </a:ext>
            </a:extLst>
          </p:cNvPr>
          <p:cNvSpPr/>
          <p:nvPr/>
        </p:nvSpPr>
        <p:spPr>
          <a:xfrm>
            <a:off x="7385519" y="1223770"/>
            <a:ext cx="365125" cy="365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6DC4C7-3880-84AF-3542-2D9A5D374679}"/>
              </a:ext>
            </a:extLst>
          </p:cNvPr>
          <p:cNvSpPr txBox="1"/>
          <p:nvPr/>
        </p:nvSpPr>
        <p:spPr>
          <a:xfrm>
            <a:off x="8797789" y="1735411"/>
            <a:ext cx="1960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>
                <a:latin typeface="+mn-ea"/>
              </a:rPr>
              <a:t>fast-forward</a:t>
            </a:r>
            <a:endParaRPr lang="ko-KR" altLang="en-US" sz="2400">
              <a:latin typeface="+mn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EEE4C4-2BCD-7824-28E5-A9F5B846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12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fast-forward</a:t>
            </a:r>
            <a:endParaRPr lang="ko-KR" altLang="en-US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9ACDF-BE95-13DD-7862-9F99DC98CB64}"/>
              </a:ext>
            </a:extLst>
          </p:cNvPr>
          <p:cNvSpPr txBox="1"/>
          <p:nvPr/>
        </p:nvSpPr>
        <p:spPr>
          <a:xfrm>
            <a:off x="251788" y="1199702"/>
            <a:ext cx="11616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💡현재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브랜치에서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변경 사항이 없을 때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다른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브랜치의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커밋을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그대로 앞으로 붙여 병합하는 것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2D92D0-8F35-4E60-A5F8-5C06FBE30326}"/>
              </a:ext>
            </a:extLst>
          </p:cNvPr>
          <p:cNvGrpSpPr/>
          <p:nvPr/>
        </p:nvGrpSpPr>
        <p:grpSpPr>
          <a:xfrm>
            <a:off x="1259156" y="2025912"/>
            <a:ext cx="9601423" cy="4070605"/>
            <a:chOff x="690028" y="2297465"/>
            <a:chExt cx="9601423" cy="40706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225F3E-9580-F813-8CBD-423170CD51BE}"/>
                </a:ext>
              </a:extLst>
            </p:cNvPr>
            <p:cNvSpPr txBox="1"/>
            <p:nvPr/>
          </p:nvSpPr>
          <p:spPr>
            <a:xfrm>
              <a:off x="690028" y="5079728"/>
              <a:ext cx="2108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✔️ 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merge 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후 상황</a:t>
              </a: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9740C3AC-0145-75E7-53F5-FC3C63AF5C58}"/>
                </a:ext>
              </a:extLst>
            </p:cNvPr>
            <p:cNvSpPr/>
            <p:nvPr/>
          </p:nvSpPr>
          <p:spPr>
            <a:xfrm rot="14400000">
              <a:off x="4020500" y="2593048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3E758CB0-78A9-6454-0BED-057712AB7E0C}"/>
                </a:ext>
              </a:extLst>
            </p:cNvPr>
            <p:cNvSpPr/>
            <p:nvPr/>
          </p:nvSpPr>
          <p:spPr>
            <a:xfrm>
              <a:off x="2988868" y="3424290"/>
              <a:ext cx="7302583" cy="484632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6DB897A-EAE9-9D42-E1FA-30515C650636}"/>
                </a:ext>
              </a:extLst>
            </p:cNvPr>
            <p:cNvSpPr/>
            <p:nvPr/>
          </p:nvSpPr>
          <p:spPr>
            <a:xfrm>
              <a:off x="2833593" y="3185697"/>
              <a:ext cx="951474" cy="9514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2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47D1B4-DDF2-95A6-C8AF-04083D587226}"/>
                </a:ext>
              </a:extLst>
            </p:cNvPr>
            <p:cNvSpPr txBox="1"/>
            <p:nvPr/>
          </p:nvSpPr>
          <p:spPr>
            <a:xfrm>
              <a:off x="2034544" y="3476768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main</a:t>
              </a:r>
              <a:endPara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3D0DEC18-D4B1-02BA-223B-50039C25C8DF}"/>
                </a:ext>
              </a:extLst>
            </p:cNvPr>
            <p:cNvSpPr/>
            <p:nvPr/>
          </p:nvSpPr>
          <p:spPr>
            <a:xfrm rot="16200000">
              <a:off x="5901561" y="2307930"/>
              <a:ext cx="301281" cy="99543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6130C87-101C-4158-FACB-B2B7A1FC8274}"/>
                </a:ext>
              </a:extLst>
            </p:cNvPr>
            <p:cNvSpPr/>
            <p:nvPr/>
          </p:nvSpPr>
          <p:spPr>
            <a:xfrm>
              <a:off x="4639301" y="2297465"/>
              <a:ext cx="951474" cy="95147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</a:t>
              </a:r>
              <a:endPara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0FBC867-033B-5733-6213-BF72AA21F2E4}"/>
                </a:ext>
              </a:extLst>
            </p:cNvPr>
            <p:cNvSpPr txBox="1"/>
            <p:nvPr/>
          </p:nvSpPr>
          <p:spPr>
            <a:xfrm>
              <a:off x="7525040" y="2613824"/>
              <a:ext cx="1340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test</a:t>
              </a:r>
              <a:r>
                <a:rPr lang="ko-KR" altLang="en-US" b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브랜치</a:t>
              </a: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6726C4C-0002-7556-6FA5-CCAF3B3218B3}"/>
                </a:ext>
              </a:extLst>
            </p:cNvPr>
            <p:cNvSpPr/>
            <p:nvPr/>
          </p:nvSpPr>
          <p:spPr>
            <a:xfrm>
              <a:off x="6553000" y="2297465"/>
              <a:ext cx="951474" cy="95147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tx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3-1</a:t>
              </a:r>
              <a:endPara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E74881-7072-4894-8154-EE0E8C0D07C9}"/>
                </a:ext>
              </a:extLst>
            </p:cNvPr>
            <p:cNvSpPr txBox="1"/>
            <p:nvPr/>
          </p:nvSpPr>
          <p:spPr>
            <a:xfrm>
              <a:off x="690028" y="2851919"/>
              <a:ext cx="21082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✔️ 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merge 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전 상황</a:t>
              </a:r>
            </a:p>
          </p:txBody>
        </p:sp>
        <p:sp>
          <p:nvSpPr>
            <p:cNvPr id="37" name="화살표: 아래쪽 36">
              <a:extLst>
                <a:ext uri="{FF2B5EF4-FFF2-40B4-BE49-F238E27FC236}">
                  <a16:creationId xmlns:a16="http://schemas.microsoft.com/office/drawing/2014/main" id="{49495999-1DEF-900D-E9FA-BF0072F44089}"/>
                </a:ext>
              </a:extLst>
            </p:cNvPr>
            <p:cNvSpPr/>
            <p:nvPr/>
          </p:nvSpPr>
          <p:spPr>
            <a:xfrm rot="14400000">
              <a:off x="4020500" y="4823947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6D8274B-1901-EC03-9A4E-A15D74861DCD}"/>
                </a:ext>
              </a:extLst>
            </p:cNvPr>
            <p:cNvSpPr/>
            <p:nvPr/>
          </p:nvSpPr>
          <p:spPr>
            <a:xfrm>
              <a:off x="2833593" y="5416596"/>
              <a:ext cx="951474" cy="9514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2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89BB7B-0F1F-B05B-6CE8-477029A0858E}"/>
                </a:ext>
              </a:extLst>
            </p:cNvPr>
            <p:cNvSpPr txBox="1"/>
            <p:nvPr/>
          </p:nvSpPr>
          <p:spPr>
            <a:xfrm>
              <a:off x="2034544" y="5707667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main</a:t>
              </a:r>
              <a:endPara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2" name="화살표: 아래쪽 41">
              <a:extLst>
                <a:ext uri="{FF2B5EF4-FFF2-40B4-BE49-F238E27FC236}">
                  <a16:creationId xmlns:a16="http://schemas.microsoft.com/office/drawing/2014/main" id="{DC40A359-60C6-3AFC-C503-29187CA94386}"/>
                </a:ext>
              </a:extLst>
            </p:cNvPr>
            <p:cNvSpPr/>
            <p:nvPr/>
          </p:nvSpPr>
          <p:spPr>
            <a:xfrm rot="16200000">
              <a:off x="5901561" y="4538829"/>
              <a:ext cx="301281" cy="99543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CF9E61A-0478-591D-06CD-667D2A3106F3}"/>
                </a:ext>
              </a:extLst>
            </p:cNvPr>
            <p:cNvSpPr/>
            <p:nvPr/>
          </p:nvSpPr>
          <p:spPr>
            <a:xfrm>
              <a:off x="4639301" y="4528364"/>
              <a:ext cx="951474" cy="9514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</a:t>
              </a:r>
              <a:endPara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81F08E6-ED17-BF25-B472-B580BEC803C0}"/>
                </a:ext>
              </a:extLst>
            </p:cNvPr>
            <p:cNvSpPr txBox="1"/>
            <p:nvPr/>
          </p:nvSpPr>
          <p:spPr>
            <a:xfrm>
              <a:off x="7525040" y="4844723"/>
              <a:ext cx="1470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main</a:t>
              </a:r>
              <a:r>
                <a:rPr lang="ko-KR" altLang="en-US" b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브랜치</a:t>
              </a: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34901A3-DD68-02CA-E068-FF9875643D33}"/>
                </a:ext>
              </a:extLst>
            </p:cNvPr>
            <p:cNvSpPr/>
            <p:nvPr/>
          </p:nvSpPr>
          <p:spPr>
            <a:xfrm>
              <a:off x="6553000" y="4528364"/>
              <a:ext cx="951474" cy="9514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3-1</a:t>
              </a:r>
              <a:endPara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31904-8CDB-26A1-92D8-9567C44F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22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fast-forward</a:t>
            </a:r>
            <a:endParaRPr lang="ko-KR" altLang="en-US" sz="4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A5586-EC2E-31AC-04C7-64B8EB424CE8}"/>
              </a:ext>
            </a:extLst>
          </p:cNvPr>
          <p:cNvSpPr txBox="1"/>
          <p:nvPr/>
        </p:nvSpPr>
        <p:spPr>
          <a:xfrm>
            <a:off x="748466" y="4866597"/>
            <a:ext cx="4093042" cy="9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명령어 입력 후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merge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성공하면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 fast-forward merge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라고 알려줌</a:t>
            </a:r>
          </a:p>
        </p:txBody>
      </p:sp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45DD89C-1417-0AC6-00AD-33FFAFA15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70" y="1688246"/>
            <a:ext cx="4930445" cy="28116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16A695-8A62-E69B-9021-89CD4C0F1D71}"/>
              </a:ext>
            </a:extLst>
          </p:cNvPr>
          <p:cNvSpPr/>
          <p:nvPr/>
        </p:nvSpPr>
        <p:spPr>
          <a:xfrm>
            <a:off x="940971" y="3210395"/>
            <a:ext cx="1293447" cy="33410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3738E-F5B3-FB48-F464-67B09582BDA4}"/>
              </a:ext>
            </a:extLst>
          </p:cNvPr>
          <p:cNvSpPr txBox="1"/>
          <p:nvPr/>
        </p:nvSpPr>
        <p:spPr>
          <a:xfrm>
            <a:off x="6211503" y="2306918"/>
            <a:ext cx="3267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push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원격저장소에 반영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231C6A9-7574-5129-95E2-789FE647B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111" y="1688246"/>
            <a:ext cx="5042503" cy="497343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6E88874-7B8C-7912-1FB9-DEDCDD29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22</a:t>
            </a:fld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07E0F5-AF02-B76D-1EE5-CA7B94C343EE}"/>
              </a:ext>
            </a:extLst>
          </p:cNvPr>
          <p:cNvCxnSpPr>
            <a:cxnSpLocks/>
          </p:cNvCxnSpPr>
          <p:nvPr/>
        </p:nvCxnSpPr>
        <p:spPr>
          <a:xfrm flipV="1">
            <a:off x="1052695" y="3544503"/>
            <a:ext cx="0" cy="12488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44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A5F67F6-BACB-2E8E-B641-234411478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2" y="1173164"/>
            <a:ext cx="8261585" cy="49111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fast-forward</a:t>
            </a:r>
            <a:endParaRPr lang="ko-KR" altLang="en-US" sz="4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1D7925-01C1-E80E-6666-AE71FB2AE631}"/>
              </a:ext>
            </a:extLst>
          </p:cNvPr>
          <p:cNvSpPr/>
          <p:nvPr/>
        </p:nvSpPr>
        <p:spPr>
          <a:xfrm>
            <a:off x="4321102" y="1437150"/>
            <a:ext cx="456051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A5DB8-FAA7-297B-BC07-CEC0ED2BBE05}"/>
              </a:ext>
            </a:extLst>
          </p:cNvPr>
          <p:cNvSpPr txBox="1"/>
          <p:nvPr/>
        </p:nvSpPr>
        <p:spPr>
          <a:xfrm>
            <a:off x="9023875" y="1437150"/>
            <a:ext cx="2743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병합완료 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origin/HEAD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최신 커밋을 가리키는 것을 확인 할 수 있음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 그림에서 커밋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3-1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359D-A451-ADC2-856F-7EAA0336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23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DE392E5-4BBC-6305-B488-7CEE9FB20B5A}"/>
              </a:ext>
            </a:extLst>
          </p:cNvPr>
          <p:cNvCxnSpPr>
            <a:cxnSpLocks/>
          </p:cNvCxnSpPr>
          <p:nvPr/>
        </p:nvCxnSpPr>
        <p:spPr>
          <a:xfrm flipH="1">
            <a:off x="8881613" y="1588477"/>
            <a:ext cx="1422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18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merge </a:t>
            </a:r>
            <a:r>
              <a:rPr lang="ko-KR" altLang="en-US" sz="4800"/>
              <a:t>완료하기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E61CC9-4A89-2B0E-A1B1-6A169E02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D93B592-7831-A459-D8E7-8813D7388DC2}"/>
              </a:ext>
            </a:extLst>
          </p:cNvPr>
          <p:cNvGrpSpPr/>
          <p:nvPr/>
        </p:nvGrpSpPr>
        <p:grpSpPr>
          <a:xfrm>
            <a:off x="2139299" y="1538630"/>
            <a:ext cx="7913402" cy="4138127"/>
            <a:chOff x="974639" y="1336500"/>
            <a:chExt cx="7913402" cy="4138127"/>
          </a:xfrm>
        </p:grpSpPr>
        <p:pic>
          <p:nvPicPr>
            <p:cNvPr id="17" name="그림 16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42ADA007-850A-2D55-702A-F0F93C849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293" y="4292370"/>
              <a:ext cx="6027574" cy="118225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378C71-92CE-6AEA-3376-B416552CC067}"/>
                </a:ext>
              </a:extLst>
            </p:cNvPr>
            <p:cNvSpPr txBox="1"/>
            <p:nvPr/>
          </p:nvSpPr>
          <p:spPr>
            <a:xfrm>
              <a:off x="5806394" y="2051642"/>
              <a:ext cx="2521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원격저장소 브랜치 삭제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C1AADC-A500-3624-93E9-7B6CBDB8F550}"/>
                </a:ext>
              </a:extLst>
            </p:cNvPr>
            <p:cNvSpPr txBox="1"/>
            <p:nvPr/>
          </p:nvSpPr>
          <p:spPr>
            <a:xfrm>
              <a:off x="5790425" y="3037519"/>
              <a:ext cx="2521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로컬저장소 브랜치 삭제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6F465B-ED1F-8CA7-2A83-4310EFE9BC10}"/>
                </a:ext>
              </a:extLst>
            </p:cNvPr>
            <p:cNvSpPr txBox="1"/>
            <p:nvPr/>
          </p:nvSpPr>
          <p:spPr>
            <a:xfrm>
              <a:off x="974639" y="1336500"/>
              <a:ext cx="42354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✅ </a:t>
              </a:r>
              <a:r>
                <a:rPr lang="en-US" altLang="ko-KR" sz="24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merge </a:t>
              </a:r>
              <a:r>
                <a:rPr lang="ko-KR" altLang="en-US" sz="24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완료 한 </a:t>
              </a:r>
              <a:r>
                <a:rPr lang="ko-KR" altLang="en-US" sz="24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브랜치는</a:t>
              </a:r>
              <a:r>
                <a:rPr lang="ko-KR" altLang="en-US" sz="24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삭제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DBA14A-4445-FFF7-BB4E-B5F7A198B1BD}"/>
                </a:ext>
              </a:extLst>
            </p:cNvPr>
            <p:cNvSpPr txBox="1"/>
            <p:nvPr/>
          </p:nvSpPr>
          <p:spPr>
            <a:xfrm>
              <a:off x="7505931" y="4508352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git log</a:t>
              </a:r>
              <a:r>
                <a:rPr lang="ko-KR" altLang="en-US" sz="20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확인</a:t>
              </a:r>
            </a:p>
          </p:txBody>
        </p:sp>
        <p:pic>
          <p:nvPicPr>
            <p:cNvPr id="9" name="그림 8" descr="텍스트, 폰트, 스크린샷, 번호이(가) 표시된 사진&#10;&#10;자동 생성된 설명">
              <a:extLst>
                <a:ext uri="{FF2B5EF4-FFF2-40B4-BE49-F238E27FC236}">
                  <a16:creationId xmlns:a16="http://schemas.microsoft.com/office/drawing/2014/main" id="{CD998498-CECF-FD32-81F5-7617E7871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294" y="1883364"/>
              <a:ext cx="4628100" cy="889740"/>
            </a:xfrm>
            <a:prstGeom prst="rect">
              <a:avLst/>
            </a:prstGeom>
          </p:spPr>
        </p:pic>
        <p:pic>
          <p:nvPicPr>
            <p:cNvPr id="11" name="그림 10" descr="텍스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68D23C2D-EDD5-BAFB-A681-555409404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8294" y="2856860"/>
              <a:ext cx="4628101" cy="66481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44F0A54-458D-9EFF-E8A1-8D4D8A007797}"/>
                </a:ext>
              </a:extLst>
            </p:cNvPr>
            <p:cNvSpPr/>
            <p:nvPr/>
          </p:nvSpPr>
          <p:spPr>
            <a:xfrm>
              <a:off x="4391441" y="4508352"/>
              <a:ext cx="2797968" cy="365125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3D69CBC3-F0A4-9E8D-DE95-A580881C6C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215" y="2174631"/>
              <a:ext cx="207845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70D9EB1-4E83-4E32-E019-5F42BF002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6954" y="3171093"/>
              <a:ext cx="261771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2BB0C38C-69D4-5ACB-2259-281E8287CC05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7183292" y="4708407"/>
              <a:ext cx="32263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978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3-way</a:t>
            </a:r>
            <a:r>
              <a:rPr lang="ko-KR" altLang="en-US" sz="4800"/>
              <a:t> </a:t>
            </a:r>
            <a:r>
              <a:rPr lang="en-US" altLang="ko-KR" sz="4800"/>
              <a:t>merge</a:t>
            </a:r>
            <a:endParaRPr lang="ko-KR" altLang="en-US"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DE0EA-F7D3-8B49-1966-45B64D0064D5}"/>
              </a:ext>
            </a:extLst>
          </p:cNvPr>
          <p:cNvSpPr txBox="1"/>
          <p:nvPr/>
        </p:nvSpPr>
        <p:spPr>
          <a:xfrm>
            <a:off x="275850" y="1148891"/>
            <a:ext cx="11335154" cy="961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💡두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브랜치가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서로 다르게 작업된 경우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공통 조상을 기준으로 세 방향을 비교해 새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만들어 병합하는 방식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📌두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브랜치가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각각의 작업 후 하나로 합칠 때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공통되는 조상이 동일 해야함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여기서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공통 조상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(Base)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6E2F47-B35F-E26B-15E6-84A7FCE4E173}"/>
              </a:ext>
            </a:extLst>
          </p:cNvPr>
          <p:cNvGrpSpPr/>
          <p:nvPr/>
        </p:nvGrpSpPr>
        <p:grpSpPr>
          <a:xfrm>
            <a:off x="2614266" y="2365217"/>
            <a:ext cx="6506210" cy="3841194"/>
            <a:chOff x="681697" y="2172589"/>
            <a:chExt cx="6521080" cy="3849973"/>
          </a:xfrm>
        </p:grpSpPr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F3FACA87-8F5E-1A04-DCF0-B17137AF027B}"/>
                </a:ext>
              </a:extLst>
            </p:cNvPr>
            <p:cNvSpPr/>
            <p:nvPr/>
          </p:nvSpPr>
          <p:spPr>
            <a:xfrm rot="16200000">
              <a:off x="5272169" y="2183054"/>
              <a:ext cx="301281" cy="99543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AEA48797-76BE-14EA-9E51-E5AA78F0FE61}"/>
                </a:ext>
              </a:extLst>
            </p:cNvPr>
            <p:cNvSpPr/>
            <p:nvPr/>
          </p:nvSpPr>
          <p:spPr>
            <a:xfrm rot="18900000">
              <a:off x="3526043" y="3982273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28726B5-2C60-6B09-94DC-F08F0606CD34}"/>
                </a:ext>
              </a:extLst>
            </p:cNvPr>
            <p:cNvSpPr/>
            <p:nvPr/>
          </p:nvSpPr>
          <p:spPr>
            <a:xfrm rot="13500000">
              <a:off x="3529068" y="2730236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C16D3BF-0C30-17EB-4C2E-505F8981037D}"/>
                </a:ext>
              </a:extLst>
            </p:cNvPr>
            <p:cNvSpPr/>
            <p:nvPr/>
          </p:nvSpPr>
          <p:spPr>
            <a:xfrm>
              <a:off x="765455" y="3621412"/>
              <a:ext cx="1759223" cy="484632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60CE36E-3EAC-6DAD-83C8-16709E1032A6}"/>
                </a:ext>
              </a:extLst>
            </p:cNvPr>
            <p:cNvSpPr/>
            <p:nvPr/>
          </p:nvSpPr>
          <p:spPr>
            <a:xfrm>
              <a:off x="681697" y="3388582"/>
              <a:ext cx="951474" cy="9502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1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7882051-94F5-AB92-49A2-369E2A36F78F}"/>
                </a:ext>
              </a:extLst>
            </p:cNvPr>
            <p:cNvSpPr/>
            <p:nvPr/>
          </p:nvSpPr>
          <p:spPr>
            <a:xfrm>
              <a:off x="2524678" y="3388582"/>
              <a:ext cx="951474" cy="9514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2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7CD262-94C6-4939-6DC8-305C53DA7E57}"/>
                </a:ext>
              </a:extLst>
            </p:cNvPr>
            <p:cNvSpPr/>
            <p:nvPr/>
          </p:nvSpPr>
          <p:spPr>
            <a:xfrm>
              <a:off x="4009909" y="2172589"/>
              <a:ext cx="951474" cy="9514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</a:t>
              </a:r>
              <a:endPara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2B09821-385B-0584-993C-EC0D75292357}"/>
                </a:ext>
              </a:extLst>
            </p:cNvPr>
            <p:cNvSpPr/>
            <p:nvPr/>
          </p:nvSpPr>
          <p:spPr>
            <a:xfrm>
              <a:off x="4029987" y="4645578"/>
              <a:ext cx="951474" cy="95147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4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DA49F59-DB02-7E6F-5025-D4BA24221CB3}"/>
                </a:ext>
              </a:extLst>
            </p:cNvPr>
            <p:cNvSpPr/>
            <p:nvPr/>
          </p:nvSpPr>
          <p:spPr>
            <a:xfrm>
              <a:off x="5923608" y="2172589"/>
              <a:ext cx="951474" cy="9514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3-1</a:t>
              </a:r>
              <a:endPara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48C9A5-5D58-422D-D181-F6D23168875F}"/>
                </a:ext>
              </a:extLst>
            </p:cNvPr>
            <p:cNvSpPr txBox="1"/>
            <p:nvPr/>
          </p:nvSpPr>
          <p:spPr>
            <a:xfrm>
              <a:off x="3806137" y="565323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hello</a:t>
              </a:r>
              <a:r>
                <a:rPr lang="ko-KR" altLang="en-US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브랜치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6" name="화살표: 위쪽 5">
              <a:extLst>
                <a:ext uri="{FF2B5EF4-FFF2-40B4-BE49-F238E27FC236}">
                  <a16:creationId xmlns:a16="http://schemas.microsoft.com/office/drawing/2014/main" id="{3C41B949-A29D-2A20-982A-948D49F9C590}"/>
                </a:ext>
              </a:extLst>
            </p:cNvPr>
            <p:cNvSpPr/>
            <p:nvPr/>
          </p:nvSpPr>
          <p:spPr>
            <a:xfrm rot="10800000">
              <a:off x="4174401" y="4291248"/>
              <a:ext cx="708100" cy="354330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512CBCB-3541-9A53-982F-5163E47906C6}"/>
                </a:ext>
              </a:extLst>
            </p:cNvPr>
            <p:cNvSpPr/>
            <p:nvPr/>
          </p:nvSpPr>
          <p:spPr>
            <a:xfrm>
              <a:off x="3887766" y="3810396"/>
              <a:ext cx="1281371" cy="4846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HEAD</a:t>
              </a:r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26016F-8875-6F2A-B24B-B0364C4A79A2}"/>
                </a:ext>
              </a:extLst>
            </p:cNvPr>
            <p:cNvSpPr txBox="1"/>
            <p:nvPr/>
          </p:nvSpPr>
          <p:spPr>
            <a:xfrm>
              <a:off x="5025422" y="4915030"/>
              <a:ext cx="2177355" cy="401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git checkout hello</a:t>
              </a:r>
              <a:endPara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FBA9BBD-0630-F816-5E3E-54F8D9CC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19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5622A81-68FB-BD5D-BCD9-578D430DF1D6}"/>
              </a:ext>
            </a:extLst>
          </p:cNvPr>
          <p:cNvSpPr txBox="1"/>
          <p:nvPr/>
        </p:nvSpPr>
        <p:spPr>
          <a:xfrm>
            <a:off x="545227" y="1099581"/>
            <a:ext cx="11101546" cy="1337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두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(3-1, 4)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과 조상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(2)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총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개의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커밋이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merge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관여하기 때문에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3-way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라고 불리게 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merge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완료 시 결과를 담은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(5)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 생성됨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병합커밋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협업에서 사용되는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merge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3-way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3-way</a:t>
            </a:r>
            <a:r>
              <a:rPr lang="ko-KR" altLang="en-US" sz="4800"/>
              <a:t> </a:t>
            </a:r>
            <a:r>
              <a:rPr lang="en-US" altLang="ko-KR" sz="4800"/>
              <a:t>merge</a:t>
            </a:r>
            <a:endParaRPr lang="ko-KR" altLang="en-US" sz="48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9E0749-5715-85D0-6DD9-588A34D526A7}"/>
              </a:ext>
            </a:extLst>
          </p:cNvPr>
          <p:cNvGrpSpPr/>
          <p:nvPr/>
        </p:nvGrpSpPr>
        <p:grpSpPr>
          <a:xfrm>
            <a:off x="1702509" y="2736639"/>
            <a:ext cx="8786982" cy="3424463"/>
            <a:chOff x="1532573" y="2897780"/>
            <a:chExt cx="8786982" cy="3424463"/>
          </a:xfrm>
        </p:grpSpPr>
        <p:sp>
          <p:nvSpPr>
            <p:cNvPr id="20" name="화살표: 아래쪽 19">
              <a:extLst>
                <a:ext uri="{FF2B5EF4-FFF2-40B4-BE49-F238E27FC236}">
                  <a16:creationId xmlns:a16="http://schemas.microsoft.com/office/drawing/2014/main" id="{27DEB397-CB76-84AF-32AD-2C7670EAF96D}"/>
                </a:ext>
              </a:extLst>
            </p:cNvPr>
            <p:cNvSpPr/>
            <p:nvPr/>
          </p:nvSpPr>
          <p:spPr>
            <a:xfrm rot="16200000">
              <a:off x="7333429" y="4129499"/>
              <a:ext cx="301281" cy="343812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6D238AB4-F9C4-C607-1880-9A935F1C010D}"/>
                </a:ext>
              </a:extLst>
            </p:cNvPr>
            <p:cNvSpPr/>
            <p:nvPr/>
          </p:nvSpPr>
          <p:spPr>
            <a:xfrm rot="18900000">
              <a:off x="8245885" y="3229654"/>
              <a:ext cx="301281" cy="2648149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F3FACA87-8F5E-1A04-DCF0-B17137AF027B}"/>
                </a:ext>
              </a:extLst>
            </p:cNvPr>
            <p:cNvSpPr/>
            <p:nvPr/>
          </p:nvSpPr>
          <p:spPr>
            <a:xfrm rot="16200000">
              <a:off x="6123045" y="2908245"/>
              <a:ext cx="301281" cy="99543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AEA48797-76BE-14EA-9E51-E5AA78F0FE61}"/>
                </a:ext>
              </a:extLst>
            </p:cNvPr>
            <p:cNvSpPr/>
            <p:nvPr/>
          </p:nvSpPr>
          <p:spPr>
            <a:xfrm rot="18900000">
              <a:off x="4376919" y="4707464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28726B5-2C60-6B09-94DC-F08F0606CD34}"/>
                </a:ext>
              </a:extLst>
            </p:cNvPr>
            <p:cNvSpPr/>
            <p:nvPr/>
          </p:nvSpPr>
          <p:spPr>
            <a:xfrm rot="13500000">
              <a:off x="4379944" y="3455427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C16D3BF-0C30-17EB-4C2E-505F8981037D}"/>
                </a:ext>
              </a:extLst>
            </p:cNvPr>
            <p:cNvSpPr/>
            <p:nvPr/>
          </p:nvSpPr>
          <p:spPr>
            <a:xfrm>
              <a:off x="1616331" y="4346603"/>
              <a:ext cx="1759223" cy="484632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60CE36E-3EAC-6DAD-83C8-16709E1032A6}"/>
                </a:ext>
              </a:extLst>
            </p:cNvPr>
            <p:cNvSpPr/>
            <p:nvPr/>
          </p:nvSpPr>
          <p:spPr>
            <a:xfrm>
              <a:off x="1532573" y="4113773"/>
              <a:ext cx="951474" cy="9502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1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7882051-94F5-AB92-49A2-369E2A36F78F}"/>
                </a:ext>
              </a:extLst>
            </p:cNvPr>
            <p:cNvSpPr/>
            <p:nvPr/>
          </p:nvSpPr>
          <p:spPr>
            <a:xfrm>
              <a:off x="3375554" y="4113773"/>
              <a:ext cx="951474" cy="9514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2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7CD262-94C6-4939-6DC8-305C53DA7E57}"/>
                </a:ext>
              </a:extLst>
            </p:cNvPr>
            <p:cNvSpPr/>
            <p:nvPr/>
          </p:nvSpPr>
          <p:spPr>
            <a:xfrm>
              <a:off x="4860785" y="2897780"/>
              <a:ext cx="951474" cy="9514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</a:t>
              </a:r>
              <a:endParaRPr lang="ko-KR" altLang="en-US" sz="1400" b="1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2B09821-385B-0584-993C-EC0D75292357}"/>
                </a:ext>
              </a:extLst>
            </p:cNvPr>
            <p:cNvSpPr/>
            <p:nvPr/>
          </p:nvSpPr>
          <p:spPr>
            <a:xfrm>
              <a:off x="4880863" y="5370769"/>
              <a:ext cx="951474" cy="95147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4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DA49F59-DB02-7E6F-5025-D4BA24221CB3}"/>
                </a:ext>
              </a:extLst>
            </p:cNvPr>
            <p:cNvSpPr/>
            <p:nvPr/>
          </p:nvSpPr>
          <p:spPr>
            <a:xfrm>
              <a:off x="6774484" y="2897780"/>
              <a:ext cx="951474" cy="9514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3-1</a:t>
              </a:r>
              <a:endPara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6" name="화살표: 위쪽 5">
              <a:extLst>
                <a:ext uri="{FF2B5EF4-FFF2-40B4-BE49-F238E27FC236}">
                  <a16:creationId xmlns:a16="http://schemas.microsoft.com/office/drawing/2014/main" id="{3C41B949-A29D-2A20-982A-948D49F9C590}"/>
                </a:ext>
              </a:extLst>
            </p:cNvPr>
            <p:cNvSpPr/>
            <p:nvPr/>
          </p:nvSpPr>
          <p:spPr>
            <a:xfrm rot="10800000">
              <a:off x="9324819" y="5001926"/>
              <a:ext cx="708100" cy="354330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512CBCB-3541-9A53-982F-5163E47906C6}"/>
                </a:ext>
              </a:extLst>
            </p:cNvPr>
            <p:cNvSpPr/>
            <p:nvPr/>
          </p:nvSpPr>
          <p:spPr>
            <a:xfrm>
              <a:off x="9038184" y="4521074"/>
              <a:ext cx="1281371" cy="4846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HEAD</a:t>
              </a:r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85CD6A0-46F5-21CB-7245-41FD1D9C08FC}"/>
                </a:ext>
              </a:extLst>
            </p:cNvPr>
            <p:cNvSpPr/>
            <p:nvPr/>
          </p:nvSpPr>
          <p:spPr>
            <a:xfrm>
              <a:off x="9203133" y="5370769"/>
              <a:ext cx="951474" cy="95147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5</a:t>
              </a:r>
              <a:endPara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D1E572-FCF1-AD03-D87C-62C531FD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47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3-way</a:t>
            </a:r>
            <a:r>
              <a:rPr lang="ko-KR" altLang="en-US" sz="4800" dirty="0"/>
              <a:t> </a:t>
            </a:r>
            <a:r>
              <a:rPr lang="en-US" altLang="ko-KR" sz="4800" dirty="0"/>
              <a:t>merge</a:t>
            </a:r>
            <a:endParaRPr lang="ko-KR" altLang="en-US" sz="4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A0A54-6B1C-F1DB-485B-E6EA4FC8A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7" y="1736399"/>
            <a:ext cx="4415054" cy="1803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5AC2B1-7ED6-8D1F-D6F9-8FEF6CEC9F8B}"/>
              </a:ext>
            </a:extLst>
          </p:cNvPr>
          <p:cNvSpPr txBox="1"/>
          <p:nvPr/>
        </p:nvSpPr>
        <p:spPr>
          <a:xfrm>
            <a:off x="616322" y="1198559"/>
            <a:ext cx="785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이동 후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hello.txt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파일에 내용을 추가하고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후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푸쉬</a:t>
            </a:r>
            <a:endParaRPr lang="ko-KR" altLang="en-US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1170-191F-5EC9-3477-7EFCF0A8C244}"/>
              </a:ext>
            </a:extLst>
          </p:cNvPr>
          <p:cNvSpPr txBox="1"/>
          <p:nvPr/>
        </p:nvSpPr>
        <p:spPr>
          <a:xfrm>
            <a:off x="5132921" y="2816399"/>
            <a:ext cx="2778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fast-forward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없음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D7CE2D-7B5D-5F60-8E54-ADCB65218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67" y="3859960"/>
            <a:ext cx="6890667" cy="18911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E6AE14-E92A-6791-7CEC-F536893C35C2}"/>
              </a:ext>
            </a:extLst>
          </p:cNvPr>
          <p:cNvSpPr txBox="1"/>
          <p:nvPr/>
        </p:nvSpPr>
        <p:spPr>
          <a:xfrm>
            <a:off x="7616430" y="3960489"/>
            <a:ext cx="4209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 merge hello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 시 위와 같은 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탭이 열림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메시지 작성 후 탭을 닫으면 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 merge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완료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메시지는 작성하지 않아도 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8FF766-EB55-F44C-CCE6-151005925E32}"/>
              </a:ext>
            </a:extLst>
          </p:cNvPr>
          <p:cNvSpPr/>
          <p:nvPr/>
        </p:nvSpPr>
        <p:spPr>
          <a:xfrm>
            <a:off x="1219700" y="5262856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E3427-031F-F0BF-2FAB-75F3D5250F4B}"/>
              </a:ext>
            </a:extLst>
          </p:cNvPr>
          <p:cNvSpPr txBox="1"/>
          <p:nvPr/>
        </p:nvSpPr>
        <p:spPr>
          <a:xfrm>
            <a:off x="616322" y="5886978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 이 메시지는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commit history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에서 확인 할 수 있습니다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5060C-62C8-0D42-727F-2065521D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37FA4-0C52-B586-6A93-8398AC6BDCDE}"/>
              </a:ext>
            </a:extLst>
          </p:cNvPr>
          <p:cNvSpPr txBox="1"/>
          <p:nvPr/>
        </p:nvSpPr>
        <p:spPr>
          <a:xfrm>
            <a:off x="5132921" y="1980779"/>
            <a:ext cx="44150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수정된 내용을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main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이동 후 병합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97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E15907A-EF16-BC9D-F111-D64292780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94" y="1512092"/>
            <a:ext cx="2743200" cy="1268473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</a:rPr>
              <a:t>실습</a:t>
            </a:r>
            <a:r>
              <a:rPr lang="en-US" altLang="ko-KR" sz="4800" dirty="0">
                <a:solidFill>
                  <a:schemeClr val="accent2"/>
                </a:solidFill>
              </a:rPr>
              <a:t>1. merge </a:t>
            </a:r>
            <a:r>
              <a:rPr lang="ko-KR" altLang="en-US" sz="4800" dirty="0">
                <a:solidFill>
                  <a:schemeClr val="accent2"/>
                </a:solidFill>
              </a:rPr>
              <a:t>해보기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7404591" cy="44605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현재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main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브랜치에서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dog, cat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생성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dog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이동 후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my.txt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파일을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수정한뒤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올리기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main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브랜치에서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dog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병합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(dog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삭제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병합 완료 후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cat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브랜치로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이동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cat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브랜치에서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my.txt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파일을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수정한뒤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올리기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main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브랜치에서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cat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병합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7. 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꼭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5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번째 줄을 수정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cat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병합 후 무슨 메시지가 뜨는 지 확인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ECD5E-C40F-72A6-4769-F93F26A7E302}"/>
              </a:ext>
            </a:extLst>
          </p:cNvPr>
          <p:cNvSpPr/>
          <p:nvPr/>
        </p:nvSpPr>
        <p:spPr>
          <a:xfrm>
            <a:off x="9203132" y="2415440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3B9374-2392-EE0A-A249-55DBDDFCB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40" y="3230252"/>
            <a:ext cx="2886306" cy="132556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6178F6-A6A1-CCB9-4A01-BCB5E1DC4DD6}"/>
              </a:ext>
            </a:extLst>
          </p:cNvPr>
          <p:cNvSpPr/>
          <p:nvPr/>
        </p:nvSpPr>
        <p:spPr>
          <a:xfrm>
            <a:off x="8706316" y="4178382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36AD35-6499-EE25-A2C5-E27687F0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3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</a:t>
            </a:r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충돌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1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367171"/>
            <a:ext cx="110079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</a:t>
            </a:r>
            <a:r>
              <a:rPr lang="en-US" altLang="ko-KR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(Branch)</a:t>
            </a:r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6600" dirty="0">
              <a:solidFill>
                <a:srgbClr val="ED7D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이해하기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87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브랜치</a:t>
            </a:r>
            <a:r>
              <a:rPr lang="ko-KR" altLang="en-US" sz="4800" dirty="0"/>
              <a:t> 충돌 이해하기</a:t>
            </a:r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1206019"/>
            <a:ext cx="9222178" cy="1767281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💡 두 명 이상의 개발자가 </a:t>
            </a:r>
            <a:r>
              <a:rPr lang="ko-KR" altLang="en-US" b="1" dirty="0">
                <a:solidFill>
                  <a:srgbClr val="FF5050"/>
                </a:solidFill>
              </a:rPr>
              <a:t>같은 파일의 같은 부분</a:t>
            </a:r>
            <a:r>
              <a:rPr lang="ko-KR" altLang="en-US" dirty="0"/>
              <a:t>을 작업할 때 일어나는 현상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Git</a:t>
            </a:r>
            <a:r>
              <a:rPr lang="ko-KR" altLang="en-US" dirty="0"/>
              <a:t>이 자동으로 병합하지 못하고 수동으로 해결해야 함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</a:t>
            </a:r>
            <a:r>
              <a:rPr lang="en-US" altLang="ko-KR" dirty="0"/>
              <a:t> </a:t>
            </a:r>
            <a:r>
              <a:rPr lang="ko-KR" altLang="en-US" dirty="0"/>
              <a:t>충돌 해결 후 작업을 진행</a:t>
            </a:r>
            <a:r>
              <a:rPr lang="en-US" altLang="ko-KR" dirty="0"/>
              <a:t> </a:t>
            </a:r>
            <a:r>
              <a:rPr lang="ko-KR" altLang="en-US" dirty="0"/>
              <a:t>→ 오류가 아닌 코드의 충돌일 뿐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47EC700-5405-B629-3A0C-3803957F1EAB}"/>
              </a:ext>
            </a:extLst>
          </p:cNvPr>
          <p:cNvGrpSpPr/>
          <p:nvPr/>
        </p:nvGrpSpPr>
        <p:grpSpPr>
          <a:xfrm>
            <a:off x="1862003" y="3586114"/>
            <a:ext cx="8442593" cy="2094277"/>
            <a:chOff x="1179045" y="4015583"/>
            <a:chExt cx="6982845" cy="173217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B28B58-FC3B-7A8C-AC2E-9D79DD58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999" y="4015583"/>
              <a:ext cx="6878891" cy="12760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D2D481-B88E-7CFA-1514-47CD82E884AD}"/>
                </a:ext>
              </a:extLst>
            </p:cNvPr>
            <p:cNvSpPr txBox="1"/>
            <p:nvPr/>
          </p:nvSpPr>
          <p:spPr>
            <a:xfrm>
              <a:off x="1179045" y="5378422"/>
              <a:ext cx="5181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🔎 충돌이 났을 때는 수동으로 충돌 해결 후 진행해야 함</a:t>
              </a:r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16793-6341-C93E-BCC2-0656A42E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6677B3-B008-6395-9607-BD58B9E928C4}"/>
              </a:ext>
            </a:extLst>
          </p:cNvPr>
          <p:cNvSpPr/>
          <p:nvPr/>
        </p:nvSpPr>
        <p:spPr>
          <a:xfrm>
            <a:off x="1987688" y="4480975"/>
            <a:ext cx="8108290" cy="598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517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해결하기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C3F2D1-8A1C-32A9-429C-11DA0676A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3" y="2207097"/>
            <a:ext cx="6067588" cy="2341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10351-9B3F-78FF-6164-88F928E42DCF}"/>
              </a:ext>
            </a:extLst>
          </p:cNvPr>
          <p:cNvSpPr txBox="1"/>
          <p:nvPr/>
        </p:nvSpPr>
        <p:spPr>
          <a:xfrm>
            <a:off x="6594349" y="2434826"/>
            <a:ext cx="5299849" cy="1885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Accept Current Change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위 코드만 남김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Accept Incoming Change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아래 코드만 남김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Accept Both Changes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아래 코드 남김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Compage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Chages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새 탭에서 두 코드 보여줌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0567D-352F-81D0-B952-F2CED5693001}"/>
              </a:ext>
            </a:extLst>
          </p:cNvPr>
          <p:cNvSpPr txBox="1"/>
          <p:nvPr/>
        </p:nvSpPr>
        <p:spPr>
          <a:xfrm>
            <a:off x="332168" y="4636572"/>
            <a:ext cx="619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⚠️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ctrl + z 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되돌리기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할 수 있으니 자유롭게 눌러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보셔도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됩니다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21F10-F2DA-E495-EC5A-60F892FF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54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해결하기</a:t>
            </a:r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3DAA9AF-128A-FDEF-3113-FFB5CE03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1136282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방법</a:t>
            </a:r>
            <a:r>
              <a:rPr lang="en-US" altLang="ko-KR" dirty="0"/>
              <a:t> : </a:t>
            </a:r>
            <a:r>
              <a:rPr lang="ko-KR" altLang="en-US" dirty="0"/>
              <a:t>원하는 코드만 남기기</a:t>
            </a:r>
            <a:r>
              <a:rPr lang="en-US" altLang="ko-KR" dirty="0"/>
              <a:t>(</a:t>
            </a:r>
            <a:r>
              <a:rPr lang="ko-KR" altLang="en-US" dirty="0"/>
              <a:t>코드는 둘다 남긴다고 가정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&lt;&lt;&lt;&lt;&lt;&lt; HEAD, ======, &gt;&gt;&gt;&gt;&gt;&gt; cat </a:t>
            </a:r>
            <a:r>
              <a:rPr lang="ko-KR" altLang="en-US" dirty="0"/>
              <a:t>을 수동으로 삭제 후 저장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215D1A-2D08-C187-7D71-9FCBED20E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04" y="2461846"/>
            <a:ext cx="4382022" cy="209176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E99DC-9B96-63C8-AEDE-BA62FCE2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03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해결하기</a:t>
            </a:r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3DAA9AF-128A-FDEF-3113-FFB5CE03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1136282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모두 완료 후 </a:t>
            </a:r>
            <a:r>
              <a:rPr lang="en-US" altLang="ko-KR"/>
              <a:t>Git</a:t>
            </a:r>
            <a:r>
              <a:rPr lang="ko-KR" altLang="en-US"/>
              <a:t>에 </a:t>
            </a:r>
            <a:r>
              <a:rPr lang="en-US" altLang="ko-KR"/>
              <a:t>add, commit, push</a:t>
            </a:r>
          </a:p>
          <a:p>
            <a:pPr marL="342900" lvl="1" indent="-342900"/>
            <a:r>
              <a:rPr lang="ko-KR" altLang="en-US"/>
              <a:t>이 후 모든 브랜치 삭제</a:t>
            </a:r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45086A2-65B9-FC43-3D82-1AFD6D495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15" y="2612150"/>
            <a:ext cx="6259060" cy="228133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B92900-6051-D36B-87B3-422399809BF3}"/>
              </a:ext>
            </a:extLst>
          </p:cNvPr>
          <p:cNvSpPr/>
          <p:nvPr/>
        </p:nvSpPr>
        <p:spPr>
          <a:xfrm>
            <a:off x="5890002" y="2612149"/>
            <a:ext cx="1473324" cy="2754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A7104-1DA0-2DA7-40D8-C9FF43BD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62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</a:t>
            </a:r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이름 규칙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87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이름 규칙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23434"/>
            <a:ext cx="11442835" cy="3256061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>
                <a:latin typeface="+mn-ea"/>
                <a:ea typeface="+mn-ea"/>
              </a:rPr>
              <a:t>💡 </a:t>
            </a:r>
            <a:r>
              <a:rPr lang="ko-KR" altLang="en-US" dirty="0" err="1">
                <a:latin typeface="+mn-ea"/>
                <a:ea typeface="+mn-ea"/>
              </a:rPr>
              <a:t>브랜치를</a:t>
            </a:r>
            <a:r>
              <a:rPr lang="ko-KR" altLang="en-US" dirty="0">
                <a:latin typeface="+mn-ea"/>
                <a:ea typeface="+mn-ea"/>
              </a:rPr>
              <a:t> 생성 관련 협업 시 혼란을 줄이고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목적을 명확하게 하기 위해 이름 규칙을 정함</a:t>
            </a:r>
            <a:endParaRPr lang="en-US" altLang="ko-KR" dirty="0">
              <a:latin typeface="+mn-ea"/>
              <a:ea typeface="+mn-ea"/>
            </a:endParaRPr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일반적으로 많이 사용하는 규칙이 있으나 회사</a:t>
            </a:r>
            <a:r>
              <a:rPr lang="en-US" altLang="ko-KR" dirty="0"/>
              <a:t>/</a:t>
            </a:r>
            <a:r>
              <a:rPr lang="ko-KR" altLang="en-US" dirty="0"/>
              <a:t>팀마다 다를 수 있음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main</a:t>
            </a:r>
            <a:r>
              <a:rPr lang="ko-KR" altLang="en-US" dirty="0"/>
              <a:t>브랜치에서는 직접 작업하거나 커밋하지 않고 병합만 수행함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소문자 사용</a:t>
            </a:r>
            <a:r>
              <a:rPr lang="en-US" altLang="ko-KR" dirty="0"/>
              <a:t>, </a:t>
            </a:r>
            <a:r>
              <a:rPr lang="ko-KR" altLang="en-US" dirty="0"/>
              <a:t>공백은 </a:t>
            </a:r>
            <a:r>
              <a:rPr lang="en-US" altLang="ko-KR" dirty="0"/>
              <a:t>-</a:t>
            </a:r>
            <a:r>
              <a:rPr lang="ko-KR" altLang="en-US" dirty="0"/>
              <a:t>로 대체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너무 길거나 복잡한 이름은 피함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팀 내 </a:t>
            </a:r>
            <a:r>
              <a:rPr lang="ko-KR" altLang="en-US" dirty="0" err="1"/>
              <a:t>브랜치</a:t>
            </a:r>
            <a:r>
              <a:rPr lang="ko-KR" altLang="en-US" dirty="0"/>
              <a:t> 명명 컨벤션이 있다면 반드시 그 규칙에 따름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F975E-B18D-492D-AD1C-1989C592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92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ECA31-CE0D-CB64-E39A-12181675D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43558-85D4-34DA-D1C4-EADF9311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이름 규칙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622CE8E8-0713-DA4B-B737-42CDAE6BD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78" y="1111513"/>
            <a:ext cx="11442835" cy="637990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ko-KR" altLang="en-US" dirty="0"/>
              <a:t>✅ </a:t>
            </a:r>
            <a:r>
              <a:rPr lang="ko-KR" altLang="en-US" dirty="0" err="1"/>
              <a:t>브랜치</a:t>
            </a:r>
            <a:r>
              <a:rPr lang="ko-KR" altLang="en-US" dirty="0"/>
              <a:t> 이름 규칙 예시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9BE1AF-FC44-C8BA-A4CD-DAECDA0E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CF2B3-64F8-0480-3608-2B7C6103F376}"/>
              </a:ext>
            </a:extLst>
          </p:cNvPr>
          <p:cNvSpPr txBox="1"/>
          <p:nvPr/>
        </p:nvSpPr>
        <p:spPr>
          <a:xfrm>
            <a:off x="385778" y="5674696"/>
            <a:ext cx="6116854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>
              <a:lnSpc>
                <a:spcPct val="15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하나의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브랜치에는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하나의 작업만 할 것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51321E-7C2C-0F29-0526-41A44F658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12724"/>
              </p:ext>
            </p:extLst>
          </p:nvPr>
        </p:nvGraphicFramePr>
        <p:xfrm>
          <a:off x="518127" y="1735726"/>
          <a:ext cx="11155746" cy="3938968"/>
        </p:xfrm>
        <a:graphic>
          <a:graphicData uri="http://schemas.openxmlformats.org/drawingml/2006/table">
            <a:tbl>
              <a:tblPr/>
              <a:tblGrid>
                <a:gridCol w="1164753">
                  <a:extLst>
                    <a:ext uri="{9D8B030D-6E8A-4147-A177-3AD203B41FA5}">
                      <a16:colId xmlns:a16="http://schemas.microsoft.com/office/drawing/2014/main" val="2906812872"/>
                    </a:ext>
                  </a:extLst>
                </a:gridCol>
                <a:gridCol w="5849649">
                  <a:extLst>
                    <a:ext uri="{9D8B030D-6E8A-4147-A177-3AD203B41FA5}">
                      <a16:colId xmlns:a16="http://schemas.microsoft.com/office/drawing/2014/main" val="2713219715"/>
                    </a:ext>
                  </a:extLst>
                </a:gridCol>
                <a:gridCol w="4141344">
                  <a:extLst>
                    <a:ext uri="{9D8B030D-6E8A-4147-A177-3AD203B41FA5}">
                      <a16:colId xmlns:a16="http://schemas.microsoft.com/office/drawing/2014/main" val="1251616553"/>
                    </a:ext>
                  </a:extLst>
                </a:gridCol>
              </a:tblGrid>
              <a:tr h="4923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접두어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의미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예시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25134"/>
                  </a:ext>
                </a:extLst>
              </a:tr>
              <a:tr h="4923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feature/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새로운 기능 개발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feature/login-page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939786"/>
                  </a:ext>
                </a:extLst>
              </a:tr>
              <a:tr h="4923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fix/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버그 수정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fix/crash-on-startup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065940"/>
                  </a:ext>
                </a:extLst>
              </a:tr>
              <a:tr h="4923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hotfix/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긴급 버그 수정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배포 중 발견된 문제 등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hotfix/payment-error-prod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93318"/>
                  </a:ext>
                </a:extLst>
              </a:tr>
              <a:tr h="4923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release/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릴리즈 준비용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브랜치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release/v1.0.0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118807"/>
                  </a:ext>
                </a:extLst>
              </a:tr>
              <a:tr h="4923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refactor/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리팩토링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기능 변경 없이 코드 구조 개선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refactor/user-service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1088163"/>
                  </a:ext>
                </a:extLst>
              </a:tr>
              <a:tr h="4923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test/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테스트 코드 작성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test/signup-validation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4473506"/>
                  </a:ext>
                </a:extLst>
              </a:tr>
              <a:tr h="4923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chore/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사소한 작업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문서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설정파일 수정 등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chore/update-readme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67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2293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버전 관리 체계</a:t>
            </a:r>
            <a:endParaRPr lang="ko-KR" altLang="en-US" sz="4800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388" y="1719621"/>
            <a:ext cx="8958021" cy="123475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dirty="0">
                <a:latin typeface="+mn-lt"/>
              </a:rPr>
              <a:t>💡</a:t>
            </a:r>
            <a:r>
              <a:rPr lang="en-US" altLang="ko-KR" dirty="0">
                <a:latin typeface="+mn-lt"/>
              </a:rPr>
              <a:t>Semantic Versioning (</a:t>
            </a:r>
            <a:r>
              <a:rPr lang="ko-KR" altLang="en-US" dirty="0" err="1">
                <a:latin typeface="+mn-lt"/>
              </a:rPr>
              <a:t>시맨틱</a:t>
            </a:r>
            <a:r>
              <a:rPr lang="ko-KR" altLang="en-US" dirty="0">
                <a:latin typeface="+mn-lt"/>
              </a:rPr>
              <a:t> </a:t>
            </a:r>
            <a:r>
              <a:rPr lang="ko-KR" altLang="en-US" dirty="0" err="1">
                <a:latin typeface="+mn-lt"/>
              </a:rPr>
              <a:t>버저닝</a:t>
            </a:r>
            <a:r>
              <a:rPr lang="en-US" altLang="ko-KR" dirty="0">
                <a:latin typeface="+mn-lt"/>
              </a:rPr>
              <a:t>) </a:t>
            </a:r>
          </a:p>
          <a:p>
            <a:pPr marL="800100" lvl="2" indent="-342900"/>
            <a:r>
              <a:rPr lang="ko-KR" altLang="en-US" dirty="0"/>
              <a:t>버전을 </a:t>
            </a:r>
            <a:r>
              <a:rPr lang="ko-KR" altLang="en-US" b="1" dirty="0"/>
              <a:t>의미 있게</a:t>
            </a:r>
            <a:r>
              <a:rPr lang="en-US" altLang="ko-KR" b="1" dirty="0"/>
              <a:t>(Semantic)</a:t>
            </a:r>
            <a:r>
              <a:rPr lang="ko-KR" altLang="en-US" dirty="0"/>
              <a:t> 부여하여 변경 사항의 종류를 명확히 나타내는 방법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E41257-296F-B9BA-361F-B8BB91DC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1DB551-6370-807C-D0EF-3F91EB9B90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874" b="23039"/>
          <a:stretch>
            <a:fillRect/>
          </a:stretch>
        </p:blipFill>
        <p:spPr>
          <a:xfrm>
            <a:off x="1772425" y="3859956"/>
            <a:ext cx="8647149" cy="1657350"/>
          </a:xfrm>
          <a:prstGeom prst="rect">
            <a:avLst/>
          </a:prstGeom>
        </p:spPr>
      </p:pic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A3F29B63-8D84-1D74-488D-C1905468C5F9}"/>
              </a:ext>
            </a:extLst>
          </p:cNvPr>
          <p:cNvSpPr txBox="1">
            <a:spLocks/>
          </p:cNvSpPr>
          <p:nvPr/>
        </p:nvSpPr>
        <p:spPr>
          <a:xfrm>
            <a:off x="1623388" y="3221966"/>
            <a:ext cx="7944960" cy="63799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ko-KR" altLang="en-US" dirty="0"/>
              <a:t>✅ 작성 형식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94433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1774D-DD78-9236-FB2D-92D7B85D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8CEFD-D6A9-DF8A-5C2D-ED51B11C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버전 관리 체계</a:t>
            </a:r>
            <a:endParaRPr lang="ko-KR" altLang="en-US" sz="4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05F250-32FE-12B5-8E1C-D88ADD431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0714E1AD-BD24-1EFB-57ED-82C8867F0F73}"/>
              </a:ext>
            </a:extLst>
          </p:cNvPr>
          <p:cNvSpPr txBox="1">
            <a:spLocks/>
          </p:cNvSpPr>
          <p:nvPr/>
        </p:nvSpPr>
        <p:spPr>
          <a:xfrm>
            <a:off x="251788" y="1486364"/>
            <a:ext cx="7944960" cy="63799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</a:pPr>
            <a:r>
              <a:rPr lang="ko-KR" altLang="en-US" dirty="0"/>
              <a:t>✅ 각 숫자의 의미</a:t>
            </a:r>
            <a:endParaRPr lang="en-US" altLang="ko-KR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63E8F79-6324-E536-4E21-54AC04AE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29474"/>
              </p:ext>
            </p:extLst>
          </p:nvPr>
        </p:nvGraphicFramePr>
        <p:xfrm>
          <a:off x="355600" y="2124354"/>
          <a:ext cx="11493500" cy="3336648"/>
        </p:xfrm>
        <a:graphic>
          <a:graphicData uri="http://schemas.openxmlformats.org/drawingml/2006/table">
            <a:tbl>
              <a:tblPr/>
              <a:tblGrid>
                <a:gridCol w="1393152">
                  <a:extLst>
                    <a:ext uri="{9D8B030D-6E8A-4147-A177-3AD203B41FA5}">
                      <a16:colId xmlns:a16="http://schemas.microsoft.com/office/drawing/2014/main" val="2859474168"/>
                    </a:ext>
                  </a:extLst>
                </a:gridCol>
                <a:gridCol w="2363382">
                  <a:extLst>
                    <a:ext uri="{9D8B030D-6E8A-4147-A177-3AD203B41FA5}">
                      <a16:colId xmlns:a16="http://schemas.microsoft.com/office/drawing/2014/main" val="167461839"/>
                    </a:ext>
                  </a:extLst>
                </a:gridCol>
                <a:gridCol w="6020405">
                  <a:extLst>
                    <a:ext uri="{9D8B030D-6E8A-4147-A177-3AD203B41FA5}">
                      <a16:colId xmlns:a16="http://schemas.microsoft.com/office/drawing/2014/main" val="2693438857"/>
                    </a:ext>
                  </a:extLst>
                </a:gridCol>
                <a:gridCol w="1716561">
                  <a:extLst>
                    <a:ext uri="{9D8B030D-6E8A-4147-A177-3AD203B41FA5}">
                      <a16:colId xmlns:a16="http://schemas.microsoft.com/office/drawing/2014/main" val="618078696"/>
                    </a:ext>
                  </a:extLst>
                </a:gridCol>
              </a:tblGrid>
              <a:tr h="83416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버전 번호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의미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언제 증가시키는가</a:t>
                      </a:r>
                      <a:r>
                        <a:rPr lang="en-US" altLang="ko-KR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?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예시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27306"/>
                  </a:ext>
                </a:extLst>
              </a:tr>
              <a:tr h="83416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MAJOR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주요 변경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하위 호환이 깨지는 큰 변경 발생 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1.0.0 → 2.0.0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439937"/>
                  </a:ext>
                </a:extLst>
              </a:tr>
              <a:tr h="83416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MINOR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새로운 기능 추가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하위 호환을 유지하면서 새로운 기능 추가 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1.1.0 → 1.2.0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188826"/>
                  </a:ext>
                </a:extLst>
              </a:tr>
              <a:tr h="83416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PATCH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버그 수정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하위 호환을 유지하면서 버그만 수정한 경우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1.1.1 → 1.1.2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204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034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FD7C0-4E1A-33E7-009C-E0FA46DBDD97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Commit </a:t>
            </a:r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되돌리기</a:t>
            </a:r>
          </a:p>
        </p:txBody>
      </p:sp>
    </p:spTree>
    <p:extLst>
      <p:ext uri="{BB962C8B-B14F-4D97-AF65-F5344CB8AC3E}">
        <p14:creationId xmlns:p14="http://schemas.microsoft.com/office/powerpoint/2010/main" val="73840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822A-CAA1-6DE5-BAB9-03E99479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44436-D3E2-685F-7C02-2C38AFF4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510" y="2160872"/>
            <a:ext cx="5215361" cy="30223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나뭇가지</a:t>
            </a:r>
            <a:endParaRPr lang="en-US" altLang="ko-KR" sz="3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분기</a:t>
            </a:r>
            <a:endParaRPr lang="en-US" altLang="ko-KR" sz="3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en-US" altLang="ko-KR" sz="3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3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회사 따위의</a:t>
            </a:r>
            <a:r>
              <a:rPr lang="en-US" altLang="ko-KR" sz="3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</a:t>
            </a:r>
            <a:r>
              <a:rPr lang="ko-KR" altLang="en-US" sz="3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지사</a:t>
            </a:r>
            <a:endParaRPr lang="en-US" altLang="ko-KR" sz="3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둘 이상으로 갈라지다 </a:t>
            </a:r>
            <a:endParaRPr lang="en-US" altLang="ko-KR" sz="3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1C55F-4799-A39D-12D9-95FB67D9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B2CDA0-6FB2-F392-11C2-0D889B8F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 descr="Branch - Free vector clipart images on creazilla.com">
            <a:extLst>
              <a:ext uri="{FF2B5EF4-FFF2-40B4-BE49-F238E27FC236}">
                <a16:creationId xmlns:a16="http://schemas.microsoft.com/office/drawing/2014/main" id="{6347C63D-D8A6-A3AE-C51C-F10D7B63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25" y="1361615"/>
            <a:ext cx="53011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71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>
                <a:latin typeface="+mj-ea"/>
                <a:ea typeface="+mj-ea"/>
              </a:rPr>
              <a:t>Commit </a:t>
            </a:r>
            <a:r>
              <a:rPr lang="ko-KR" altLang="en-US" sz="4800" dirty="0">
                <a:latin typeface="+mj-ea"/>
                <a:ea typeface="+mj-ea"/>
              </a:rPr>
              <a:t>되돌리기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A8AF0-96C4-F2D3-C8E0-648A596CAAE3}"/>
              </a:ext>
            </a:extLst>
          </p:cNvPr>
          <p:cNvSpPr txBox="1"/>
          <p:nvPr/>
        </p:nvSpPr>
        <p:spPr>
          <a:xfrm>
            <a:off x="251788" y="1325563"/>
            <a:ext cx="10515600" cy="1782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💡 </a:t>
            </a:r>
            <a:r>
              <a:rPr lang="en-US" altLang="ko-KR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</a:t>
            </a:r>
            <a:r>
              <a:rPr lang="ko-KR" altLang="en-US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</a:t>
            </a:r>
            <a:r>
              <a:rPr lang="ko-KR" altLang="en-US" sz="28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커밋을</a:t>
            </a:r>
            <a:r>
              <a:rPr lang="ko-KR" altLang="en-US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이전상태로 되돌릴 때 사용</a:t>
            </a:r>
            <a:endParaRPr lang="en-US" altLang="ko-KR" sz="2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코드가 모두 삭제될 수도 있으므로 사용시 주의 해야함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Commit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되돌리기는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 익숙해지기 전까지 사용하지 않아도 무방함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5995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sz="4800" dirty="0"/>
              <a:t>reset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E0D934C2-A5FE-E740-4426-5452FCC2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211263"/>
            <a:ext cx="10515600" cy="3322637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+mn-ea"/>
                <a:ea typeface="+mn-ea"/>
              </a:rPr>
              <a:t>💡 </a:t>
            </a:r>
            <a:r>
              <a:rPr lang="ko-KR" altLang="en-US" dirty="0" err="1">
                <a:latin typeface="+mn-ea"/>
                <a:ea typeface="+mn-ea"/>
              </a:rPr>
              <a:t>커밋이나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스테이징</a:t>
            </a:r>
            <a:r>
              <a:rPr lang="ko-KR" altLang="en-US" dirty="0">
                <a:latin typeface="+mn-ea"/>
                <a:ea typeface="+mn-ea"/>
              </a:rPr>
              <a:t> 영역을 이전 상태로 되돌리는 명령어</a:t>
            </a:r>
            <a:endParaRPr lang="en-US" altLang="ko-KR" dirty="0">
              <a:latin typeface="+mn-ea"/>
              <a:ea typeface="+mn-ea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✅ </a:t>
            </a:r>
            <a:r>
              <a:rPr lang="en-US" altLang="ko-KR" dirty="0"/>
              <a:t>git reset (</a:t>
            </a:r>
            <a:r>
              <a:rPr lang="ko-KR" altLang="en-US" dirty="0">
                <a:solidFill>
                  <a:srgbClr val="00B050"/>
                </a:solidFill>
              </a:rPr>
              <a:t>옵션</a:t>
            </a:r>
            <a:r>
              <a:rPr lang="en-US" altLang="ko-KR" dirty="0"/>
              <a:t>) &lt;</a:t>
            </a:r>
            <a:r>
              <a:rPr lang="ko-KR" altLang="en-US" dirty="0">
                <a:solidFill>
                  <a:srgbClr val="0070C0"/>
                </a:solidFill>
              </a:rPr>
              <a:t>이동할 </a:t>
            </a:r>
            <a:r>
              <a:rPr lang="ko-KR" altLang="en-US" dirty="0" err="1">
                <a:solidFill>
                  <a:srgbClr val="0070C0"/>
                </a:solidFill>
              </a:rPr>
              <a:t>커밋</a:t>
            </a:r>
            <a:r>
              <a:rPr lang="en-US" altLang="ko-KR" dirty="0"/>
              <a:t>&gt;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예</a:t>
            </a:r>
            <a:r>
              <a:rPr lang="en-US" altLang="ko-KR" dirty="0"/>
              <a:t>) git reset –hard HEAD^2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✅ 이동할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ko-KR" dirty="0" err="1"/>
              <a:t>HEAD~n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번째 조상 </a:t>
            </a:r>
            <a:r>
              <a:rPr lang="ko-KR" altLang="en-US" dirty="0" err="1"/>
              <a:t>커밋으로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ko-KR" dirty="0" err="1"/>
              <a:t>HEAD^n</a:t>
            </a:r>
            <a:r>
              <a:rPr lang="en-US" altLang="ko-KR" dirty="0"/>
              <a:t> : </a:t>
            </a:r>
            <a:r>
              <a:rPr lang="ko-KR" altLang="en-US" dirty="0" err="1"/>
              <a:t>병합커밋에서</a:t>
            </a:r>
            <a:r>
              <a:rPr lang="ko-KR" altLang="en-US" dirty="0"/>
              <a:t> 사용하며 </a:t>
            </a:r>
            <a:r>
              <a:rPr lang="en-US" altLang="ko-KR" dirty="0"/>
              <a:t>n</a:t>
            </a:r>
            <a:r>
              <a:rPr lang="ko-KR" altLang="en-US" dirty="0"/>
              <a:t>번째 부모로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3685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79783-6B19-EDFE-C607-C339357B4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4231901-0DEE-CB04-56DE-0E3A6D28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sz="4800" dirty="0"/>
              <a:t>reset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36E7F2-7F74-0C92-55FF-AF25C95A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77EB33D9-B8C3-B50E-1680-AEFCB780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211264"/>
            <a:ext cx="7990512" cy="4557712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✅ 옵션값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--soft : HEAD(</a:t>
            </a:r>
            <a:r>
              <a:rPr lang="ko-KR" altLang="en-US" dirty="0" err="1"/>
              <a:t>커밋</a:t>
            </a:r>
            <a:r>
              <a:rPr lang="ko-KR" altLang="en-US" dirty="0"/>
              <a:t> 포인터</a:t>
            </a:r>
            <a:r>
              <a:rPr lang="en-US" altLang="ko-KR" dirty="0"/>
              <a:t>)</a:t>
            </a:r>
            <a:r>
              <a:rPr lang="ko-KR" altLang="en-US" dirty="0"/>
              <a:t>만 이동</a:t>
            </a:r>
          </a:p>
          <a:p>
            <a:pPr marL="1257300" lvl="3" indent="-342900">
              <a:lnSpc>
                <a:spcPct val="150000"/>
              </a:lnSpc>
              <a:spcBef>
                <a:spcPts val="0"/>
              </a:spcBef>
            </a:pPr>
            <a:r>
              <a:rPr lang="ko-KR" altLang="en-US" dirty="0" err="1"/>
              <a:t>스테이징</a:t>
            </a:r>
            <a:r>
              <a:rPr lang="ko-KR" altLang="en-US" dirty="0"/>
              <a:t> 영역</a:t>
            </a:r>
            <a:r>
              <a:rPr lang="en-US" altLang="ko-KR" dirty="0"/>
              <a:t>(index)</a:t>
            </a:r>
            <a:r>
              <a:rPr lang="ko-KR" altLang="en-US" dirty="0"/>
              <a:t>와 작업 디렉토리</a:t>
            </a:r>
            <a:r>
              <a:rPr lang="en-US" altLang="ko-KR" dirty="0"/>
              <a:t>(working directory)</a:t>
            </a:r>
            <a:r>
              <a:rPr lang="ko-KR" altLang="en-US" dirty="0"/>
              <a:t>는 유지됨</a:t>
            </a:r>
            <a:endParaRPr lang="en-US" altLang="ko-KR" dirty="0"/>
          </a:p>
          <a:p>
            <a:pPr marL="1257300" lvl="3" indent="-342900">
              <a:lnSpc>
                <a:spcPct val="150000"/>
              </a:lnSpc>
              <a:spcBef>
                <a:spcPts val="0"/>
              </a:spcBef>
            </a:pPr>
            <a:r>
              <a:rPr lang="ko-KR" altLang="en-US" dirty="0" err="1"/>
              <a:t>스테이징에는</a:t>
            </a:r>
            <a:r>
              <a:rPr lang="ko-KR" altLang="en-US" dirty="0"/>
              <a:t> 올라가 있으며 </a:t>
            </a:r>
            <a:r>
              <a:rPr lang="ko-KR" altLang="en-US" dirty="0" err="1"/>
              <a:t>커밋만</a:t>
            </a:r>
            <a:r>
              <a:rPr lang="ko-KR" altLang="en-US" dirty="0"/>
              <a:t> 다시 하고 싶을 때 사용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--mixed(</a:t>
            </a:r>
            <a:r>
              <a:rPr lang="ko-KR" altLang="en-US" dirty="0"/>
              <a:t>기본값</a:t>
            </a:r>
            <a:r>
              <a:rPr lang="en-US" altLang="ko-KR" dirty="0"/>
              <a:t>) : HEAD</a:t>
            </a:r>
            <a:r>
              <a:rPr lang="ko-KR" altLang="en-US" dirty="0"/>
              <a:t>와 </a:t>
            </a:r>
            <a:r>
              <a:rPr lang="ko-KR" altLang="en-US" dirty="0" err="1"/>
              <a:t>스테이징</a:t>
            </a:r>
            <a:r>
              <a:rPr lang="ko-KR" altLang="en-US" dirty="0"/>
              <a:t> 영역까지 이동</a:t>
            </a:r>
          </a:p>
          <a:p>
            <a:pPr marL="1200150" lvl="3" indent="-285750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작업 디렉토리는 그대로 유지</a:t>
            </a:r>
            <a:endParaRPr lang="en-US" altLang="ko-KR" dirty="0"/>
          </a:p>
          <a:p>
            <a:pPr marL="1200150" lvl="3" indent="-285750">
              <a:lnSpc>
                <a:spcPct val="150000"/>
              </a:lnSpc>
              <a:spcBef>
                <a:spcPts val="0"/>
              </a:spcBef>
            </a:pPr>
            <a:r>
              <a:rPr lang="ko-KR" altLang="en-US" dirty="0" err="1"/>
              <a:t>스테이징</a:t>
            </a:r>
            <a:r>
              <a:rPr lang="en-US" altLang="ko-KR" dirty="0"/>
              <a:t>, </a:t>
            </a:r>
            <a:r>
              <a:rPr lang="ko-KR" altLang="en-US" dirty="0" err="1"/>
              <a:t>커밋을</a:t>
            </a:r>
            <a:r>
              <a:rPr lang="ko-KR" altLang="en-US" dirty="0"/>
              <a:t> 모두 취소하고 다시 하고 싶을 때 사용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--hard : HEAD, </a:t>
            </a:r>
            <a:r>
              <a:rPr lang="ko-KR" altLang="en-US" dirty="0" err="1"/>
              <a:t>스테이징</a:t>
            </a:r>
            <a:r>
              <a:rPr lang="ko-KR" altLang="en-US" dirty="0"/>
              <a:t> 영역</a:t>
            </a:r>
            <a:r>
              <a:rPr lang="en-US" altLang="ko-KR" dirty="0"/>
              <a:t>, </a:t>
            </a:r>
            <a:r>
              <a:rPr lang="ko-KR" altLang="en-US" dirty="0"/>
              <a:t>작업 디렉토리 모두 롤백</a:t>
            </a: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⚠️</a:t>
            </a:r>
            <a:r>
              <a:rPr lang="ko-KR" altLang="en-US" b="1" dirty="0"/>
              <a:t> 복구 불가능하므로 매우 주의</a:t>
            </a:r>
            <a:r>
              <a:rPr lang="en-US" altLang="ko-KR" b="1" dirty="0"/>
              <a:t>! </a:t>
            </a:r>
          </a:p>
          <a:p>
            <a:pPr marL="1257300" lvl="3" indent="-342900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최근 변경사항을 모두 삭제하고 이전 </a:t>
            </a:r>
            <a:r>
              <a:rPr lang="ko-KR" altLang="en-US" dirty="0" err="1"/>
              <a:t>커밋으로</a:t>
            </a:r>
            <a:r>
              <a:rPr lang="ko-KR" altLang="en-US" dirty="0"/>
              <a:t> 돌아가고 싶을 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4061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213ED-CAE8-E62F-E88A-9EA7FA24C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926A0AE-FA74-79D5-2576-3CB1F2D9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sz="4800" dirty="0"/>
              <a:t>reset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12127D-DF53-EEF2-B1C4-873EDEBC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9B238CB7-F3FB-D8A1-5A51-27A3CFEDC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211264"/>
            <a:ext cx="11597312" cy="4557712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b="1" dirty="0"/>
              <a:t>🚨 주의사항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--hard</a:t>
            </a:r>
            <a:r>
              <a:rPr lang="ko-KR" altLang="en-US" dirty="0"/>
              <a:t>는 작업 내용이 완전히 삭제될 수 있으므로</a:t>
            </a:r>
            <a:r>
              <a:rPr lang="en-US" altLang="ko-KR" dirty="0"/>
              <a:t>, </a:t>
            </a:r>
            <a:r>
              <a:rPr lang="ko-KR" altLang="en-US" dirty="0"/>
              <a:t>정말 필요한 경우에만 사용해야 함</a:t>
            </a:r>
            <a:r>
              <a:rPr lang="en-US" altLang="ko-KR" dirty="0"/>
              <a:t>.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reset</a:t>
            </a:r>
            <a:r>
              <a:rPr lang="ko-KR" altLang="en-US" dirty="0"/>
              <a:t>은 로컬 히스토리 조작 도구이기 때문에 공유된 </a:t>
            </a:r>
            <a:r>
              <a:rPr lang="ko-KR" altLang="en-US" dirty="0" err="1"/>
              <a:t>리포지토리</a:t>
            </a:r>
            <a:r>
              <a:rPr lang="en-US" altLang="ko-KR" dirty="0"/>
              <a:t>(</a:t>
            </a:r>
            <a:r>
              <a:rPr lang="ko-KR" altLang="en-US" dirty="0" err="1"/>
              <a:t>푸시한</a:t>
            </a:r>
            <a:r>
              <a:rPr lang="ko-KR" altLang="en-US" dirty="0"/>
              <a:t> 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  <a:r>
              <a:rPr lang="ko-KR" altLang="en-US" dirty="0"/>
              <a:t>에서 사용하면 동료와 충돌이 생길 수 있음 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⚠️</a:t>
            </a:r>
            <a:r>
              <a:rPr lang="ko-KR" altLang="en-US" dirty="0"/>
              <a:t> 협업 시 사용을 각별히 주의해야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084616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reset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999222-D123-D9FA-8BD0-96F6C3F2D6EC}"/>
              </a:ext>
            </a:extLst>
          </p:cNvPr>
          <p:cNvSpPr txBox="1"/>
          <p:nvPr/>
        </p:nvSpPr>
        <p:spPr>
          <a:xfrm>
            <a:off x="1697620" y="4121568"/>
            <a:ext cx="886011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이동 명령어 예시</a:t>
            </a:r>
            <a:endParaRPr lang="en-US" altLang="ko-KR" sz="20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HEAD^1 :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병합커밋의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첫번째부모로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main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브랜치의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4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와 병합된 것이므로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HEAD^2 :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병합커밋의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두번째 부모로 다른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브랜치의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6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과 병합된 것이므로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HEAD~1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이전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커밋인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부모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HEAD~2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두번째 조상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커밋인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HEAD~3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세번째 조상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커밋인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808896-0EEE-511A-356A-A10DD522F986}"/>
              </a:ext>
            </a:extLst>
          </p:cNvPr>
          <p:cNvGrpSpPr/>
          <p:nvPr/>
        </p:nvGrpSpPr>
        <p:grpSpPr>
          <a:xfrm>
            <a:off x="1883086" y="1005634"/>
            <a:ext cx="8425828" cy="2715431"/>
            <a:chOff x="1414801" y="1164662"/>
            <a:chExt cx="8425828" cy="2715431"/>
          </a:xfrm>
        </p:grpSpPr>
        <p:sp>
          <p:nvSpPr>
            <p:cNvPr id="51" name="화살표: 아래쪽 50">
              <a:extLst>
                <a:ext uri="{FF2B5EF4-FFF2-40B4-BE49-F238E27FC236}">
                  <a16:creationId xmlns:a16="http://schemas.microsoft.com/office/drawing/2014/main" id="{4F3FF1BC-BEA8-0D92-3688-FD06871EBD39}"/>
                </a:ext>
              </a:extLst>
            </p:cNvPr>
            <p:cNvSpPr/>
            <p:nvPr/>
          </p:nvSpPr>
          <p:spPr>
            <a:xfrm rot="16200000">
              <a:off x="2929958" y="1581649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화살표: 아래쪽 49">
              <a:extLst>
                <a:ext uri="{FF2B5EF4-FFF2-40B4-BE49-F238E27FC236}">
                  <a16:creationId xmlns:a16="http://schemas.microsoft.com/office/drawing/2014/main" id="{78269EC0-4BCC-9A90-2864-3324CE8859E5}"/>
                </a:ext>
              </a:extLst>
            </p:cNvPr>
            <p:cNvSpPr/>
            <p:nvPr/>
          </p:nvSpPr>
          <p:spPr>
            <a:xfrm rot="14400000">
              <a:off x="8157519" y="2076913"/>
              <a:ext cx="301281" cy="1741882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01E71391-6B85-CC82-AD05-A9B60BFE4609}"/>
                </a:ext>
              </a:extLst>
            </p:cNvPr>
            <p:cNvSpPr/>
            <p:nvPr/>
          </p:nvSpPr>
          <p:spPr>
            <a:xfrm rot="16200000">
              <a:off x="6152796" y="3115409"/>
              <a:ext cx="301281" cy="582004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8C6EC121-9296-1DF7-8B13-CF36C6CADEAB}"/>
                </a:ext>
              </a:extLst>
            </p:cNvPr>
            <p:cNvSpPr/>
            <p:nvPr/>
          </p:nvSpPr>
          <p:spPr>
            <a:xfrm rot="16200000">
              <a:off x="8243576" y="1672391"/>
              <a:ext cx="301281" cy="989879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아래쪽 36">
              <a:extLst>
                <a:ext uri="{FF2B5EF4-FFF2-40B4-BE49-F238E27FC236}">
                  <a16:creationId xmlns:a16="http://schemas.microsoft.com/office/drawing/2014/main" id="{E02B37D7-74D6-DF94-B6CD-50847FB45D09}"/>
                </a:ext>
              </a:extLst>
            </p:cNvPr>
            <p:cNvSpPr/>
            <p:nvPr/>
          </p:nvSpPr>
          <p:spPr>
            <a:xfrm rot="16200000">
              <a:off x="6438465" y="1669615"/>
              <a:ext cx="301281" cy="99543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0B670727-2136-CF1B-EAE7-58C475FE9240}"/>
                </a:ext>
              </a:extLst>
            </p:cNvPr>
            <p:cNvSpPr/>
            <p:nvPr/>
          </p:nvSpPr>
          <p:spPr>
            <a:xfrm rot="18900000">
              <a:off x="4624346" y="2265314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화살표: 아래쪽 38">
              <a:extLst>
                <a:ext uri="{FF2B5EF4-FFF2-40B4-BE49-F238E27FC236}">
                  <a16:creationId xmlns:a16="http://schemas.microsoft.com/office/drawing/2014/main" id="{245578DF-480E-385F-BF64-A956571BE464}"/>
                </a:ext>
              </a:extLst>
            </p:cNvPr>
            <p:cNvSpPr/>
            <p:nvPr/>
          </p:nvSpPr>
          <p:spPr>
            <a:xfrm rot="16200000">
              <a:off x="4462955" y="1593531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34A047BE-6F35-A032-3542-690EBB08F195}"/>
                </a:ext>
              </a:extLst>
            </p:cNvPr>
            <p:cNvSpPr/>
            <p:nvPr/>
          </p:nvSpPr>
          <p:spPr>
            <a:xfrm>
              <a:off x="1780000" y="1671623"/>
              <a:ext cx="951474" cy="9502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1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0DE4230-D004-462C-AB4D-D26B883097F2}"/>
                </a:ext>
              </a:extLst>
            </p:cNvPr>
            <p:cNvSpPr/>
            <p:nvPr/>
          </p:nvSpPr>
          <p:spPr>
            <a:xfrm>
              <a:off x="3622981" y="1671623"/>
              <a:ext cx="951474" cy="9514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2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5988542C-4979-12E3-C8AF-403095EBFC13}"/>
                </a:ext>
              </a:extLst>
            </p:cNvPr>
            <p:cNvSpPr/>
            <p:nvPr/>
          </p:nvSpPr>
          <p:spPr>
            <a:xfrm>
              <a:off x="5176205" y="1659150"/>
              <a:ext cx="951474" cy="9514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</a:t>
              </a:r>
              <a:endPara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EBA10D9-DE90-BFA9-45E5-C884487DDAFD}"/>
                </a:ext>
              </a:extLst>
            </p:cNvPr>
            <p:cNvSpPr/>
            <p:nvPr/>
          </p:nvSpPr>
          <p:spPr>
            <a:xfrm>
              <a:off x="5128290" y="2928619"/>
              <a:ext cx="951474" cy="95147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5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91EBE795-23C8-6EB3-5352-E0510C6E1376}"/>
                </a:ext>
              </a:extLst>
            </p:cNvPr>
            <p:cNvSpPr/>
            <p:nvPr/>
          </p:nvSpPr>
          <p:spPr>
            <a:xfrm>
              <a:off x="7089904" y="1659150"/>
              <a:ext cx="951474" cy="9514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4</a:t>
              </a:r>
              <a:endPara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46" name="화살표: 위쪽 45">
              <a:extLst>
                <a:ext uri="{FF2B5EF4-FFF2-40B4-BE49-F238E27FC236}">
                  <a16:creationId xmlns:a16="http://schemas.microsoft.com/office/drawing/2014/main" id="{A5F85839-C7F8-8B2F-EFB7-6144D2D1C3D9}"/>
                </a:ext>
              </a:extLst>
            </p:cNvPr>
            <p:cNvSpPr/>
            <p:nvPr/>
          </p:nvSpPr>
          <p:spPr>
            <a:xfrm rot="10800000">
              <a:off x="9049625" y="1431105"/>
              <a:ext cx="602148" cy="240518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29F060A-5E68-B53C-8E10-A09738EB5A30}"/>
                </a:ext>
              </a:extLst>
            </p:cNvPr>
            <p:cNvSpPr/>
            <p:nvPr/>
          </p:nvSpPr>
          <p:spPr>
            <a:xfrm>
              <a:off x="8906308" y="1164662"/>
              <a:ext cx="869214" cy="2732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HEAD</a:t>
              </a:r>
              <a:endPara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69D0C7D-CCF4-83CE-70D9-8C4CF2C8B4A4}"/>
                </a:ext>
              </a:extLst>
            </p:cNvPr>
            <p:cNvSpPr/>
            <p:nvPr/>
          </p:nvSpPr>
          <p:spPr>
            <a:xfrm>
              <a:off x="8889155" y="1671623"/>
              <a:ext cx="951474" cy="95147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병합</a:t>
              </a:r>
              <a:br>
                <a:rPr lang="en-US" altLang="ko-KR" sz="1400" b="1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</a:br>
              <a:r>
                <a:rPr lang="ko-KR" altLang="en-US" sz="1400" b="1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endParaRPr lang="ko-KR" altLang="en-US" sz="1400" b="1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061D0CB5-D835-F1BC-9C1F-801934BEBDFC}"/>
                </a:ext>
              </a:extLst>
            </p:cNvPr>
            <p:cNvSpPr/>
            <p:nvPr/>
          </p:nvSpPr>
          <p:spPr>
            <a:xfrm>
              <a:off x="6617626" y="2928619"/>
              <a:ext cx="951474" cy="95147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6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C09EB7-39E6-978A-3964-F6632BBBFEDE}"/>
                </a:ext>
              </a:extLst>
            </p:cNvPr>
            <p:cNvSpPr txBox="1"/>
            <p:nvPr/>
          </p:nvSpPr>
          <p:spPr>
            <a:xfrm>
              <a:off x="1414801" y="1369008"/>
              <a:ext cx="1681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main </a:t>
              </a:r>
              <a:r>
                <a:rPr lang="ko-KR" altLang="en-US" sz="20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브랜치</a:t>
              </a:r>
              <a:endPara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3FB973-6A99-1F7A-41AC-4B13A20AEB79}"/>
                </a:ext>
              </a:extLst>
            </p:cNvPr>
            <p:cNvSpPr txBox="1"/>
            <p:nvPr/>
          </p:nvSpPr>
          <p:spPr>
            <a:xfrm>
              <a:off x="3633836" y="3260911"/>
              <a:ext cx="14911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다른</a:t>
              </a:r>
              <a:r>
                <a:rPr lang="en-US" altLang="ko-KR" sz="200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</a:t>
              </a:r>
              <a:r>
                <a:rPr lang="ko-KR" altLang="en-US" sz="200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브랜치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9642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git revert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964BED4C-CD39-D04D-CB63-AB7148FAE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211263"/>
            <a:ext cx="10515600" cy="4160837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+mn-ea"/>
                <a:ea typeface="+mn-ea"/>
              </a:rPr>
              <a:t>💡 기존 </a:t>
            </a:r>
            <a:r>
              <a:rPr lang="ko-KR" altLang="en-US" dirty="0" err="1">
                <a:latin typeface="+mn-ea"/>
                <a:ea typeface="+mn-ea"/>
              </a:rPr>
              <a:t>커밋의</a:t>
            </a:r>
            <a:r>
              <a:rPr lang="ko-KR" altLang="en-US" dirty="0">
                <a:latin typeface="+mn-ea"/>
                <a:ea typeface="+mn-ea"/>
              </a:rPr>
              <a:t> 변경 내용을 취소하는 새로운 </a:t>
            </a:r>
            <a:r>
              <a:rPr lang="en-US" altLang="ko-KR" dirty="0">
                <a:latin typeface="+mn-ea"/>
                <a:ea typeface="+mn-ea"/>
              </a:rPr>
              <a:t>"</a:t>
            </a:r>
            <a:r>
              <a:rPr lang="ko-KR" altLang="en-US" dirty="0">
                <a:latin typeface="+mn-ea"/>
                <a:ea typeface="+mn-ea"/>
              </a:rPr>
              <a:t>취소 </a:t>
            </a:r>
            <a:r>
              <a:rPr lang="ko-KR" altLang="en-US" dirty="0" err="1">
                <a:latin typeface="+mn-ea"/>
                <a:ea typeface="+mn-ea"/>
              </a:rPr>
              <a:t>커밋</a:t>
            </a:r>
            <a:r>
              <a:rPr lang="en-US" altLang="ko-KR" dirty="0">
                <a:latin typeface="+mn-ea"/>
                <a:ea typeface="+mn-ea"/>
              </a:rPr>
              <a:t>"</a:t>
            </a:r>
            <a:r>
              <a:rPr lang="ko-KR" altLang="en-US" dirty="0">
                <a:latin typeface="+mn-ea"/>
                <a:ea typeface="+mn-ea"/>
              </a:rPr>
              <a:t>을 생성하는 명령어</a:t>
            </a:r>
            <a:endParaRPr lang="en-US" altLang="ko-KR" dirty="0">
              <a:latin typeface="+mn-ea"/>
              <a:ea typeface="+mn-ea"/>
            </a:endParaRP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✔️ </a:t>
            </a:r>
            <a:r>
              <a:rPr lang="ko-KR" altLang="en-US" dirty="0" err="1"/>
              <a:t>커밋</a:t>
            </a:r>
            <a:r>
              <a:rPr lang="ko-KR" altLang="en-US" dirty="0"/>
              <a:t> 기록은 절대 지우지 않고</a:t>
            </a:r>
            <a:r>
              <a:rPr lang="en-US" altLang="ko-KR" dirty="0"/>
              <a:t>, </a:t>
            </a:r>
            <a:r>
              <a:rPr lang="ko-KR" altLang="en-US" dirty="0"/>
              <a:t>히스토리를 안전하게 유지함</a:t>
            </a:r>
          </a:p>
          <a:p>
            <a:pPr marL="4572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✔️ 협업 시 안전한 롤백 방법으로 많이 사용됨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✅ </a:t>
            </a:r>
            <a:r>
              <a:rPr lang="en-US" altLang="ko-KR" dirty="0"/>
              <a:t>git revert &lt;</a:t>
            </a:r>
            <a:r>
              <a:rPr lang="ko-KR" altLang="en-US" dirty="0"/>
              <a:t>이동할 </a:t>
            </a:r>
            <a:r>
              <a:rPr lang="ko-KR" altLang="en-US" dirty="0" err="1"/>
              <a:t>커밋</a:t>
            </a:r>
            <a:r>
              <a:rPr lang="ko-KR" altLang="en-US" dirty="0"/>
              <a:t> 해시</a:t>
            </a:r>
            <a:r>
              <a:rPr lang="en-US" altLang="ko-KR" dirty="0"/>
              <a:t>&gt;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ko-KR" altLang="en-US" dirty="0"/>
              <a:t>예</a:t>
            </a:r>
            <a:r>
              <a:rPr lang="en-US" altLang="ko-KR" dirty="0"/>
              <a:t>) git revert abc1234</a:t>
            </a:r>
          </a:p>
          <a:p>
            <a:pPr marL="0" indent="0"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🚨병합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revert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 주의사항</a:t>
            </a:r>
          </a:p>
          <a:p>
            <a:pPr lvl="1"/>
            <a:r>
              <a:rPr lang="ko-KR" altLang="en-US" sz="2000" dirty="0"/>
              <a:t>되돌릴 때 어느 부모 기준으로 되돌릴지 지정 </a:t>
            </a:r>
            <a:r>
              <a:rPr lang="en-US" altLang="ko-KR" sz="2000" dirty="0"/>
              <a:t>: (1: </a:t>
            </a:r>
            <a:r>
              <a:rPr lang="ko-KR" altLang="en-US" sz="2000" dirty="0"/>
              <a:t>내 </a:t>
            </a:r>
            <a:r>
              <a:rPr lang="ko-KR" altLang="en-US" sz="2000" dirty="0" err="1"/>
              <a:t>브랜치</a:t>
            </a:r>
            <a:r>
              <a:rPr lang="en-US" altLang="ko-KR" sz="2000" dirty="0"/>
              <a:t>, 2: </a:t>
            </a:r>
            <a:r>
              <a:rPr lang="ko-KR" altLang="en-US" sz="2000" dirty="0"/>
              <a:t>병합된 </a:t>
            </a:r>
            <a:r>
              <a:rPr lang="ko-KR" altLang="en-US" sz="2000" dirty="0" err="1"/>
              <a:t>브랜치</a:t>
            </a:r>
            <a:r>
              <a:rPr lang="en-US" altLang="ko-KR" sz="2000" dirty="0"/>
              <a:t>)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F6812C0-B50B-ED48-86E8-B6D1E212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52" y="4803710"/>
            <a:ext cx="784969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00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2D78C-FECB-916A-2EAB-B42F13987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E2E3E92-7356-E43E-7A76-18799D54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git revert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4A73EA-2DDE-0677-24DD-1072AE76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F32E7D27-CFB3-CC3D-0A4B-285531B05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287463"/>
            <a:ext cx="10515600" cy="2103437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b="1" dirty="0"/>
              <a:t>✅ </a:t>
            </a:r>
            <a:r>
              <a:rPr lang="en-US" altLang="ko-KR" b="1" dirty="0"/>
              <a:t>reset</a:t>
            </a:r>
            <a:r>
              <a:rPr lang="ko-KR" altLang="en-US" b="1" dirty="0"/>
              <a:t>과의 차이점</a:t>
            </a:r>
            <a:endParaRPr lang="en-US" altLang="ko-KR" b="1" dirty="0"/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Git reset</a:t>
            </a:r>
            <a:r>
              <a:rPr lang="ko-KR" altLang="en-US" dirty="0"/>
              <a:t>은 </a:t>
            </a:r>
            <a:r>
              <a:rPr lang="ko-KR" altLang="en-US" dirty="0" err="1"/>
              <a:t>커밋</a:t>
            </a:r>
            <a:r>
              <a:rPr lang="ko-KR" altLang="en-US" dirty="0"/>
              <a:t> 자체를 없애거나 이동시키지만</a:t>
            </a:r>
            <a:r>
              <a:rPr lang="en-US" altLang="ko-KR" dirty="0"/>
              <a:t>,</a:t>
            </a:r>
          </a:p>
          <a:p>
            <a:pPr marL="800100" lvl="2" indent="-342900">
              <a:lnSpc>
                <a:spcPct val="150000"/>
              </a:lnSpc>
              <a:spcBef>
                <a:spcPts val="0"/>
              </a:spcBef>
            </a:pPr>
            <a:r>
              <a:rPr lang="en-US" altLang="ko-KR" dirty="0"/>
              <a:t>Git revert</a:t>
            </a:r>
            <a:r>
              <a:rPr lang="ko-KR" altLang="en-US" dirty="0"/>
              <a:t>는 해당 </a:t>
            </a:r>
            <a:r>
              <a:rPr lang="ko-KR" altLang="en-US" dirty="0" err="1"/>
              <a:t>커밋의</a:t>
            </a:r>
            <a:r>
              <a:rPr lang="ko-KR" altLang="en-US" dirty="0"/>
              <a:t> 변경만 반영을 취소한 새로운 </a:t>
            </a:r>
            <a:r>
              <a:rPr lang="ko-KR" altLang="en-US" dirty="0" err="1"/>
              <a:t>커밋을</a:t>
            </a:r>
            <a:r>
              <a:rPr lang="ko-KR" altLang="en-US" dirty="0"/>
              <a:t> 생성함</a:t>
            </a:r>
            <a:r>
              <a:rPr lang="en-US" altLang="ko-KR" dirty="0"/>
              <a:t>.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b="1" dirty="0"/>
              <a:t>📌 협업에는 </a:t>
            </a:r>
            <a:r>
              <a:rPr lang="en-US" altLang="ko-KR" b="1" dirty="0"/>
              <a:t>reset</a:t>
            </a:r>
            <a:r>
              <a:rPr lang="ko-KR" altLang="en-US" b="1" dirty="0"/>
              <a:t>보다는 </a:t>
            </a:r>
            <a:r>
              <a:rPr lang="en-US" altLang="ko-KR" b="1" dirty="0"/>
              <a:t>revert</a:t>
            </a:r>
            <a:r>
              <a:rPr lang="ko-KR" altLang="en-US" b="1" dirty="0"/>
              <a:t>를 권장</a:t>
            </a:r>
            <a:endParaRPr lang="en-US" altLang="ko-KR" b="1" dirty="0"/>
          </a:p>
          <a:p>
            <a:pPr marL="342900" lvl="1" indent="-342900">
              <a:lnSpc>
                <a:spcPct val="150000"/>
              </a:lnSpc>
              <a:spcBef>
                <a:spcPts val="0"/>
              </a:spcBef>
            </a:pP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0071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git revert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47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5189BB9-0D4C-0286-1AFC-14CD86613422}"/>
              </a:ext>
            </a:extLst>
          </p:cNvPr>
          <p:cNvGrpSpPr/>
          <p:nvPr/>
        </p:nvGrpSpPr>
        <p:grpSpPr>
          <a:xfrm>
            <a:off x="1715321" y="1325563"/>
            <a:ext cx="9561315" cy="4436252"/>
            <a:chOff x="1414801" y="1153904"/>
            <a:chExt cx="9561315" cy="4436252"/>
          </a:xfrm>
        </p:grpSpPr>
        <p:sp>
          <p:nvSpPr>
            <p:cNvPr id="6" name="화살표: 아래쪽 5">
              <a:extLst>
                <a:ext uri="{FF2B5EF4-FFF2-40B4-BE49-F238E27FC236}">
                  <a16:creationId xmlns:a16="http://schemas.microsoft.com/office/drawing/2014/main" id="{9C35E37D-B56D-8A89-425B-ACE56AF64169}"/>
                </a:ext>
              </a:extLst>
            </p:cNvPr>
            <p:cNvSpPr/>
            <p:nvPr/>
          </p:nvSpPr>
          <p:spPr>
            <a:xfrm rot="16200000">
              <a:off x="2929958" y="1581649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E7646448-6287-7F90-FF01-463A57F67590}"/>
                </a:ext>
              </a:extLst>
            </p:cNvPr>
            <p:cNvSpPr/>
            <p:nvPr/>
          </p:nvSpPr>
          <p:spPr>
            <a:xfrm rot="16200000">
              <a:off x="6438465" y="1669615"/>
              <a:ext cx="301281" cy="99543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CB5B6BC4-3B0D-EA56-F0CC-606B43A90ECE}"/>
                </a:ext>
              </a:extLst>
            </p:cNvPr>
            <p:cNvSpPr/>
            <p:nvPr/>
          </p:nvSpPr>
          <p:spPr>
            <a:xfrm rot="16200000">
              <a:off x="4462955" y="1593531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E1BC7F5-65BC-7834-9D1E-293EBD2D1ABF}"/>
                </a:ext>
              </a:extLst>
            </p:cNvPr>
            <p:cNvSpPr/>
            <p:nvPr/>
          </p:nvSpPr>
          <p:spPr>
            <a:xfrm>
              <a:off x="1780000" y="1671623"/>
              <a:ext cx="951474" cy="9502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1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5A469C2-4C95-8CC2-4C0A-CFA0F80CA266}"/>
                </a:ext>
              </a:extLst>
            </p:cNvPr>
            <p:cNvSpPr/>
            <p:nvPr/>
          </p:nvSpPr>
          <p:spPr>
            <a:xfrm>
              <a:off x="3622981" y="1671623"/>
              <a:ext cx="951474" cy="9514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2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4F5D293-F735-0BFC-A9D6-327D8307EDF5}"/>
                </a:ext>
              </a:extLst>
            </p:cNvPr>
            <p:cNvSpPr/>
            <p:nvPr/>
          </p:nvSpPr>
          <p:spPr>
            <a:xfrm>
              <a:off x="5176205" y="1659150"/>
              <a:ext cx="951474" cy="9514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</a:t>
              </a:r>
              <a:endPara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ADBD2986-C4C0-F6FC-94C4-05F7DFDD8AB4}"/>
                </a:ext>
              </a:extLst>
            </p:cNvPr>
            <p:cNvSpPr/>
            <p:nvPr/>
          </p:nvSpPr>
          <p:spPr>
            <a:xfrm>
              <a:off x="7089904" y="1659150"/>
              <a:ext cx="951474" cy="9514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4</a:t>
              </a:r>
              <a:endPara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20" name="화살표: 위쪽 19">
              <a:extLst>
                <a:ext uri="{FF2B5EF4-FFF2-40B4-BE49-F238E27FC236}">
                  <a16:creationId xmlns:a16="http://schemas.microsoft.com/office/drawing/2014/main" id="{351412C9-DE6D-8CC9-ED08-AD32FB4A69FD}"/>
                </a:ext>
              </a:extLst>
            </p:cNvPr>
            <p:cNvSpPr/>
            <p:nvPr/>
          </p:nvSpPr>
          <p:spPr>
            <a:xfrm rot="10800000">
              <a:off x="7263856" y="1420347"/>
              <a:ext cx="602148" cy="240518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EAB6436-F1A6-0264-ED07-D477C762311C}"/>
                </a:ext>
              </a:extLst>
            </p:cNvPr>
            <p:cNvSpPr/>
            <p:nvPr/>
          </p:nvSpPr>
          <p:spPr>
            <a:xfrm>
              <a:off x="7120539" y="1153904"/>
              <a:ext cx="869214" cy="2732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HEAD</a:t>
              </a:r>
              <a:endPara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3D087-1994-7F42-29AB-E438C3B348C0}"/>
                </a:ext>
              </a:extLst>
            </p:cNvPr>
            <p:cNvSpPr txBox="1"/>
            <p:nvPr/>
          </p:nvSpPr>
          <p:spPr>
            <a:xfrm>
              <a:off x="1414801" y="1369008"/>
              <a:ext cx="1681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main </a:t>
              </a:r>
              <a:r>
                <a:rPr lang="ko-KR" altLang="en-US" sz="200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브랜치</a:t>
              </a:r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0792453D-0426-2625-C5B8-71F1F6639B7A}"/>
                </a:ext>
              </a:extLst>
            </p:cNvPr>
            <p:cNvSpPr/>
            <p:nvPr/>
          </p:nvSpPr>
          <p:spPr>
            <a:xfrm rot="16200000">
              <a:off x="2929958" y="4060785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화살표: 아래쪽 26">
              <a:extLst>
                <a:ext uri="{FF2B5EF4-FFF2-40B4-BE49-F238E27FC236}">
                  <a16:creationId xmlns:a16="http://schemas.microsoft.com/office/drawing/2014/main" id="{C1D9A3F2-9E9E-AB8E-32F9-816B26EBAEB2}"/>
                </a:ext>
              </a:extLst>
            </p:cNvPr>
            <p:cNvSpPr/>
            <p:nvPr/>
          </p:nvSpPr>
          <p:spPr>
            <a:xfrm rot="16200000">
              <a:off x="8243576" y="4151527"/>
              <a:ext cx="301281" cy="989879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251514C8-3F42-2B02-C5D3-ABE6C6601D17}"/>
                </a:ext>
              </a:extLst>
            </p:cNvPr>
            <p:cNvSpPr/>
            <p:nvPr/>
          </p:nvSpPr>
          <p:spPr>
            <a:xfrm rot="16200000">
              <a:off x="6438465" y="4148751"/>
              <a:ext cx="301281" cy="99543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E2FC501E-3CDD-23DC-9620-D7097AE2BD70}"/>
                </a:ext>
              </a:extLst>
            </p:cNvPr>
            <p:cNvSpPr/>
            <p:nvPr/>
          </p:nvSpPr>
          <p:spPr>
            <a:xfrm rot="16200000">
              <a:off x="4462955" y="4072667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8038B78-2338-D3D8-DD46-CE6C9349D039}"/>
                </a:ext>
              </a:extLst>
            </p:cNvPr>
            <p:cNvSpPr/>
            <p:nvPr/>
          </p:nvSpPr>
          <p:spPr>
            <a:xfrm>
              <a:off x="1780000" y="4150759"/>
              <a:ext cx="951474" cy="9502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1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6D4E3F2-DA97-9282-8F06-73A6EE6A2084}"/>
                </a:ext>
              </a:extLst>
            </p:cNvPr>
            <p:cNvSpPr/>
            <p:nvPr/>
          </p:nvSpPr>
          <p:spPr>
            <a:xfrm>
              <a:off x="3622981" y="4150759"/>
              <a:ext cx="951474" cy="9514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2</a:t>
              </a:r>
              <a:endPara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72BF467-E4B5-AD41-5596-53DC739D4FCE}"/>
                </a:ext>
              </a:extLst>
            </p:cNvPr>
            <p:cNvSpPr/>
            <p:nvPr/>
          </p:nvSpPr>
          <p:spPr>
            <a:xfrm>
              <a:off x="5176205" y="4138286"/>
              <a:ext cx="951474" cy="9514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3</a:t>
              </a:r>
              <a:endPara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977BED64-586A-25AF-7B3E-2EB2FC5AA3F2}"/>
                </a:ext>
              </a:extLst>
            </p:cNvPr>
            <p:cNvSpPr/>
            <p:nvPr/>
          </p:nvSpPr>
          <p:spPr>
            <a:xfrm>
              <a:off x="7089904" y="4138286"/>
              <a:ext cx="951474" cy="951474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4</a:t>
              </a:r>
              <a:endPara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34" name="화살표: 위쪽 33">
              <a:extLst>
                <a:ext uri="{FF2B5EF4-FFF2-40B4-BE49-F238E27FC236}">
                  <a16:creationId xmlns:a16="http://schemas.microsoft.com/office/drawing/2014/main" id="{9538C036-DCB5-ADC8-D468-A97F0E686155}"/>
                </a:ext>
              </a:extLst>
            </p:cNvPr>
            <p:cNvSpPr/>
            <p:nvPr/>
          </p:nvSpPr>
          <p:spPr>
            <a:xfrm rot="10800000">
              <a:off x="9049625" y="3910241"/>
              <a:ext cx="602148" cy="240518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76CCC06-6B98-91F6-712C-4691525D5913}"/>
                </a:ext>
              </a:extLst>
            </p:cNvPr>
            <p:cNvSpPr/>
            <p:nvPr/>
          </p:nvSpPr>
          <p:spPr>
            <a:xfrm>
              <a:off x="8906308" y="3643798"/>
              <a:ext cx="869214" cy="27326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HEAD</a:t>
              </a:r>
              <a:endPara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DFA3AB-7EDC-FB36-1A20-29F9E1BF8FC4}"/>
                </a:ext>
              </a:extLst>
            </p:cNvPr>
            <p:cNvSpPr/>
            <p:nvPr/>
          </p:nvSpPr>
          <p:spPr>
            <a:xfrm>
              <a:off x="8889155" y="4150759"/>
              <a:ext cx="951474" cy="95147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5</a:t>
              </a:r>
              <a:endPara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6F39B4-5148-36F3-D072-2A5D2E821C10}"/>
                </a:ext>
              </a:extLst>
            </p:cNvPr>
            <p:cNvSpPr txBox="1"/>
            <p:nvPr/>
          </p:nvSpPr>
          <p:spPr>
            <a:xfrm>
              <a:off x="1414801" y="3848144"/>
              <a:ext cx="1681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main </a:t>
              </a:r>
              <a:r>
                <a:rPr lang="ko-KR" altLang="en-US" sz="200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브랜치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E22B6DE-71B1-3E7F-1CE8-6C3CDE935BC1}"/>
                </a:ext>
              </a:extLst>
            </p:cNvPr>
            <p:cNvSpPr txBox="1"/>
            <p:nvPr/>
          </p:nvSpPr>
          <p:spPr>
            <a:xfrm>
              <a:off x="6136168" y="2684768"/>
              <a:ext cx="3119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3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 잘못되어 되돌린다면</a:t>
              </a:r>
              <a:b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</a:b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=&gt; </a:t>
              </a:r>
              <a:r>
                <a:rPr lang="en-US" altLang="ko-KR" sz="20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git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revert </a:t>
              </a:r>
              <a:r>
                <a:rPr lang="ko-KR" altLang="en-US" sz="20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0B8509-9D3D-5745-83AC-1C7956453CCC}"/>
                </a:ext>
              </a:extLst>
            </p:cNvPr>
            <p:cNvSpPr txBox="1"/>
            <p:nvPr/>
          </p:nvSpPr>
          <p:spPr>
            <a:xfrm>
              <a:off x="7865969" y="5190046"/>
              <a:ext cx="3110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5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는 </a:t>
              </a:r>
              <a:r>
                <a:rPr lang="ko-KR" altLang="en-US" sz="20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3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을 되돌린 </a:t>
              </a:r>
              <a:r>
                <a:rPr lang="ko-KR" altLang="en-US" sz="20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endPara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373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79877-3B77-D7CC-9DBC-C72A3B3A9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B0429-0F38-1E7D-07D9-4EBABDFD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Reset, Revert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F329A-7246-C0BD-B943-A7117FF1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아래와 같이 텍스트 파일의 내용을 변경하며 </a:t>
            </a:r>
            <a:r>
              <a:rPr lang="ko-KR" altLang="en-US" dirty="0" err="1">
                <a:latin typeface="+mj-ea"/>
                <a:ea typeface="+mj-ea"/>
              </a:rPr>
              <a:t>커밋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회 수행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B7C54-9308-22AC-0F94-C4CA453E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F7779-7C28-B859-597C-51B27640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1774EF-F811-2E4C-AB69-E53FEB1C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9635"/>
            <a:ext cx="2781688" cy="1743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96CA54-AEC8-FDA2-37A7-FDCCCEDE4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102" y="3129635"/>
            <a:ext cx="2885493" cy="17433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EFEDD4-69AB-B998-90AF-25F1A28A2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809" y="3129635"/>
            <a:ext cx="2800741" cy="176237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F37901-2BA1-36D3-0A78-12B2E54472B8}"/>
              </a:ext>
            </a:extLst>
          </p:cNvPr>
          <p:cNvCxnSpPr>
            <a:cxnSpLocks/>
          </p:cNvCxnSpPr>
          <p:nvPr/>
        </p:nvCxnSpPr>
        <p:spPr>
          <a:xfrm>
            <a:off x="3890845" y="4005855"/>
            <a:ext cx="43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427627-2D05-6CBB-3EFD-A8816565068B}"/>
              </a:ext>
            </a:extLst>
          </p:cNvPr>
          <p:cNvCxnSpPr>
            <a:cxnSpLocks/>
          </p:cNvCxnSpPr>
          <p:nvPr/>
        </p:nvCxnSpPr>
        <p:spPr>
          <a:xfrm>
            <a:off x="7746565" y="3992160"/>
            <a:ext cx="43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08233E-5583-C2B5-FC73-746A85B7A491}"/>
              </a:ext>
            </a:extLst>
          </p:cNvPr>
          <p:cNvSpPr txBox="1"/>
          <p:nvPr/>
        </p:nvSpPr>
        <p:spPr>
          <a:xfrm>
            <a:off x="1674244" y="502694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9D88-86F3-8ED1-E6AB-5F3D71D6B5C8}"/>
              </a:ext>
            </a:extLst>
          </p:cNvPr>
          <p:cNvSpPr txBox="1"/>
          <p:nvPr/>
        </p:nvSpPr>
        <p:spPr>
          <a:xfrm>
            <a:off x="5448415" y="502694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2D0231-DDF9-6E24-C349-552F0A70D015}"/>
              </a:ext>
            </a:extLst>
          </p:cNvPr>
          <p:cNvSpPr txBox="1"/>
          <p:nvPr/>
        </p:nvSpPr>
        <p:spPr>
          <a:xfrm>
            <a:off x="9246540" y="502694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28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AD2B-24FF-CFD5-5C55-9197B958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81765-26A9-4ED9-9AD8-CD02FC69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Reset, Revert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55EAF-DF4E-35D3-4EE0-7B117AC0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Revert</a:t>
            </a:r>
            <a:r>
              <a:rPr lang="ko-KR" altLang="en-US" dirty="0">
                <a:latin typeface="+mj-ea"/>
                <a:ea typeface="+mj-ea"/>
              </a:rPr>
              <a:t>를 사용하여 </a:t>
            </a:r>
            <a:r>
              <a:rPr lang="en-US" altLang="ko-KR" dirty="0">
                <a:latin typeface="+mj-ea"/>
                <a:ea typeface="+mj-ea"/>
              </a:rPr>
              <a:t>commit 1 </a:t>
            </a:r>
            <a:r>
              <a:rPr lang="ko-KR" altLang="en-US" dirty="0">
                <a:latin typeface="+mj-ea"/>
                <a:ea typeface="+mj-ea"/>
              </a:rPr>
              <a:t>상태로 되돌리기 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Reset</a:t>
            </a:r>
            <a:r>
              <a:rPr lang="ko-KR" altLang="en-US" dirty="0">
                <a:latin typeface="+mj-ea"/>
                <a:ea typeface="+mj-ea"/>
              </a:rPr>
              <a:t>을 사용하여 </a:t>
            </a:r>
            <a:r>
              <a:rPr lang="en-US" altLang="ko-KR" dirty="0">
                <a:latin typeface="+mj-ea"/>
                <a:ea typeface="+mj-ea"/>
              </a:rPr>
              <a:t>commit 3 </a:t>
            </a:r>
            <a:r>
              <a:rPr lang="ko-KR" altLang="en-US" dirty="0">
                <a:latin typeface="+mj-ea"/>
                <a:ea typeface="+mj-ea"/>
              </a:rPr>
              <a:t>상태로 되돌리기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Revert</a:t>
            </a:r>
            <a:r>
              <a:rPr lang="ko-KR" altLang="en-US" dirty="0">
                <a:latin typeface="+mj-ea"/>
                <a:ea typeface="+mj-ea"/>
              </a:rPr>
              <a:t>를 사용하여 </a:t>
            </a:r>
            <a:r>
              <a:rPr lang="en-US" altLang="ko-KR" dirty="0">
                <a:latin typeface="+mj-ea"/>
                <a:ea typeface="+mj-ea"/>
              </a:rPr>
              <a:t>commit 2  </a:t>
            </a:r>
            <a:r>
              <a:rPr lang="ko-KR" altLang="en-US" dirty="0">
                <a:latin typeface="+mj-ea"/>
                <a:ea typeface="+mj-ea"/>
              </a:rPr>
              <a:t>상태로 되돌리기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/>
              <a:t>git log --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/>
              <a:t>으로 </a:t>
            </a:r>
            <a:r>
              <a:rPr lang="ko-KR" altLang="en-US" dirty="0" err="1"/>
              <a:t>커밋</a:t>
            </a:r>
            <a:r>
              <a:rPr lang="ko-KR" altLang="en-US" dirty="0"/>
              <a:t> 상태를 확인하고 스크린샷으로 찍어 </a:t>
            </a:r>
            <a:r>
              <a:rPr lang="ko-KR" altLang="en-US" dirty="0" err="1"/>
              <a:t>슬랙</a:t>
            </a:r>
            <a:r>
              <a:rPr lang="ko-KR" altLang="en-US" dirty="0"/>
              <a:t> 댓글에 올리기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 startAt="2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D6962-EB42-00AD-A10C-54ED704A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96905A-63FD-2A9B-CDA4-9EB9AC90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7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브랜치란</a:t>
            </a:r>
            <a:endParaRPr lang="ko-KR" alt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25DFD-DF9D-7D9E-01C4-53E7A5AD68E7}"/>
              </a:ext>
            </a:extLst>
          </p:cNvPr>
          <p:cNvSpPr txBox="1"/>
          <p:nvPr/>
        </p:nvSpPr>
        <p:spPr>
          <a:xfrm>
            <a:off x="979507" y="5140191"/>
            <a:ext cx="10248318" cy="874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하나의 나무에서 여러 가지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(Branch)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뻗어나가듯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하나의 프로젝트에서 여러 작업 흐름이 갈라져 나가는 개념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코드의 흐름이 여러 갈래로 나뉘기 때문에 ‘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분기’라고도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함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FA84E7-0FD5-D527-E0DF-6A219817B113}"/>
              </a:ext>
            </a:extLst>
          </p:cNvPr>
          <p:cNvGrpSpPr/>
          <p:nvPr/>
        </p:nvGrpSpPr>
        <p:grpSpPr>
          <a:xfrm>
            <a:off x="1811001" y="977675"/>
            <a:ext cx="8569998" cy="3979991"/>
            <a:chOff x="1043775" y="2064223"/>
            <a:chExt cx="9131856" cy="4240922"/>
          </a:xfrm>
        </p:grpSpPr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F3FACA87-8F5E-1A04-DCF0-B17137AF027B}"/>
                </a:ext>
              </a:extLst>
            </p:cNvPr>
            <p:cNvSpPr/>
            <p:nvPr/>
          </p:nvSpPr>
          <p:spPr>
            <a:xfrm rot="16200000">
              <a:off x="7017664" y="2508028"/>
              <a:ext cx="301281" cy="99543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AEA48797-76BE-14EA-9E51-E5AA78F0FE61}"/>
                </a:ext>
              </a:extLst>
            </p:cNvPr>
            <p:cNvSpPr/>
            <p:nvPr/>
          </p:nvSpPr>
          <p:spPr>
            <a:xfrm rot="18900000">
              <a:off x="5271538" y="4307247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28726B5-2C60-6B09-94DC-F08F0606CD34}"/>
                </a:ext>
              </a:extLst>
            </p:cNvPr>
            <p:cNvSpPr/>
            <p:nvPr/>
          </p:nvSpPr>
          <p:spPr>
            <a:xfrm rot="13500000">
              <a:off x="5274563" y="3055210"/>
              <a:ext cx="301281" cy="110647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7C16D3BF-0C30-17EB-4C2E-505F8981037D}"/>
                </a:ext>
              </a:extLst>
            </p:cNvPr>
            <p:cNvSpPr/>
            <p:nvPr/>
          </p:nvSpPr>
          <p:spPr>
            <a:xfrm>
              <a:off x="2510950" y="3946386"/>
              <a:ext cx="7664681" cy="484632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60CE36E-3EAC-6DAD-83C8-16709E1032A6}"/>
                </a:ext>
              </a:extLst>
            </p:cNvPr>
            <p:cNvSpPr/>
            <p:nvPr/>
          </p:nvSpPr>
          <p:spPr>
            <a:xfrm>
              <a:off x="2427192" y="3713556"/>
              <a:ext cx="951474" cy="9502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1400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1</a:t>
              </a:r>
              <a:endParaRPr lang="ko-KR" altLang="en-US" sz="1400" b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7882051-94F5-AB92-49A2-369E2A36F78F}"/>
                </a:ext>
              </a:extLst>
            </p:cNvPr>
            <p:cNvSpPr/>
            <p:nvPr/>
          </p:nvSpPr>
          <p:spPr>
            <a:xfrm>
              <a:off x="4270173" y="3713556"/>
              <a:ext cx="951474" cy="9514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1400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</a:t>
              </a:r>
              <a:endParaRPr lang="ko-KR" altLang="en-US" sz="1400" b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07CD262-94C6-4939-6DC8-305C53DA7E57}"/>
                </a:ext>
              </a:extLst>
            </p:cNvPr>
            <p:cNvSpPr/>
            <p:nvPr/>
          </p:nvSpPr>
          <p:spPr>
            <a:xfrm>
              <a:off x="5755404" y="2497563"/>
              <a:ext cx="951474" cy="95147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1400" b="1">
                  <a:solidFill>
                    <a:schemeClr val="tx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3</a:t>
              </a:r>
              <a:endParaRPr lang="ko-KR" altLang="en-US" sz="1400" b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504BAE-8579-085C-7276-6AE7F1C0229A}"/>
                </a:ext>
              </a:extLst>
            </p:cNvPr>
            <p:cNvSpPr txBox="1"/>
            <p:nvPr/>
          </p:nvSpPr>
          <p:spPr>
            <a:xfrm>
              <a:off x="1043775" y="4004036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main</a:t>
              </a:r>
              <a:r>
                <a:rPr lang="ko-KR" altLang="en-US" b="1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브랜치</a:t>
              </a:r>
              <a:endParaRPr lang="ko-KR" altLang="en-US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0848CC-A0B5-4F66-58DA-C5A383B01C1A}"/>
                </a:ext>
              </a:extLst>
            </p:cNvPr>
            <p:cNvSpPr txBox="1"/>
            <p:nvPr/>
          </p:nvSpPr>
          <p:spPr>
            <a:xfrm>
              <a:off x="5662755" y="2064223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test</a:t>
              </a:r>
              <a:r>
                <a:rPr lang="ko-KR" altLang="en-US" b="1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브랜치</a:t>
              </a:r>
              <a:endParaRPr lang="ko-KR" altLang="en-US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2B09821-385B-0584-993C-EC0D75292357}"/>
                </a:ext>
              </a:extLst>
            </p:cNvPr>
            <p:cNvSpPr/>
            <p:nvPr/>
          </p:nvSpPr>
          <p:spPr>
            <a:xfrm>
              <a:off x="5775482" y="4970552"/>
              <a:ext cx="951474" cy="95147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1400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4</a:t>
              </a:r>
              <a:endParaRPr lang="ko-KR" altLang="en-US" sz="1400" b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BDA49F59-DB02-7E6F-5025-D4BA24221CB3}"/>
                </a:ext>
              </a:extLst>
            </p:cNvPr>
            <p:cNvSpPr/>
            <p:nvPr/>
          </p:nvSpPr>
          <p:spPr>
            <a:xfrm>
              <a:off x="7669103" y="2497563"/>
              <a:ext cx="951474" cy="95147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1400" b="1">
                  <a:solidFill>
                    <a:schemeClr val="tx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3-1</a:t>
              </a:r>
              <a:endParaRPr lang="ko-KR" altLang="en-US" sz="1400" b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48C9A5-5D58-422D-D181-F6D23168875F}"/>
                </a:ext>
              </a:extLst>
            </p:cNvPr>
            <p:cNvSpPr txBox="1"/>
            <p:nvPr/>
          </p:nvSpPr>
          <p:spPr>
            <a:xfrm>
              <a:off x="5617872" y="5935813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hello</a:t>
              </a:r>
              <a:r>
                <a:rPr lang="ko-KR" altLang="en-US" b="1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브랜치</a:t>
              </a:r>
              <a:endParaRPr lang="ko-KR" altLang="en-US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51AB6BF-3B50-083C-1065-40F7D4BA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36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브랜치란</a:t>
            </a:r>
            <a:endParaRPr lang="ko-KR" altLang="en-US" sz="4800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178533"/>
            <a:ext cx="11701221" cy="2777450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sz="2800" dirty="0"/>
              <a:t>💡</a:t>
            </a:r>
            <a:r>
              <a:rPr lang="ko-KR" altLang="en-US" sz="2800" dirty="0" err="1"/>
              <a:t>브랜치란</a:t>
            </a:r>
            <a:r>
              <a:rPr lang="ko-KR" altLang="en-US" sz="2800" dirty="0"/>
              <a:t> 저장소의 기존 코드에서 갈라져 나온 </a:t>
            </a:r>
            <a:r>
              <a:rPr lang="ko-KR" altLang="en-US" sz="2800" b="1" dirty="0">
                <a:solidFill>
                  <a:srgbClr val="00B050"/>
                </a:solidFill>
              </a:rPr>
              <a:t>하나의 독립적인 작업 공간</a:t>
            </a:r>
            <a:endParaRPr lang="en-US" altLang="ko-KR" sz="2800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sz="2400" dirty="0"/>
              <a:t>✔️ </a:t>
            </a:r>
            <a:r>
              <a:rPr lang="en-US" altLang="ko-KR" sz="2400" dirty="0"/>
              <a:t>Git</a:t>
            </a:r>
            <a:r>
              <a:rPr lang="ko-KR" altLang="en-US" sz="2400" dirty="0"/>
              <a:t>으로 작업을 진행하면서 여러 개의 </a:t>
            </a:r>
            <a:r>
              <a:rPr lang="ko-KR" altLang="en-US" sz="2400" dirty="0" err="1"/>
              <a:t>브랜치를</a:t>
            </a:r>
            <a:r>
              <a:rPr lang="ko-KR" altLang="en-US" sz="2400" dirty="0"/>
              <a:t> 생성 할 수 있음</a:t>
            </a:r>
            <a:endParaRPr lang="en-US" altLang="ko-KR" sz="2400" dirty="0"/>
          </a:p>
          <a:p>
            <a:pPr marL="457200" lvl="2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sz="2800" dirty="0"/>
              <a:t>🚀여러 </a:t>
            </a:r>
            <a:r>
              <a:rPr lang="ko-KR" altLang="en-US" sz="2800" dirty="0" err="1"/>
              <a:t>브랜치에서</a:t>
            </a:r>
            <a:r>
              <a:rPr lang="ko-KR" altLang="en-US" sz="2800" dirty="0"/>
              <a:t> 작업 후에는 다시 합치는 작업</a:t>
            </a:r>
            <a:r>
              <a:rPr lang="en-US" altLang="ko-KR" sz="2800" dirty="0"/>
              <a:t>(</a:t>
            </a:r>
            <a:r>
              <a:rPr lang="en-US" altLang="ko-KR" sz="2800" dirty="0">
                <a:solidFill>
                  <a:srgbClr val="FF0000"/>
                </a:solidFill>
              </a:rPr>
              <a:t>merge</a:t>
            </a:r>
            <a:r>
              <a:rPr lang="en-US" altLang="ko-KR" sz="2800" dirty="0"/>
              <a:t>)</a:t>
            </a:r>
            <a:r>
              <a:rPr lang="ko-KR" altLang="en-US" sz="2800" dirty="0"/>
              <a:t>을 항상 해야함</a:t>
            </a:r>
            <a:endParaRPr lang="en-US" altLang="ko-KR" sz="2800" dirty="0"/>
          </a:p>
          <a:p>
            <a:pPr marL="342900" lvl="1" indent="-342900">
              <a:lnSpc>
                <a:spcPct val="150000"/>
              </a:lnSpc>
            </a:pPr>
            <a:endParaRPr lang="en-US" altLang="ko-KR" sz="2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A9570-5E37-2566-5D94-FAC33D8A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3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55DC2-22F6-3491-2AD8-4B3591758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AE327-8B20-A46C-6097-6D6D0024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브랜치란</a:t>
            </a:r>
            <a:endParaRPr lang="ko-KR" altLang="en-US" sz="4800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29658081-8D63-3D28-0105-D37AD858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12" y="1149656"/>
            <a:ext cx="10515600" cy="346084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✅</a:t>
            </a:r>
            <a:r>
              <a:rPr lang="ko-KR" altLang="en-US" dirty="0" err="1"/>
              <a:t>브랜치의</a:t>
            </a:r>
            <a:r>
              <a:rPr lang="ko-KR" altLang="en-US" dirty="0"/>
              <a:t> 역할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독립적 작업 </a:t>
            </a:r>
            <a:r>
              <a:rPr lang="en-US" altLang="ko-KR" dirty="0"/>
              <a:t>: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사용하면 다른 작업에 영향을 주지 않고 코드를 수정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기능 분리 </a:t>
            </a:r>
            <a:r>
              <a:rPr lang="en-US" altLang="ko-KR" dirty="0"/>
              <a:t>: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수정 등을 기준으로 기존 코드와 분리하여 작업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안전한 개발 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ko-KR" altLang="en-US" dirty="0"/>
              <a:t>으로 배포된 메인 코드에 오류가 생기지 않도록 보호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동시 작업</a:t>
            </a:r>
            <a:r>
              <a:rPr lang="en-US" altLang="ko-KR" dirty="0"/>
              <a:t> : </a:t>
            </a:r>
            <a:r>
              <a:rPr lang="ko-KR" altLang="en-US" dirty="0"/>
              <a:t>동시에 </a:t>
            </a:r>
            <a:r>
              <a:rPr lang="ko-KR" altLang="en-US" dirty="0" err="1"/>
              <a:t>여러명의</a:t>
            </a:r>
            <a:r>
              <a:rPr lang="ko-KR" altLang="en-US" dirty="0"/>
              <a:t> 개발자가 서로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 가능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이력 관리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ko-KR" altLang="en-US" dirty="0" err="1"/>
              <a:t>브랜치의</a:t>
            </a:r>
            <a:r>
              <a:rPr lang="ko-KR" altLang="en-US" dirty="0"/>
              <a:t> 작업 이력을 관리할 수 있어서 언제</a:t>
            </a:r>
            <a:r>
              <a:rPr lang="en-US" altLang="ko-KR" dirty="0"/>
              <a:t>, </a:t>
            </a:r>
            <a:r>
              <a:rPr lang="ko-KR" altLang="en-US" dirty="0"/>
              <a:t>누가 작업했는지 쉽게 추적 가능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A52C94-0569-1756-4FC5-C61E1B49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0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브랜치를</a:t>
            </a:r>
            <a:r>
              <a:rPr lang="ko-KR" altLang="en-US" sz="4800" dirty="0"/>
              <a:t> 만드는 이유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88367"/>
            <a:ext cx="8464793" cy="1298061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✅ 프로젝트 작업을 </a:t>
            </a:r>
            <a:r>
              <a:rPr lang="ko-KR" altLang="en-US" dirty="0" err="1"/>
              <a:t>두명이</a:t>
            </a:r>
            <a:r>
              <a:rPr lang="ko-KR" altLang="en-US" dirty="0"/>
              <a:t> 진행한다고 가정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🔎 현재 우리는 </a:t>
            </a:r>
            <a:r>
              <a:rPr lang="en-US" altLang="ko-KR" dirty="0"/>
              <a:t>main </a:t>
            </a:r>
            <a:r>
              <a:rPr lang="ko-KR" altLang="en-US" dirty="0" err="1"/>
              <a:t>브랜치만</a:t>
            </a:r>
            <a:r>
              <a:rPr lang="ko-KR" altLang="en-US" dirty="0"/>
              <a:t> 존재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main</a:t>
            </a:r>
            <a:r>
              <a:rPr lang="ko-KR" altLang="en-US" dirty="0"/>
              <a:t>에서만 작업을 한다면</a:t>
            </a:r>
            <a:r>
              <a:rPr lang="en-US" altLang="ko-KR" dirty="0"/>
              <a:t>?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8761CF-AA93-4806-891D-28EAA7F2E929}"/>
              </a:ext>
            </a:extLst>
          </p:cNvPr>
          <p:cNvGrpSpPr/>
          <p:nvPr/>
        </p:nvGrpSpPr>
        <p:grpSpPr>
          <a:xfrm>
            <a:off x="492997" y="2359613"/>
            <a:ext cx="11360336" cy="3895571"/>
            <a:chOff x="838201" y="2513618"/>
            <a:chExt cx="11360336" cy="3895571"/>
          </a:xfrm>
        </p:grpSpPr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CE167FB9-CF10-0EB2-FB23-27AAFB292A15}"/>
                </a:ext>
              </a:extLst>
            </p:cNvPr>
            <p:cNvSpPr/>
            <p:nvPr/>
          </p:nvSpPr>
          <p:spPr>
            <a:xfrm rot="10800000">
              <a:off x="7851200" y="3654140"/>
              <a:ext cx="287520" cy="1254752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FB2F32E4-35C4-118D-BEC7-AE3DE8BAF18B}"/>
                </a:ext>
              </a:extLst>
            </p:cNvPr>
            <p:cNvSpPr/>
            <p:nvPr/>
          </p:nvSpPr>
          <p:spPr>
            <a:xfrm>
              <a:off x="5768026" y="5174924"/>
              <a:ext cx="1741256" cy="199848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E714C092-35B4-3261-97E2-32423E9194F9}"/>
                </a:ext>
              </a:extLst>
            </p:cNvPr>
            <p:cNvSpPr/>
            <p:nvPr/>
          </p:nvSpPr>
          <p:spPr>
            <a:xfrm rot="18643875">
              <a:off x="5133786" y="3421351"/>
              <a:ext cx="219352" cy="1679953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FE0E3CCE-6252-65E4-4D15-B49BBA25A709}"/>
                </a:ext>
              </a:extLst>
            </p:cNvPr>
            <p:cNvSpPr/>
            <p:nvPr/>
          </p:nvSpPr>
          <p:spPr>
            <a:xfrm>
              <a:off x="838201" y="3288851"/>
              <a:ext cx="8666746" cy="484632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5C79F10-0553-615F-3C24-6AADDA4496E3}"/>
                </a:ext>
              </a:extLst>
            </p:cNvPr>
            <p:cNvSpPr/>
            <p:nvPr/>
          </p:nvSpPr>
          <p:spPr>
            <a:xfrm>
              <a:off x="1855829" y="3056021"/>
              <a:ext cx="951474" cy="950292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14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1</a:t>
              </a:r>
              <a:endParaRPr lang="ko-KR" altLang="en-US" sz="14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B92FC5A-74A0-F6FE-15CB-B140665EFF58}"/>
                </a:ext>
              </a:extLst>
            </p:cNvPr>
            <p:cNvSpPr txBox="1"/>
            <p:nvPr/>
          </p:nvSpPr>
          <p:spPr>
            <a:xfrm>
              <a:off x="1617268" y="4114091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my.txt </a:t>
              </a:r>
              <a:r>
                <a:rPr lang="ko-KR" altLang="en-US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생성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0C04E8-0383-BDA6-C2C3-87EED58693C9}"/>
                </a:ext>
              </a:extLst>
            </p:cNvPr>
            <p:cNvSpPr txBox="1"/>
            <p:nvPr/>
          </p:nvSpPr>
          <p:spPr>
            <a:xfrm>
              <a:off x="3564647" y="4114091"/>
              <a:ext cx="144462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hello.txt </a:t>
              </a:r>
              <a:r>
                <a:rPr lang="ko-KR" altLang="en-US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생성</a:t>
              </a:r>
              <a:endParaRPr lang="en-US" altLang="ko-KR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test.txt </a:t>
              </a:r>
              <a:r>
                <a:rPr lang="ko-KR" altLang="en-US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생성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3E6D1C-7F37-B9A2-043C-706F6C847926}"/>
                </a:ext>
              </a:extLst>
            </p:cNvPr>
            <p:cNvSpPr txBox="1"/>
            <p:nvPr/>
          </p:nvSpPr>
          <p:spPr>
            <a:xfrm>
              <a:off x="7057257" y="5762858"/>
              <a:ext cx="16882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hello.txt</a:t>
              </a:r>
            </a:p>
            <a:p>
              <a:r>
                <a:rPr lang="ko-KR" altLang="en-US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텍스트 수정 작업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D1F49C4-D395-4787-BBCE-FEF6A8307F4B}"/>
                </a:ext>
              </a:extLst>
            </p:cNvPr>
            <p:cNvSpPr/>
            <p:nvPr/>
          </p:nvSpPr>
          <p:spPr>
            <a:xfrm>
              <a:off x="3895253" y="3056021"/>
              <a:ext cx="951474" cy="9514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14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</a:t>
              </a:r>
              <a:endParaRPr lang="ko-KR" altLang="en-US" sz="14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F3918126-2213-8964-3759-DF565D13B839}"/>
                </a:ext>
              </a:extLst>
            </p:cNvPr>
            <p:cNvSpPr/>
            <p:nvPr/>
          </p:nvSpPr>
          <p:spPr>
            <a:xfrm>
              <a:off x="5605999" y="4769980"/>
              <a:ext cx="951474" cy="95147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1400" b="1">
                  <a:solidFill>
                    <a:schemeClr val="bg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</a:t>
              </a:r>
            </a:p>
            <a:p>
              <a:pPr algn="ctr"/>
              <a:r>
                <a:rPr lang="ko-KR" altLang="en-US" sz="1400" b="1">
                  <a:solidFill>
                    <a:schemeClr val="bg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클론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C6A298-4527-5051-A5FE-7CCA8EB0901A}"/>
                </a:ext>
              </a:extLst>
            </p:cNvPr>
            <p:cNvSpPr txBox="1"/>
            <p:nvPr/>
          </p:nvSpPr>
          <p:spPr>
            <a:xfrm>
              <a:off x="5179441" y="3370829"/>
              <a:ext cx="132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main </a:t>
              </a:r>
              <a:r>
                <a:rPr lang="ko-KR" altLang="en-US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브랜치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AF5275F-22DB-3DB1-064E-E01DECACA96A}"/>
                </a:ext>
              </a:extLst>
            </p:cNvPr>
            <p:cNvSpPr/>
            <p:nvPr/>
          </p:nvSpPr>
          <p:spPr>
            <a:xfrm>
              <a:off x="7517835" y="4769980"/>
              <a:ext cx="951474" cy="951474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en-US" altLang="ko-KR" sz="1400">
                  <a:solidFill>
                    <a:schemeClr val="tx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63DC4A-336A-38DA-72BA-B6BA1866E9D0}"/>
                </a:ext>
              </a:extLst>
            </p:cNvPr>
            <p:cNvSpPr txBox="1"/>
            <p:nvPr/>
          </p:nvSpPr>
          <p:spPr>
            <a:xfrm>
              <a:off x="1057629" y="3112024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작업자</a:t>
              </a:r>
              <a:r>
                <a:rPr lang="en-US" altLang="ko-KR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A</a:t>
              </a:r>
              <a:endParaRPr lang="ko-KR" altLang="en-US" b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94FF97-14DB-FC32-78A4-6607FB585F84}"/>
                </a:ext>
              </a:extLst>
            </p:cNvPr>
            <p:cNvSpPr txBox="1"/>
            <p:nvPr/>
          </p:nvSpPr>
          <p:spPr>
            <a:xfrm>
              <a:off x="4825105" y="480559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작업자</a:t>
              </a:r>
              <a:r>
                <a:rPr lang="en-US" altLang="ko-KR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B</a:t>
              </a:r>
              <a:endParaRPr lang="ko-KR" altLang="en-US" b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A61456-D02B-B08C-D3B5-E3354D9B312E}"/>
                </a:ext>
              </a:extLst>
            </p:cNvPr>
            <p:cNvSpPr txBox="1"/>
            <p:nvPr/>
          </p:nvSpPr>
          <p:spPr>
            <a:xfrm>
              <a:off x="9366269" y="2513618"/>
              <a:ext cx="21804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작업자</a:t>
              </a:r>
              <a:r>
                <a:rPr lang="en-US" altLang="ko-KR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A</a:t>
              </a:r>
              <a:r>
                <a:rPr lang="ko-KR" altLang="en-US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는 커밋</a:t>
              </a:r>
              <a:r>
                <a:rPr lang="en-US" altLang="ko-KR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 </a:t>
              </a:r>
              <a:r>
                <a:rPr lang="ko-KR" altLang="en-US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상태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EFF57FF-12DA-BEF2-867C-2C3BB6799758}"/>
                </a:ext>
              </a:extLst>
            </p:cNvPr>
            <p:cNvSpPr/>
            <p:nvPr/>
          </p:nvSpPr>
          <p:spPr>
            <a:xfrm>
              <a:off x="9481306" y="2835563"/>
              <a:ext cx="2205208" cy="1401781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작업자</a:t>
              </a:r>
              <a:r>
                <a:rPr lang="en-US" altLang="ko-KR">
                  <a:solidFill>
                    <a:schemeClr val="bg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A</a:t>
              </a:r>
              <a:r>
                <a:rPr lang="ko-KR" altLang="en-US">
                  <a:solidFill>
                    <a:schemeClr val="bg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가 커밋</a:t>
              </a:r>
              <a:r>
                <a:rPr lang="en-US" altLang="ko-KR">
                  <a:solidFill>
                    <a:schemeClr val="bg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2 </a:t>
              </a:r>
              <a:r>
                <a:rPr lang="ko-KR" altLang="en-US">
                  <a:solidFill>
                    <a:schemeClr val="bg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상태에서 </a:t>
              </a:r>
              <a:r>
                <a:rPr lang="en-US" altLang="ko-KR">
                  <a:solidFill>
                    <a:schemeClr val="bg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test.txt</a:t>
              </a:r>
              <a:r>
                <a:rPr lang="ko-KR" altLang="en-US">
                  <a:solidFill>
                    <a:schemeClr val="bg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의코드 수정 후 다음 커밋을 하게된다면</a:t>
              </a:r>
              <a:r>
                <a:rPr lang="en-US" altLang="ko-KR">
                  <a:solidFill>
                    <a:schemeClr val="bg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?</a:t>
              </a:r>
              <a:endParaRPr lang="ko-KR" altLang="en-US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FDFDA212-3779-38AD-D037-F2DA0C626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665" y="4337554"/>
              <a:ext cx="2781428" cy="265239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D0D552-7964-25B1-3FF8-8320DB072C56}"/>
                </a:ext>
              </a:extLst>
            </p:cNvPr>
            <p:cNvSpPr txBox="1"/>
            <p:nvPr/>
          </p:nvSpPr>
          <p:spPr>
            <a:xfrm>
              <a:off x="9061785" y="4602793"/>
              <a:ext cx="3136752" cy="834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Pretendard Light" panose="02000403000000020004" pitchFamily="2" charset="-127"/>
                </a:rPr>
                <a:t>⚠️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여기서 알 수 있는 사실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작업 시 </a:t>
              </a:r>
              <a:r>
                <a:rPr lang="ko-KR" altLang="en-US" sz="1600" b="1" dirty="0">
                  <a:solidFill>
                    <a:srgbClr val="FF5050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최신 </a:t>
              </a:r>
              <a:r>
                <a:rPr lang="ko-KR" altLang="en-US" sz="1600" b="1" dirty="0" err="1">
                  <a:solidFill>
                    <a:srgbClr val="FF5050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커밋에서</a:t>
              </a:r>
              <a:r>
                <a:rPr lang="ko-KR" altLang="en-US" sz="1600" b="1" dirty="0">
                  <a:solidFill>
                    <a:srgbClr val="FF5050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작업</a:t>
              </a:r>
              <a:r>
                <a:rPr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을 해야 함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A6735B-D7E5-A0AB-018A-2C53BDB2F16F}"/>
                </a:ext>
              </a:extLst>
            </p:cNvPr>
            <p:cNvSpPr txBox="1"/>
            <p:nvPr/>
          </p:nvSpPr>
          <p:spPr>
            <a:xfrm>
              <a:off x="3093524" y="3112024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작업자</a:t>
              </a:r>
              <a:r>
                <a:rPr lang="en-US" altLang="ko-KR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A</a:t>
              </a:r>
              <a:endParaRPr lang="ko-KR" altLang="en-US" b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F5CFD6-C983-D63B-6B61-0D22B0643A8C}"/>
                </a:ext>
              </a:extLst>
            </p:cNvPr>
            <p:cNvSpPr txBox="1"/>
            <p:nvPr/>
          </p:nvSpPr>
          <p:spPr>
            <a:xfrm>
              <a:off x="6724365" y="480597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작업자</a:t>
              </a:r>
              <a:r>
                <a:rPr lang="en-US" altLang="ko-KR" b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B</a:t>
              </a:r>
              <a:endParaRPr lang="ko-KR" altLang="en-US" b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56A47-6CAA-5767-77CE-92F0316D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pPr/>
              <a:t>8</a:t>
            </a:fld>
            <a:endParaRPr lang="ko-KR" altLang="en-US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394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브랜치</a:t>
            </a:r>
            <a:r>
              <a:rPr lang="ko-KR" altLang="en-US" sz="4800" dirty="0"/>
              <a:t> 이해하기 </a:t>
            </a:r>
            <a:r>
              <a:rPr lang="en-US" altLang="ko-KR" sz="4800" dirty="0"/>
              <a:t>- </a:t>
            </a:r>
            <a:r>
              <a:rPr lang="ko-KR" altLang="en-US" sz="4800" dirty="0"/>
              <a:t>명령어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325563"/>
            <a:ext cx="10515600" cy="347784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새로운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생성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 err="1">
                <a:solidFill>
                  <a:srgbClr val="FF0000"/>
                </a:solidFill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</a:rPr>
              <a:t> branch 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브랜치명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브랜치는</a:t>
            </a:r>
            <a:r>
              <a:rPr lang="ko-KR" altLang="en-US" sz="2000" dirty="0">
                <a:solidFill>
                  <a:srgbClr val="FF0000"/>
                </a:solidFill>
              </a:rPr>
              <a:t> 한번에 하나씩 생성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 err="1"/>
              <a:t>브랜치로</a:t>
            </a:r>
            <a:r>
              <a:rPr lang="ko-KR" altLang="en-US" sz="2400" dirty="0"/>
              <a:t> 이동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</a:rPr>
              <a:t>git switch / git checkout 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브랜치명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ex) git checkout test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13256-6D24-E46C-1096-B7219C85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844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3823</TotalTime>
  <Words>2231</Words>
  <Application>Microsoft Office PowerPoint</Application>
  <PresentationFormat>와이드스크린</PresentationFormat>
  <Paragraphs>480</Paragraphs>
  <Slides>50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3" baseType="lpstr">
      <vt:lpstr>G마켓 산스 TTF Bold</vt:lpstr>
      <vt:lpstr>G마켓 산스 TTF Light</vt:lpstr>
      <vt:lpstr>G마켓 산스 TTF Medium</vt:lpstr>
      <vt:lpstr>Kim jung chul Gothic Regular</vt:lpstr>
      <vt:lpstr>Pretendard Black</vt:lpstr>
      <vt:lpstr>Pretendard Light</vt:lpstr>
      <vt:lpstr>Pretendard Medium</vt:lpstr>
      <vt:lpstr>맑은 고딕</vt:lpstr>
      <vt:lpstr>메이플스토리</vt:lpstr>
      <vt:lpstr>Arial</vt:lpstr>
      <vt:lpstr>Symbol</vt:lpstr>
      <vt:lpstr>Wingdings</vt:lpstr>
      <vt:lpstr>1_Office 테마</vt:lpstr>
      <vt:lpstr>x</vt:lpstr>
      <vt:lpstr>PowerPoint 프레젠테이션</vt:lpstr>
      <vt:lpstr>PowerPoint 프레젠테이션</vt:lpstr>
      <vt:lpstr>Branch?</vt:lpstr>
      <vt:lpstr>브랜치란</vt:lpstr>
      <vt:lpstr>브랜치란</vt:lpstr>
      <vt:lpstr>브랜치란</vt:lpstr>
      <vt:lpstr>브랜치를 만드는 이유</vt:lpstr>
      <vt:lpstr>브랜치 이해하기 - 명령어</vt:lpstr>
      <vt:lpstr>브랜치 이해하기 - 명령어</vt:lpstr>
      <vt:lpstr>브랜치 이해하기 - 명령어</vt:lpstr>
      <vt:lpstr>브랜치 이해하기</vt:lpstr>
      <vt:lpstr>브랜치 이해하기</vt:lpstr>
      <vt:lpstr>브랜치 이해하기</vt:lpstr>
      <vt:lpstr>브랜치 이동</vt:lpstr>
      <vt:lpstr>브랜치 이동</vt:lpstr>
      <vt:lpstr>PowerPoint 프레젠테이션</vt:lpstr>
      <vt:lpstr>브랜치을 병합하는 이유(merge)</vt:lpstr>
      <vt:lpstr>git merge</vt:lpstr>
      <vt:lpstr>병합(merge) 이해하기</vt:lpstr>
      <vt:lpstr>fast-forward</vt:lpstr>
      <vt:lpstr>fast-forward</vt:lpstr>
      <vt:lpstr>fast-forward</vt:lpstr>
      <vt:lpstr>merge 완료하기</vt:lpstr>
      <vt:lpstr>3-way merge</vt:lpstr>
      <vt:lpstr>3-way merge</vt:lpstr>
      <vt:lpstr>3-way merge</vt:lpstr>
      <vt:lpstr>실습1. merge 해보기</vt:lpstr>
      <vt:lpstr>PowerPoint 프레젠테이션</vt:lpstr>
      <vt:lpstr>브랜치 충돌 이해하기</vt:lpstr>
      <vt:lpstr>브랜치 충돌 해결하기</vt:lpstr>
      <vt:lpstr>브랜치 충돌 해결하기</vt:lpstr>
      <vt:lpstr>브랜치 충돌 해결하기</vt:lpstr>
      <vt:lpstr>PowerPoint 프레젠테이션</vt:lpstr>
      <vt:lpstr>브랜치 이름 규칙</vt:lpstr>
      <vt:lpstr>브랜치 이름 규칙</vt:lpstr>
      <vt:lpstr>버전 관리 체계</vt:lpstr>
      <vt:lpstr>버전 관리 체계</vt:lpstr>
      <vt:lpstr>PowerPoint 프레젠테이션</vt:lpstr>
      <vt:lpstr>Commit 되돌리기</vt:lpstr>
      <vt:lpstr>git reset</vt:lpstr>
      <vt:lpstr>git reset</vt:lpstr>
      <vt:lpstr>git reset</vt:lpstr>
      <vt:lpstr>git reset</vt:lpstr>
      <vt:lpstr>git revert</vt:lpstr>
      <vt:lpstr>git revert</vt:lpstr>
      <vt:lpstr>git revert</vt:lpstr>
      <vt:lpstr>실습2. Reset, Revert</vt:lpstr>
      <vt:lpstr>실습3. Reset, Revert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347</cp:revision>
  <dcterms:created xsi:type="dcterms:W3CDTF">2023-01-31T04:26:23Z</dcterms:created>
  <dcterms:modified xsi:type="dcterms:W3CDTF">2025-07-08T23:57:53Z</dcterms:modified>
</cp:coreProperties>
</file>