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2"/>
  </p:notesMasterIdLst>
  <p:sldIdLst>
    <p:sldId id="790" r:id="rId2"/>
    <p:sldId id="870" r:id="rId3"/>
    <p:sldId id="816" r:id="rId4"/>
    <p:sldId id="871" r:id="rId5"/>
    <p:sldId id="817" r:id="rId6"/>
    <p:sldId id="818" r:id="rId7"/>
    <p:sldId id="819" r:id="rId8"/>
    <p:sldId id="820" r:id="rId9"/>
    <p:sldId id="821" r:id="rId10"/>
    <p:sldId id="823" r:id="rId11"/>
    <p:sldId id="872" r:id="rId12"/>
    <p:sldId id="873" r:id="rId13"/>
    <p:sldId id="822" r:id="rId14"/>
    <p:sldId id="824" r:id="rId15"/>
    <p:sldId id="825" r:id="rId16"/>
    <p:sldId id="815" r:id="rId17"/>
    <p:sldId id="826" r:id="rId18"/>
    <p:sldId id="829" r:id="rId19"/>
    <p:sldId id="827" r:id="rId20"/>
    <p:sldId id="830" r:id="rId21"/>
    <p:sldId id="831" r:id="rId22"/>
    <p:sldId id="833" r:id="rId23"/>
    <p:sldId id="834" r:id="rId24"/>
    <p:sldId id="828" r:id="rId25"/>
    <p:sldId id="835" r:id="rId26"/>
    <p:sldId id="836" r:id="rId27"/>
    <p:sldId id="837" r:id="rId28"/>
    <p:sldId id="838" r:id="rId29"/>
    <p:sldId id="839" r:id="rId30"/>
    <p:sldId id="840" r:id="rId31"/>
    <p:sldId id="841" r:id="rId32"/>
    <p:sldId id="842" r:id="rId33"/>
    <p:sldId id="843" r:id="rId34"/>
    <p:sldId id="844" r:id="rId35"/>
    <p:sldId id="845" r:id="rId36"/>
    <p:sldId id="846" r:id="rId37"/>
    <p:sldId id="847" r:id="rId38"/>
    <p:sldId id="848" r:id="rId39"/>
    <p:sldId id="849" r:id="rId40"/>
    <p:sldId id="850" r:id="rId41"/>
    <p:sldId id="851" r:id="rId42"/>
    <p:sldId id="852" r:id="rId43"/>
    <p:sldId id="853" r:id="rId44"/>
    <p:sldId id="854" r:id="rId45"/>
    <p:sldId id="855" r:id="rId46"/>
    <p:sldId id="856" r:id="rId47"/>
    <p:sldId id="857" r:id="rId48"/>
    <p:sldId id="858" r:id="rId49"/>
    <p:sldId id="859" r:id="rId50"/>
    <p:sldId id="860" r:id="rId51"/>
    <p:sldId id="861" r:id="rId52"/>
    <p:sldId id="862" r:id="rId53"/>
    <p:sldId id="863" r:id="rId54"/>
    <p:sldId id="864" r:id="rId55"/>
    <p:sldId id="865" r:id="rId56"/>
    <p:sldId id="866" r:id="rId57"/>
    <p:sldId id="867" r:id="rId58"/>
    <p:sldId id="868" r:id="rId59"/>
    <p:sldId id="869" r:id="rId60"/>
    <p:sldId id="813" r:id="rId6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ED7D31"/>
    <a:srgbClr val="00B050"/>
    <a:srgbClr val="00FF99"/>
    <a:srgbClr val="2B2B2B"/>
    <a:srgbClr val="00599C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6230" autoAdjust="0"/>
  </p:normalViewPr>
  <p:slideViewPr>
    <p:cSldViewPr snapToGrid="0">
      <p:cViewPr>
        <p:scale>
          <a:sx n="100" d="100"/>
          <a:sy n="100" d="100"/>
        </p:scale>
        <p:origin x="1476" y="1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8CB63-AC7C-A467-9193-8315AEA21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4BF5F8-41AA-57B0-A874-91D838375F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4DF931-FA27-B291-23B1-5F34846423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ACD680-083A-BD95-14AF-8952851830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3748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78FFD-32FA-B71C-8FB2-652D8CDD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6395D82-EB2C-0E09-303A-043CAF57D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4557B54-852D-6A53-79B3-326271D7B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9BC33-2E42-06F3-4634-EEDD00736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8584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25787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32245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7142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76788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뒤에 배움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5834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8911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9078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3037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28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74133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19870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31902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52513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2955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9189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19079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41233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958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321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32803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997283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75295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87248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54585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089297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76512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8801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5140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994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241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25604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37775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6345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925298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6656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8753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</a:t>
            </a:r>
            <a:r>
              <a:rPr lang="ko-KR" altLang="en-US"/>
              <a:t>학생들한테 내 깃 저장소 주소 알려주기</a:t>
            </a:r>
            <a:endParaRPr lang="en-US" altLang="ko-KR"/>
          </a:p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8878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67347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9407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33872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69979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120648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932448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332047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9443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31964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511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11661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651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sv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rending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380375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A988DC-B158-B64A-6A91-E475B154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A8F766-25A8-6676-E5E0-B99CD0D01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462416F-B8AE-E20B-1973-BB208EC3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Scrum(</a:t>
            </a:r>
            <a:r>
              <a:rPr lang="ko-KR" altLang="en-US" dirty="0"/>
              <a:t>스크럼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9FDD5493-8EFA-A5DB-6F7D-9F5A22A96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145" y="2872224"/>
            <a:ext cx="6065709" cy="341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DF61AF45-7B9C-34C0-8743-2D3D14FFA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5969" y="1045725"/>
            <a:ext cx="10740062" cy="1649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💡애자일 방법론의 대표적인 프레임워크 중 하나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복잡한 문제를 효과적으로 해결하고</a:t>
            </a:r>
            <a:r>
              <a:rPr lang="en-US" altLang="ko-KR" sz="2000" dirty="0"/>
              <a:t>, </a:t>
            </a:r>
            <a:r>
              <a:rPr lang="ko-KR" altLang="en-US" sz="2000" dirty="0"/>
              <a:t>높은 품질의 제품을 생산할 수 있도록 도와주는 체계적인 방법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스크럼은 스프린트</a:t>
            </a:r>
            <a:r>
              <a:rPr lang="en-US" altLang="ko-KR" sz="2000" dirty="0"/>
              <a:t>(Sprint)</a:t>
            </a:r>
            <a:r>
              <a:rPr lang="ko-KR" altLang="en-US" sz="2000" dirty="0"/>
              <a:t>라고 불리는 반복 주기를 통해 프로젝트를 진행함</a:t>
            </a:r>
          </a:p>
        </p:txBody>
      </p:sp>
    </p:spTree>
    <p:extLst>
      <p:ext uri="{BB962C8B-B14F-4D97-AF65-F5344CB8AC3E}">
        <p14:creationId xmlns:p14="http://schemas.microsoft.com/office/powerpoint/2010/main" val="3998274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01760F-4D57-A144-BB65-0679AB45D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32280E-27EC-C4F8-DC31-B71F9F569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4A1123-FD82-8E0C-2B9C-89D49D634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F536F1-D122-ACD1-8AA5-F5245D9C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Scrum(</a:t>
            </a:r>
            <a:r>
              <a:rPr lang="ko-KR" altLang="en-US" dirty="0"/>
              <a:t>스크럼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FCF2CB3F-297D-8AF1-D3E8-B418A63B4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2893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핵심 구성 요소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스프린트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(Sprint):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정해진 기간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보통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2~4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동안 제품의 일부를 개발하는 반복 주기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제품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백로그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(Product Backlog):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제품에 필요한 기능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개선사항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버그 수정 목록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스프린트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백로그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(Sprint Backlog):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해당 스프린트에서 구현할 작업 목록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데일리 스크럼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(Daily Scrum):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15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분 내외로 진행되는 짧은 회의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진행 상황 공유 및 문제점 논의</a:t>
            </a:r>
            <a:endParaRPr lang="ko-KR" altLang="en-US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09111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B7730-404E-CDFE-0426-B258F4797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C28E94-A99B-DCAE-54F9-F5E268417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ECFFDC-5043-CF34-A2D6-751F2B518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8CE10E4-C245-9B57-9626-8333C8422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Scrum(</a:t>
            </a:r>
            <a:r>
              <a:rPr lang="ko-KR" altLang="en-US" dirty="0"/>
              <a:t>스크럼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B6FB60E6-ABCB-DD0A-71C6-8CE71FDE6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7"/>
            <a:ext cx="11701221" cy="289319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주요 이벤트</a:t>
            </a:r>
            <a:r>
              <a:rPr lang="en-US" altLang="ko-KR" sz="2400" dirty="0"/>
              <a:t>(</a:t>
            </a:r>
            <a:r>
              <a:rPr lang="ko-KR" altLang="en-US" sz="2400" dirty="0"/>
              <a:t>의식</a:t>
            </a:r>
            <a:r>
              <a:rPr lang="en-US" altLang="ko-KR" sz="2400" dirty="0"/>
              <a:t>, Ceremonies)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스프린트 계획 회의</a:t>
            </a:r>
            <a:r>
              <a:rPr lang="en-US" altLang="ko-KR" sz="2000" dirty="0"/>
              <a:t>(Sprint Planning): </a:t>
            </a:r>
            <a:r>
              <a:rPr lang="ko-KR" altLang="en-US" sz="2000" dirty="0"/>
              <a:t>스프린트에서 어떤 일을 할지 결정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데일리 스크럼</a:t>
            </a:r>
            <a:r>
              <a:rPr lang="en-US" altLang="ko-KR" sz="2000" dirty="0"/>
              <a:t>(Daily Scrum): </a:t>
            </a:r>
            <a:r>
              <a:rPr lang="ko-KR" altLang="en-US" sz="2000" dirty="0"/>
              <a:t>팀원들이 각자의 진행상황 공유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스프린트 리뷰</a:t>
            </a:r>
            <a:r>
              <a:rPr lang="en-US" altLang="ko-KR" sz="2000" dirty="0"/>
              <a:t>(Sprint Review): </a:t>
            </a:r>
            <a:r>
              <a:rPr lang="ko-KR" altLang="en-US" sz="2000" dirty="0"/>
              <a:t>스프린트 결과물 시연 및 피드백 수집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스프린트 회고</a:t>
            </a:r>
            <a:r>
              <a:rPr lang="en-US" altLang="ko-KR" sz="2000" dirty="0"/>
              <a:t>(Sprint Retrospective): </a:t>
            </a:r>
            <a:r>
              <a:rPr lang="ko-KR" altLang="en-US" sz="2000" dirty="0"/>
              <a:t>스프린트 과정에 대한 개선점 논의</a:t>
            </a:r>
            <a:endParaRPr lang="ko-KR" altLang="en-US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7678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8E4426-05A0-80B8-4AB6-60FA2263B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FDDA1-1000-9750-7B80-8A689E71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BBB68C7-C7F6-3A65-5292-8EE92858E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Sprint(</a:t>
            </a:r>
            <a:r>
              <a:rPr lang="ko-KR" altLang="en-US" dirty="0"/>
              <a:t>스프린트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38BA9D-6407-9574-A06C-75E61564F529}"/>
              </a:ext>
            </a:extLst>
          </p:cNvPr>
          <p:cNvSpPr txBox="1">
            <a:spLocks/>
          </p:cNvSpPr>
          <p:nvPr/>
        </p:nvSpPr>
        <p:spPr>
          <a:xfrm>
            <a:off x="428299" y="1290550"/>
            <a:ext cx="11335402" cy="455870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스크럼에서 사용하는 반복 작업 주기를 의미함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일반적으로 </a:t>
            </a:r>
            <a:r>
              <a:rPr lang="en-US" altLang="ko-KR" sz="2000" dirty="0"/>
              <a:t>2</a:t>
            </a:r>
            <a:r>
              <a:rPr lang="ko-KR" altLang="en-US" sz="2000" dirty="0"/>
              <a:t>주</a:t>
            </a:r>
            <a:r>
              <a:rPr lang="en-US" altLang="ko-KR" sz="2000" dirty="0"/>
              <a:t>~4</a:t>
            </a:r>
            <a:r>
              <a:rPr lang="ko-KR" altLang="en-US" sz="2000" dirty="0"/>
              <a:t>주 정도의 짧은 기간으로 설정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작은 기능에 대해 “계획</a:t>
            </a:r>
            <a:r>
              <a:rPr lang="en-US" altLang="ko-KR" sz="2000" dirty="0"/>
              <a:t>, </a:t>
            </a:r>
            <a:r>
              <a:rPr lang="ko-KR" altLang="en-US" sz="2000" dirty="0"/>
              <a:t>개발</a:t>
            </a:r>
            <a:r>
              <a:rPr lang="en-US" altLang="ko-KR" sz="2000" dirty="0"/>
              <a:t>, </a:t>
            </a:r>
            <a:r>
              <a:rPr lang="ko-KR" altLang="en-US" sz="2000" dirty="0"/>
              <a:t>테스트</a:t>
            </a:r>
            <a:r>
              <a:rPr lang="en-US" altLang="ko-KR" sz="2000" dirty="0"/>
              <a:t>, </a:t>
            </a:r>
            <a:r>
              <a:rPr lang="ko-KR" altLang="en-US" sz="2000" dirty="0"/>
              <a:t>기능 완료” 에 대해 주기적으로 시행하는 것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특징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고정된 기간</a:t>
            </a:r>
            <a:r>
              <a:rPr lang="en-US" altLang="ko-KR" sz="2000" dirty="0"/>
              <a:t>:</a:t>
            </a:r>
            <a:r>
              <a:rPr lang="ko-KR" altLang="en-US" sz="2000" dirty="0"/>
              <a:t> 한 번 시작하면 기간을 변경하지 않고</a:t>
            </a:r>
            <a:r>
              <a:rPr lang="en-US" altLang="ko-KR" sz="2000" dirty="0"/>
              <a:t>, </a:t>
            </a:r>
            <a:r>
              <a:rPr lang="ko-KR" altLang="en-US" sz="2000" dirty="0"/>
              <a:t>그 안에 목표한 작업을 마무리하는 데 집중함</a:t>
            </a:r>
            <a:r>
              <a:rPr lang="en-US" altLang="ko-KR" sz="2000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명확한 목표</a:t>
            </a:r>
            <a:r>
              <a:rPr lang="en-US" altLang="ko-KR" sz="2000" dirty="0"/>
              <a:t>:</a:t>
            </a:r>
            <a:r>
              <a:rPr lang="ko-KR" altLang="en-US" sz="2000" dirty="0"/>
              <a:t> 각 스프린트는 명확한 목표</a:t>
            </a:r>
            <a:r>
              <a:rPr lang="en-US" altLang="ko-KR" sz="2000" dirty="0"/>
              <a:t>(</a:t>
            </a:r>
            <a:r>
              <a:rPr lang="ko-KR" altLang="en-US" sz="2000" dirty="0"/>
              <a:t>스프린트 목표</a:t>
            </a:r>
            <a:r>
              <a:rPr lang="en-US" altLang="ko-KR" sz="2000" dirty="0"/>
              <a:t>)</a:t>
            </a:r>
            <a:r>
              <a:rPr lang="ko-KR" altLang="en-US" sz="2000" dirty="0"/>
              <a:t>를 가지고 시작함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피드백과 개선</a:t>
            </a:r>
            <a:r>
              <a:rPr lang="en-US" altLang="ko-KR" sz="2000" dirty="0"/>
              <a:t>:</a:t>
            </a:r>
            <a:r>
              <a:rPr lang="ko-KR" altLang="en-US" sz="2000" dirty="0"/>
              <a:t> 스프린트가 끝날 때마다 결과물을 평가하고</a:t>
            </a:r>
            <a:r>
              <a:rPr lang="en-US" altLang="ko-KR" sz="2000" dirty="0"/>
              <a:t>, </a:t>
            </a:r>
            <a:r>
              <a:rPr lang="ko-KR" altLang="en-US" sz="2000" dirty="0"/>
              <a:t>다음 스프린트에 반영할 개선사항을 도출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4623668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9D43F-780E-B1D2-C412-1066AB07B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9F8C7B-229E-7182-094F-03E80280F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47559E8-2296-9DBB-9DD4-834F822A1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Kanban(</a:t>
            </a:r>
            <a:r>
              <a:rPr lang="ko-KR" altLang="en-US" dirty="0" err="1"/>
              <a:t>칸반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098" name="Picture 2" descr="칸반의 이점 및 알아두면 좋은 관련 프로세스와 규칙 | Freshservice">
            <a:extLst>
              <a:ext uri="{FF2B5EF4-FFF2-40B4-BE49-F238E27FC236}">
                <a16:creationId xmlns:a16="http://schemas.microsoft.com/office/drawing/2014/main" id="{5B18206B-374A-E300-5A6E-E87546AB7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788" y="1776206"/>
            <a:ext cx="6070314" cy="3852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CDF4721-A08E-C885-A2A8-3679174E1F59}"/>
              </a:ext>
            </a:extLst>
          </p:cNvPr>
          <p:cNvSpPr txBox="1">
            <a:spLocks/>
          </p:cNvSpPr>
          <p:nvPr/>
        </p:nvSpPr>
        <p:spPr>
          <a:xfrm>
            <a:off x="7044412" y="2441435"/>
            <a:ext cx="4330793" cy="25218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2400" dirty="0"/>
              <a:t>✅ 장점</a:t>
            </a:r>
            <a:endParaRPr lang="en-US" altLang="ko-KR" sz="2400" dirty="0"/>
          </a:p>
          <a:p>
            <a:pPr marL="457200" lvl="1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업무 흐름의 시각화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진행 중 업무의 제한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명시적 프로세스 정책 수립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업무 흐름의 측정과 관리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626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2. </a:t>
            </a:r>
            <a:r>
              <a:rPr lang="en-US" altLang="ko-KR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협업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5712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57774-38D0-A532-3597-88CBEAA0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839C66-3D8F-414A-9B6D-8F1EAA8C0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216D384-B313-73AC-6533-C73E84588F1C}"/>
              </a:ext>
            </a:extLst>
          </p:cNvPr>
          <p:cNvGrpSpPr/>
          <p:nvPr/>
        </p:nvGrpSpPr>
        <p:grpSpPr>
          <a:xfrm>
            <a:off x="2047024" y="1093591"/>
            <a:ext cx="8104398" cy="4641790"/>
            <a:chOff x="1930912" y="1108105"/>
            <a:chExt cx="8104398" cy="4641790"/>
          </a:xfrm>
        </p:grpSpPr>
        <p:pic>
          <p:nvPicPr>
            <p:cNvPr id="6" name="Picture 2" descr="UBC GitHub Instructor Guide | Learning Technology Hub">
              <a:extLst>
                <a:ext uri="{FF2B5EF4-FFF2-40B4-BE49-F238E27FC236}">
                  <a16:creationId xmlns:a16="http://schemas.microsoft.com/office/drawing/2014/main" id="{A977DD1A-455E-8C4F-A3AC-740BCAAF0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73376" y="1269727"/>
              <a:ext cx="3156313" cy="17754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그래픽 7" descr="업로드 윤곽선">
              <a:extLst>
                <a:ext uri="{FF2B5EF4-FFF2-40B4-BE49-F238E27FC236}">
                  <a16:creationId xmlns:a16="http://schemas.microsoft.com/office/drawing/2014/main" id="{AB6D430D-795A-34A8-C05B-1C69E14F564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572379" y="1108105"/>
              <a:ext cx="914400" cy="914400"/>
            </a:xfrm>
            <a:prstGeom prst="rect">
              <a:avLst/>
            </a:prstGeom>
          </p:spPr>
        </p:pic>
        <p:pic>
          <p:nvPicPr>
            <p:cNvPr id="10" name="그래픽 9" descr="외계인 얼굴 단색으로 채워진">
              <a:extLst>
                <a:ext uri="{FF2B5EF4-FFF2-40B4-BE49-F238E27FC236}">
                  <a16:creationId xmlns:a16="http://schemas.microsoft.com/office/drawing/2014/main" id="{437F26C9-F356-CD55-31D1-13B2D52A4D1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4008262" y="4345759"/>
              <a:ext cx="914400" cy="914400"/>
            </a:xfrm>
            <a:prstGeom prst="rect">
              <a:avLst/>
            </a:prstGeom>
          </p:spPr>
        </p:pic>
        <p:pic>
          <p:nvPicPr>
            <p:cNvPr id="12" name="그래픽 11" descr="단색으로 채워진 천사 얼굴 단색으로 채워진">
              <a:extLst>
                <a:ext uri="{FF2B5EF4-FFF2-40B4-BE49-F238E27FC236}">
                  <a16:creationId xmlns:a16="http://schemas.microsoft.com/office/drawing/2014/main" id="{D49DE0A4-DF22-4F9C-FD66-DC61C7D925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060222" y="3658089"/>
              <a:ext cx="914400" cy="914400"/>
            </a:xfrm>
            <a:prstGeom prst="rect">
              <a:avLst/>
            </a:prstGeom>
          </p:spPr>
        </p:pic>
        <p:pic>
          <p:nvPicPr>
            <p:cNvPr id="14" name="그래픽 13" descr="남성 우주 비행사 단색으로 채워진">
              <a:extLst>
                <a:ext uri="{FF2B5EF4-FFF2-40B4-BE49-F238E27FC236}">
                  <a16:creationId xmlns:a16="http://schemas.microsoft.com/office/drawing/2014/main" id="{5D0F310D-43D8-3259-8F69-CAEC98D9B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8991600" y="3888559"/>
              <a:ext cx="914400" cy="914400"/>
            </a:xfrm>
            <a:prstGeom prst="rect">
              <a:avLst/>
            </a:prstGeom>
          </p:spPr>
        </p:pic>
        <p:pic>
          <p:nvPicPr>
            <p:cNvPr id="16" name="그래픽 15" descr="아기 윤곽선">
              <a:extLst>
                <a:ext uri="{FF2B5EF4-FFF2-40B4-BE49-F238E27FC236}">
                  <a16:creationId xmlns:a16="http://schemas.microsoft.com/office/drawing/2014/main" id="{0AAA83D0-EF83-EDED-5FC2-44DEA09874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644925" y="4348937"/>
              <a:ext cx="914400" cy="914400"/>
            </a:xfrm>
            <a:prstGeom prst="rect">
              <a:avLst/>
            </a:prstGeom>
          </p:spPr>
        </p:pic>
        <p:pic>
          <p:nvPicPr>
            <p:cNvPr id="17" name="Picture 2" descr="Version Control/Git - Wikiversity">
              <a:extLst>
                <a:ext uri="{FF2B5EF4-FFF2-40B4-BE49-F238E27FC236}">
                  <a16:creationId xmlns:a16="http://schemas.microsoft.com/office/drawing/2014/main" id="{9DE6B866-1666-D9FE-97D1-7B458C7CB6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30912" y="4529018"/>
              <a:ext cx="1173020" cy="48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" descr="Version Control/Git - Wikiversity">
              <a:extLst>
                <a:ext uri="{FF2B5EF4-FFF2-40B4-BE49-F238E27FC236}">
                  <a16:creationId xmlns:a16="http://schemas.microsoft.com/office/drawing/2014/main" id="{A444E13C-4B25-1B8A-4D1A-6DBD94BB03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952" y="5110504"/>
              <a:ext cx="1173020" cy="48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" descr="Version Control/Git - Wikiversity">
              <a:extLst>
                <a:ext uri="{FF2B5EF4-FFF2-40B4-BE49-F238E27FC236}">
                  <a16:creationId xmlns:a16="http://schemas.microsoft.com/office/drawing/2014/main" id="{2A4B086A-1335-8B71-832C-5C55EBFF6A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15615" y="5260159"/>
              <a:ext cx="1173020" cy="48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Version Control/Git - Wikiversity">
              <a:extLst>
                <a:ext uri="{FF2B5EF4-FFF2-40B4-BE49-F238E27FC236}">
                  <a16:creationId xmlns:a16="http://schemas.microsoft.com/office/drawing/2014/main" id="{3E6F0F53-7E4E-C978-049C-57168A533D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62290" y="4774837"/>
              <a:ext cx="1173020" cy="489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4EC812E3-2A98-DAAB-F852-2EDE80F1D0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17333" y="3053568"/>
              <a:ext cx="1479198" cy="739499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8DC03F68-4D36-13AF-5B43-279D7A1BBB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51022" y="3248486"/>
              <a:ext cx="793398" cy="109727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D2A5AEE6-A041-8016-E966-21ABB16080B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644925" y="3316028"/>
              <a:ext cx="384654" cy="91122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6668D873-F5CA-93E7-7892-B112D5D157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20820" y="3050334"/>
              <a:ext cx="1841144" cy="83822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90525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협업은 </a:t>
            </a:r>
            <a:r>
              <a:rPr lang="en-US" altLang="ko-KR" dirty="0"/>
              <a:t>2</a:t>
            </a:r>
            <a:r>
              <a:rPr lang="ko-KR" altLang="en-US" dirty="0"/>
              <a:t>명 이상의 개발자가 하나의 프로젝트에서 서로 다른 작업을 하는 것을 말함</a:t>
            </a:r>
            <a:endParaRPr lang="en-US" altLang="ko-KR" dirty="0"/>
          </a:p>
          <a:p>
            <a:pPr marL="342900" lvl="1" indent="-342900"/>
            <a:r>
              <a:rPr lang="ko-KR" altLang="en-US" dirty="0" err="1"/>
              <a:t>브랜치는</a:t>
            </a:r>
            <a:r>
              <a:rPr lang="ko-KR" altLang="en-US" dirty="0"/>
              <a:t> 하나의 </a:t>
            </a:r>
            <a:r>
              <a:rPr lang="en-US" altLang="ko-KR" dirty="0"/>
              <a:t>main</a:t>
            </a:r>
            <a:r>
              <a:rPr lang="ko-KR" altLang="en-US" dirty="0" err="1"/>
              <a:t>브랜치에서</a:t>
            </a:r>
            <a:r>
              <a:rPr lang="ko-KR" altLang="en-US" dirty="0"/>
              <a:t> 여러가지 작업을 위한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생성하는 것으로 소규모 협업에 적당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개발자가 많아져서 </a:t>
            </a:r>
            <a:r>
              <a:rPr lang="en-US" altLang="ko-KR" dirty="0"/>
              <a:t>100</a:t>
            </a:r>
            <a:r>
              <a:rPr lang="ko-KR" altLang="en-US" dirty="0"/>
              <a:t>명 이상이 </a:t>
            </a:r>
            <a:r>
              <a:rPr lang="ko-KR" altLang="en-US" dirty="0" err="1"/>
              <a:t>브랜치를</a:t>
            </a:r>
            <a:r>
              <a:rPr lang="ko-KR" altLang="en-US" dirty="0"/>
              <a:t> 생성하고 올리는 작업을 한다면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ko-KR" altLang="en-US" dirty="0" err="1"/>
              <a:t>브랜치가</a:t>
            </a:r>
            <a:r>
              <a:rPr lang="ko-KR" altLang="en-US" dirty="0"/>
              <a:t> 복잡해지고 관리하기 힘들게 될 것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이런 불편한 점을 해결 하기 위한 방법은 저장소를 통째로 복제</a:t>
            </a:r>
            <a:r>
              <a:rPr lang="en-US" altLang="ko-KR" dirty="0"/>
              <a:t>(fork)</a:t>
            </a:r>
            <a:r>
              <a:rPr lang="ko-KR" altLang="en-US" dirty="0"/>
              <a:t>하면 됨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Git </a:t>
            </a:r>
            <a:r>
              <a:rPr lang="ko-KR" altLang="en-US" sz="4800"/>
              <a:t>협업 이해하기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3995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4C9C9-2807-1CD3-00A4-3FF2607354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GitHub</a:t>
            </a:r>
            <a:r>
              <a:rPr lang="ko-KR" altLang="en-US" dirty="0"/>
              <a:t> 협업 방식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39B6A-2681-0EB2-5B83-40C0A5EA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78112"/>
            <a:ext cx="11701221" cy="450177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1️⃣ Collaborator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/>
              <a:t>Remote Repo.</a:t>
            </a:r>
            <a:r>
              <a:rPr lang="ko-KR" altLang="en-US" sz="2000" dirty="0"/>
              <a:t>의 협력자로 등록하여 특정 권한을 부여하고 하나의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를 공유하는 방법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상대적으로 소규모 협업에 적합함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20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2️⃣ Fork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다른 사람의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를 복사</a:t>
            </a:r>
            <a:r>
              <a:rPr lang="en-US" altLang="ko-KR" sz="2000" dirty="0"/>
              <a:t>(</a:t>
            </a:r>
            <a:r>
              <a:rPr lang="ko-KR" altLang="en-US" sz="2000" dirty="0"/>
              <a:t>정확히는 </a:t>
            </a:r>
            <a:r>
              <a:rPr lang="en-US" altLang="ko-KR" sz="2000" dirty="0"/>
              <a:t>Fork)</a:t>
            </a:r>
            <a:r>
              <a:rPr lang="ko-KR" altLang="en-US" sz="2000" dirty="0"/>
              <a:t>하여 각자의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에서 작업 후 원본</a:t>
            </a:r>
            <a:r>
              <a:rPr lang="en-US" altLang="ko-KR" sz="2000" dirty="0"/>
              <a:t>(Upstream)</a:t>
            </a:r>
            <a:r>
              <a:rPr lang="ko-KR" altLang="en-US" sz="2000" dirty="0"/>
              <a:t> </a:t>
            </a:r>
            <a:r>
              <a:rPr lang="en-US" altLang="ko-KR" sz="2000" dirty="0"/>
              <a:t>Remote Repo.</a:t>
            </a:r>
            <a:r>
              <a:rPr lang="ko-KR" altLang="en-US" sz="2000" dirty="0"/>
              <a:t>와 </a:t>
            </a:r>
            <a:r>
              <a:rPr lang="en-US" altLang="ko-KR" sz="2000" dirty="0"/>
              <a:t>Merge </a:t>
            </a:r>
            <a:r>
              <a:rPr lang="ko-KR" altLang="en-US" sz="2000" dirty="0"/>
              <a:t>하는 방법 </a:t>
            </a:r>
            <a:endParaRPr lang="en-US" altLang="ko-KR" sz="20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대규모 협업시에 적합함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3EB875-1CA5-8040-F9BC-5FB71421A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5898B-946B-EE68-81F9-61D161839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9348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537" y="1075429"/>
            <a:ext cx="11522926" cy="1969180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en-US" altLang="ko-KR" sz="2000" dirty="0"/>
              <a:t>Git </a:t>
            </a:r>
            <a:r>
              <a:rPr lang="ko-KR" altLang="en-US" sz="2000" dirty="0"/>
              <a:t>원격저장소에 코드를 직접 푸시 할 수 있는 사람은 소유자만 가능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다른 사람들이 내 원격저장소에 </a:t>
            </a:r>
            <a:r>
              <a:rPr lang="ko-KR" altLang="en-US" sz="2000" dirty="0" err="1"/>
              <a:t>브랜치를</a:t>
            </a:r>
            <a:r>
              <a:rPr lang="ko-KR" altLang="en-US" sz="2000" dirty="0"/>
              <a:t> 만들어서 코드를 푸시 하게 하려면 협력자로 등록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원격저장소에서 </a:t>
            </a:r>
            <a:r>
              <a:rPr lang="en-US" altLang="ko-KR" sz="2000" dirty="0"/>
              <a:t>Settings -&gt; Collaborators</a:t>
            </a:r>
          </a:p>
          <a:p>
            <a:pPr marL="342900" lvl="1" indent="-342900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64B4AF9-E205-B246-71BC-1BE9425BFC74}"/>
              </a:ext>
            </a:extLst>
          </p:cNvPr>
          <p:cNvGrpSpPr/>
          <p:nvPr/>
        </p:nvGrpSpPr>
        <p:grpSpPr>
          <a:xfrm>
            <a:off x="1383244" y="3276150"/>
            <a:ext cx="4814356" cy="2953371"/>
            <a:chOff x="1281644" y="3400537"/>
            <a:chExt cx="4814356" cy="295337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4F17971-E646-D137-A51B-6609972CE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81644" y="3400537"/>
              <a:ext cx="4814356" cy="2953371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169CE45-0B12-B4E4-0B33-1AB90AE9E5D5}"/>
                </a:ext>
              </a:extLst>
            </p:cNvPr>
            <p:cNvSpPr/>
            <p:nvPr/>
          </p:nvSpPr>
          <p:spPr>
            <a:xfrm>
              <a:off x="1508991" y="4120125"/>
              <a:ext cx="1479878" cy="19526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2E4ADDC-630A-EDD3-B994-EF2A27851127}"/>
                </a:ext>
              </a:extLst>
            </p:cNvPr>
            <p:cNvSpPr/>
            <p:nvPr/>
          </p:nvSpPr>
          <p:spPr>
            <a:xfrm>
              <a:off x="4677977" y="5916393"/>
              <a:ext cx="702915" cy="308561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4182C115-D0DE-4E72-9B6E-8F5CD6DCB200}"/>
              </a:ext>
            </a:extLst>
          </p:cNvPr>
          <p:cNvSpPr txBox="1"/>
          <p:nvPr/>
        </p:nvSpPr>
        <p:spPr>
          <a:xfrm>
            <a:off x="7175952" y="3668788"/>
            <a:ext cx="3782334" cy="216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✅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Collaborator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등록 방법</a:t>
            </a: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권한을 줄 작업자 추가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(Add people)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 해당 작업자에게 승인메일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발송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작업자 메일 승인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→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원격저장소에 푸시 할 수 있게 됨</a:t>
            </a:r>
            <a:endParaRPr lang="en-US" altLang="ko-KR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제목 3">
            <a:extLst>
              <a:ext uri="{FF2B5EF4-FFF2-40B4-BE49-F238E27FC236}">
                <a16:creationId xmlns:a16="http://schemas.microsoft.com/office/drawing/2014/main" id="{67A4A3F6-5587-7A10-B298-F86B40A42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2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과 협업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76075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1E5D4-D75B-0B4E-97E9-73CC53006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3C8751-7BDB-2BDA-8D28-38E172B29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A88F19-20DA-3734-6F8D-4F60659FC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8"/>
            <a:ext cx="11701221" cy="299116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소규모 개발 팀에 적합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여러 명이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origin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push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하기 때문에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 conflict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항상 주의해야 함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commit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하기 전에 </a:t>
            </a:r>
            <a:r>
              <a:rPr lang="en-US" altLang="ko-KR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</a:t>
            </a: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항상</a:t>
            </a:r>
            <a:r>
              <a:rPr lang="en-US" altLang="ko-KR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”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fetch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pull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수행하여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local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commit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상태를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origin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똑같이 만들 것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b="1" dirty="0">
                <a:solidFill>
                  <a:srgbClr val="00B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같은 파일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여러 명이 동시에 편집하지 않는 것은 필수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!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또는 함수</a:t>
            </a:r>
            <a:r>
              <a:rPr lang="en-US" altLang="ko-KR" sz="2000" dirty="0"/>
              <a:t>, </a:t>
            </a:r>
            <a:r>
              <a:rPr lang="ko-KR" altLang="en-US" sz="2000" dirty="0"/>
              <a:t>클래스 단위로 나눠서 작업 후 </a:t>
            </a:r>
            <a:r>
              <a:rPr lang="en-US" altLang="ko-KR" sz="2000" dirty="0"/>
              <a:t>merge conflict</a:t>
            </a:r>
            <a:r>
              <a:rPr lang="ko-KR" altLang="en-US" sz="2000" dirty="0"/>
              <a:t>를 예상하고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DF75B-0DDC-E393-0B72-DED218AE4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7253A4B-C375-3DF2-FD95-258A1EF3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04937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F7A20-331F-702D-0E47-2AC883EF4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9D66CA-ED4E-15DD-06B9-8251074AD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Collaborator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935BBB-08C7-969B-A39D-4B0F113F8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5115FD0-AD75-C50A-3324-B54A09D98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1F50257-A18A-AFAB-8DDC-423764FDE96E}"/>
              </a:ext>
            </a:extLst>
          </p:cNvPr>
          <p:cNvGrpSpPr/>
          <p:nvPr/>
        </p:nvGrpSpPr>
        <p:grpSpPr>
          <a:xfrm>
            <a:off x="1023616" y="1443945"/>
            <a:ext cx="10144767" cy="4438661"/>
            <a:chOff x="1022127" y="1690688"/>
            <a:chExt cx="10144767" cy="4438661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6AB0890-A0D0-8A1E-0E3A-BDE637C2D3DE}"/>
                </a:ext>
              </a:extLst>
            </p:cNvPr>
            <p:cNvSpPr/>
            <p:nvPr/>
          </p:nvSpPr>
          <p:spPr>
            <a:xfrm>
              <a:off x="2135456" y="1690688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2A6CC1F-0477-A220-1B40-0F879CCBA4DE}"/>
                </a:ext>
              </a:extLst>
            </p:cNvPr>
            <p:cNvSpPr/>
            <p:nvPr/>
          </p:nvSpPr>
          <p:spPr>
            <a:xfrm>
              <a:off x="4135237" y="1697907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013B45A6-E7AC-21ED-2226-FD7999B34200}"/>
                </a:ext>
              </a:extLst>
            </p:cNvPr>
            <p:cNvSpPr/>
            <p:nvPr/>
          </p:nvSpPr>
          <p:spPr>
            <a:xfrm>
              <a:off x="2135455" y="2749825"/>
              <a:ext cx="591015" cy="59101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F9D0667B-A171-EAD6-75F1-CF40489F7C54}"/>
                </a:ext>
              </a:extLst>
            </p:cNvPr>
            <p:cNvSpPr/>
            <p:nvPr/>
          </p:nvSpPr>
          <p:spPr>
            <a:xfrm>
              <a:off x="4144533" y="2749826"/>
              <a:ext cx="591015" cy="59101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387D4903-3125-CC17-7265-B17D741AE5D1}"/>
                </a:ext>
              </a:extLst>
            </p:cNvPr>
            <p:cNvSpPr/>
            <p:nvPr/>
          </p:nvSpPr>
          <p:spPr>
            <a:xfrm>
              <a:off x="6240965" y="2749825"/>
              <a:ext cx="591015" cy="59101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F1C278-AF9F-41CE-93FD-CC3C5D27D0AD}"/>
                </a:ext>
              </a:extLst>
            </p:cNvPr>
            <p:cNvSpPr txBox="1"/>
            <p:nvPr/>
          </p:nvSpPr>
          <p:spPr>
            <a:xfrm>
              <a:off x="5627409" y="3396190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다른 사람이 </a:t>
              </a:r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E078523-4356-DA0F-63D2-76011738FE59}"/>
                </a:ext>
              </a:extLst>
            </p:cNvPr>
            <p:cNvSpPr/>
            <p:nvPr/>
          </p:nvSpPr>
          <p:spPr>
            <a:xfrm>
              <a:off x="6231669" y="1695965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C7A4E5B-7A6A-C6F5-B9DD-DD44C58F6DB6}"/>
                </a:ext>
              </a:extLst>
            </p:cNvPr>
            <p:cNvSpPr txBox="1"/>
            <p:nvPr/>
          </p:nvSpPr>
          <p:spPr>
            <a:xfrm>
              <a:off x="1022127" y="2882252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F442D0F-0973-96B0-42F6-A08989CF62AD}"/>
                </a:ext>
              </a:extLst>
            </p:cNvPr>
            <p:cNvSpPr txBox="1"/>
            <p:nvPr/>
          </p:nvSpPr>
          <p:spPr>
            <a:xfrm>
              <a:off x="1022127" y="1799257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Local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3876EBC-1FA4-B773-B8D6-91C3847F6B65}"/>
                </a:ext>
              </a:extLst>
            </p:cNvPr>
            <p:cNvSpPr txBox="1"/>
            <p:nvPr/>
          </p:nvSpPr>
          <p:spPr>
            <a:xfrm>
              <a:off x="5582846" y="2254134"/>
              <a:ext cx="18886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방금 만든 </a:t>
              </a:r>
              <a:r>
                <a:rPr lang="en-US" altLang="ko-KR" dirty="0"/>
                <a:t>commit</a:t>
              </a:r>
              <a:endParaRPr lang="ko-KR" altLang="en-US" dirty="0"/>
            </a:p>
          </p:txBody>
        </p:sp>
        <p:sp>
          <p:nvSpPr>
            <p:cNvPr id="20" name="화살표: 왼쪽으로 구부러짐 19">
              <a:extLst>
                <a:ext uri="{FF2B5EF4-FFF2-40B4-BE49-F238E27FC236}">
                  <a16:creationId xmlns:a16="http://schemas.microsoft.com/office/drawing/2014/main" id="{7784E5E9-D602-FB03-CCB1-C9816375A077}"/>
                </a:ext>
              </a:extLst>
            </p:cNvPr>
            <p:cNvSpPr/>
            <p:nvPr/>
          </p:nvSpPr>
          <p:spPr>
            <a:xfrm>
              <a:off x="7374915" y="2043647"/>
              <a:ext cx="356839" cy="981307"/>
            </a:xfrm>
            <a:prstGeom prst="curvedLeftArrow">
              <a:avLst>
                <a:gd name="adj1" fmla="val 5947"/>
                <a:gd name="adj2" fmla="val 50000"/>
                <a:gd name="adj3" fmla="val 2187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3E91BCF-A7EB-4AE1-C094-0ED0685B98D7}"/>
                </a:ext>
              </a:extLst>
            </p:cNvPr>
            <p:cNvSpPr txBox="1"/>
            <p:nvPr/>
          </p:nvSpPr>
          <p:spPr>
            <a:xfrm>
              <a:off x="7731754" y="2310318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</a:rPr>
                <a:t>push </a:t>
              </a:r>
              <a:r>
                <a:rPr lang="ko-KR" altLang="en-US" dirty="0">
                  <a:solidFill>
                    <a:srgbClr val="C00000"/>
                  </a:solidFill>
                </a:rPr>
                <a:t>오류</a:t>
              </a:r>
              <a:r>
                <a:rPr lang="en-US" altLang="ko-KR" dirty="0">
                  <a:solidFill>
                    <a:srgbClr val="C00000"/>
                  </a:solidFill>
                </a:rPr>
                <a:t>!</a:t>
              </a:r>
              <a:endParaRPr lang="ko-KR" altLang="en-US" dirty="0">
                <a:solidFill>
                  <a:srgbClr val="C00000"/>
                </a:solidFill>
              </a:endParaRP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5FEB4F59-5B0C-3C4F-C203-CBF5093E4B99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726471" y="1986196"/>
              <a:ext cx="1408766" cy="7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9F4441EE-C984-A538-71AC-AE16533FCB02}"/>
                </a:ext>
              </a:extLst>
            </p:cNvPr>
            <p:cNvCxnSpPr>
              <a:cxnSpLocks/>
              <a:stCxn id="9" idx="6"/>
              <a:endCxn id="15" idx="2"/>
            </p:cNvCxnSpPr>
            <p:nvPr/>
          </p:nvCxnSpPr>
          <p:spPr>
            <a:xfrm flipV="1">
              <a:off x="4726252" y="1991473"/>
              <a:ext cx="1505417" cy="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C8BB470-1AEC-7F89-9C3F-CC96BDBB4659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2726470" y="3045333"/>
              <a:ext cx="1418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0EFF7DF3-C209-C9BE-58B0-DA072E69FC36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4735548" y="3045333"/>
              <a:ext cx="15054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87282162-0944-D7DE-E7E7-A76C84E06206}"/>
                </a:ext>
              </a:extLst>
            </p:cNvPr>
            <p:cNvSpPr/>
            <p:nvPr/>
          </p:nvSpPr>
          <p:spPr>
            <a:xfrm>
              <a:off x="2135456" y="4054515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73ED3C3E-315C-B896-B94D-A566BAC5869A}"/>
                </a:ext>
              </a:extLst>
            </p:cNvPr>
            <p:cNvSpPr/>
            <p:nvPr/>
          </p:nvSpPr>
          <p:spPr>
            <a:xfrm>
              <a:off x="4135237" y="4061734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29D93955-D7C3-301D-91B1-4F45067B9FD0}"/>
                </a:ext>
              </a:extLst>
            </p:cNvPr>
            <p:cNvSpPr/>
            <p:nvPr/>
          </p:nvSpPr>
          <p:spPr>
            <a:xfrm>
              <a:off x="2135455" y="5113652"/>
              <a:ext cx="591015" cy="59101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43269208-AA03-C5F4-BD18-F65E167DDAF0}"/>
                </a:ext>
              </a:extLst>
            </p:cNvPr>
            <p:cNvSpPr/>
            <p:nvPr/>
          </p:nvSpPr>
          <p:spPr>
            <a:xfrm>
              <a:off x="4144533" y="5113653"/>
              <a:ext cx="591015" cy="591015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타원 39">
              <a:extLst>
                <a:ext uri="{FF2B5EF4-FFF2-40B4-BE49-F238E27FC236}">
                  <a16:creationId xmlns:a16="http://schemas.microsoft.com/office/drawing/2014/main" id="{0F1C91C4-8941-9316-1980-EA73BA9E0369}"/>
                </a:ext>
              </a:extLst>
            </p:cNvPr>
            <p:cNvSpPr/>
            <p:nvPr/>
          </p:nvSpPr>
          <p:spPr>
            <a:xfrm>
              <a:off x="6240965" y="5113652"/>
              <a:ext cx="591015" cy="59101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9C87CFC-0F66-1692-AE8D-9BC6522174BF}"/>
                </a:ext>
              </a:extLst>
            </p:cNvPr>
            <p:cNvSpPr txBox="1"/>
            <p:nvPr/>
          </p:nvSpPr>
          <p:spPr>
            <a:xfrm>
              <a:off x="5627409" y="5760017"/>
              <a:ext cx="1818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/>
                <a:t>다른 사람이 </a:t>
              </a:r>
              <a:r>
                <a:rPr lang="en-US" altLang="ko-KR" dirty="0"/>
                <a:t>push</a:t>
              </a:r>
              <a:endParaRPr lang="ko-KR" altLang="en-US" dirty="0"/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225B913F-AF38-C619-A434-CA98B361472F}"/>
                </a:ext>
              </a:extLst>
            </p:cNvPr>
            <p:cNvSpPr/>
            <p:nvPr/>
          </p:nvSpPr>
          <p:spPr>
            <a:xfrm>
              <a:off x="6231669" y="4059792"/>
              <a:ext cx="591015" cy="591015"/>
            </a:xfrm>
            <a:prstGeom prst="ellipse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27357AB-BF1D-4874-FC97-98A501856DAC}"/>
                </a:ext>
              </a:extLst>
            </p:cNvPr>
            <p:cNvSpPr txBox="1"/>
            <p:nvPr/>
          </p:nvSpPr>
          <p:spPr>
            <a:xfrm>
              <a:off x="1022127" y="524607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Remote</a:t>
              </a:r>
              <a:endParaRPr lang="ko-KR" altLang="en-US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380A645-01EE-CADD-5725-3780467EBA3E}"/>
                </a:ext>
              </a:extLst>
            </p:cNvPr>
            <p:cNvSpPr txBox="1"/>
            <p:nvPr/>
          </p:nvSpPr>
          <p:spPr>
            <a:xfrm>
              <a:off x="1022127" y="4163084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Local</a:t>
              </a:r>
              <a:endParaRPr lang="ko-KR" altLang="en-US" dirty="0"/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9D7E3FF5-D951-162D-9C88-61699F3D68F1}"/>
                </a:ext>
              </a:extLst>
            </p:cNvPr>
            <p:cNvCxnSpPr>
              <a:stCxn id="36" idx="6"/>
              <a:endCxn id="37" idx="2"/>
            </p:cNvCxnSpPr>
            <p:nvPr/>
          </p:nvCxnSpPr>
          <p:spPr>
            <a:xfrm>
              <a:off x="2726471" y="4350023"/>
              <a:ext cx="1408766" cy="72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5A0174BC-3FCE-25AF-5F6F-CBA121FF2A31}"/>
                </a:ext>
              </a:extLst>
            </p:cNvPr>
            <p:cNvCxnSpPr>
              <a:cxnSpLocks/>
              <a:stCxn id="37" idx="6"/>
              <a:endCxn id="42" idx="2"/>
            </p:cNvCxnSpPr>
            <p:nvPr/>
          </p:nvCxnSpPr>
          <p:spPr>
            <a:xfrm flipV="1">
              <a:off x="4726252" y="4355300"/>
              <a:ext cx="1505417" cy="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5B02E5D1-C604-710F-DDEA-00ECDF65F23C}"/>
                </a:ext>
              </a:extLst>
            </p:cNvPr>
            <p:cNvCxnSpPr>
              <a:cxnSpLocks/>
              <a:stCxn id="38" idx="6"/>
              <a:endCxn id="39" idx="2"/>
            </p:cNvCxnSpPr>
            <p:nvPr/>
          </p:nvCxnSpPr>
          <p:spPr>
            <a:xfrm>
              <a:off x="2726470" y="5409160"/>
              <a:ext cx="141806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3DD64413-5F26-E1C1-2413-5EFD610B00F5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4735548" y="5409160"/>
              <a:ext cx="1505417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BDCCE7F2-5218-EA8A-BDEC-19A48B46D03F}"/>
                </a:ext>
              </a:extLst>
            </p:cNvPr>
            <p:cNvSpPr/>
            <p:nvPr/>
          </p:nvSpPr>
          <p:spPr>
            <a:xfrm>
              <a:off x="8328101" y="4061734"/>
              <a:ext cx="591015" cy="591015"/>
            </a:xfrm>
            <a:prstGeom prst="ellipse">
              <a:avLst/>
            </a:prstGeom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BC6291BF-CFD3-0F68-DB61-04457843AF17}"/>
                </a:ext>
              </a:extLst>
            </p:cNvPr>
            <p:cNvCxnSpPr>
              <a:cxnSpLocks/>
              <a:stCxn id="42" idx="6"/>
              <a:endCxn id="52" idx="2"/>
            </p:cNvCxnSpPr>
            <p:nvPr/>
          </p:nvCxnSpPr>
          <p:spPr>
            <a:xfrm>
              <a:off x="6822684" y="4355300"/>
              <a:ext cx="1505417" cy="194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1CC6C8E2-EF73-6806-9910-02C9A75EF2B3}"/>
                </a:ext>
              </a:extLst>
            </p:cNvPr>
            <p:cNvSpPr txBox="1"/>
            <p:nvPr/>
          </p:nvSpPr>
          <p:spPr>
            <a:xfrm>
              <a:off x="5688644" y="4648810"/>
              <a:ext cx="16770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commit </a:t>
              </a:r>
              <a:r>
                <a:rPr lang="ko-KR" altLang="en-US" dirty="0"/>
                <a:t>전 </a:t>
              </a:r>
              <a:r>
                <a:rPr lang="en-US" altLang="ko-KR" dirty="0"/>
                <a:t>pull</a:t>
              </a:r>
              <a:endParaRPr lang="ko-KR" altLang="en-US" dirty="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27A3942A-6B44-5F1B-4BD0-482798049F4F}"/>
                </a:ext>
              </a:extLst>
            </p:cNvPr>
            <p:cNvSpPr txBox="1"/>
            <p:nvPr/>
          </p:nvSpPr>
          <p:spPr>
            <a:xfrm>
              <a:off x="7685690" y="4652749"/>
              <a:ext cx="18758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pull </a:t>
              </a:r>
              <a:r>
                <a:rPr lang="ko-KR" altLang="en-US" dirty="0"/>
                <a:t>하고 </a:t>
              </a:r>
              <a:r>
                <a:rPr lang="en-US" altLang="ko-KR" dirty="0"/>
                <a:t>commit</a:t>
              </a:r>
              <a:endParaRPr lang="ko-KR" altLang="en-US" dirty="0"/>
            </a:p>
          </p:txBody>
        </p:sp>
        <p:sp>
          <p:nvSpPr>
            <p:cNvPr id="58" name="화살표: 왼쪽으로 구부러짐 57">
              <a:extLst>
                <a:ext uri="{FF2B5EF4-FFF2-40B4-BE49-F238E27FC236}">
                  <a16:creationId xmlns:a16="http://schemas.microsoft.com/office/drawing/2014/main" id="{E222AC43-8B97-C711-D1BB-662BC8786478}"/>
                </a:ext>
              </a:extLst>
            </p:cNvPr>
            <p:cNvSpPr/>
            <p:nvPr/>
          </p:nvSpPr>
          <p:spPr>
            <a:xfrm>
              <a:off x="9538251" y="4357242"/>
              <a:ext cx="356839" cy="981307"/>
            </a:xfrm>
            <a:prstGeom prst="curvedLeftArrow">
              <a:avLst>
                <a:gd name="adj1" fmla="val 5947"/>
                <a:gd name="adj2" fmla="val 50000"/>
                <a:gd name="adj3" fmla="val 21875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D61C53-ACA7-5A7B-590D-5501AD41F175}"/>
                </a:ext>
              </a:extLst>
            </p:cNvPr>
            <p:cNvSpPr txBox="1"/>
            <p:nvPr/>
          </p:nvSpPr>
          <p:spPr>
            <a:xfrm>
              <a:off x="9932261" y="4645530"/>
              <a:ext cx="1234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00B050"/>
                  </a:solidFill>
                </a:rPr>
                <a:t>push </a:t>
              </a:r>
              <a:r>
                <a:rPr lang="ko-KR" altLang="en-US" dirty="0">
                  <a:solidFill>
                    <a:srgbClr val="00B050"/>
                  </a:solidFill>
                </a:rPr>
                <a:t>가능</a:t>
              </a:r>
              <a:r>
                <a:rPr lang="en-US" altLang="ko-KR" dirty="0">
                  <a:solidFill>
                    <a:srgbClr val="00B050"/>
                  </a:solidFill>
                </a:rPr>
                <a:t>!</a:t>
              </a:r>
              <a:endParaRPr lang="ko-KR" altLang="en-US" dirty="0">
                <a:solidFill>
                  <a:srgbClr val="00B05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01947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</a:rPr>
              <a:t>다른 사람을 협력자로 등록하기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69489"/>
            <a:ext cx="9763069" cy="1198270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옆 사람과 아이디를 공유하여 본인의 </a:t>
            </a:r>
            <a:r>
              <a:rPr lang="en-US" altLang="ko-KR" dirty="0"/>
              <a:t>Git </a:t>
            </a:r>
            <a:r>
              <a:rPr lang="ko-KR" altLang="en-US" dirty="0"/>
              <a:t>저장소에 </a:t>
            </a:r>
            <a:r>
              <a:rPr lang="en-US" altLang="ko-KR" dirty="0"/>
              <a:t>2</a:t>
            </a:r>
            <a:r>
              <a:rPr lang="ko-KR" altLang="en-US" dirty="0"/>
              <a:t>명씩 다른 사람을 추가하기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추가하는 방법</a:t>
            </a:r>
            <a:r>
              <a:rPr lang="en-US" altLang="ko-KR" dirty="0"/>
              <a:t> : </a:t>
            </a:r>
            <a:r>
              <a:rPr lang="ko-KR" altLang="en-US" dirty="0"/>
              <a:t>본인의 원격저장소에서 </a:t>
            </a:r>
            <a:r>
              <a:rPr lang="en-US" altLang="ko-KR" dirty="0"/>
              <a:t>Settings -&gt; Collaborators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3AB6DE9-12DB-E18B-282F-2AF6BE04EEA6}"/>
              </a:ext>
            </a:extLst>
          </p:cNvPr>
          <p:cNvGrpSpPr/>
          <p:nvPr/>
        </p:nvGrpSpPr>
        <p:grpSpPr>
          <a:xfrm>
            <a:off x="1890141" y="2443862"/>
            <a:ext cx="3482012" cy="3482012"/>
            <a:chOff x="1247862" y="2384097"/>
            <a:chExt cx="3482012" cy="3482012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75E405FA-F1F2-707A-E10A-4759E07ED0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47862" y="2384097"/>
              <a:ext cx="3482012" cy="3482012"/>
            </a:xfrm>
            <a:prstGeom prst="rect">
              <a:avLst/>
            </a:prstGeom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F43350A1-8D1A-B6B4-BD2E-B6367FF4E6CD}"/>
                </a:ext>
              </a:extLst>
            </p:cNvPr>
            <p:cNvSpPr/>
            <p:nvPr/>
          </p:nvSpPr>
          <p:spPr>
            <a:xfrm>
              <a:off x="1805823" y="3589896"/>
              <a:ext cx="1687653" cy="45494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2341BED-650E-9587-9905-A9DDE4A2EB8B}"/>
              </a:ext>
            </a:extLst>
          </p:cNvPr>
          <p:cNvSpPr txBox="1"/>
          <p:nvPr/>
        </p:nvSpPr>
        <p:spPr>
          <a:xfrm>
            <a:off x="5552328" y="2968340"/>
            <a:ext cx="57214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초대받으셨으면 본인의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메일함에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메일이 오게 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accept invitation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누르셔서 초대한 사람의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저장소에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협력자로 등록하세요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55601D-3744-4B84-A8FE-ED06B87975CF}"/>
              </a:ext>
            </a:extLst>
          </p:cNvPr>
          <p:cNvSpPr txBox="1"/>
          <p:nvPr/>
        </p:nvSpPr>
        <p:spPr>
          <a:xfrm>
            <a:off x="5552328" y="4384019"/>
            <a:ext cx="5525722" cy="9215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초대받은 저장소 확인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8001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github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내 프로필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-&gt; Settings -&gt; Repositories</a:t>
            </a:r>
          </a:p>
        </p:txBody>
      </p:sp>
    </p:spTree>
    <p:extLst>
      <p:ext uri="{BB962C8B-B14F-4D97-AF65-F5344CB8AC3E}">
        <p14:creationId xmlns:p14="http://schemas.microsoft.com/office/powerpoint/2010/main" val="1017617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1. </a:t>
            </a:r>
            <a:r>
              <a:rPr lang="ko-KR" altLang="en-US" sz="4800" dirty="0">
                <a:solidFill>
                  <a:schemeClr val="accent2"/>
                </a:solidFill>
              </a:rPr>
              <a:t>초대받은 저장소 </a:t>
            </a:r>
            <a:r>
              <a:rPr lang="en-US" altLang="ko-KR" sz="4800" dirty="0">
                <a:solidFill>
                  <a:schemeClr val="accent2"/>
                </a:solidFill>
              </a:rPr>
              <a:t>clone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86" y="1325563"/>
            <a:ext cx="8189686" cy="2103437"/>
          </a:xfrm>
        </p:spPr>
        <p:txBody>
          <a:bodyPr>
            <a:noAutofit/>
          </a:bodyPr>
          <a:lstStyle/>
          <a:p>
            <a:pPr marL="342900" lvl="1" indent="-342900"/>
            <a:r>
              <a:rPr lang="ko-KR" altLang="en-US" dirty="0"/>
              <a:t>초대받은 수 만큼 본인 컴퓨터에 각각 다른 이름으로 폴더를 생성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각 폴더에 초대받은 </a:t>
            </a:r>
            <a:r>
              <a:rPr lang="en-US" altLang="ko-KR" dirty="0"/>
              <a:t>Git </a:t>
            </a:r>
            <a:r>
              <a:rPr lang="ko-KR" altLang="en-US" dirty="0"/>
              <a:t>저장소를 </a:t>
            </a:r>
            <a:r>
              <a:rPr lang="en-US" altLang="ko-KR" dirty="0"/>
              <a:t>clone</a:t>
            </a:r>
          </a:p>
          <a:p>
            <a:pPr marL="342900" lvl="1" indent="-342900"/>
            <a:r>
              <a:rPr lang="ko-KR" altLang="en-US" dirty="0"/>
              <a:t>본인이름으로 </a:t>
            </a:r>
            <a:r>
              <a:rPr lang="ko-KR" altLang="en-US" dirty="0" err="1"/>
              <a:t>브랜치와</a:t>
            </a:r>
            <a:r>
              <a:rPr lang="ko-KR" altLang="en-US" dirty="0"/>
              <a:t> 텍스트</a:t>
            </a:r>
            <a:r>
              <a:rPr lang="en-US" altLang="ko-KR" dirty="0"/>
              <a:t>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텍스트 파일에는 본인 소개 글을 적고 푸시 하기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r>
              <a:rPr lang="ko-KR" altLang="en-US" dirty="0"/>
              <a:t>예</a:t>
            </a:r>
            <a:r>
              <a:rPr lang="en-US" altLang="ko-KR" dirty="0"/>
              <a:t>)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091C924-2596-D23C-46D4-2B1FF411F4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288" y="3924727"/>
            <a:ext cx="5130662" cy="2221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96114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94934"/>
            <a:ext cx="11533812" cy="2491695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대규모 협업 시 원격저장소를 복제하여 협업하는 것이 유리함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원본의 원격저장소를 통째로 복제하게 되면 모든 </a:t>
            </a:r>
            <a:r>
              <a:rPr lang="ko-KR" altLang="en-US" sz="2000" dirty="0" err="1"/>
              <a:t>커밋</a:t>
            </a:r>
            <a:r>
              <a:rPr lang="ko-KR" altLang="en-US" sz="2000" dirty="0"/>
              <a:t> 이력도 복제되어 또 하나의 원격저장소가 생성됨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원본의 원격저장소에 영향을 끼치지 않으므로 복제된 원격저장소에서 코드를 수정해서 작업할 수 있음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소규모 협업에서도 협력자로 등록하지 않고 복제하여 사용해도 됨</a:t>
            </a:r>
            <a:endParaRPr lang="en-US" altLang="ko-KR" sz="20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Fork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819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A92F6C-B502-5746-5A20-643A43180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8D2129F-E528-D87E-256A-B0CA9B6AE9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079366"/>
            <a:ext cx="11701221" cy="23496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다른 사람의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복사하여 가져옴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복사해온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원본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(Upstream)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연결되어 있음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복사해온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Clone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하여 작업 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Upstream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할 필요가 있을 경우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Pull Request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생성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/>
              <a:t>✔️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원본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Remote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소유자는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Pull Request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수락하여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Forked Repo.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origin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Merge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2C6F52-E95F-F123-AFE9-831B9C4C3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EC9910-AC24-F729-70AE-020E4B283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064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E118-EFC6-C108-58FF-BB8473EF8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7C0300-285E-8FEE-0721-A008F5FBE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378C0FC-F2F0-B7B5-0C38-4EB1E3E89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E1235C-CDA9-296D-E7F9-F22F5B4E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pic>
        <p:nvPicPr>
          <p:cNvPr id="11" name="내용 개체 틀 10" descr="데이터베이스 단색으로 채워진">
            <a:extLst>
              <a:ext uri="{FF2B5EF4-FFF2-40B4-BE49-F238E27FC236}">
                <a16:creationId xmlns:a16="http://schemas.microsoft.com/office/drawing/2014/main" id="{35D4CBAA-6A49-26F5-FEB8-3F1808377F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06188" y="1782913"/>
            <a:ext cx="914400" cy="914400"/>
          </a:xfr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F64080A-D58D-5D12-913D-3C32E32B2849}"/>
              </a:ext>
            </a:extLst>
          </p:cNvPr>
          <p:cNvSpPr txBox="1"/>
          <p:nvPr/>
        </p:nvSpPr>
        <p:spPr>
          <a:xfrm>
            <a:off x="3091569" y="2697313"/>
            <a:ext cx="134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원본</a:t>
            </a:r>
            <a:endParaRPr lang="en-US" altLang="ko-KR" dirty="0"/>
          </a:p>
          <a:p>
            <a:pPr algn="ctr"/>
            <a:r>
              <a:rPr lang="en-US" altLang="ko-KR" dirty="0"/>
              <a:t>(upstream)</a:t>
            </a:r>
            <a:endParaRPr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F13064D-C47E-DBE0-8E4F-2D6AF7F80DFF}"/>
              </a:ext>
            </a:extLst>
          </p:cNvPr>
          <p:cNvGrpSpPr/>
          <p:nvPr/>
        </p:nvGrpSpPr>
        <p:grpSpPr>
          <a:xfrm>
            <a:off x="7949399" y="4603499"/>
            <a:ext cx="914400" cy="1283732"/>
            <a:chOff x="6943493" y="4362746"/>
            <a:chExt cx="914400" cy="1283732"/>
          </a:xfrm>
        </p:grpSpPr>
        <p:pic>
          <p:nvPicPr>
            <p:cNvPr id="15" name="그래픽 14" descr="서버 윤곽선">
              <a:extLst>
                <a:ext uri="{FF2B5EF4-FFF2-40B4-BE49-F238E27FC236}">
                  <a16:creationId xmlns:a16="http://schemas.microsoft.com/office/drawing/2014/main" id="{5873B3E1-F52B-23B8-8062-4551F685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943493" y="4362746"/>
              <a:ext cx="914400" cy="914400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31DCC07-FC32-C0C6-DB5C-0474EC3302B0}"/>
                </a:ext>
              </a:extLst>
            </p:cNvPr>
            <p:cNvSpPr txBox="1"/>
            <p:nvPr/>
          </p:nvSpPr>
          <p:spPr>
            <a:xfrm>
              <a:off x="7109586" y="5277146"/>
              <a:ext cx="5822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로컬</a:t>
              </a:r>
              <a:endParaRPr lang="ko-KR" altLang="en-US" dirty="0"/>
            </a:p>
          </p:txBody>
        </p:sp>
      </p:grpSp>
      <p:pic>
        <p:nvPicPr>
          <p:cNvPr id="1026" name="Picture 2" descr="Free Github Logo Icon - Free Download Logos Logo Icons | IconScout">
            <a:extLst>
              <a:ext uri="{FF2B5EF4-FFF2-40B4-BE49-F238E27FC236}">
                <a16:creationId xmlns:a16="http://schemas.microsoft.com/office/drawing/2014/main" id="{6F65CB50-7833-B4CC-B246-75B5DE84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512" y="1396854"/>
            <a:ext cx="623296" cy="623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6" name="그룹 35">
            <a:extLst>
              <a:ext uri="{FF2B5EF4-FFF2-40B4-BE49-F238E27FC236}">
                <a16:creationId xmlns:a16="http://schemas.microsoft.com/office/drawing/2014/main" id="{E0D3164B-ABBC-6138-EA81-7AAE9A447911}"/>
              </a:ext>
            </a:extLst>
          </p:cNvPr>
          <p:cNvGrpSpPr/>
          <p:nvPr/>
        </p:nvGrpSpPr>
        <p:grpSpPr>
          <a:xfrm>
            <a:off x="7940181" y="1430643"/>
            <a:ext cx="1159339" cy="1913001"/>
            <a:chOff x="6935839" y="1755918"/>
            <a:chExt cx="1159339" cy="1913001"/>
          </a:xfrm>
        </p:grpSpPr>
        <p:pic>
          <p:nvPicPr>
            <p:cNvPr id="13" name="그래픽 12" descr="데이터베이스 윤곽선">
              <a:extLst>
                <a:ext uri="{FF2B5EF4-FFF2-40B4-BE49-F238E27FC236}">
                  <a16:creationId xmlns:a16="http://schemas.microsoft.com/office/drawing/2014/main" id="{BD075932-E7C4-B13F-10C6-6531B156B37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935839" y="2108188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0C975F0-8FD3-2C90-DA87-5831D4BCF520}"/>
                </a:ext>
              </a:extLst>
            </p:cNvPr>
            <p:cNvSpPr txBox="1"/>
            <p:nvPr/>
          </p:nvSpPr>
          <p:spPr>
            <a:xfrm>
              <a:off x="6943093" y="3022588"/>
              <a:ext cx="93647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/>
                <a:t>복사본</a:t>
              </a:r>
              <a:endParaRPr lang="en-US" altLang="ko-KR" dirty="0"/>
            </a:p>
            <a:p>
              <a:pPr algn="ctr"/>
              <a:r>
                <a:rPr lang="en-US" altLang="ko-KR" dirty="0"/>
                <a:t>(origin)</a:t>
              </a:r>
              <a:endParaRPr lang="ko-KR" altLang="en-US" dirty="0"/>
            </a:p>
          </p:txBody>
        </p:sp>
        <p:pic>
          <p:nvPicPr>
            <p:cNvPr id="19" name="Picture 2" descr="Free Github Logo Icon - Free Download Logos Logo Icons | IconScout">
              <a:extLst>
                <a:ext uri="{FF2B5EF4-FFF2-40B4-BE49-F238E27FC236}">
                  <a16:creationId xmlns:a16="http://schemas.microsoft.com/office/drawing/2014/main" id="{215D3610-2FF5-52C3-5ADA-F7B03210CB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1882" y="1755918"/>
              <a:ext cx="623296" cy="623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73755302-3BFA-6061-A3C3-A96F4F800F82}"/>
              </a:ext>
            </a:extLst>
          </p:cNvPr>
          <p:cNvCxnSpPr/>
          <p:nvPr/>
        </p:nvCxnSpPr>
        <p:spPr>
          <a:xfrm>
            <a:off x="4840790" y="2156891"/>
            <a:ext cx="2665141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1B8278C-8841-2794-E374-BDE59998CC9E}"/>
              </a:ext>
            </a:extLst>
          </p:cNvPr>
          <p:cNvSpPr txBox="1"/>
          <p:nvPr/>
        </p:nvSpPr>
        <p:spPr>
          <a:xfrm>
            <a:off x="5767415" y="1699691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BFA81E5-440A-C98F-D729-F1F0F6368DD7}"/>
              </a:ext>
            </a:extLst>
          </p:cNvPr>
          <p:cNvCxnSpPr>
            <a:cxnSpLocks/>
          </p:cNvCxnSpPr>
          <p:nvPr/>
        </p:nvCxnSpPr>
        <p:spPr>
          <a:xfrm>
            <a:off x="8508462" y="3560871"/>
            <a:ext cx="0" cy="76831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9A952D-45F7-DD93-9B93-C228562FD891}"/>
              </a:ext>
            </a:extLst>
          </p:cNvPr>
          <p:cNvSpPr txBox="1"/>
          <p:nvPr/>
        </p:nvSpPr>
        <p:spPr>
          <a:xfrm>
            <a:off x="8576155" y="3773777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Clone</a:t>
            </a:r>
            <a:endParaRPr lang="ko-KR" altLang="en-US" dirty="0"/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44A1480E-AC01-DEB4-5A68-7CCB98404120}"/>
              </a:ext>
            </a:extLst>
          </p:cNvPr>
          <p:cNvCxnSpPr>
            <a:cxnSpLocks/>
          </p:cNvCxnSpPr>
          <p:nvPr/>
        </p:nvCxnSpPr>
        <p:spPr>
          <a:xfrm>
            <a:off x="8259421" y="3557154"/>
            <a:ext cx="0" cy="76831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B70DA2F-20EE-C0B7-6622-B14701287EBA}"/>
              </a:ext>
            </a:extLst>
          </p:cNvPr>
          <p:cNvSpPr txBox="1"/>
          <p:nvPr/>
        </p:nvSpPr>
        <p:spPr>
          <a:xfrm>
            <a:off x="7008392" y="3773777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push/pull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C7B3B33-B1D3-0B31-CC25-1E0FBB800F89}"/>
              </a:ext>
            </a:extLst>
          </p:cNvPr>
          <p:cNvCxnSpPr/>
          <p:nvPr/>
        </p:nvCxnSpPr>
        <p:spPr>
          <a:xfrm>
            <a:off x="4840790" y="2365047"/>
            <a:ext cx="2665141" cy="0"/>
          </a:xfrm>
          <a:prstGeom prst="straightConnector1">
            <a:avLst/>
          </a:prstGeom>
          <a:ln w="28575"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409F9FB-11A7-52AA-B4EC-399409F8A427}"/>
              </a:ext>
            </a:extLst>
          </p:cNvPr>
          <p:cNvSpPr txBox="1"/>
          <p:nvPr/>
        </p:nvSpPr>
        <p:spPr>
          <a:xfrm>
            <a:off x="4860668" y="2466764"/>
            <a:ext cx="2661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Fork Sync/Pull Request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9745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C1DA-E899-5405-968B-D8FB6BE53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C94C1712-B8ED-BF2E-F9E1-8ABFFEC6C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227" y="1583230"/>
            <a:ext cx="7442218" cy="465913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F38ACDD-2424-7B20-16DC-F50C6B99C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812D-967C-C9A4-38AD-501128379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CAED174-89D0-1E66-533E-A012FA602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58C1CEC-E812-9C42-74EA-88BFE3D6DA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8253"/>
          <a:stretch/>
        </p:blipFill>
        <p:spPr>
          <a:xfrm>
            <a:off x="599431" y="1856125"/>
            <a:ext cx="3219225" cy="15728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A60422A0-EB65-31FA-49BE-0928CE40B26B}"/>
              </a:ext>
            </a:extLst>
          </p:cNvPr>
          <p:cNvSpPr/>
          <p:nvPr/>
        </p:nvSpPr>
        <p:spPr>
          <a:xfrm>
            <a:off x="999892" y="2597957"/>
            <a:ext cx="109653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2DED784-6A9A-12D5-7C82-BE6B5FE1ABCA}"/>
              </a:ext>
            </a:extLst>
          </p:cNvPr>
          <p:cNvSpPr/>
          <p:nvPr/>
        </p:nvSpPr>
        <p:spPr>
          <a:xfrm>
            <a:off x="4330390" y="5136718"/>
            <a:ext cx="2137317" cy="29659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C44F89-EC9F-BF18-320E-1716FFE4C4AB}"/>
              </a:ext>
            </a:extLst>
          </p:cNvPr>
          <p:cNvSpPr txBox="1"/>
          <p:nvPr/>
        </p:nvSpPr>
        <p:spPr>
          <a:xfrm>
            <a:off x="6568068" y="5096107"/>
            <a:ext cx="3304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main </a:t>
            </a:r>
            <a:r>
              <a:rPr lang="ko-KR" altLang="en-US" dirty="0" err="1"/>
              <a:t>브랜치만</a:t>
            </a:r>
            <a:r>
              <a:rPr lang="ko-KR" altLang="en-US" dirty="0"/>
              <a:t> 가져올지 말지 선택</a:t>
            </a:r>
          </a:p>
        </p:txBody>
      </p:sp>
    </p:spTree>
    <p:extLst>
      <p:ext uri="{BB962C8B-B14F-4D97-AF65-F5344CB8AC3E}">
        <p14:creationId xmlns:p14="http://schemas.microsoft.com/office/powerpoint/2010/main" val="32161284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2B395-9E13-E775-82C2-643D3D4FC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2191E-59C8-E276-0EB0-4F6FA308C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57FC4A-0C39-D915-F031-2F1AF261B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C62C23-11D0-87DB-211A-D84496DB9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B529E502-DD9A-72CE-7FE8-CFEAA48A8A67}"/>
              </a:ext>
            </a:extLst>
          </p:cNvPr>
          <p:cNvGrpSpPr/>
          <p:nvPr/>
        </p:nvGrpSpPr>
        <p:grpSpPr>
          <a:xfrm>
            <a:off x="1159911" y="1145407"/>
            <a:ext cx="9872178" cy="4706770"/>
            <a:chOff x="1159911" y="1145407"/>
            <a:chExt cx="9872178" cy="470677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D79D9D7-9C5D-B0E0-6D5D-F89B5A42F7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59911" y="1145407"/>
              <a:ext cx="9872178" cy="4706770"/>
            </a:xfrm>
            <a:prstGeom prst="rect">
              <a:avLst/>
            </a:prstGeom>
            <a:ln w="12700">
              <a:solidFill>
                <a:schemeClr val="tx1"/>
              </a:solidFill>
            </a:ln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CC47EB8-FF69-BF18-C321-418302D2A049}"/>
                </a:ext>
              </a:extLst>
            </p:cNvPr>
            <p:cNvSpPr/>
            <p:nvPr/>
          </p:nvSpPr>
          <p:spPr>
            <a:xfrm>
              <a:off x="7430430" y="2985661"/>
              <a:ext cx="988742" cy="2965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E81B1D8-33A1-7CAE-3767-79DC698717FB}"/>
                </a:ext>
              </a:extLst>
            </p:cNvPr>
            <p:cNvSpPr/>
            <p:nvPr/>
          </p:nvSpPr>
          <p:spPr>
            <a:xfrm>
              <a:off x="1761893" y="1175446"/>
              <a:ext cx="880946" cy="2965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868329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87434-69A0-E000-413B-07D9CE57E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A74845-0232-19AF-5B41-A569686A1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Fork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3D9780-9BCB-7F77-AD59-1A926428A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E8C297-189C-BD76-8BBE-0221A0365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BC9CB2AD-8451-1FC6-62CB-FAFC8BCFF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38697"/>
            <a:ext cx="11701221" cy="67308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public </a:t>
            </a:r>
            <a:r>
              <a:rPr lang="ko-KR" altLang="en-US" dirty="0"/>
              <a:t>으로 설정된 </a:t>
            </a:r>
            <a:r>
              <a:rPr lang="en-US" altLang="ko-KR" dirty="0"/>
              <a:t>Remote Repo.</a:t>
            </a:r>
            <a:r>
              <a:rPr lang="ko-KR" altLang="en-US" dirty="0"/>
              <a:t>는 누구나 </a:t>
            </a:r>
            <a:r>
              <a:rPr lang="en-US" altLang="ko-KR" dirty="0"/>
              <a:t>Fork </a:t>
            </a:r>
            <a:r>
              <a:rPr lang="ko-KR" altLang="en-US" dirty="0"/>
              <a:t>가능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6C4250-7DB8-1298-58C2-A616565CD5AB}"/>
              </a:ext>
            </a:extLst>
          </p:cNvPr>
          <p:cNvSpPr txBox="1"/>
          <p:nvPr/>
        </p:nvSpPr>
        <p:spPr>
          <a:xfrm>
            <a:off x="1312077" y="2156344"/>
            <a:ext cx="31116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https://github.com/trending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3B2E867E-39E3-FA2B-BF77-2642B6909E3C}"/>
              </a:ext>
            </a:extLst>
          </p:cNvPr>
          <p:cNvGrpSpPr/>
          <p:nvPr/>
        </p:nvGrpSpPr>
        <p:grpSpPr>
          <a:xfrm>
            <a:off x="1367883" y="2674195"/>
            <a:ext cx="9456234" cy="2784879"/>
            <a:chOff x="1064941" y="3112582"/>
            <a:chExt cx="9456234" cy="27848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70B4903-D150-BEDE-891E-B7B1019D52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64941" y="3112582"/>
              <a:ext cx="9456234" cy="278487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B60EBEF7-BA1B-C8B7-A1C0-CD738564459D}"/>
                </a:ext>
              </a:extLst>
            </p:cNvPr>
            <p:cNvSpPr/>
            <p:nvPr/>
          </p:nvSpPr>
          <p:spPr>
            <a:xfrm>
              <a:off x="7649737" y="3778952"/>
              <a:ext cx="1096537" cy="296597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240802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1. 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협업 방법론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20695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3. Pull request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11062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96B611A-88FA-BDA3-BD8A-0B3578ABECA9}"/>
              </a:ext>
            </a:extLst>
          </p:cNvPr>
          <p:cNvSpPr txBox="1"/>
          <p:nvPr/>
        </p:nvSpPr>
        <p:spPr>
          <a:xfrm>
            <a:off x="3024186" y="5216045"/>
            <a:ext cx="6143627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규칙을 생성하여 내 원격저장소에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병합을 제한할 수 있음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이는 무작위로 병합하여 코드가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오류나는 것을 방지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7D748FBA-2922-6F62-FD35-D9A6251879F2}"/>
              </a:ext>
            </a:extLst>
          </p:cNvPr>
          <p:cNvGrpSpPr/>
          <p:nvPr/>
        </p:nvGrpSpPr>
        <p:grpSpPr>
          <a:xfrm>
            <a:off x="3066182" y="1325563"/>
            <a:ext cx="6059636" cy="3890482"/>
            <a:chOff x="1318938" y="2392883"/>
            <a:chExt cx="6059636" cy="3890482"/>
          </a:xfrm>
        </p:grpSpPr>
        <p:pic>
          <p:nvPicPr>
            <p:cNvPr id="6" name="그림 5" descr="텍스트, 스크린샷, 소프트웨어, 컴퓨터 아이콘이(가) 표시된 사진&#10;&#10;자동 생성된 설명">
              <a:extLst>
                <a:ext uri="{FF2B5EF4-FFF2-40B4-BE49-F238E27FC236}">
                  <a16:creationId xmlns:a16="http://schemas.microsoft.com/office/drawing/2014/main" id="{6C0D9310-21A0-C02D-2038-E9FEFC7B6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18938" y="2392883"/>
              <a:ext cx="6059636" cy="3890482"/>
            </a:xfrm>
            <a:prstGeom prst="rect">
              <a:avLst/>
            </a:prstGeom>
          </p:spPr>
        </p:pic>
        <p:pic>
          <p:nvPicPr>
            <p:cNvPr id="13" name="그림 12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13BCB534-3A9D-F00C-92F9-1B013AA19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958726" y="4169269"/>
              <a:ext cx="1867161" cy="125747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519364C-1403-5A91-BB75-75DCE85D2814}"/>
                </a:ext>
              </a:extLst>
            </p:cNvPr>
            <p:cNvSpPr/>
            <p:nvPr/>
          </p:nvSpPr>
          <p:spPr>
            <a:xfrm>
              <a:off x="4022101" y="4259804"/>
              <a:ext cx="1351828" cy="33771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6218331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C4E8AA65-974B-F40E-BFF5-7107ECC9ABB7}"/>
              </a:ext>
            </a:extLst>
          </p:cNvPr>
          <p:cNvGrpSpPr/>
          <p:nvPr/>
        </p:nvGrpSpPr>
        <p:grpSpPr>
          <a:xfrm>
            <a:off x="1932439" y="1137139"/>
            <a:ext cx="8327121" cy="5143656"/>
            <a:chOff x="1007478" y="1137139"/>
            <a:chExt cx="8327121" cy="5143656"/>
          </a:xfrm>
        </p:grpSpPr>
        <p:pic>
          <p:nvPicPr>
            <p:cNvPr id="4" name="그림 3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D59EB604-9506-40B5-8EC0-F0AE8FC69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7478" y="1137139"/>
              <a:ext cx="4502368" cy="5143656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761BB5-7389-1F58-7D30-7116EDCF1556}"/>
                </a:ext>
              </a:extLst>
            </p:cNvPr>
            <p:cNvSpPr txBox="1"/>
            <p:nvPr/>
          </p:nvSpPr>
          <p:spPr>
            <a:xfrm>
              <a:off x="6054535" y="1137139"/>
              <a:ext cx="13532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규칙의 이름</a:t>
              </a: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E5F08E07-51AE-978F-304F-63AF7223BC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862" y="1244264"/>
              <a:ext cx="39858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9083675C-2998-017C-0A78-058706AC62E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10862" y="1853864"/>
              <a:ext cx="398584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238333D-B8C1-BE25-6ADE-935995A62801}"/>
                </a:ext>
              </a:extLst>
            </p:cNvPr>
            <p:cNvSpPr txBox="1"/>
            <p:nvPr/>
          </p:nvSpPr>
          <p:spPr>
            <a:xfrm>
              <a:off x="6054535" y="1746739"/>
              <a:ext cx="19415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규칙의 사용 유</a:t>
              </a:r>
              <a:r>
                <a:rPr lang="en-US" altLang="ko-KR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/</a:t>
              </a:r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무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59BF7D8-84FF-DF8B-0EE6-443E20466E6A}"/>
                </a:ext>
              </a:extLst>
            </p:cNvPr>
            <p:cNvSpPr txBox="1"/>
            <p:nvPr/>
          </p:nvSpPr>
          <p:spPr>
            <a:xfrm>
              <a:off x="6054534" y="2167915"/>
              <a:ext cx="3280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 규칙에서 제외할 팀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권한</a:t>
              </a:r>
              <a:r>
                <a:rPr lang="en-US" altLang="ko-KR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, </a:t>
              </a:r>
              <a:r>
                <a:rPr lang="ko-KR" altLang="en-US" sz="2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앱</a:t>
              </a:r>
            </a:p>
          </p:txBody>
        </p: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3C2A027A-8C36-C8EB-4C6B-E61D39984B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9588" y="2287619"/>
              <a:ext cx="3871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BD672E-7348-CA06-7CE7-CC0B47CD6302}"/>
                </a:ext>
              </a:extLst>
            </p:cNvPr>
            <p:cNvSpPr txBox="1"/>
            <p:nvPr/>
          </p:nvSpPr>
          <p:spPr>
            <a:xfrm>
              <a:off x="6054534" y="5019169"/>
              <a:ext cx="258436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이 규칙을 적용할 브랜치</a:t>
              </a:r>
            </a:p>
          </p:txBody>
        </p: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472C7253-4243-67DB-B01B-5211611B05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09588" y="5101157"/>
              <a:ext cx="387120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4435714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브랜치 규칙 생성하기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AAC9BCD6-221A-58AE-50B8-B2F6F75D16F6}"/>
              </a:ext>
            </a:extLst>
          </p:cNvPr>
          <p:cNvGrpSpPr/>
          <p:nvPr/>
        </p:nvGrpSpPr>
        <p:grpSpPr>
          <a:xfrm>
            <a:off x="659254" y="1528763"/>
            <a:ext cx="10873491" cy="4339368"/>
            <a:chOff x="430272" y="1325563"/>
            <a:chExt cx="10873491" cy="4339368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43AAF262-6D27-E03B-EEA9-03A22A6AB3F1}"/>
                </a:ext>
              </a:extLst>
            </p:cNvPr>
            <p:cNvSpPr txBox="1"/>
            <p:nvPr/>
          </p:nvSpPr>
          <p:spPr>
            <a:xfrm>
              <a:off x="7488296" y="1325563"/>
              <a:ext cx="2964273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병합전 </a:t>
              </a:r>
              <a:r>
                <a:rPr lang="en-US" altLang="ko-KR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pull request</a:t>
              </a: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를 사용</a:t>
              </a:r>
              <a:endPara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  <a:p>
              <a:pPr>
                <a:lnSpc>
                  <a:spcPct val="120000"/>
                </a:lnSpc>
              </a:pPr>
              <a:br>
                <a:rPr lang="en-US" altLang="ko-KR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</a:b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리뷰어에 등록된 사용자들이</a:t>
              </a:r>
              <a:br>
                <a:rPr lang="en-US" altLang="ko-KR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</a:b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승인을 해줘야 병합가능</a:t>
              </a:r>
              <a:endPara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  <p:pic>
          <p:nvPicPr>
            <p:cNvPr id="40" name="그림 39" descr="텍스트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7D028F4F-DE62-44E7-5F47-EF68ADC33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0272" y="1325563"/>
              <a:ext cx="7058024" cy="4313237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01E8DD9-66A7-4AD5-6ECD-1611F158EB84}"/>
                </a:ext>
              </a:extLst>
            </p:cNvPr>
            <p:cNvSpPr txBox="1"/>
            <p:nvPr/>
          </p:nvSpPr>
          <p:spPr>
            <a:xfrm>
              <a:off x="7488295" y="3063611"/>
              <a:ext cx="331052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리뷰어가 승인 후 </a:t>
              </a:r>
              <a:r>
                <a:rPr lang="ko-KR" altLang="en-US" sz="2000" dirty="0" err="1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병합전</a:t>
              </a:r>
              <a:r>
                <a:rPr lang="ko-KR" altLang="en-US" sz="20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 코드가</a:t>
              </a:r>
              <a:br>
                <a:rPr lang="en-US" altLang="ko-KR" sz="20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</a:br>
              <a:r>
                <a:rPr lang="ko-KR" altLang="en-US" sz="2000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변경 되었다면 다시 승인을 요청</a:t>
              </a:r>
              <a:endPara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098BE25-A7F1-B083-1F32-1DEE9C7FD4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31877" y="3429000"/>
              <a:ext cx="147736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4BFC850-4CB1-28A1-216C-3DD26DFCCD3B}"/>
                </a:ext>
              </a:extLst>
            </p:cNvPr>
            <p:cNvSpPr txBox="1"/>
            <p:nvPr/>
          </p:nvSpPr>
          <p:spPr>
            <a:xfrm>
              <a:off x="7488295" y="4697394"/>
              <a:ext cx="3594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코드 작성자 외 다른 리뷰어가 승인</a:t>
              </a:r>
              <a:endPara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1DA48A28-3557-A614-57B0-AE0CB5B6E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5753" y="4844837"/>
              <a:ext cx="2403489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9E0376A-C6E7-1C9B-48F2-117AA2A90F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50831" y="2467708"/>
              <a:ext cx="5158412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643992-A4A1-6FEC-3782-96B9001381C4}"/>
                </a:ext>
              </a:extLst>
            </p:cNvPr>
            <p:cNvSpPr txBox="1"/>
            <p:nvPr/>
          </p:nvSpPr>
          <p:spPr>
            <a:xfrm>
              <a:off x="7488295" y="5203266"/>
              <a:ext cx="35942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모든 리뷰가 해결 되어야 병합 가능</a:t>
              </a:r>
              <a:endPara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31F789E-9354-537E-4A3E-94E126FD9C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12677" y="5256925"/>
              <a:ext cx="26965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44FCBB9E-4FA2-4D20-FCB6-74907A3AE7C5}"/>
                </a:ext>
              </a:extLst>
            </p:cNvPr>
            <p:cNvSpPr txBox="1"/>
            <p:nvPr/>
          </p:nvSpPr>
          <p:spPr>
            <a:xfrm>
              <a:off x="7488295" y="3872262"/>
              <a:ext cx="381546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파일의 코드 소유자가 있는 경우 해당</a:t>
              </a:r>
              <a:br>
                <a:rPr lang="en-US" altLang="ko-KR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</a:br>
              <a:r>
                <a:rPr lang="ko-KR" altLang="en-US" sz="200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파일은 코드 소유자의 승인 필요</a:t>
              </a:r>
              <a:endPara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endParaRPr>
            </a:p>
          </p:txBody>
        </p: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DB993F85-F230-7C60-9462-14A395A321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215" y="4071114"/>
              <a:ext cx="3693027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9ADDBFB8-EBB5-2AEC-381B-513B8342D6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16215" y="1518139"/>
              <a:ext cx="3693028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9817175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6B0AF-C4CB-2C66-DDD2-378215B36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95478-C616-5182-F7FF-3CDC85109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Pull</a:t>
            </a:r>
            <a:r>
              <a:rPr lang="ko-KR" altLang="en-US" dirty="0"/>
              <a:t> </a:t>
            </a:r>
            <a:r>
              <a:rPr lang="en-US" altLang="ko-KR" dirty="0"/>
              <a:t>Request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9D3FB-1967-DE9C-EFD7-9CB07B4CF6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8"/>
            <a:ext cx="11701221" cy="2962136"/>
          </a:xfrm>
        </p:spPr>
        <p:txBody>
          <a:bodyPr/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en-US" altLang="ko-KR" dirty="0"/>
              <a:t>Merge</a:t>
            </a:r>
            <a:r>
              <a:rPr lang="ko-KR" altLang="en-US" dirty="0"/>
              <a:t>를 수행하기 앞서 변동사항 체크 및 허락을 받는 것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일반적으로 </a:t>
            </a:r>
            <a:r>
              <a:rPr lang="en-US" altLang="ko-KR" dirty="0"/>
              <a:t>Forked Repo. -&gt; Origin Repo. 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할 때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Collaborator </a:t>
            </a:r>
            <a:r>
              <a:rPr lang="ko-KR" altLang="en-US" dirty="0"/>
              <a:t>관계에서도 활용 가능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공유하는 </a:t>
            </a:r>
            <a:r>
              <a:rPr lang="en-US" altLang="ko-KR" dirty="0"/>
              <a:t>Remote Repo.</a:t>
            </a:r>
            <a:r>
              <a:rPr lang="ko-KR" altLang="en-US" dirty="0"/>
              <a:t>에 사용자 별로 </a:t>
            </a:r>
            <a:r>
              <a:rPr lang="en-US" altLang="ko-KR" dirty="0"/>
              <a:t>Branch</a:t>
            </a:r>
            <a:r>
              <a:rPr lang="ko-KR" altLang="en-US" dirty="0"/>
              <a:t>를 만들고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Branch</a:t>
            </a:r>
            <a:r>
              <a:rPr lang="ko-KR" altLang="en-US" dirty="0"/>
              <a:t>에서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요청을 할 때 이용 가능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DCE130-BFE0-DF40-0994-B4366CB5F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0A053E-E60D-E355-C093-F3D236FB8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83445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Pull request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89939"/>
            <a:ext cx="10515600" cy="502834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dirty="0"/>
              <a:t>✅ </a:t>
            </a:r>
            <a:r>
              <a:rPr lang="en-US" altLang="ko-KR" dirty="0" err="1"/>
              <a:t>github</a:t>
            </a:r>
            <a:r>
              <a:rPr lang="ko-KR" altLang="en-US" dirty="0"/>
              <a:t>에서 코드를 병합하는 방법</a:t>
            </a:r>
            <a:endParaRPr lang="en-US" altLang="ko-KR" dirty="0"/>
          </a:p>
          <a:p>
            <a:pPr marL="800100" lvl="2" indent="-342900">
              <a:lnSpc>
                <a:spcPct val="150000"/>
              </a:lnSpc>
            </a:pPr>
            <a:r>
              <a:rPr lang="ko-KR" altLang="en-US" dirty="0" err="1"/>
              <a:t>브랜치를</a:t>
            </a:r>
            <a:r>
              <a:rPr lang="ko-KR" altLang="en-US" dirty="0"/>
              <a:t> 최근에 </a:t>
            </a:r>
            <a:r>
              <a:rPr lang="ko-KR" altLang="en-US" dirty="0" err="1"/>
              <a:t>푸쉬했을때</a:t>
            </a:r>
            <a:r>
              <a:rPr lang="ko-KR" altLang="en-US" dirty="0"/>
              <a:t> </a:t>
            </a:r>
            <a:r>
              <a:rPr lang="en-US" altLang="ko-KR" dirty="0" err="1"/>
              <a:t>github</a:t>
            </a:r>
            <a:r>
              <a:rPr lang="ko-KR" altLang="en-US" dirty="0"/>
              <a:t>에 아래와 같은 메시지가 출력됨</a:t>
            </a:r>
            <a:endParaRPr lang="en-US" altLang="ko-KR" dirty="0"/>
          </a:p>
          <a:p>
            <a:pPr marL="342900" lvl="1" indent="-342900">
              <a:lnSpc>
                <a:spcPct val="150000"/>
              </a:lnSpc>
            </a:pP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ko-KR" dirty="0"/>
          </a:p>
          <a:p>
            <a:pPr marL="800100" lvl="2" indent="-342900">
              <a:lnSpc>
                <a:spcPct val="150000"/>
              </a:lnSpc>
            </a:pPr>
            <a:r>
              <a:rPr lang="ko-KR" altLang="en-US" dirty="0"/>
              <a:t>그 외에 풀 </a:t>
            </a:r>
            <a:r>
              <a:rPr lang="ko-KR" altLang="en-US" dirty="0" err="1"/>
              <a:t>리퀘스트</a:t>
            </a:r>
            <a:r>
              <a:rPr lang="ko-KR" altLang="en-US" dirty="0"/>
              <a:t> 하고 싶다면 </a:t>
            </a:r>
            <a:r>
              <a:rPr lang="en-US" altLang="ko-KR" dirty="0"/>
              <a:t>New pull request </a:t>
            </a:r>
            <a:r>
              <a:rPr lang="ko-KR" altLang="en-US" dirty="0"/>
              <a:t>클릭</a:t>
            </a:r>
            <a:endParaRPr lang="en-US" altLang="ko-KR" dirty="0"/>
          </a:p>
          <a:p>
            <a:pPr marL="342900" lvl="1" indent="-342900">
              <a:lnSpc>
                <a:spcPct val="150000"/>
              </a:lnSpc>
            </a:pPr>
            <a:endParaRPr lang="en-US" altLang="ko-KR" dirty="0"/>
          </a:p>
          <a:p>
            <a:pPr marL="342900" lvl="1" indent="-342900">
              <a:lnSpc>
                <a:spcPct val="150000"/>
              </a:lnSpc>
            </a:pPr>
            <a:endParaRPr lang="en-US" altLang="ko-KR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27F14517-86C7-E508-8E33-C32BBB9C0E0D}"/>
              </a:ext>
            </a:extLst>
          </p:cNvPr>
          <p:cNvGrpSpPr/>
          <p:nvPr/>
        </p:nvGrpSpPr>
        <p:grpSpPr>
          <a:xfrm>
            <a:off x="1345016" y="2219850"/>
            <a:ext cx="9501968" cy="795939"/>
            <a:chOff x="1265420" y="2357567"/>
            <a:chExt cx="9501968" cy="79593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505F858-44D9-4941-9A7E-75A9B4B91F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20" y="2357567"/>
              <a:ext cx="9501968" cy="795939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5C35E44-5383-CD9B-C582-D4AA107389CF}"/>
                </a:ext>
              </a:extLst>
            </p:cNvPr>
            <p:cNvSpPr/>
            <p:nvPr/>
          </p:nvSpPr>
          <p:spPr>
            <a:xfrm>
              <a:off x="8687269" y="2528065"/>
              <a:ext cx="1910393" cy="45494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530C109-6A84-5055-EC6C-162751F25922}"/>
              </a:ext>
            </a:extLst>
          </p:cNvPr>
          <p:cNvGrpSpPr/>
          <p:nvPr/>
        </p:nvGrpSpPr>
        <p:grpSpPr>
          <a:xfrm>
            <a:off x="1345017" y="3968132"/>
            <a:ext cx="9501967" cy="2364899"/>
            <a:chOff x="1265421" y="3989009"/>
            <a:chExt cx="9501967" cy="236489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7860A5D-FFBA-C6BB-FEF3-3B8DCA51F6E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5421" y="4013310"/>
              <a:ext cx="9501967" cy="2316297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363763C-54F8-56CE-A866-36861A0423AD}"/>
                </a:ext>
              </a:extLst>
            </p:cNvPr>
            <p:cNvSpPr/>
            <p:nvPr/>
          </p:nvSpPr>
          <p:spPr>
            <a:xfrm>
              <a:off x="2988868" y="3989009"/>
              <a:ext cx="1313501" cy="454941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0EAA8EEE-1D40-1C4F-0EF9-816AE5599886}"/>
                </a:ext>
              </a:extLst>
            </p:cNvPr>
            <p:cNvSpPr/>
            <p:nvPr/>
          </p:nvSpPr>
          <p:spPr>
            <a:xfrm>
              <a:off x="9308591" y="5957581"/>
              <a:ext cx="1458797" cy="396327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184CA556-E205-5ED4-BE8F-BCA7E5DB291D}"/>
                </a:ext>
              </a:extLst>
            </p:cNvPr>
            <p:cNvCxnSpPr>
              <a:cxnSpLocks/>
            </p:cNvCxnSpPr>
            <p:nvPr/>
          </p:nvCxnSpPr>
          <p:spPr>
            <a:xfrm>
              <a:off x="4458984" y="4443950"/>
              <a:ext cx="4613097" cy="139177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7047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466F2D20-E4C6-59C7-152C-2449148DBC08}"/>
              </a:ext>
            </a:extLst>
          </p:cNvPr>
          <p:cNvSpPr/>
          <p:nvPr/>
        </p:nvSpPr>
        <p:spPr>
          <a:xfrm>
            <a:off x="567082" y="2463500"/>
            <a:ext cx="6594437" cy="776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70EC75-7651-6F29-3417-51C991CBC79E}"/>
              </a:ext>
            </a:extLst>
          </p:cNvPr>
          <p:cNvSpPr txBox="1"/>
          <p:nvPr/>
        </p:nvSpPr>
        <p:spPr>
          <a:xfrm>
            <a:off x="1890361" y="3417565"/>
            <a:ext cx="8411277" cy="26245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</a:t>
            </a:r>
            <a:r>
              <a:rPr lang="en-US" altLang="ko-KR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compare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에 있는 </a:t>
            </a:r>
            <a:r>
              <a:rPr lang="ko-KR" altLang="en-US" sz="24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브랜치가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  <a:r>
              <a:rPr lang="en-US" altLang="ko-KR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base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의 </a:t>
            </a:r>
            <a:r>
              <a:rPr lang="ko-KR" altLang="en-US" sz="24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브랜치로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병합된다는 뜻</a:t>
            </a:r>
            <a:endParaRPr lang="en-US" altLang="ko-KR" sz="24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두 개의 </a:t>
            </a:r>
            <a:r>
              <a:rPr lang="ko-KR" altLang="en-US" sz="24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브랜치가</a:t>
            </a: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병합되기 전 코드 상태를 자동으로 비교 시켜 줌</a:t>
            </a:r>
            <a:r>
              <a:rPr lang="en-US" altLang="ko-KR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</a:t>
            </a:r>
            <a:r>
              <a:rPr lang="ko-KR" altLang="en-US" sz="24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메세지</a:t>
            </a:r>
            <a:endParaRPr lang="en-US" altLang="ko-KR" sz="24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Able to merge :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바로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merge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가 가능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Can’t automatically merge :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충돌 발생으로 충돌 해결 후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merge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가능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A72B384-A957-81DB-150A-E7953B6C46F3}"/>
              </a:ext>
            </a:extLst>
          </p:cNvPr>
          <p:cNvGrpSpPr/>
          <p:nvPr/>
        </p:nvGrpSpPr>
        <p:grpSpPr>
          <a:xfrm>
            <a:off x="1104202" y="1553191"/>
            <a:ext cx="9983593" cy="676369"/>
            <a:chOff x="913331" y="1450797"/>
            <a:chExt cx="9983593" cy="676369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79E75C35-30C6-17E2-98BD-1CB3F1B30E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31" y="1450797"/>
              <a:ext cx="9983593" cy="676369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82F6BB8-2159-28BF-60BC-48BCF3D2F6ED}"/>
                </a:ext>
              </a:extLst>
            </p:cNvPr>
            <p:cNvSpPr/>
            <p:nvPr/>
          </p:nvSpPr>
          <p:spPr>
            <a:xfrm>
              <a:off x="5043116" y="1586224"/>
              <a:ext cx="1706027" cy="454941"/>
            </a:xfrm>
            <a:prstGeom prst="rect">
              <a:avLst/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122" name="Picture 2" descr="git] Can't automatically merge. Don't worry, you can still create the pull  request. 해결하기">
            <a:extLst>
              <a:ext uri="{FF2B5EF4-FFF2-40B4-BE49-F238E27FC236}">
                <a16:creationId xmlns:a16="http://schemas.microsoft.com/office/drawing/2014/main" id="{65609F05-B2B7-1946-904B-587078E550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209" b="29211"/>
          <a:stretch>
            <a:fillRect/>
          </a:stretch>
        </p:blipFill>
        <p:spPr bwMode="auto">
          <a:xfrm>
            <a:off x="5146495" y="2340274"/>
            <a:ext cx="5941300" cy="54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6F5E796-752E-5359-532D-6FC48FF007A2}"/>
              </a:ext>
            </a:extLst>
          </p:cNvPr>
          <p:cNvSpPr/>
          <p:nvPr/>
        </p:nvSpPr>
        <p:spPr>
          <a:xfrm>
            <a:off x="5233987" y="2385704"/>
            <a:ext cx="2166938" cy="454941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2165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AE4F02-71EB-39ED-8E00-07FBFBE1C4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0034" y="1325563"/>
            <a:ext cx="9531931" cy="47359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2899826" y="1734576"/>
            <a:ext cx="18582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풀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리퀘스트</a:t>
            </a:r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 제목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4F9B93-113E-BBDE-3184-8E085A679D6A}"/>
              </a:ext>
            </a:extLst>
          </p:cNvPr>
          <p:cNvSpPr txBox="1"/>
          <p:nvPr/>
        </p:nvSpPr>
        <p:spPr>
          <a:xfrm>
            <a:off x="3579202" y="3251585"/>
            <a:ext cx="53639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+mn-ea"/>
                <a:cs typeface="Pretendard Light" panose="02000403000000020004" pitchFamily="2" charset="-127"/>
              </a:rPr>
              <a:t>협업하는 동료에게 어떤 내용을 작업하였는지 </a:t>
            </a:r>
            <a:r>
              <a:rPr lang="ko-KR" altLang="en-US" sz="2000" dirty="0" err="1">
                <a:latin typeface="+mn-ea"/>
                <a:cs typeface="Pretendard Light" panose="02000403000000020004" pitchFamily="2" charset="-127"/>
              </a:rPr>
              <a:t>적는곳</a:t>
            </a:r>
            <a:endParaRPr lang="ko-KR" altLang="en-US" sz="2000" dirty="0">
              <a:latin typeface="+mn-ea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73693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451A62-CA6C-31D6-1A28-CA960F2D6518}"/>
              </a:ext>
            </a:extLst>
          </p:cNvPr>
          <p:cNvSpPr txBox="1"/>
          <p:nvPr/>
        </p:nvSpPr>
        <p:spPr>
          <a:xfrm>
            <a:off x="5504790" y="1498143"/>
            <a:ext cx="5267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동료들에게 해당 풀 리퀘스트에 대해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검토해 달라고 </a:t>
            </a:r>
            <a:b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</a:b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요청할 때 여기에 동료들을 추가함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(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선택사항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)</a:t>
            </a:r>
            <a:endParaRPr lang="ko-KR" altLang="en-US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E2E571C-0C02-177B-D6D6-9703F074F4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1" y="1455405"/>
            <a:ext cx="3687136" cy="251039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97E675E-BCC9-96DC-62FF-A553A49C210A}"/>
              </a:ext>
            </a:extLst>
          </p:cNvPr>
          <p:cNvSpPr txBox="1"/>
          <p:nvPr/>
        </p:nvSpPr>
        <p:spPr>
          <a:xfrm>
            <a:off x="5504790" y="2383919"/>
            <a:ext cx="4828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해당 풀 리퀘스트 담당자 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– 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보통 본인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(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선택사항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)</a:t>
            </a:r>
            <a:endParaRPr lang="ko-KR" altLang="en-US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C27C1-EE80-B6E6-F321-94836849B341}"/>
              </a:ext>
            </a:extLst>
          </p:cNvPr>
          <p:cNvSpPr txBox="1"/>
          <p:nvPr/>
        </p:nvSpPr>
        <p:spPr>
          <a:xfrm>
            <a:off x="5504790" y="3304620"/>
            <a:ext cx="51507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해당 풀 리퀘스트에 라벨 달아줄 때 사용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(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선택사항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)</a:t>
            </a:r>
          </a:p>
        </p:txBody>
      </p:sp>
      <p:pic>
        <p:nvPicPr>
          <p:cNvPr id="12" name="그림 11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093A5263-E8D2-51F9-C8CB-EF2E58F554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781" y="4312877"/>
            <a:ext cx="2962688" cy="609685"/>
          </a:xfrm>
          <a:prstGeom prst="rect">
            <a:avLst/>
          </a:prstGeom>
        </p:spPr>
      </p:pic>
      <p:pic>
        <p:nvPicPr>
          <p:cNvPr id="14" name="그림 13" descr="텍스트, 폰트, 그린, 상징이(가) 표시된 사진&#10;&#10;자동 생성된 설명">
            <a:extLst>
              <a:ext uri="{FF2B5EF4-FFF2-40B4-BE49-F238E27FC236}">
                <a16:creationId xmlns:a16="http://schemas.microsoft.com/office/drawing/2014/main" id="{321136B4-992D-094E-371C-92811B2DAF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6663" y="4965345"/>
            <a:ext cx="2813361" cy="53313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8D02BC-F3AF-E942-68EF-8021A339EFFA}"/>
              </a:ext>
            </a:extLst>
          </p:cNvPr>
          <p:cNvSpPr txBox="1"/>
          <p:nvPr/>
        </p:nvSpPr>
        <p:spPr>
          <a:xfrm>
            <a:off x="5504790" y="4501605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풀 리퀘스트 생성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(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일반적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CDB29C4-8D33-67CC-F49A-4C97DE072997}"/>
              </a:ext>
            </a:extLst>
          </p:cNvPr>
          <p:cNvSpPr txBox="1"/>
          <p:nvPr/>
        </p:nvSpPr>
        <p:spPr>
          <a:xfrm>
            <a:off x="5504790" y="5098366"/>
            <a:ext cx="498405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풀 리퀘스트 생성하지만 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merge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는 되지않음</a:t>
            </a:r>
            <a:b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</a:b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request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는 하지만 아직 작업 중이라는 뜻</a:t>
            </a:r>
            <a:b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</a:b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보통 코드에 대해 여러명이 토론을 진행할때 사용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EFDB5CD7-7CC0-E82B-8502-D8852D65F7CA}"/>
              </a:ext>
            </a:extLst>
          </p:cNvPr>
          <p:cNvCxnSpPr/>
          <p:nvPr/>
        </p:nvCxnSpPr>
        <p:spPr>
          <a:xfrm flipH="1">
            <a:off x="2693963" y="1634197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EEEC9A9-B69B-FD4E-07CD-C1E45B85E51A}"/>
              </a:ext>
            </a:extLst>
          </p:cNvPr>
          <p:cNvCxnSpPr/>
          <p:nvPr/>
        </p:nvCxnSpPr>
        <p:spPr>
          <a:xfrm flipH="1">
            <a:off x="2693963" y="2525151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3357730-6860-DBFB-1BC2-A0D565602853}"/>
              </a:ext>
            </a:extLst>
          </p:cNvPr>
          <p:cNvCxnSpPr/>
          <p:nvPr/>
        </p:nvCxnSpPr>
        <p:spPr>
          <a:xfrm flipH="1">
            <a:off x="2693963" y="3416105"/>
            <a:ext cx="25087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D326ADF-45DC-8528-4C6F-84440B6DB753}"/>
              </a:ext>
            </a:extLst>
          </p:cNvPr>
          <p:cNvCxnSpPr>
            <a:cxnSpLocks/>
          </p:cNvCxnSpPr>
          <p:nvPr/>
        </p:nvCxnSpPr>
        <p:spPr>
          <a:xfrm flipH="1">
            <a:off x="4311748" y="4623581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28CF8170-8DAD-E4EE-014E-E6E21FF811F8}"/>
              </a:ext>
            </a:extLst>
          </p:cNvPr>
          <p:cNvCxnSpPr>
            <a:cxnSpLocks/>
          </p:cNvCxnSpPr>
          <p:nvPr/>
        </p:nvCxnSpPr>
        <p:spPr>
          <a:xfrm flipH="1">
            <a:off x="4300024" y="5221458"/>
            <a:ext cx="97301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7580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87611FD-39B9-F057-A199-6F0DEB0F4A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704" y="1125415"/>
            <a:ext cx="7380366" cy="5072758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생성</a:t>
            </a:r>
            <a:r>
              <a:rPr lang="en-US" altLang="ko-KR" sz="4800"/>
              <a:t>(</a:t>
            </a:r>
            <a:r>
              <a:rPr lang="ko-KR" altLang="en-US" sz="4800"/>
              <a:t>요청자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8738487" y="1325563"/>
            <a:ext cx="23006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</a:t>
            </a:r>
            <a:r>
              <a:rPr lang="ko-KR" altLang="en-US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</a:t>
            </a:r>
            <a:r>
              <a:rPr lang="en-US" altLang="ko-KR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request</a:t>
            </a:r>
            <a:r>
              <a:rPr lang="ko-KR" altLang="en-US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를 </a:t>
            </a:r>
            <a:br>
              <a:rPr lang="en-US" altLang="ko-KR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</a:br>
            <a:r>
              <a:rPr lang="ko-KR" altLang="en-US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요청한 사용자의 화면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468F310-05EF-A7FB-A0A9-D3ACBBBEF93C}"/>
              </a:ext>
            </a:extLst>
          </p:cNvPr>
          <p:cNvSpPr/>
          <p:nvPr/>
        </p:nvSpPr>
        <p:spPr>
          <a:xfrm>
            <a:off x="1617268" y="5098682"/>
            <a:ext cx="1055594" cy="22359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01ED2E-5B7F-5593-5F70-03765C15B116}"/>
              </a:ext>
            </a:extLst>
          </p:cNvPr>
          <p:cNvSpPr txBox="1"/>
          <p:nvPr/>
        </p:nvSpPr>
        <p:spPr>
          <a:xfrm>
            <a:off x="8738487" y="4968334"/>
            <a:ext cx="23310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reviewer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가 승인하지</a:t>
            </a:r>
            <a:b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</a:b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않은 상태</a:t>
            </a:r>
          </a:p>
        </p:txBody>
      </p:sp>
      <p:pic>
        <p:nvPicPr>
          <p:cNvPr id="10" name="그림 9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8A21CDDE-37E3-14BC-8DC5-EC1BEAFD47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1533" y="4582545"/>
            <a:ext cx="5468559" cy="1602992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3AAD2D3E-3BE5-8265-3BD0-B8005C2C8FE6}"/>
              </a:ext>
            </a:extLst>
          </p:cNvPr>
          <p:cNvCxnSpPr/>
          <p:nvPr/>
        </p:nvCxnSpPr>
        <p:spPr>
          <a:xfrm flipH="1">
            <a:off x="2778369" y="5210479"/>
            <a:ext cx="57687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D3F3236-39B8-A945-EC6D-6622D1904109}"/>
              </a:ext>
            </a:extLst>
          </p:cNvPr>
          <p:cNvSpPr/>
          <p:nvPr/>
        </p:nvSpPr>
        <p:spPr>
          <a:xfrm>
            <a:off x="1582100" y="5041624"/>
            <a:ext cx="1055594" cy="3392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01611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aterfall, Agile, And AI: The Evolution Of Development · ProgrammerHumor.io">
            <a:extLst>
              <a:ext uri="{FF2B5EF4-FFF2-40B4-BE49-F238E27FC236}">
                <a16:creationId xmlns:a16="http://schemas.microsoft.com/office/drawing/2014/main" id="{4B34E4E4-2587-D094-35CD-514EE0DABC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384" y="858417"/>
            <a:ext cx="7801232" cy="474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BF223A-8A51-9AF0-7A26-DCFB57045496}"/>
              </a:ext>
            </a:extLst>
          </p:cNvPr>
          <p:cNvSpPr txBox="1"/>
          <p:nvPr/>
        </p:nvSpPr>
        <p:spPr>
          <a:xfrm>
            <a:off x="2695069" y="5752448"/>
            <a:ext cx="68018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이미지 출처 </a:t>
            </a:r>
            <a:r>
              <a:rPr lang="en-US" altLang="ko-KR" sz="1000" dirty="0">
                <a:solidFill>
                  <a:schemeClr val="bg1">
                    <a:lumMod val="50000"/>
                  </a:schemeClr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https://programmerhumor.io/agile-memes/waterfall-agile-and-ai-the-evolution-of-development-fgst 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070367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 descr="텍스트, 스크린샷, 번호, 소프트웨어이(가) 표시된 사진&#10;&#10;자동 생성된 설명">
            <a:extLst>
              <a:ext uri="{FF2B5EF4-FFF2-40B4-BE49-F238E27FC236}">
                <a16:creationId xmlns:a16="http://schemas.microsoft.com/office/drawing/2014/main" id="{C8C18588-E200-2E13-3C20-9D5F4FAE32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90" y="2535839"/>
            <a:ext cx="4496273" cy="3452745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  <a:r>
              <a:rPr lang="en-US" altLang="ko-KR" sz="4800"/>
              <a:t>(</a:t>
            </a:r>
            <a:r>
              <a:rPr lang="ko-KR" altLang="en-US" sz="4800"/>
              <a:t>리뷰어</a:t>
            </a:r>
            <a:r>
              <a:rPr lang="en-US" altLang="ko-KR" sz="4800"/>
              <a:t>)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40</a:t>
            </a:fld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DC4FF81-FABB-DD69-05E5-AC3C13122EC0}"/>
              </a:ext>
            </a:extLst>
          </p:cNvPr>
          <p:cNvSpPr txBox="1"/>
          <p:nvPr/>
        </p:nvSpPr>
        <p:spPr>
          <a:xfrm>
            <a:off x="9575099" y="1255225"/>
            <a:ext cx="1670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reviewer</a:t>
            </a:r>
            <a:r>
              <a:rPr lang="ko-KR" altLang="en-US" sz="2000" b="1">
                <a:solidFill>
                  <a:schemeClr val="accent2"/>
                </a:solidFill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화면</a:t>
            </a:r>
            <a:endParaRPr lang="en-US" altLang="ko-KR" sz="2000" b="1">
              <a:solidFill>
                <a:schemeClr val="accent2"/>
              </a:solidFill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pic>
        <p:nvPicPr>
          <p:cNvPr id="4" name="그림 3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8D4BBD28-F5D8-173E-D6EB-210B476D1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96" y="1255225"/>
            <a:ext cx="8288849" cy="142936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CC675E3-7207-0B79-C35E-122155B9328D}"/>
              </a:ext>
            </a:extLst>
          </p:cNvPr>
          <p:cNvSpPr/>
          <p:nvPr/>
        </p:nvSpPr>
        <p:spPr>
          <a:xfrm>
            <a:off x="8441132" y="2341593"/>
            <a:ext cx="1019391" cy="27265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B335162-9BBA-C592-4FE2-A3D496019B55}"/>
              </a:ext>
            </a:extLst>
          </p:cNvPr>
          <p:cNvSpPr/>
          <p:nvPr/>
        </p:nvSpPr>
        <p:spPr>
          <a:xfrm>
            <a:off x="4745708" y="5637945"/>
            <a:ext cx="728970" cy="258763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821B3E2-3D30-D938-DC0A-557FE5CCCA72}"/>
              </a:ext>
            </a:extLst>
          </p:cNvPr>
          <p:cNvSpPr txBox="1"/>
          <p:nvPr/>
        </p:nvSpPr>
        <p:spPr>
          <a:xfrm>
            <a:off x="5699213" y="4568320"/>
            <a:ext cx="4958409" cy="142417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Comment :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단순히 코멘트만 남김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Approve :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변경사항 적용 승인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Request changes :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변경을 다시 요청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(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거부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)</a:t>
            </a:r>
            <a:endParaRPr lang="ko-KR" altLang="en-US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4854D3C9-C3F0-8332-3012-3731C7B7660E}"/>
              </a:ext>
            </a:extLst>
          </p:cNvPr>
          <p:cNvCxnSpPr>
            <a:cxnSpLocks/>
          </p:cNvCxnSpPr>
          <p:nvPr/>
        </p:nvCxnSpPr>
        <p:spPr>
          <a:xfrm flipH="1">
            <a:off x="5699213" y="2731476"/>
            <a:ext cx="2518665" cy="7755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525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review </a:t>
            </a:r>
            <a:r>
              <a:rPr lang="ko-KR" altLang="en-US" sz="4800"/>
              <a:t>등록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41</a:t>
            </a:fld>
            <a:endParaRPr lang="ko-KR" altLang="en-US"/>
          </a:p>
        </p:txBody>
      </p:sp>
      <p:pic>
        <p:nvPicPr>
          <p:cNvPr id="32" name="그림 31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A48978B7-B44D-6D24-C018-6D99113595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2902" y="1631551"/>
            <a:ext cx="4774869" cy="3482588"/>
          </a:xfrm>
          <a:prstGeom prst="rect">
            <a:avLst/>
          </a:prstGeom>
        </p:spPr>
      </p:pic>
      <p:pic>
        <p:nvPicPr>
          <p:cNvPr id="37" name="그림 36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A27BB3A-8076-F072-921E-B6103385D7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30" y="1630529"/>
            <a:ext cx="4794974" cy="3482587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2F01910-C398-97A1-56A6-5F0C673A342B}"/>
              </a:ext>
            </a:extLst>
          </p:cNvPr>
          <p:cNvSpPr txBox="1"/>
          <p:nvPr/>
        </p:nvSpPr>
        <p:spPr>
          <a:xfrm>
            <a:off x="2729591" y="5386700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승인 완료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675F168-4B41-4AB0-5E38-309303BD0A91}"/>
              </a:ext>
            </a:extLst>
          </p:cNvPr>
          <p:cNvSpPr txBox="1"/>
          <p:nvPr/>
        </p:nvSpPr>
        <p:spPr>
          <a:xfrm>
            <a:off x="8228210" y="5386700"/>
            <a:ext cx="11320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승인 거부</a:t>
            </a:r>
          </a:p>
        </p:txBody>
      </p:sp>
    </p:spTree>
    <p:extLst>
      <p:ext uri="{BB962C8B-B14F-4D97-AF65-F5344CB8AC3E}">
        <p14:creationId xmlns:p14="http://schemas.microsoft.com/office/powerpoint/2010/main" val="39019012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42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E87D7AF-B75B-CC9C-B131-938733C616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4808710"/>
            <a:ext cx="6986954" cy="723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E897160-0DB7-AEB5-C551-4383BCB35DFC}"/>
              </a:ext>
            </a:extLst>
          </p:cNvPr>
          <p:cNvSpPr txBox="1"/>
          <p:nvPr/>
        </p:nvSpPr>
        <p:spPr>
          <a:xfrm>
            <a:off x="5459483" y="3187035"/>
            <a:ext cx="40943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Merge pull request 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버튼 클릭을 하면 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20000"/>
              </a:lnSpc>
            </a:pPr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Confirm merge 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버튼이 나타남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BCDEBD0-5581-2210-8BE9-0D1EA605CA91}"/>
              </a:ext>
            </a:extLst>
          </p:cNvPr>
          <p:cNvSpPr txBox="1"/>
          <p:nvPr/>
        </p:nvSpPr>
        <p:spPr>
          <a:xfrm>
            <a:off x="7958881" y="497051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병합한 브랜치는 삭제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60D1BA61-821C-5B39-354A-E28F694112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0018" y="1780539"/>
            <a:ext cx="4443982" cy="2564138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BE9080-63D9-2617-2286-7DB8BE75D169}"/>
              </a:ext>
            </a:extLst>
          </p:cNvPr>
          <p:cNvSpPr/>
          <p:nvPr/>
        </p:nvSpPr>
        <p:spPr>
          <a:xfrm>
            <a:off x="1137655" y="3678024"/>
            <a:ext cx="1640714" cy="46022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2E2FF52-E847-B852-8DA3-4E65D1CE94D1}"/>
              </a:ext>
            </a:extLst>
          </p:cNvPr>
          <p:cNvSpPr/>
          <p:nvPr/>
        </p:nvSpPr>
        <p:spPr>
          <a:xfrm>
            <a:off x="6647502" y="4932393"/>
            <a:ext cx="1101452" cy="37816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00267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 </a:t>
            </a:r>
            <a:r>
              <a:rPr lang="ko-KR" altLang="en-US" sz="480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4589"/>
            <a:ext cx="10515600" cy="257016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dirty="0"/>
              <a:t>✔️ </a:t>
            </a:r>
            <a:r>
              <a:rPr lang="en-US" altLang="ko-KR" dirty="0"/>
              <a:t>pull </a:t>
            </a:r>
            <a:r>
              <a:rPr lang="en-US" altLang="ko-KR" dirty="0" err="1"/>
              <a:t>reques</a:t>
            </a:r>
            <a:r>
              <a:rPr lang="ko-KR" altLang="en-US" dirty="0"/>
              <a:t>는 </a:t>
            </a:r>
            <a:r>
              <a:rPr lang="en-US" altLang="ko-KR" dirty="0" err="1"/>
              <a:t>github</a:t>
            </a:r>
            <a:r>
              <a:rPr lang="ko-KR" altLang="en-US" dirty="0"/>
              <a:t>에서 작업을 하였기 때문에 로컬저장소의 </a:t>
            </a:r>
            <a:r>
              <a:rPr lang="en-US" altLang="ko-KR" dirty="0"/>
              <a:t>main </a:t>
            </a:r>
            <a:r>
              <a:rPr lang="ko-KR" altLang="en-US" dirty="0" err="1"/>
              <a:t>브랜치에는</a:t>
            </a:r>
            <a:endParaRPr lang="en-US" altLang="ko-KR" dirty="0"/>
          </a:p>
          <a:p>
            <a:pPr marL="0" lvl="1" indent="0">
              <a:buNone/>
            </a:pPr>
            <a:r>
              <a:rPr lang="en-US" altLang="ko-KR" dirty="0"/>
              <a:t>      </a:t>
            </a:r>
            <a:r>
              <a:rPr lang="ko-KR" altLang="en-US" dirty="0"/>
              <a:t>반영되지 않았음</a:t>
            </a:r>
            <a:endParaRPr lang="en-US" altLang="ko-KR" dirty="0"/>
          </a:p>
          <a:p>
            <a:pPr marL="0" lvl="1" indent="0">
              <a:buNone/>
            </a:pPr>
            <a:r>
              <a:rPr lang="ko-KR" altLang="en-US" dirty="0"/>
              <a:t>✔️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 request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가 완료 되면 로컬저장소 </a:t>
            </a:r>
            <a:r>
              <a:rPr lang="en-US" altLang="ko-KR" b="1" dirty="0">
                <a:solidFill>
                  <a:srgbClr val="FF5050"/>
                </a:solidFill>
              </a:rPr>
              <a:t>main</a:t>
            </a:r>
            <a:r>
              <a:rPr lang="ko-KR" altLang="en-US" b="1" dirty="0">
                <a:solidFill>
                  <a:srgbClr val="FF5050"/>
                </a:solidFill>
              </a:rPr>
              <a:t> </a:t>
            </a:r>
            <a:r>
              <a:rPr lang="ko-KR" altLang="en-US" b="1" dirty="0" err="1">
                <a:solidFill>
                  <a:srgbClr val="FF5050"/>
                </a:solidFill>
              </a:rPr>
              <a:t>브랜치</a:t>
            </a:r>
            <a:r>
              <a:rPr lang="ko-KR" altLang="en-US" b="1" dirty="0">
                <a:solidFill>
                  <a:srgbClr val="FF5050"/>
                </a:solidFill>
              </a:rPr>
              <a:t> 이동 후 </a:t>
            </a:r>
            <a:r>
              <a:rPr lang="en-US" altLang="ko-KR" b="1" dirty="0">
                <a:solidFill>
                  <a:srgbClr val="FF5050"/>
                </a:solidFill>
              </a:rPr>
              <a:t>pull</a:t>
            </a:r>
            <a:r>
              <a:rPr lang="ko-KR" altLang="en-US" b="1" dirty="0">
                <a:solidFill>
                  <a:srgbClr val="FF5050"/>
                </a:solidFill>
              </a:rPr>
              <a:t>을 실행해서 코드를</a:t>
            </a:r>
            <a:endParaRPr lang="en-US" altLang="ko-KR" b="1" dirty="0">
              <a:solidFill>
                <a:srgbClr val="FF5050"/>
              </a:solidFill>
            </a:endParaRPr>
          </a:p>
          <a:p>
            <a:pPr marL="0" lvl="1" indent="0">
              <a:buNone/>
            </a:pPr>
            <a:r>
              <a:rPr lang="en-US" altLang="ko-KR" b="1" dirty="0">
                <a:solidFill>
                  <a:srgbClr val="FF5050"/>
                </a:solidFill>
              </a:rPr>
              <a:t>      </a:t>
            </a:r>
            <a:r>
              <a:rPr lang="ko-KR" altLang="en-US" b="1" dirty="0">
                <a:solidFill>
                  <a:srgbClr val="FF5050"/>
                </a:solidFill>
              </a:rPr>
              <a:t>최신화 해야함</a:t>
            </a:r>
            <a:r>
              <a:rPr lang="en-US" altLang="ko-KR" b="1" dirty="0">
                <a:solidFill>
                  <a:srgbClr val="FF5050"/>
                </a:solidFill>
              </a:rPr>
              <a:t>(</a:t>
            </a:r>
            <a:r>
              <a:rPr lang="ko-KR" altLang="en-US" b="1" dirty="0">
                <a:solidFill>
                  <a:srgbClr val="FF5050"/>
                </a:solidFill>
              </a:rPr>
              <a:t>매</a:t>
            </a:r>
            <a:r>
              <a:rPr lang="en-US" altLang="ko-KR" b="1" dirty="0">
                <a:solidFill>
                  <a:srgbClr val="FF5050"/>
                </a:solidFill>
              </a:rPr>
              <a:t>.</a:t>
            </a:r>
            <a:r>
              <a:rPr lang="ko-KR" altLang="en-US" b="1" dirty="0">
                <a:solidFill>
                  <a:srgbClr val="FF5050"/>
                </a:solidFill>
              </a:rPr>
              <a:t>우</a:t>
            </a:r>
            <a:r>
              <a:rPr lang="en-US" altLang="ko-KR" b="1" dirty="0">
                <a:solidFill>
                  <a:srgbClr val="FF5050"/>
                </a:solidFill>
              </a:rPr>
              <a:t>.</a:t>
            </a:r>
            <a:r>
              <a:rPr lang="ko-KR" altLang="en-US" b="1" dirty="0">
                <a:solidFill>
                  <a:srgbClr val="FF5050"/>
                </a:solidFill>
              </a:rPr>
              <a:t>중</a:t>
            </a:r>
            <a:r>
              <a:rPr lang="en-US" altLang="ko-KR" b="1" dirty="0">
                <a:solidFill>
                  <a:srgbClr val="FF5050"/>
                </a:solidFill>
              </a:rPr>
              <a:t>.</a:t>
            </a:r>
            <a:r>
              <a:rPr lang="ko-KR" altLang="en-US" b="1" dirty="0">
                <a:solidFill>
                  <a:srgbClr val="FF5050"/>
                </a:solidFill>
              </a:rPr>
              <a:t>요</a:t>
            </a:r>
            <a:r>
              <a:rPr lang="en-US" altLang="ko-KR" b="1" dirty="0">
                <a:solidFill>
                  <a:srgbClr val="FF5050"/>
                </a:solidFill>
              </a:rPr>
              <a:t>)</a:t>
            </a:r>
          </a:p>
          <a:p>
            <a:pPr marL="0" lvl="1" indent="0">
              <a:buNone/>
            </a:pPr>
            <a:r>
              <a:rPr lang="ko-KR" altLang="en-US" dirty="0"/>
              <a:t>✔️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팀원이 여러 명</a:t>
            </a:r>
            <a:r>
              <a:rPr lang="ko-KR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 이라면 병합을 모두 진행한 후 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팀원들 모두 </a:t>
            </a:r>
            <a:r>
              <a:rPr lang="en-US" altLang="ko-KR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pull</a:t>
            </a:r>
            <a:r>
              <a:rPr lang="ko-KR" altLang="en-US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해야함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4774AD2-4E3D-1438-4754-CDC887DED7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1117" y="3945019"/>
            <a:ext cx="6289766" cy="2057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3701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Pull request </a:t>
            </a:r>
            <a:r>
              <a:rPr lang="ko-KR" altLang="en-US" sz="4800" dirty="0"/>
              <a:t>완료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E54E6DB-F9AD-027C-486A-57EBA918E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050" y="1158270"/>
            <a:ext cx="11395900" cy="2566005"/>
          </a:xfrm>
        </p:spPr>
        <p:txBody>
          <a:bodyPr>
            <a:normAutofit/>
          </a:bodyPr>
          <a:lstStyle/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현재 로컬저장소의 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목록을 조회하면 </a:t>
            </a:r>
            <a:r>
              <a:rPr lang="ko-KR" altLang="en-US" sz="2000" dirty="0" err="1"/>
              <a:t>브랜치가</a:t>
            </a:r>
            <a:r>
              <a:rPr lang="ko-KR" altLang="en-US" sz="2000" dirty="0"/>
              <a:t> 삭제가 안된 상태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로컬저장소는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/>
              <a:t>브랜치명으로 삭제하면 됨</a:t>
            </a: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r>
              <a:rPr lang="ko-KR" altLang="en-US" sz="2000" dirty="0"/>
              <a:t>✔️ 풀 </a:t>
            </a:r>
            <a:r>
              <a:rPr lang="ko-KR" altLang="en-US" sz="2000" dirty="0" err="1"/>
              <a:t>리퀘스트</a:t>
            </a:r>
            <a:r>
              <a:rPr lang="ko-KR" altLang="en-US" sz="2000" dirty="0"/>
              <a:t> 머지 후 삭제한 </a:t>
            </a:r>
            <a:r>
              <a:rPr lang="ko-KR" altLang="en-US" sz="2000" dirty="0" err="1"/>
              <a:t>브랜치</a:t>
            </a:r>
            <a:r>
              <a:rPr lang="en-US" altLang="ko-KR" sz="2000" dirty="0"/>
              <a:t>(Remote repo.)</a:t>
            </a:r>
            <a:r>
              <a:rPr lang="ko-KR" altLang="en-US" sz="2000" dirty="0"/>
              <a:t>는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–d </a:t>
            </a:r>
            <a:r>
              <a:rPr lang="ko-KR" altLang="en-US" sz="2000" dirty="0"/>
              <a:t>브랜치명으로 삭제가 될 수 없음</a:t>
            </a:r>
            <a:r>
              <a:rPr lang="en-US" altLang="ko-KR" sz="2000" dirty="0"/>
              <a:t>.</a:t>
            </a:r>
          </a:p>
          <a:p>
            <a:pPr marL="0" lvl="1" indent="0">
              <a:lnSpc>
                <a:spcPct val="150000"/>
              </a:lnSpc>
              <a:buNone/>
            </a:pPr>
            <a:r>
              <a:rPr lang="en-US" altLang="ko-KR" sz="2000" dirty="0"/>
              <a:t>      (</a:t>
            </a:r>
            <a:r>
              <a:rPr lang="ko-KR" altLang="en-US" sz="2000" dirty="0"/>
              <a:t>이미 삭제한 상태이기 때문</a:t>
            </a:r>
            <a:r>
              <a:rPr lang="en-US" altLang="ko-KR" sz="2000" dirty="0"/>
              <a:t>)</a:t>
            </a:r>
          </a:p>
          <a:p>
            <a:pPr marL="800100" lvl="2" indent="-342900">
              <a:lnSpc>
                <a:spcPct val="150000"/>
              </a:lnSpc>
            </a:pPr>
            <a:r>
              <a:rPr lang="ko-KR" altLang="en-US" sz="1600" dirty="0"/>
              <a:t>이때는 </a:t>
            </a:r>
            <a:r>
              <a:rPr lang="en-US" altLang="ko-KR" sz="1600" dirty="0" err="1"/>
              <a:t>git</a:t>
            </a:r>
            <a:r>
              <a:rPr lang="en-US" altLang="ko-KR" sz="1600" dirty="0"/>
              <a:t> fetch –p origin  </a:t>
            </a:r>
            <a:r>
              <a:rPr lang="ko-KR" altLang="en-US" sz="1600" dirty="0"/>
              <a:t>명령어로 원격저장소의 </a:t>
            </a:r>
            <a:r>
              <a:rPr lang="ko-KR" altLang="en-US" sz="1600" dirty="0" err="1"/>
              <a:t>브랜치를</a:t>
            </a:r>
            <a:r>
              <a:rPr lang="ko-KR" altLang="en-US" sz="1600" dirty="0"/>
              <a:t> 동기화 시켜주면 됨</a:t>
            </a:r>
            <a:r>
              <a:rPr lang="en-US" altLang="ko-KR" sz="1600" dirty="0"/>
              <a:t>.</a:t>
            </a:r>
          </a:p>
          <a:p>
            <a:pPr marL="342900" lvl="1" indent="-342900">
              <a:lnSpc>
                <a:spcPct val="150000"/>
              </a:lnSpc>
            </a:pPr>
            <a:endParaRPr lang="en-US" altLang="ko-KR" sz="2000" dirty="0"/>
          </a:p>
          <a:p>
            <a:pPr marL="342900" lvl="1" indent="-342900">
              <a:lnSpc>
                <a:spcPct val="150000"/>
              </a:lnSpc>
            </a:pPr>
            <a:endParaRPr lang="en-US" altLang="ko-KR" sz="2000" dirty="0"/>
          </a:p>
          <a:p>
            <a:pPr marL="342900" lvl="1" indent="-342900">
              <a:lnSpc>
                <a:spcPct val="150000"/>
              </a:lnSpc>
            </a:pPr>
            <a:endParaRPr lang="en-US" altLang="ko-KR" sz="2000" dirty="0"/>
          </a:p>
          <a:p>
            <a:pPr marL="0" lvl="1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038D77B-5B9B-F19D-9452-9BD1CA1AB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9380" y="3970212"/>
            <a:ext cx="3209589" cy="1029491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BFA15E7D-F24A-4308-F805-CF64F19C08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8877" y="3970212"/>
            <a:ext cx="4539742" cy="848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236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4. Pull request 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충돌</a:t>
            </a:r>
          </a:p>
        </p:txBody>
      </p:sp>
    </p:spTree>
    <p:extLst>
      <p:ext uri="{BB962C8B-B14F-4D97-AF65-F5344CB8AC3E}">
        <p14:creationId xmlns:p14="http://schemas.microsoft.com/office/powerpoint/2010/main" val="16049975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Pull request</a:t>
            </a:r>
            <a:r>
              <a:rPr lang="ko-KR" altLang="en-US" sz="4800" dirty="0"/>
              <a:t> 충돌</a:t>
            </a:r>
            <a:r>
              <a:rPr lang="en-US" altLang="ko-KR" sz="4800" dirty="0"/>
              <a:t>(conflict)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078A60DA-F6B9-BA5A-F565-D43CDF1C2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0552"/>
            <a:ext cx="10515600" cy="4420999"/>
          </a:xfrm>
        </p:spPr>
        <p:txBody>
          <a:bodyPr>
            <a:noAutofit/>
          </a:bodyPr>
          <a:lstStyle/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💡 충돌은 두 명 이상의 개발자가 </a:t>
            </a:r>
            <a:r>
              <a:rPr lang="en-US" altLang="ko-KR" dirty="0" err="1"/>
              <a:t>Git</a:t>
            </a:r>
            <a:r>
              <a:rPr lang="ko-KR" altLang="en-US" dirty="0"/>
              <a:t>에 작업한 같은 파일의 같은 부분을 수정할 때 생김</a:t>
            </a:r>
            <a:endParaRPr lang="en-US" altLang="ko-KR" dirty="0"/>
          </a:p>
          <a:p>
            <a:pPr marL="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✅ </a:t>
            </a:r>
            <a:r>
              <a:rPr lang="en-US" altLang="ko-KR" dirty="0"/>
              <a:t>pull request</a:t>
            </a:r>
            <a:r>
              <a:rPr lang="ko-KR" altLang="en-US" dirty="0"/>
              <a:t>로 병합하기</a:t>
            </a:r>
            <a:endParaRPr lang="en-US" altLang="ko-KR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 dirty="0"/>
              <a:t>현재 </a:t>
            </a:r>
            <a:r>
              <a:rPr lang="en-US" altLang="ko-KR" sz="2000" dirty="0"/>
              <a:t>main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</a:t>
            </a:r>
            <a:r>
              <a:rPr lang="en-US" altLang="ko-KR" sz="2000" dirty="0"/>
              <a:t>dog, cat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생성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dog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이동 후 </a:t>
            </a:r>
            <a:r>
              <a:rPr lang="en-US" altLang="ko-KR" sz="2000" dirty="0"/>
              <a:t>my.txt </a:t>
            </a:r>
            <a:r>
              <a:rPr lang="ko-KR" altLang="en-US" sz="2000" dirty="0"/>
              <a:t>파일을 </a:t>
            </a:r>
            <a:r>
              <a:rPr lang="ko-KR" altLang="en-US" sz="2000" dirty="0" err="1"/>
              <a:t>수정한뒤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git</a:t>
            </a:r>
            <a:r>
              <a:rPr lang="ko-KR" altLang="en-US" sz="2000" dirty="0"/>
              <a:t>에 올리기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pull request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main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</a:t>
            </a:r>
            <a:r>
              <a:rPr lang="en-US" altLang="ko-KR" sz="2000" dirty="0"/>
              <a:t>dog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ko-KR" altLang="en-US" sz="2000" dirty="0"/>
              <a:t>병합</a:t>
            </a:r>
            <a:r>
              <a:rPr lang="en-US" altLang="ko-KR" sz="2000" dirty="0"/>
              <a:t>(dog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삭제</a:t>
            </a:r>
            <a:r>
              <a:rPr lang="en-US" altLang="ko-KR" sz="2000" dirty="0"/>
              <a:t>)</a:t>
            </a:r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ko-KR" altLang="en-US" sz="2000" dirty="0"/>
              <a:t>병합 완료 후 </a:t>
            </a:r>
            <a:r>
              <a:rPr lang="en-US" altLang="ko-KR" sz="2000" dirty="0"/>
              <a:t>cat</a:t>
            </a:r>
            <a:r>
              <a:rPr lang="ko-KR" altLang="en-US" sz="2000" dirty="0" err="1"/>
              <a:t>브랜치로</a:t>
            </a:r>
            <a:r>
              <a:rPr lang="ko-KR" altLang="en-US" sz="2000" dirty="0"/>
              <a:t> 이동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cat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</a:t>
            </a:r>
            <a:r>
              <a:rPr lang="en-US" altLang="ko-KR" sz="2000" dirty="0"/>
              <a:t>my.txt</a:t>
            </a:r>
            <a:r>
              <a:rPr lang="ko-KR" altLang="en-US" sz="2000" dirty="0"/>
              <a:t>파일을 </a:t>
            </a:r>
            <a:r>
              <a:rPr lang="ko-KR" altLang="en-US" sz="2000" dirty="0" err="1"/>
              <a:t>수정한뒤</a:t>
            </a:r>
            <a:r>
              <a:rPr lang="ko-KR" altLang="en-US" sz="2000" dirty="0"/>
              <a:t> </a:t>
            </a:r>
            <a:r>
              <a:rPr lang="en-US" altLang="ko-KR" sz="2000" dirty="0" err="1"/>
              <a:t>git</a:t>
            </a:r>
            <a:r>
              <a:rPr lang="ko-KR" altLang="en-US" sz="2000" dirty="0"/>
              <a:t>에 올리기</a:t>
            </a:r>
            <a:endParaRPr lang="en-US" altLang="ko-KR" sz="2000" dirty="0"/>
          </a:p>
          <a:p>
            <a:pPr marL="914400" lvl="1" indent="-4572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ko-KR" sz="2000" dirty="0"/>
              <a:t>pull request</a:t>
            </a:r>
            <a:r>
              <a:rPr lang="ko-KR" altLang="en-US" sz="2000" dirty="0"/>
              <a:t>를 이용하여 </a:t>
            </a:r>
            <a:r>
              <a:rPr lang="en-US" altLang="ko-KR" sz="2000" dirty="0"/>
              <a:t>main</a:t>
            </a:r>
            <a:r>
              <a:rPr lang="ko-KR" altLang="en-US" sz="2000" dirty="0" err="1"/>
              <a:t>브랜치에서</a:t>
            </a:r>
            <a:r>
              <a:rPr lang="ko-KR" altLang="en-US" sz="2000" dirty="0"/>
              <a:t> </a:t>
            </a:r>
            <a:r>
              <a:rPr lang="en-US" altLang="ko-KR" sz="2000" dirty="0"/>
              <a:t>cat</a:t>
            </a:r>
            <a:r>
              <a:rPr lang="ko-KR" altLang="en-US" sz="2000" dirty="0" err="1"/>
              <a:t>브랜치</a:t>
            </a:r>
            <a:r>
              <a:rPr lang="ko-KR" altLang="en-US" sz="2000" dirty="0"/>
              <a:t> 병합</a:t>
            </a:r>
            <a:r>
              <a:rPr lang="en-US" altLang="ko-KR" sz="2000" dirty="0"/>
              <a:t> </a:t>
            </a:r>
            <a:r>
              <a:rPr lang="ko-KR" altLang="en-US" sz="2000" dirty="0"/>
              <a:t>시도</a:t>
            </a:r>
            <a:endParaRPr lang="en-US" altLang="ko-KR" sz="2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564686F-1326-CC26-A30C-961A46058D8C}"/>
              </a:ext>
            </a:extLst>
          </p:cNvPr>
          <p:cNvGrpSpPr/>
          <p:nvPr/>
        </p:nvGrpSpPr>
        <p:grpSpPr>
          <a:xfrm>
            <a:off x="8314163" y="2542126"/>
            <a:ext cx="2886306" cy="2701814"/>
            <a:chOff x="8756880" y="2542126"/>
            <a:chExt cx="2886306" cy="270181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2DAF814-1F3D-551E-8445-6393FA2B33C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880" y="2542126"/>
              <a:ext cx="2743200" cy="1268473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E8B153-CB4B-2A61-AEAF-441B0D589249}"/>
                </a:ext>
              </a:extLst>
            </p:cNvPr>
            <p:cNvSpPr/>
            <p:nvPr/>
          </p:nvSpPr>
          <p:spPr>
            <a:xfrm>
              <a:off x="9106118" y="3445474"/>
              <a:ext cx="2208651" cy="365125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1BE7CBD4-BE3E-3E5A-4F2E-6CDF5EB14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56880" y="3918377"/>
              <a:ext cx="2886306" cy="1325563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F020E5D-2E04-F0AB-B33E-65BB583F764D}"/>
                </a:ext>
              </a:extLst>
            </p:cNvPr>
            <p:cNvSpPr/>
            <p:nvPr/>
          </p:nvSpPr>
          <p:spPr>
            <a:xfrm>
              <a:off x="9185856" y="4866507"/>
              <a:ext cx="2208651" cy="365125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948750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AC09B4AA-D317-B542-AE77-177ABC2D38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67" y="1424604"/>
            <a:ext cx="10354065" cy="668543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7B2AE825-45C4-399B-3345-FA7E67914B97}"/>
              </a:ext>
            </a:extLst>
          </p:cNvPr>
          <p:cNvSpPr txBox="1"/>
          <p:nvPr/>
        </p:nvSpPr>
        <p:spPr>
          <a:xfrm>
            <a:off x="3680114" y="2192188"/>
            <a:ext cx="4831772" cy="4307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+mn-ea"/>
              </a:rPr>
              <a:t>✔️ 충돌때문에 병합을 자동으로 처리하지 못함</a:t>
            </a:r>
            <a:endParaRPr lang="en-US" altLang="ko-KR" sz="2000" dirty="0">
              <a:latin typeface="+mn-ea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FB2B118-4327-1769-9E55-CA0215FCEE47}"/>
              </a:ext>
            </a:extLst>
          </p:cNvPr>
          <p:cNvGrpSpPr/>
          <p:nvPr/>
        </p:nvGrpSpPr>
        <p:grpSpPr>
          <a:xfrm>
            <a:off x="918967" y="3048565"/>
            <a:ext cx="10519921" cy="2951452"/>
            <a:chOff x="838200" y="3039040"/>
            <a:chExt cx="10519921" cy="2951452"/>
          </a:xfrm>
        </p:grpSpPr>
        <p:pic>
          <p:nvPicPr>
            <p:cNvPr id="16" name="그림 15" descr="텍스트, 스크린샷, 소프트웨어, 웹 페이지이(가) 표시된 사진&#10;&#10;자동 생성된 설명">
              <a:extLst>
                <a:ext uri="{FF2B5EF4-FFF2-40B4-BE49-F238E27FC236}">
                  <a16:creationId xmlns:a16="http://schemas.microsoft.com/office/drawing/2014/main" id="{204EE05D-92BB-4DC5-0781-B23D29897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38200" y="3039040"/>
              <a:ext cx="7299168" cy="2951452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7B08A62-C59F-1DE9-61AC-EA76E9F5C85B}"/>
                </a:ext>
              </a:extLst>
            </p:cNvPr>
            <p:cNvSpPr/>
            <p:nvPr/>
          </p:nvSpPr>
          <p:spPr>
            <a:xfrm>
              <a:off x="6706117" y="4100055"/>
              <a:ext cx="1277297" cy="413330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A5073-58AB-52C3-2C36-99CDA63DBB87}"/>
                </a:ext>
              </a:extLst>
            </p:cNvPr>
            <p:cNvSpPr txBox="1"/>
            <p:nvPr/>
          </p:nvSpPr>
          <p:spPr>
            <a:xfrm>
              <a:off x="8137368" y="3906257"/>
              <a:ext cx="3220753" cy="8009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ko-KR" altLang="en-US" sz="2000" dirty="0">
                  <a:latin typeface="+mn-ea"/>
                  <a:cs typeface="Pretendard Light" pitchFamily="2" charset="-127"/>
                </a:rPr>
                <a:t>✔️ 간단한 해결이 가능한 경우</a:t>
              </a:r>
              <a:endParaRPr lang="en-US" altLang="ko-KR" sz="2000" dirty="0">
                <a:latin typeface="+mn-ea"/>
                <a:cs typeface="Pretendard Light" pitchFamily="2" charset="-127"/>
              </a:endParaRPr>
            </a:p>
            <a:p>
              <a:pPr>
                <a:lnSpc>
                  <a:spcPct val="120000"/>
                </a:lnSpc>
              </a:pPr>
              <a:r>
                <a:rPr lang="en-US" altLang="ko-KR" sz="2000" dirty="0">
                  <a:latin typeface="+mn-ea"/>
                  <a:cs typeface="Pretendard Light" pitchFamily="2" charset="-127"/>
                </a:rPr>
                <a:t>       </a:t>
              </a:r>
              <a:r>
                <a:rPr lang="en-US" altLang="ko-KR" sz="2000" dirty="0" err="1">
                  <a:latin typeface="+mn-ea"/>
                  <a:cs typeface="Pretendard Light" pitchFamily="2" charset="-127"/>
                </a:rPr>
                <a:t>Github</a:t>
              </a:r>
              <a:r>
                <a:rPr lang="ko-KR" altLang="en-US" sz="2000" dirty="0">
                  <a:latin typeface="+mn-ea"/>
                  <a:cs typeface="Pretendard Light" pitchFamily="2" charset="-127"/>
                </a:rPr>
                <a:t>에서 해결 가능</a:t>
              </a:r>
              <a:endParaRPr lang="en-US" altLang="ko-KR" sz="2000" dirty="0">
                <a:latin typeface="+mn-ea"/>
                <a:cs typeface="Pretendard Light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93406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48</a:t>
            </a:fld>
            <a:endParaRPr lang="ko-KR" altLang="en-US"/>
          </a:p>
        </p:txBody>
      </p:sp>
      <p:pic>
        <p:nvPicPr>
          <p:cNvPr id="4" name="그림 3" descr="텍스트, 폰트, 번호, 스크린샷이(가) 표시된 사진&#10;&#10;자동 생성된 설명">
            <a:extLst>
              <a:ext uri="{FF2B5EF4-FFF2-40B4-BE49-F238E27FC236}">
                <a16:creationId xmlns:a16="http://schemas.microsoft.com/office/drawing/2014/main" id="{DCA61A5A-9825-05E2-57F5-672310CEC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698" y="1643132"/>
            <a:ext cx="10004604" cy="357173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8B933D4-3A94-82AD-A782-91E30D2A9FEC}"/>
              </a:ext>
            </a:extLst>
          </p:cNvPr>
          <p:cNvSpPr/>
          <p:nvPr/>
        </p:nvSpPr>
        <p:spPr>
          <a:xfrm>
            <a:off x="5224721" y="1941527"/>
            <a:ext cx="793373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CECE5-F247-78CC-FBB5-E592AF6050CE}"/>
              </a:ext>
            </a:extLst>
          </p:cNvPr>
          <p:cNvSpPr/>
          <p:nvPr/>
        </p:nvSpPr>
        <p:spPr>
          <a:xfrm>
            <a:off x="6173907" y="1947418"/>
            <a:ext cx="1527792" cy="29283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80DD3C-479D-C738-B66B-0588938B22DB}"/>
              </a:ext>
            </a:extLst>
          </p:cNvPr>
          <p:cNvSpPr txBox="1"/>
          <p:nvPr/>
        </p:nvSpPr>
        <p:spPr>
          <a:xfrm>
            <a:off x="4923530" y="145832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충돌개수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89D856-5ABE-8F97-A9E8-91CFC71BA1D8}"/>
              </a:ext>
            </a:extLst>
          </p:cNvPr>
          <p:cNvSpPr txBox="1"/>
          <p:nvPr/>
        </p:nvSpPr>
        <p:spPr>
          <a:xfrm>
            <a:off x="6096000" y="1458320"/>
            <a:ext cx="47628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충돌이 여러 개 일경우 화살표를 이용하여 이동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CECE6-8927-C464-3167-7758717D83D8}"/>
              </a:ext>
            </a:extLst>
          </p:cNvPr>
          <p:cNvSpPr txBox="1"/>
          <p:nvPr/>
        </p:nvSpPr>
        <p:spPr>
          <a:xfrm>
            <a:off x="6837076" y="3530148"/>
            <a:ext cx="23006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병합을 시도한 브랜치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480552-82CB-2A56-E897-983809183F67}"/>
              </a:ext>
            </a:extLst>
          </p:cNvPr>
          <p:cNvSpPr txBox="1"/>
          <p:nvPr/>
        </p:nvSpPr>
        <p:spPr>
          <a:xfrm>
            <a:off x="6837076" y="4285018"/>
            <a:ext cx="2079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기준이 되는 브랜치</a:t>
            </a:r>
            <a:endParaRPr lang="en-US" altLang="ko-KR" sz="200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5A2644-483A-B164-E91B-2A947822BB5F}"/>
              </a:ext>
            </a:extLst>
          </p:cNvPr>
          <p:cNvSpPr txBox="1"/>
          <p:nvPr/>
        </p:nvSpPr>
        <p:spPr>
          <a:xfrm>
            <a:off x="3334358" y="5281707"/>
            <a:ext cx="55232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&gt;&gt;&gt;&gt;&gt;, &lt;&lt;&lt;&lt;&lt;, =====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을 지워서 코드수정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충돌을 모두 해결 후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Mark as resolved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버튼 클릭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121515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Pull request</a:t>
            </a:r>
            <a:r>
              <a:rPr lang="ko-KR" altLang="en-US" sz="4800"/>
              <a:t> 충돌 해결하기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FDC3CAA-80E5-9365-687A-CEAC37125D6E}"/>
              </a:ext>
            </a:extLst>
          </p:cNvPr>
          <p:cNvGrpSpPr/>
          <p:nvPr/>
        </p:nvGrpSpPr>
        <p:grpSpPr>
          <a:xfrm>
            <a:off x="1018465" y="1699548"/>
            <a:ext cx="10155067" cy="3268118"/>
            <a:chOff x="1018466" y="1785121"/>
            <a:chExt cx="10155067" cy="3268118"/>
          </a:xfrm>
        </p:grpSpPr>
        <p:pic>
          <p:nvPicPr>
            <p:cNvPr id="8" name="그림 7" descr="텍스트, 폰트, 번호, 소프트웨어이(가) 표시된 사진&#10;&#10;자동 생성된 설명">
              <a:extLst>
                <a:ext uri="{FF2B5EF4-FFF2-40B4-BE49-F238E27FC236}">
                  <a16:creationId xmlns:a16="http://schemas.microsoft.com/office/drawing/2014/main" id="{1554A83A-2E95-BDFE-521B-D30E9B5D0F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466" y="1804761"/>
              <a:ext cx="10155067" cy="3248478"/>
            </a:xfrm>
            <a:prstGeom prst="rect">
              <a:avLst/>
            </a:prstGeom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632E708-EF22-5528-541B-CC211FACB488}"/>
                </a:ext>
              </a:extLst>
            </p:cNvPr>
            <p:cNvSpPr/>
            <p:nvPr/>
          </p:nvSpPr>
          <p:spPr>
            <a:xfrm>
              <a:off x="9162853" y="1785121"/>
              <a:ext cx="1632815" cy="533873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17CE292C-57D2-E9F7-1C0C-A216D319EF51}"/>
              </a:ext>
            </a:extLst>
          </p:cNvPr>
          <p:cNvSpPr txBox="1"/>
          <p:nvPr/>
        </p:nvSpPr>
        <p:spPr>
          <a:xfrm>
            <a:off x="3306328" y="5170202"/>
            <a:ext cx="5579342" cy="9616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충돌이 해결되면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Commit merge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버튼이 활성화됨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이후 작업은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 request merge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와 동일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315359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78A0F73-4917-3E12-4BBE-03818F90F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2389" y="2344000"/>
            <a:ext cx="5805616" cy="217000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/>
              <a:t>✅ </a:t>
            </a:r>
            <a:r>
              <a:rPr lang="en-US" altLang="ko-KR" dirty="0"/>
              <a:t>Waterfall Model ( </a:t>
            </a:r>
            <a:r>
              <a:rPr lang="ko-KR" altLang="en-US" dirty="0"/>
              <a:t>폭포수 모델 </a:t>
            </a:r>
            <a:r>
              <a:rPr lang="en-US" altLang="ko-KR" dirty="0"/>
              <a:t>)</a:t>
            </a:r>
          </a:p>
          <a:p>
            <a:pPr marL="457200" lvl="1" indent="0">
              <a:buNone/>
            </a:pPr>
            <a:r>
              <a:rPr lang="ko-KR" altLang="en-US" dirty="0"/>
              <a:t>✔️ 가장 익숙한 소프트웨어 개발 기법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✔️ 고전적인 소프트웨어 생명 주기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✔️ 병행 수행되지 않고 순차적으로 수행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92FA59-4C83-CFFA-BCBA-648D22E9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9CF9DA9-BB60-B715-2593-F08A05515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43F94FA-FFBD-C2C8-CA41-9F0A84870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C07CDF-CC89-53EB-81D4-07E84616D9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979" y="1325563"/>
            <a:ext cx="4226011" cy="4637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0077567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협력자 삭제하기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  <p:pic>
        <p:nvPicPr>
          <p:cNvPr id="4" name="그림 3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A593975A-E244-AAFA-E3EF-B111B41C60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0833" y="1425950"/>
            <a:ext cx="8210333" cy="414888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29100A11-1E62-8501-7B1E-846952B14B81}"/>
              </a:ext>
            </a:extLst>
          </p:cNvPr>
          <p:cNvSpPr/>
          <p:nvPr/>
        </p:nvSpPr>
        <p:spPr>
          <a:xfrm>
            <a:off x="9634193" y="5046795"/>
            <a:ext cx="490195" cy="34533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3657335" y="5675219"/>
            <a:ext cx="4877327" cy="430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Settings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→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Collaborators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에서 권한 삭제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550817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567225"/>
            <a:ext cx="11007968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5. </a:t>
            </a:r>
            <a:r>
              <a:rPr lang="ko-KR" altLang="en-US" sz="6600" dirty="0" err="1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r>
              <a:rPr lang="ko-KR" altLang="en-US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복제</a:t>
            </a:r>
            <a:br>
              <a:rPr lang="en-US" altLang="ko-KR" sz="66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</a:br>
            <a:r>
              <a:rPr lang="en-US" altLang="ko-KR" sz="40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(fork </a:t>
            </a:r>
            <a:r>
              <a:rPr lang="ko-KR" altLang="en-US" sz="40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추가 내용</a:t>
            </a:r>
            <a:r>
              <a:rPr lang="en-US" altLang="ko-KR" sz="4000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)</a:t>
            </a:r>
            <a:endParaRPr lang="ko-KR" altLang="en-US" sz="6600" dirty="0">
              <a:solidFill>
                <a:srgbClr val="ED7D3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84074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3143" y="1230313"/>
            <a:ext cx="6618104" cy="514533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dirty="0"/>
              <a:t>✔️ 복제를 하려는 원본 원격저장소 </a:t>
            </a:r>
            <a:r>
              <a:rPr lang="en-US" altLang="ko-KR" dirty="0"/>
              <a:t>Git </a:t>
            </a:r>
            <a:r>
              <a:rPr lang="ko-KR" altLang="en-US" dirty="0"/>
              <a:t>주소로 이동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원본저장소</a:t>
            </a:r>
            <a:r>
              <a:rPr lang="ko-KR" altLang="en-US" sz="4800" dirty="0"/>
              <a:t> 복제하기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411B511-C50B-8DEC-B604-741A2AECD1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8650" y="1881800"/>
            <a:ext cx="6546377" cy="833434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D2AEE6-7313-6EE6-5877-48FDB14C6B7D}"/>
              </a:ext>
            </a:extLst>
          </p:cNvPr>
          <p:cNvSpPr/>
          <p:nvPr/>
        </p:nvSpPr>
        <p:spPr>
          <a:xfrm>
            <a:off x="6329466" y="2298517"/>
            <a:ext cx="984270" cy="33771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3D7AB-557F-CF30-29C0-D954768C1E96}"/>
              </a:ext>
            </a:extLst>
          </p:cNvPr>
          <p:cNvSpPr txBox="1"/>
          <p:nvPr/>
        </p:nvSpPr>
        <p:spPr>
          <a:xfrm>
            <a:off x="8346754" y="2267317"/>
            <a:ext cx="11272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Fork</a:t>
            </a:r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클릭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E5F6286-9FF7-AAE4-D75F-76EFF618C6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3143" y="3247538"/>
            <a:ext cx="3496916" cy="255653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91AC30-0AF1-9980-9CAC-0659F3E4995B}"/>
              </a:ext>
            </a:extLst>
          </p:cNvPr>
          <p:cNvSpPr txBox="1"/>
          <p:nvPr/>
        </p:nvSpPr>
        <p:spPr>
          <a:xfrm>
            <a:off x="2221286" y="5801458"/>
            <a:ext cx="23006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복제 원격저장소 생성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7889761C-53AA-8367-188F-9DB2091C7E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466" y="3163379"/>
            <a:ext cx="1733792" cy="581106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D1CB453-44C6-F46D-D35D-709C00536A33}"/>
              </a:ext>
            </a:extLst>
          </p:cNvPr>
          <p:cNvSpPr txBox="1"/>
          <p:nvPr/>
        </p:nvSpPr>
        <p:spPr>
          <a:xfrm>
            <a:off x="6280438" y="3823492"/>
            <a:ext cx="4673074" cy="8754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🔎 복제가 완료된 복제 원격저장소에는</a:t>
            </a:r>
            <a:endParaRPr lang="en-US" altLang="ko-KR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      forked from </a:t>
            </a: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원본</a:t>
            </a:r>
            <a:r>
              <a:rPr lang="en-US" altLang="ko-KR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git </a:t>
            </a: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저장소 이름이 </a:t>
            </a:r>
            <a:r>
              <a:rPr lang="ko-KR" altLang="en-US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적혀있음</a:t>
            </a:r>
            <a:endParaRPr lang="ko-KR" altLang="en-US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9F5AC2-163A-C6FC-07D0-952F1AD0A634}"/>
              </a:ext>
            </a:extLst>
          </p:cNvPr>
          <p:cNvSpPr/>
          <p:nvPr/>
        </p:nvSpPr>
        <p:spPr>
          <a:xfrm>
            <a:off x="4550738" y="5565080"/>
            <a:ext cx="570781" cy="236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3BDEC3EA-0DB6-AFB8-5E29-2415F80BA439}"/>
              </a:ext>
            </a:extLst>
          </p:cNvPr>
          <p:cNvCxnSpPr>
            <a:cxnSpLocks/>
          </p:cNvCxnSpPr>
          <p:nvPr/>
        </p:nvCxnSpPr>
        <p:spPr>
          <a:xfrm flipH="1">
            <a:off x="5120059" y="2715234"/>
            <a:ext cx="1209407" cy="272195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7431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 </a:t>
            </a:r>
            <a:r>
              <a:rPr lang="en-US" altLang="ko-KR" sz="4800"/>
              <a:t>fork</a:t>
            </a:r>
            <a:r>
              <a:rPr lang="ko-KR" altLang="en-US" sz="4800"/>
              <a:t>확인하기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  <p:pic>
        <p:nvPicPr>
          <p:cNvPr id="4" name="그림 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7A25B412-FCDE-57B8-73D4-130F6D5319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731" y="1330482"/>
            <a:ext cx="8516539" cy="44297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E74B12-CEB7-E28F-BBF9-1E37F21CF761}"/>
              </a:ext>
            </a:extLst>
          </p:cNvPr>
          <p:cNvSpPr/>
          <p:nvPr/>
        </p:nvSpPr>
        <p:spPr>
          <a:xfrm>
            <a:off x="8387876" y="1378948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DD966A-A111-A0E1-36D0-3C17A13D6DDB}"/>
              </a:ext>
            </a:extLst>
          </p:cNvPr>
          <p:cNvSpPr/>
          <p:nvPr/>
        </p:nvSpPr>
        <p:spPr>
          <a:xfrm>
            <a:off x="2066330" y="5262561"/>
            <a:ext cx="821933" cy="33906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1359084" y="5775477"/>
            <a:ext cx="9473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원본 원격저장소의 </a:t>
            </a:r>
            <a:r>
              <a:rPr lang="en-US" altLang="ko-KR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Insights -&gt; Forks </a:t>
            </a: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에 접근하면 누가 </a:t>
            </a:r>
            <a:r>
              <a:rPr lang="en-US" altLang="ko-KR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fork</a:t>
            </a: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를 했고 </a:t>
            </a:r>
            <a:r>
              <a:rPr lang="en-US" altLang="ko-KR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update</a:t>
            </a:r>
            <a:r>
              <a:rPr lang="ko-KR" altLang="en-US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를 진행했는지 확인 가능</a:t>
            </a:r>
          </a:p>
        </p:txBody>
      </p:sp>
    </p:spTree>
    <p:extLst>
      <p:ext uri="{BB962C8B-B14F-4D97-AF65-F5344CB8AC3E}">
        <p14:creationId xmlns:p14="http://schemas.microsoft.com/office/powerpoint/2010/main" val="157759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5900" y="1318865"/>
            <a:ext cx="9220200" cy="627062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dirty="0"/>
              <a:t>✔️ 복제한 원격저장소를 </a:t>
            </a:r>
            <a:r>
              <a:rPr lang="en-US" altLang="ko-KR" dirty="0"/>
              <a:t>git clone</a:t>
            </a:r>
            <a:r>
              <a:rPr lang="ko-KR" altLang="en-US" dirty="0"/>
              <a:t>을 이용하여 로컬저장소로 코드를 가져옴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clone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54</a:t>
            </a:fld>
            <a:endParaRPr lang="ko-KR" altLang="en-US"/>
          </a:p>
        </p:txBody>
      </p:sp>
      <p:pic>
        <p:nvPicPr>
          <p:cNvPr id="10" name="그림 9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26F80AC7-B7A4-29B2-5719-3E0376F395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5336" y="2132962"/>
            <a:ext cx="8621328" cy="3000794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E2063F12-2BA1-FE49-7384-392CEAB13624}"/>
              </a:ext>
            </a:extLst>
          </p:cNvPr>
          <p:cNvSpPr/>
          <p:nvPr/>
        </p:nvSpPr>
        <p:spPr>
          <a:xfrm>
            <a:off x="1785336" y="2444750"/>
            <a:ext cx="1728426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47EC5F2-EC85-F999-0386-3BBD1213AF53}"/>
              </a:ext>
            </a:extLst>
          </p:cNvPr>
          <p:cNvSpPr/>
          <p:nvPr/>
        </p:nvSpPr>
        <p:spPr>
          <a:xfrm>
            <a:off x="6694670" y="4739006"/>
            <a:ext cx="3230165" cy="2975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3FED09-784A-0480-05FA-4B940D770B51}"/>
              </a:ext>
            </a:extLst>
          </p:cNvPr>
          <p:cNvSpPr txBox="1"/>
          <p:nvPr/>
        </p:nvSpPr>
        <p:spPr>
          <a:xfrm>
            <a:off x="1785336" y="5440589"/>
            <a:ext cx="38042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내 </a:t>
            </a:r>
            <a:r>
              <a:rPr lang="en-US" altLang="ko-KR" sz="20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github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로 가져온 복제 원격저장소</a:t>
            </a:r>
          </a:p>
        </p:txBody>
      </p:sp>
    </p:spTree>
    <p:extLst>
      <p:ext uri="{BB962C8B-B14F-4D97-AF65-F5344CB8AC3E}">
        <p14:creationId xmlns:p14="http://schemas.microsoft.com/office/powerpoint/2010/main" val="9506035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 dirty="0"/>
              <a:t>✔️ 복제한 원격저장소에 본인이름</a:t>
            </a:r>
            <a:r>
              <a:rPr lang="en-US" altLang="ko-KR" dirty="0"/>
              <a:t>.txt</a:t>
            </a:r>
            <a:r>
              <a:rPr lang="ko-KR" altLang="en-US" dirty="0"/>
              <a:t>파일 생성 후 푸시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0" lvl="1" indent="0">
              <a:buNone/>
            </a:pPr>
            <a:r>
              <a:rPr lang="ko-KR" altLang="en-US" dirty="0"/>
              <a:t>✔️ 복제 원격저장소의 </a:t>
            </a:r>
            <a:r>
              <a:rPr lang="en-US" altLang="ko-KR" dirty="0"/>
              <a:t>Contribute </a:t>
            </a:r>
            <a:r>
              <a:rPr lang="ko-KR" altLang="en-US" dirty="0"/>
              <a:t>또는 메뉴의 </a:t>
            </a:r>
            <a:r>
              <a:rPr lang="en-US" altLang="ko-KR" dirty="0"/>
              <a:t>Pull request</a:t>
            </a:r>
            <a:r>
              <a:rPr lang="ko-KR" altLang="en-US" dirty="0"/>
              <a:t> 접속</a:t>
            </a:r>
            <a:endParaRPr lang="en-US" altLang="ko-KR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55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8913670" y="3616009"/>
            <a:ext cx="2296977" cy="2389225"/>
            <a:chOff x="1278430" y="3839512"/>
            <a:chExt cx="2296977" cy="2389225"/>
          </a:xfrm>
        </p:grpSpPr>
        <p:pic>
          <p:nvPicPr>
            <p:cNvPr id="6" name="그림 5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08B602F2-C694-F94D-C25B-1875F0C57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78430" y="3839512"/>
              <a:ext cx="2296977" cy="2389225"/>
            </a:xfrm>
            <a:prstGeom prst="rect">
              <a:avLst/>
            </a:prstGeom>
          </p:spPr>
        </p:pic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F9F8361-822B-0D8A-5231-EC0FAE4E894B}"/>
                </a:ext>
              </a:extLst>
            </p:cNvPr>
            <p:cNvSpPr/>
            <p:nvPr/>
          </p:nvSpPr>
          <p:spPr>
            <a:xfrm>
              <a:off x="1394917" y="5835700"/>
              <a:ext cx="2057199" cy="339069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7ABF0010-C87C-CF6A-1BC7-E913310CAB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1210" y="1367338"/>
            <a:ext cx="3369437" cy="1458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63806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</a:t>
            </a:r>
            <a:r>
              <a:rPr lang="en-US" altLang="ko-KR" sz="4800"/>
              <a:t>Pull request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56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7D446D1-BDF0-3470-BC93-6D364B6E6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1325563"/>
            <a:ext cx="11050542" cy="1219370"/>
          </a:xfrm>
          <a:prstGeom prst="rect">
            <a:avLst/>
          </a:prstGeom>
        </p:spPr>
      </p:pic>
      <p:pic>
        <p:nvPicPr>
          <p:cNvPr id="14" name="그림 13" descr="텍스트, 폰트, 라인, 스크린샷이(가) 표시된 사진&#10;&#10;자동 생성된 설명">
            <a:extLst>
              <a:ext uri="{FF2B5EF4-FFF2-40B4-BE49-F238E27FC236}">
                <a16:creationId xmlns:a16="http://schemas.microsoft.com/office/drawing/2014/main" id="{FE70637F-EEB6-25F3-9C9B-B40CF5688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29" y="3247727"/>
            <a:ext cx="6682826" cy="12549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7E1E3CF-C69A-1F9E-584E-2344534A74A1}"/>
              </a:ext>
            </a:extLst>
          </p:cNvPr>
          <p:cNvSpPr txBox="1"/>
          <p:nvPr/>
        </p:nvSpPr>
        <p:spPr>
          <a:xfrm>
            <a:off x="570729" y="2544933"/>
            <a:ext cx="4637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원본 원격저장소와 복제한 원격저장소를 비교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A7E3AF0-8ABA-15C5-1B3E-3AEB920E1415}"/>
              </a:ext>
            </a:extLst>
          </p:cNvPr>
          <p:cNvSpPr txBox="1"/>
          <p:nvPr/>
        </p:nvSpPr>
        <p:spPr>
          <a:xfrm>
            <a:off x="570729" y="4605347"/>
            <a:ext cx="103749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원본 원격저장소의 </a:t>
            </a:r>
            <a:r>
              <a:rPr lang="ko-KR" altLang="en-US" sz="20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브랜치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규칙상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reviewer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가 승인을 </a:t>
            </a:r>
            <a:r>
              <a:rPr lang="ko-KR" altLang="en-US" sz="2000" dirty="0" err="1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해야하므로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복제 원격저장소는 위와 같이 나옴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75301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원본저장소에서 </a:t>
            </a:r>
            <a:r>
              <a:rPr lang="en-US" altLang="ko-KR" sz="4800"/>
              <a:t>Pull request</a:t>
            </a:r>
            <a:r>
              <a:rPr lang="ko-KR" altLang="en-US" sz="4800"/>
              <a:t> 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2160467" y="5203720"/>
            <a:ext cx="7877478" cy="9625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원본 원격저장소의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 requests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에 접근하여 요청한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 request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를 클릭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이후 작업은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pull request merge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하는 것과 동일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D001199-596C-23BA-1E96-AA0349FA81A1}"/>
              </a:ext>
            </a:extLst>
          </p:cNvPr>
          <p:cNvGrpSpPr/>
          <p:nvPr/>
        </p:nvGrpSpPr>
        <p:grpSpPr>
          <a:xfrm>
            <a:off x="3804918" y="1459402"/>
            <a:ext cx="4582164" cy="3610479"/>
            <a:chOff x="1617268" y="1459961"/>
            <a:chExt cx="4582164" cy="3610479"/>
          </a:xfrm>
        </p:grpSpPr>
        <p:pic>
          <p:nvPicPr>
            <p:cNvPr id="5" name="그림 4" descr="텍스트, 스크린샷, 폰트, 번호이(가) 표시된 사진&#10;&#10;자동 생성된 설명">
              <a:extLst>
                <a:ext uri="{FF2B5EF4-FFF2-40B4-BE49-F238E27FC236}">
                  <a16:creationId xmlns:a16="http://schemas.microsoft.com/office/drawing/2014/main" id="{C6E379C1-FE7D-E0BE-4C39-4BF95957F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268" y="1459961"/>
              <a:ext cx="4582164" cy="3610479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77D9D92-5C3C-7945-1789-C5CC4E9208D1}"/>
                </a:ext>
              </a:extLst>
            </p:cNvPr>
            <p:cNvSpPr/>
            <p:nvPr/>
          </p:nvSpPr>
          <p:spPr>
            <a:xfrm>
              <a:off x="2166935" y="4400684"/>
              <a:ext cx="1706422" cy="339069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608985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동기화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A85669E-5431-9E89-8299-7FCDC6720B7D}"/>
              </a:ext>
            </a:extLst>
          </p:cNvPr>
          <p:cNvSpPr txBox="1"/>
          <p:nvPr/>
        </p:nvSpPr>
        <p:spPr>
          <a:xfrm>
            <a:off x="3147268" y="4938851"/>
            <a:ext cx="5897461" cy="9625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✔️ 원본 원격저장소에서 병합을 모두 완료하면 복제 원격</a:t>
            </a:r>
            <a:endParaRPr lang="en-US" altLang="ko-KR" sz="2000" dirty="0">
              <a:latin typeface="Pretendard Light" pitchFamily="2" charset="-127"/>
              <a:ea typeface="Pretendard Light" pitchFamily="2" charset="-127"/>
              <a:cs typeface="Pretendard Light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      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저장소에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Sync fork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에 </a:t>
            </a:r>
            <a:r>
              <a:rPr lang="en-US" altLang="ko-KR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Update branch</a:t>
            </a:r>
            <a:r>
              <a:rPr lang="ko-KR" altLang="en-US" sz="2000" dirty="0">
                <a:latin typeface="Pretendard Light" pitchFamily="2" charset="-127"/>
                <a:ea typeface="Pretendard Light" pitchFamily="2" charset="-127"/>
                <a:cs typeface="Pretendard Light" pitchFamily="2" charset="-127"/>
              </a:rPr>
              <a:t>가 활성화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D5BBC26-5173-7BA1-71ED-961668B760F9}"/>
              </a:ext>
            </a:extLst>
          </p:cNvPr>
          <p:cNvGrpSpPr/>
          <p:nvPr/>
        </p:nvGrpSpPr>
        <p:grpSpPr>
          <a:xfrm>
            <a:off x="4628945" y="1527020"/>
            <a:ext cx="2934109" cy="3210373"/>
            <a:chOff x="1424612" y="1325563"/>
            <a:chExt cx="2934109" cy="3210373"/>
          </a:xfrm>
        </p:grpSpPr>
        <p:pic>
          <p:nvPicPr>
            <p:cNvPr id="4" name="그림 3" descr="텍스트, 전자제품, 스크린샷, 폰트이(가) 표시된 사진&#10;&#10;자동 생성된 설명">
              <a:extLst>
                <a:ext uri="{FF2B5EF4-FFF2-40B4-BE49-F238E27FC236}">
                  <a16:creationId xmlns:a16="http://schemas.microsoft.com/office/drawing/2014/main" id="{E2CEA802-BB4F-A2A4-7A41-5FB6CE5B02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24612" y="1325563"/>
              <a:ext cx="2934109" cy="3210373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61C12A2-771E-9C02-A41F-EC0969236A9E}"/>
                </a:ext>
              </a:extLst>
            </p:cNvPr>
            <p:cNvSpPr/>
            <p:nvPr/>
          </p:nvSpPr>
          <p:spPr>
            <a:xfrm>
              <a:off x="2074467" y="4061636"/>
              <a:ext cx="2158485" cy="339069"/>
            </a:xfrm>
            <a:prstGeom prst="rect">
              <a:avLst/>
            </a:prstGeom>
            <a:noFill/>
            <a:ln w="444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188789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복제저장소 충돌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59</a:t>
            </a:fld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C6BADC4-FEF6-0CCD-2278-666606860EC7}"/>
              </a:ext>
            </a:extLst>
          </p:cNvPr>
          <p:cNvGrpSpPr/>
          <p:nvPr/>
        </p:nvGrpSpPr>
        <p:grpSpPr>
          <a:xfrm>
            <a:off x="1839373" y="2095773"/>
            <a:ext cx="8513254" cy="2846357"/>
            <a:chOff x="1442673" y="1390365"/>
            <a:chExt cx="8513254" cy="2846357"/>
          </a:xfrm>
        </p:grpSpPr>
        <p:pic>
          <p:nvPicPr>
            <p:cNvPr id="10" name="그림 9" descr="텍스트, 폰트, 라인, 스크린샷이(가) 표시된 사진&#10;&#10;자동 생성된 설명">
              <a:extLst>
                <a:ext uri="{FF2B5EF4-FFF2-40B4-BE49-F238E27FC236}">
                  <a16:creationId xmlns:a16="http://schemas.microsoft.com/office/drawing/2014/main" id="{1907EE9C-05FD-A691-9150-1BFE92B59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7268" y="1390365"/>
              <a:ext cx="8164064" cy="2038635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2ED48A4-7399-6D3B-C94E-0EC5E619F04E}"/>
                </a:ext>
              </a:extLst>
            </p:cNvPr>
            <p:cNvSpPr txBox="1"/>
            <p:nvPr/>
          </p:nvSpPr>
          <p:spPr>
            <a:xfrm>
              <a:off x="1442673" y="3777557"/>
              <a:ext cx="8513254" cy="459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ko-KR" altLang="en-US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🔎</a:t>
              </a:r>
              <a:r>
                <a:rPr lang="en-US" altLang="ko-KR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 </a:t>
              </a:r>
              <a:r>
                <a:rPr lang="ko-KR" altLang="en-US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복제 원격저장소에서 충돌이 난 경우에도 </a:t>
              </a:r>
              <a:r>
                <a:rPr lang="en-US" altLang="ko-KR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pull request</a:t>
              </a:r>
              <a:r>
                <a:rPr lang="ko-KR" altLang="en-US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에서 했던 것 처럼</a:t>
              </a:r>
              <a:r>
                <a:rPr lang="en-US" altLang="ko-KR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 </a:t>
              </a:r>
              <a:r>
                <a:rPr lang="ko-KR" altLang="en-US" dirty="0">
                  <a:latin typeface="Pretendard Light" pitchFamily="2" charset="-127"/>
                  <a:ea typeface="Pretendard Light" pitchFamily="2" charset="-127"/>
                  <a:cs typeface="Pretendard Light" pitchFamily="2" charset="-127"/>
                </a:rPr>
                <a:t>충돌 해결 후 진행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25374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6B645A-43B7-6050-A19E-40E3AB406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88243" y="1316513"/>
            <a:ext cx="6157686" cy="2276819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장점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단순한 모델이라 이해가 쉽다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단계별로 정형화된 접근이 가능해 문서화가 가능하다</a:t>
            </a:r>
            <a:r>
              <a:rPr lang="en-US" altLang="ko-KR" sz="2000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/>
              <a:t>프로젝트 진행 상황을 한눈에 명확하게 파악 가능하다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E0A4B-4E7E-FBBF-C044-B8D93E2BE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9FF4D6-F1F4-9260-0C9A-49B2EA113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B06EB98-923B-FAED-A25F-73216AFE0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Waterfall Model</a:t>
            </a:r>
            <a:r>
              <a:rPr lang="ko-KR" altLang="en-US" dirty="0"/>
              <a:t>의 장단점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864C391-1A9B-2766-00D0-0C4C4F358809}"/>
              </a:ext>
            </a:extLst>
          </p:cNvPr>
          <p:cNvSpPr txBox="1">
            <a:spLocks/>
          </p:cNvSpPr>
          <p:nvPr/>
        </p:nvSpPr>
        <p:spPr>
          <a:xfrm>
            <a:off x="2088243" y="3593332"/>
            <a:ext cx="8015514" cy="2276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ko-KR" altLang="en-US" sz="2400" dirty="0"/>
              <a:t>🤔 단점</a:t>
            </a:r>
            <a:endParaRPr lang="en-US" altLang="ko-KR" sz="2400" dirty="0"/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변경을 수용하기 어렵다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시스템의 동작을 후반에 가야지만 확인이 가능하다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대형 프로젝트에 적용하는 것이 부적합하고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일정이 지연될 가능성이 크다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856051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A8A698-7871-D95C-B762-9888D7FDD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Agile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D39822-B511-42FB-825E-1C388D6D3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2343" y="1787728"/>
            <a:ext cx="9107313" cy="164962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💡짧은 주기의 개발 단위를 반복해 하나의 큰 프로젝트를 완성해 나가는 것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🔑협력과 피드백</a:t>
            </a:r>
            <a:endParaRPr lang="en-US" altLang="ko-KR" sz="20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🔑유연한 일 진행 </a:t>
            </a:r>
            <a:r>
              <a:rPr lang="en-US" altLang="ko-KR" sz="2000" dirty="0"/>
              <a:t>+ </a:t>
            </a:r>
            <a:r>
              <a:rPr lang="ko-KR" altLang="en-US" sz="2000" dirty="0"/>
              <a:t>빠른 변화 대응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4BB6F26-D28E-B115-58B9-032B775D6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544953A-A24B-1550-8D28-3713B7FC72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225" r="38978" b="15195"/>
          <a:stretch/>
        </p:blipFill>
        <p:spPr>
          <a:xfrm>
            <a:off x="1902940" y="3715305"/>
            <a:ext cx="8386119" cy="2103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55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33C12-8480-D916-DBC2-731B7B9C7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800" dirty="0"/>
              <a:t>Agile</a:t>
            </a:r>
            <a:endParaRPr lang="ko-KR" altLang="en-US" sz="48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BC783F-1AD5-822C-8BF3-14B225025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6064" y="4413245"/>
            <a:ext cx="10219871" cy="1295183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짧은 주기로 설계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개발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테스트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배포 과정을 반복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요구 사항을 작은 단위로 쪼개 솔루션을 만들고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빠르게 보여줌으로써 요구 사항에 대한 검증 진행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6A4AA8-AB64-7EC0-FE0C-7A4C171F3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248FFBF-55C1-1F8E-E19C-76E4D8EAB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583" y="1145407"/>
            <a:ext cx="7858834" cy="310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7798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스크럼 - 무료 화살개 아이콘">
            <a:extLst>
              <a:ext uri="{FF2B5EF4-FFF2-40B4-BE49-F238E27FC236}">
                <a16:creationId xmlns:a16="http://schemas.microsoft.com/office/drawing/2014/main" id="{B3E43342-2DE5-287B-B30B-404D0889083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7611" y="1850284"/>
            <a:ext cx="3184653" cy="31846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BC57CC-6FB9-DCD1-D221-4974A257A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C5F926-2493-1625-B036-770D0EA3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C7CA5A5-5C5B-B58A-FE2D-96C6544F7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Agile </a:t>
            </a:r>
            <a:r>
              <a:rPr lang="ko-KR" altLang="en-US" dirty="0"/>
              <a:t>방법론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E9A27C-249E-81DF-CF2F-EE78E973E97F}"/>
              </a:ext>
            </a:extLst>
          </p:cNvPr>
          <p:cNvSpPr txBox="1"/>
          <p:nvPr/>
        </p:nvSpPr>
        <p:spPr>
          <a:xfrm>
            <a:off x="2476303" y="5106436"/>
            <a:ext cx="24272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Scrum(</a:t>
            </a:r>
            <a:r>
              <a:rPr lang="ko-KR" altLang="en-US" sz="2800" dirty="0">
                <a:latin typeface="+mn-ea"/>
              </a:rPr>
              <a:t>스크럼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1BD1EB-F6ED-B206-ED25-6571972F4826}"/>
              </a:ext>
            </a:extLst>
          </p:cNvPr>
          <p:cNvSpPr txBox="1"/>
          <p:nvPr/>
        </p:nvSpPr>
        <p:spPr>
          <a:xfrm>
            <a:off x="7487596" y="5034937"/>
            <a:ext cx="230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dirty="0">
                <a:latin typeface="+mn-ea"/>
              </a:rPr>
              <a:t>Kanban(</a:t>
            </a:r>
            <a:r>
              <a:rPr lang="ko-KR" altLang="en-US" sz="2800" dirty="0" err="1">
                <a:latin typeface="+mn-ea"/>
              </a:rPr>
              <a:t>칸반</a:t>
            </a:r>
            <a:r>
              <a:rPr lang="en-US" altLang="ko-KR" sz="2800" dirty="0">
                <a:latin typeface="+mn-ea"/>
              </a:rPr>
              <a:t>)</a:t>
            </a:r>
            <a:endParaRPr lang="ko-KR" altLang="en-US" sz="2800" dirty="0">
              <a:latin typeface="+mn-ea"/>
            </a:endParaRPr>
          </a:p>
        </p:txBody>
      </p:sp>
      <p:pic>
        <p:nvPicPr>
          <p:cNvPr id="3074" name="Picture 2" descr="칸반보드란 무엇일까? [전면 해석]">
            <a:extLst>
              <a:ext uri="{FF2B5EF4-FFF2-40B4-BE49-F238E27FC236}">
                <a16:creationId xmlns:a16="http://schemas.microsoft.com/office/drawing/2014/main" id="{87267D9E-A21E-EC35-A8C2-FF2571D49D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47" y="1850284"/>
            <a:ext cx="4252541" cy="286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658669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3954</TotalTime>
  <Words>1969</Words>
  <Application>Microsoft Office PowerPoint</Application>
  <PresentationFormat>와이드스크린</PresentationFormat>
  <Paragraphs>403</Paragraphs>
  <Slides>60</Slides>
  <Notes>53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60</vt:i4>
      </vt:variant>
    </vt:vector>
  </HeadingPairs>
  <TitlesOfParts>
    <vt:vector size="69" baseType="lpstr">
      <vt:lpstr>G마켓 산스 TTF Bold</vt:lpstr>
      <vt:lpstr>Kim jung chul Gothic Regular</vt:lpstr>
      <vt:lpstr>Pretendard Black</vt:lpstr>
      <vt:lpstr>Pretendard Light</vt:lpstr>
      <vt:lpstr>Pretendard Medium</vt:lpstr>
      <vt:lpstr>메이플스토리</vt:lpstr>
      <vt:lpstr>Arial</vt:lpstr>
      <vt:lpstr>Wingdings</vt:lpstr>
      <vt:lpstr>1_Office 테마</vt:lpstr>
      <vt:lpstr>x</vt:lpstr>
      <vt:lpstr>PowerPoint 프레젠테이션</vt:lpstr>
      <vt:lpstr>PowerPoint 프레젠테이션</vt:lpstr>
      <vt:lpstr>PowerPoint 프레젠테이션</vt:lpstr>
      <vt:lpstr>Waterfall</vt:lpstr>
      <vt:lpstr>Waterfall Model의 장단점</vt:lpstr>
      <vt:lpstr>Agile</vt:lpstr>
      <vt:lpstr>Agile</vt:lpstr>
      <vt:lpstr>Agile 방법론</vt:lpstr>
      <vt:lpstr>Scrum(스크럼)</vt:lpstr>
      <vt:lpstr>Scrum(스크럼)</vt:lpstr>
      <vt:lpstr>Scrum(스크럼)</vt:lpstr>
      <vt:lpstr>Sprint(스프린트)</vt:lpstr>
      <vt:lpstr>Kanban(칸반)</vt:lpstr>
      <vt:lpstr>PowerPoint 프레젠테이션</vt:lpstr>
      <vt:lpstr>PowerPoint 프레젠테이션</vt:lpstr>
      <vt:lpstr>Git 협업 이해하기</vt:lpstr>
      <vt:lpstr>GitHub 협업 방식</vt:lpstr>
      <vt:lpstr>Collaborator</vt:lpstr>
      <vt:lpstr>Collaborator</vt:lpstr>
      <vt:lpstr>Collaborator</vt:lpstr>
      <vt:lpstr>실습1. 다른 사람을 협력자로 등록하기</vt:lpstr>
      <vt:lpstr>실습1. 초대받은 저장소 clone</vt:lpstr>
      <vt:lpstr>Fork</vt:lpstr>
      <vt:lpstr>Fork</vt:lpstr>
      <vt:lpstr>Fork</vt:lpstr>
      <vt:lpstr>Fork</vt:lpstr>
      <vt:lpstr>Fork</vt:lpstr>
      <vt:lpstr>Fork</vt:lpstr>
      <vt:lpstr>PowerPoint 프레젠테이션</vt:lpstr>
      <vt:lpstr>원격저장소 브랜치 규칙 생성하기</vt:lpstr>
      <vt:lpstr>원격저장소 브랜치 규칙 생성하기</vt:lpstr>
      <vt:lpstr>원격저장소 브랜치 규칙 생성하기</vt:lpstr>
      <vt:lpstr>Pull Request 란?</vt:lpstr>
      <vt:lpstr>Pull request</vt:lpstr>
      <vt:lpstr>Pull request</vt:lpstr>
      <vt:lpstr>Pull request</vt:lpstr>
      <vt:lpstr>Pull request</vt:lpstr>
      <vt:lpstr>Pull request 생성(요청자)</vt:lpstr>
      <vt:lpstr>review 등록(리뷰어)</vt:lpstr>
      <vt:lpstr>review 등록</vt:lpstr>
      <vt:lpstr>Pull request 완료</vt:lpstr>
      <vt:lpstr>Pull request 완료</vt:lpstr>
      <vt:lpstr>Pull request 완료</vt:lpstr>
      <vt:lpstr>PowerPoint 프레젠테이션</vt:lpstr>
      <vt:lpstr>Pull request 충돌(conflict)</vt:lpstr>
      <vt:lpstr>Pull request 충돌</vt:lpstr>
      <vt:lpstr>Pull request 충돌 해결하기</vt:lpstr>
      <vt:lpstr>Pull request 충돌 해결하기</vt:lpstr>
      <vt:lpstr>협력자 삭제하기</vt:lpstr>
      <vt:lpstr>PowerPoint 프레젠테이션</vt:lpstr>
      <vt:lpstr>원본저장소 복제하기</vt:lpstr>
      <vt:lpstr>원본저장소에 fork확인하기</vt:lpstr>
      <vt:lpstr>복제저장소 clone</vt:lpstr>
      <vt:lpstr>복제저장소 Pull request</vt:lpstr>
      <vt:lpstr>복제저장소 Pull request</vt:lpstr>
      <vt:lpstr>원본저장소에서 Pull request </vt:lpstr>
      <vt:lpstr>복제저장소 동기화</vt:lpstr>
      <vt:lpstr>복제저장소 충돌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364</cp:revision>
  <dcterms:created xsi:type="dcterms:W3CDTF">2023-01-31T04:26:23Z</dcterms:created>
  <dcterms:modified xsi:type="dcterms:W3CDTF">2025-07-08T08:09:38Z</dcterms:modified>
</cp:coreProperties>
</file>