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1004" r:id="rId2"/>
    <p:sldId id="420" r:id="rId3"/>
    <p:sldId id="671" r:id="rId4"/>
    <p:sldId id="670" r:id="rId5"/>
    <p:sldId id="673" r:id="rId6"/>
    <p:sldId id="1290" r:id="rId7"/>
    <p:sldId id="679" r:id="rId8"/>
    <p:sldId id="675" r:id="rId9"/>
    <p:sldId id="1291" r:id="rId10"/>
    <p:sldId id="676" r:id="rId11"/>
    <p:sldId id="1292" r:id="rId12"/>
    <p:sldId id="1293" r:id="rId13"/>
    <p:sldId id="681" r:id="rId14"/>
    <p:sldId id="684" r:id="rId15"/>
    <p:sldId id="685" r:id="rId16"/>
    <p:sldId id="683" r:id="rId17"/>
    <p:sldId id="729" r:id="rId18"/>
    <p:sldId id="129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5050"/>
    <a:srgbClr val="00FF99"/>
    <a:srgbClr val="FF7C80"/>
    <a:srgbClr val="2B2B2B"/>
    <a:srgbClr val="00B050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5" autoAdjust="0"/>
    <p:restoredTop sz="91676" autoAdjust="0"/>
  </p:normalViewPr>
  <p:slideViewPr>
    <p:cSldViewPr snapToGrid="0">
      <p:cViewPr>
        <p:scale>
          <a:sx n="66" d="100"/>
          <a:sy n="66" d="100"/>
        </p:scale>
        <p:origin x="1744" y="7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2025-07-30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rgbClr val="2F5597"/>
                </a:solidFill>
              </a:defRPr>
            </a:lvl1pPr>
          </a:lstStyle>
          <a:p>
            <a:r>
              <a:rPr lang="ko-KR" altLang="en-US" dirty="0"/>
              <a:t>마스터 제목 스타일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046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2025-07-30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download/succes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CEBAE96-988A-EBCB-91C4-ACC7E29EEC8E}"/>
              </a:ext>
            </a:extLst>
          </p:cNvPr>
          <p:cNvGrpSpPr/>
          <p:nvPr/>
        </p:nvGrpSpPr>
        <p:grpSpPr>
          <a:xfrm>
            <a:off x="1226394" y="1821253"/>
            <a:ext cx="9739211" cy="3634740"/>
            <a:chOff x="931718" y="1830878"/>
            <a:chExt cx="9739211" cy="3634740"/>
          </a:xfrm>
        </p:grpSpPr>
        <p:pic>
          <p:nvPicPr>
            <p:cNvPr id="3" name="그림 2" descr="텍스트이(가) 표시된 사진&#10;&#10;자동 생성된 설명">
              <a:extLst>
                <a:ext uri="{FF2B5EF4-FFF2-40B4-BE49-F238E27FC236}">
                  <a16:creationId xmlns:a16="http://schemas.microsoft.com/office/drawing/2014/main" id="{3F89EDBB-8A8F-47A4-5146-883D4A17C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1718" y="1830878"/>
              <a:ext cx="4671060" cy="3634740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C9356060-E15F-2A08-1789-42689C7326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6592" y="1830878"/>
              <a:ext cx="4674337" cy="3634740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3FB2CC9C-84A5-62E2-16A7-ED80D224DD2F}"/>
              </a:ext>
            </a:extLst>
          </p:cNvPr>
          <p:cNvSpPr txBox="1"/>
          <p:nvPr/>
        </p:nvSpPr>
        <p:spPr>
          <a:xfrm>
            <a:off x="6195016" y="5588363"/>
            <a:ext cx="3718908" cy="3706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ko-KR" sz="1800" kern="100" dirty="0"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시간이 다소 소요됨</a:t>
            </a:r>
          </a:p>
        </p:txBody>
      </p:sp>
    </p:spTree>
    <p:extLst>
      <p:ext uri="{BB962C8B-B14F-4D97-AF65-F5344CB8AC3E}">
        <p14:creationId xmlns:p14="http://schemas.microsoft.com/office/powerpoint/2010/main" val="1449491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가상 환경</a:t>
            </a:r>
            <a:r>
              <a:rPr lang="en-US" altLang="ko-KR" dirty="0"/>
              <a:t> </a:t>
            </a:r>
            <a:r>
              <a:rPr lang="ko-KR" altLang="en-US" dirty="0"/>
              <a:t>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ABF6D-2958-2396-3E84-34587C3C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8937" y="1249317"/>
            <a:ext cx="4734099" cy="62564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✅ </a:t>
            </a:r>
            <a:r>
              <a:rPr lang="en-US" altLang="ko-KR" dirty="0"/>
              <a:t>Anaconda Prompt </a:t>
            </a:r>
            <a:r>
              <a:rPr lang="ko-KR" altLang="en-US" dirty="0"/>
              <a:t>실행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42C7E2-B6AA-B2A0-4C4B-B2B8CCBB7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7" y="3428987"/>
            <a:ext cx="25" cy="26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0371CCD1-4280-3750-4D51-8484D8C799ED}"/>
              </a:ext>
            </a:extLst>
          </p:cNvPr>
          <p:cNvGrpSpPr/>
          <p:nvPr/>
        </p:nvGrpSpPr>
        <p:grpSpPr>
          <a:xfrm>
            <a:off x="3931147" y="1874959"/>
            <a:ext cx="4125354" cy="4190321"/>
            <a:chOff x="5982602" y="1690688"/>
            <a:chExt cx="4954353" cy="5032375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77B18772-D36B-8343-93C8-0B764BFFE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82602" y="1690688"/>
              <a:ext cx="4954353" cy="50323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BB5F7EC-1124-BFE3-C3A0-D548F1F514A3}"/>
                </a:ext>
              </a:extLst>
            </p:cNvPr>
            <p:cNvSpPr/>
            <p:nvPr/>
          </p:nvSpPr>
          <p:spPr>
            <a:xfrm>
              <a:off x="6095986" y="2337956"/>
              <a:ext cx="2071269" cy="5449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1144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가상 환경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ABF6D-2958-2396-3E84-34587C3C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4857" y="2375266"/>
            <a:ext cx="2543294" cy="59649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ko-KR" altLang="en-US" dirty="0"/>
              <a:t>✅ 가상환경 조회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6F081F7-A843-59F3-22A1-7AABF2D50B3B}"/>
              </a:ext>
            </a:extLst>
          </p:cNvPr>
          <p:cNvGrpSpPr/>
          <p:nvPr/>
        </p:nvGrpSpPr>
        <p:grpSpPr>
          <a:xfrm>
            <a:off x="2252814" y="2971760"/>
            <a:ext cx="7686372" cy="1438096"/>
            <a:chOff x="1139536" y="2563198"/>
            <a:chExt cx="7686372" cy="143809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42C7E2-B6AA-B2A0-4C4B-B2B8CCBB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850" y="2827239"/>
              <a:ext cx="25" cy="26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FAF1FE8-D5E4-7F22-7BB5-7F5187CAD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9536" y="2563198"/>
              <a:ext cx="7686372" cy="143809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BB5F7EC-1124-BFE3-C3A0-D548F1F514A3}"/>
                </a:ext>
              </a:extLst>
            </p:cNvPr>
            <p:cNvSpPr/>
            <p:nvPr/>
          </p:nvSpPr>
          <p:spPr>
            <a:xfrm>
              <a:off x="4354351" y="2681779"/>
              <a:ext cx="2337393" cy="3948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1BE2170-0577-8090-281F-B8E403A93FCB}"/>
                </a:ext>
              </a:extLst>
            </p:cNvPr>
            <p:cNvSpPr/>
            <p:nvPr/>
          </p:nvSpPr>
          <p:spPr>
            <a:xfrm>
              <a:off x="3606208" y="2728536"/>
              <a:ext cx="612502" cy="3013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BB2502-5AF7-8183-AAA0-13FF8AF34DCC}"/>
                </a:ext>
              </a:extLst>
            </p:cNvPr>
            <p:cNvSpPr/>
            <p:nvPr/>
          </p:nvSpPr>
          <p:spPr>
            <a:xfrm>
              <a:off x="6283023" y="3653190"/>
              <a:ext cx="612502" cy="30133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320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가상 환경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ABF6D-2958-2396-3E84-34587C3C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238" y="1233254"/>
            <a:ext cx="3867065" cy="626141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✅ 새로운 가상환경 생성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57B9A9-CCC2-7DAE-977E-E8867FEAE7F6}"/>
              </a:ext>
            </a:extLst>
          </p:cNvPr>
          <p:cNvGrpSpPr/>
          <p:nvPr/>
        </p:nvGrpSpPr>
        <p:grpSpPr>
          <a:xfrm>
            <a:off x="449881" y="1859395"/>
            <a:ext cx="5436569" cy="4123296"/>
            <a:chOff x="560128" y="2438539"/>
            <a:chExt cx="5747149" cy="435885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E5A585F-FB58-3ACD-CCCB-CB142CC56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128" y="2438539"/>
              <a:ext cx="5747149" cy="4358851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42C7E2-B6AA-B2A0-4C4B-B2B8CCBB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1127" y="2827239"/>
              <a:ext cx="25" cy="26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BB5F7EC-1124-BFE3-C3A0-D548F1F514A3}"/>
                </a:ext>
              </a:extLst>
            </p:cNvPr>
            <p:cNvSpPr/>
            <p:nvPr/>
          </p:nvSpPr>
          <p:spPr>
            <a:xfrm>
              <a:off x="2475127" y="2438539"/>
              <a:ext cx="2962609" cy="26309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A1BE2170-0577-8090-281F-B8E403A93FCB}"/>
                </a:ext>
              </a:extLst>
            </p:cNvPr>
            <p:cNvSpPr/>
            <p:nvPr/>
          </p:nvSpPr>
          <p:spPr>
            <a:xfrm>
              <a:off x="3604263" y="5711677"/>
              <a:ext cx="383341" cy="283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2BB2502-5AF7-8183-AAA0-13FF8AF34DCC}"/>
                </a:ext>
              </a:extLst>
            </p:cNvPr>
            <p:cNvSpPr/>
            <p:nvPr/>
          </p:nvSpPr>
          <p:spPr>
            <a:xfrm>
              <a:off x="2064310" y="2473857"/>
              <a:ext cx="356767" cy="22777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62A7771-0D33-8DE2-597F-4544DB341ADE}"/>
              </a:ext>
            </a:extLst>
          </p:cNvPr>
          <p:cNvSpPr txBox="1"/>
          <p:nvPr/>
        </p:nvSpPr>
        <p:spPr>
          <a:xfrm>
            <a:off x="6096000" y="1619460"/>
            <a:ext cx="5924550" cy="447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✔️가상환경 생성</a:t>
            </a:r>
            <a:endParaRPr lang="en-US" altLang="ko-KR" sz="2000" b="1" dirty="0">
              <a:solidFill>
                <a:srgbClr val="00B05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&gt;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conda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create –n [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가상환경이름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파이썬 버전을 지정하며 가상환경 생성하기</a:t>
            </a:r>
            <a:endParaRPr lang="en-US" altLang="ko-KR" sz="2000" b="1" dirty="0">
              <a:solidFill>
                <a:srgbClr val="00B05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&gt;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conda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create –n [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가상환경이름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 python=[0.0]</a:t>
            </a:r>
          </a:p>
          <a:p>
            <a:pPr>
              <a:lnSpc>
                <a:spcPct val="150000"/>
              </a:lnSpc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 가상환경 이름은 보통 프로젝트 이름이거나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 파이썬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특정 라이브러리 버전 정보를 포함하여 지정함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ex)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conda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create –n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project_A</a:t>
            </a:r>
            <a:endParaRPr lang="ko-KR" altLang="en-US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ex)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conda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create –n py38 python=3.8</a:t>
            </a:r>
          </a:p>
        </p:txBody>
      </p:sp>
    </p:spTree>
    <p:extLst>
      <p:ext uri="{BB962C8B-B14F-4D97-AF65-F5344CB8AC3E}">
        <p14:creationId xmlns:p14="http://schemas.microsoft.com/office/powerpoint/2010/main" val="215975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가상 환경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ABF6D-2958-2396-3E84-34587C3C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338" y="1836679"/>
            <a:ext cx="3755063" cy="631523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✅가상환경 실행 </a:t>
            </a:r>
            <a:r>
              <a:rPr lang="en-US" altLang="ko-KR" dirty="0"/>
              <a:t>&amp; </a:t>
            </a:r>
            <a:r>
              <a:rPr lang="ko-KR" altLang="en-US" dirty="0"/>
              <a:t>종료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344C38C-7093-2EFB-057F-34B3C22635F1}"/>
              </a:ext>
            </a:extLst>
          </p:cNvPr>
          <p:cNvGrpSpPr/>
          <p:nvPr/>
        </p:nvGrpSpPr>
        <p:grpSpPr>
          <a:xfrm>
            <a:off x="847412" y="2493107"/>
            <a:ext cx="10497175" cy="1871785"/>
            <a:chOff x="1067749" y="2430857"/>
            <a:chExt cx="10497175" cy="18717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42C7E2-B6AA-B2A0-4C4B-B2B8CCBB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4485" y="2912299"/>
              <a:ext cx="31" cy="32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B134F19-491A-D62F-2519-517DB1F64155}"/>
                </a:ext>
              </a:extLst>
            </p:cNvPr>
            <p:cNvSpPr txBox="1"/>
            <p:nvPr/>
          </p:nvSpPr>
          <p:spPr>
            <a:xfrm>
              <a:off x="1067749" y="3533201"/>
              <a:ext cx="439786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200" b="1" dirty="0">
                  <a:solidFill>
                    <a:srgbClr val="00B050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가상환경 실행</a:t>
              </a:r>
              <a:endParaRPr lang="en-US" altLang="ko-KR" sz="2200" b="1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22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&gt; </a:t>
              </a:r>
              <a:r>
                <a:rPr lang="en-US" altLang="ko-KR" sz="22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conda</a:t>
              </a:r>
              <a:r>
                <a:rPr lang="en-US" altLang="ko-KR" sz="22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activate [</a:t>
              </a:r>
              <a:r>
                <a:rPr lang="ko-KR" altLang="en-US" sz="22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가상환경이름</a:t>
              </a:r>
              <a:r>
                <a:rPr lang="en-US" altLang="ko-KR" sz="22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]</a:t>
              </a: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EBA8F5D-2309-D79C-DE6D-9D8FCD721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8036" y="2433778"/>
              <a:ext cx="4969378" cy="964208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BB5F7EC-1124-BFE3-C3A0-D548F1F514A3}"/>
                </a:ext>
              </a:extLst>
            </p:cNvPr>
            <p:cNvSpPr/>
            <p:nvPr/>
          </p:nvSpPr>
          <p:spPr>
            <a:xfrm>
              <a:off x="3513999" y="2557663"/>
              <a:ext cx="2237965" cy="35461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7B0B5F2-EF39-612A-024B-C0918A4088E7}"/>
                </a:ext>
              </a:extLst>
            </p:cNvPr>
            <p:cNvSpPr/>
            <p:nvPr/>
          </p:nvSpPr>
          <p:spPr>
            <a:xfrm>
              <a:off x="2954508" y="2628399"/>
              <a:ext cx="463843" cy="283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E8BF9B3-C057-F165-4E0F-8F5B80EEAB29}"/>
                </a:ext>
              </a:extLst>
            </p:cNvPr>
            <p:cNvSpPr/>
            <p:nvPr/>
          </p:nvSpPr>
          <p:spPr>
            <a:xfrm>
              <a:off x="2944788" y="3063987"/>
              <a:ext cx="463843" cy="283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414B4A-FB62-1B2C-AFE6-EE4295309106}"/>
                </a:ext>
              </a:extLst>
            </p:cNvPr>
            <p:cNvSpPr/>
            <p:nvPr/>
          </p:nvSpPr>
          <p:spPr>
            <a:xfrm>
              <a:off x="1145827" y="3101234"/>
              <a:ext cx="726809" cy="2838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D7E6016D-9094-5E24-864B-F93F3EA97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9107" y="2430857"/>
              <a:ext cx="5125817" cy="967407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93304A2-BB31-66BE-E39F-8915A0D55D39}"/>
                </a:ext>
              </a:extLst>
            </p:cNvPr>
            <p:cNvSpPr/>
            <p:nvPr/>
          </p:nvSpPr>
          <p:spPr>
            <a:xfrm>
              <a:off x="6475188" y="3047268"/>
              <a:ext cx="870643" cy="28387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EB142B-2214-DDF8-7E4C-671C8781716A}"/>
                </a:ext>
              </a:extLst>
            </p:cNvPr>
            <p:cNvSpPr/>
            <p:nvPr/>
          </p:nvSpPr>
          <p:spPr>
            <a:xfrm>
              <a:off x="8620832" y="2549431"/>
              <a:ext cx="516559" cy="283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9506786-7695-C102-D642-3552F4B8E7A2}"/>
                </a:ext>
              </a:extLst>
            </p:cNvPr>
            <p:cNvSpPr/>
            <p:nvPr/>
          </p:nvSpPr>
          <p:spPr>
            <a:xfrm>
              <a:off x="8649905" y="3110839"/>
              <a:ext cx="516559" cy="283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6E3468D-0A9A-869E-0DCD-516625BD489F}"/>
                </a:ext>
              </a:extLst>
            </p:cNvPr>
            <p:cNvSpPr/>
            <p:nvPr/>
          </p:nvSpPr>
          <p:spPr>
            <a:xfrm>
              <a:off x="9233039" y="2506775"/>
              <a:ext cx="2306608" cy="30370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082A975-6805-DD2D-DD9D-ED203D873FA0}"/>
                </a:ext>
              </a:extLst>
            </p:cNvPr>
            <p:cNvSpPr/>
            <p:nvPr/>
          </p:nvSpPr>
          <p:spPr>
            <a:xfrm>
              <a:off x="3531493" y="3110839"/>
              <a:ext cx="1760989" cy="283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5F29069-951C-ADDA-9DB9-8A396E5A88A1}"/>
                </a:ext>
              </a:extLst>
            </p:cNvPr>
            <p:cNvSpPr txBox="1"/>
            <p:nvPr/>
          </p:nvSpPr>
          <p:spPr>
            <a:xfrm>
              <a:off x="6421897" y="3533201"/>
              <a:ext cx="439786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2200" b="1" dirty="0">
                  <a:solidFill>
                    <a:srgbClr val="00B050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가상환경 종료</a:t>
              </a:r>
              <a:endParaRPr lang="en-US" altLang="ko-KR" sz="2200" b="1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sz="22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&gt; </a:t>
              </a:r>
              <a:r>
                <a:rPr lang="en-US" altLang="ko-KR" sz="22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conda</a:t>
              </a:r>
              <a:r>
                <a:rPr lang="en-US" altLang="ko-KR" sz="22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deactivate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358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가상 환경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ABF6D-2958-2396-3E84-34587C3C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773" y="1548493"/>
            <a:ext cx="4942783" cy="5316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✅ 가상환경 내 패키지 목록 확인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EF7C95-F18E-8FF0-1D70-9C18E11023F3}"/>
              </a:ext>
            </a:extLst>
          </p:cNvPr>
          <p:cNvGrpSpPr/>
          <p:nvPr/>
        </p:nvGrpSpPr>
        <p:grpSpPr>
          <a:xfrm>
            <a:off x="2101614" y="2146571"/>
            <a:ext cx="7988771" cy="3651057"/>
            <a:chOff x="1124056" y="2525906"/>
            <a:chExt cx="7988771" cy="365105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5D87039-DD82-735A-CDC7-A40A94B4A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24056" y="2538640"/>
              <a:ext cx="7988771" cy="3638323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42C7E2-B6AA-B2A0-4C4B-B2B8CCBB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1850" y="2920758"/>
              <a:ext cx="25" cy="26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538052A-8827-0A28-4758-CE93E98D9618}"/>
                </a:ext>
              </a:extLst>
            </p:cNvPr>
            <p:cNvSpPr/>
            <p:nvPr/>
          </p:nvSpPr>
          <p:spPr>
            <a:xfrm>
              <a:off x="2992189" y="2563233"/>
              <a:ext cx="463843" cy="283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E743391-24C6-196F-331C-A4394C0EDDE0}"/>
                </a:ext>
              </a:extLst>
            </p:cNvPr>
            <p:cNvSpPr/>
            <p:nvPr/>
          </p:nvSpPr>
          <p:spPr>
            <a:xfrm>
              <a:off x="5617625" y="2840531"/>
              <a:ext cx="463843" cy="28387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BB5F7EC-1124-BFE3-C3A0-D548F1F514A3}"/>
                </a:ext>
              </a:extLst>
            </p:cNvPr>
            <p:cNvSpPr/>
            <p:nvPr/>
          </p:nvSpPr>
          <p:spPr>
            <a:xfrm>
              <a:off x="3585786" y="2525906"/>
              <a:ext cx="2399278" cy="3212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1207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가상 환경 관리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ABF6D-2958-2396-3E84-34587C3C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714" y="1727522"/>
            <a:ext cx="2828639" cy="60946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✅ 가상환경</a:t>
            </a:r>
            <a:r>
              <a:rPr lang="en-US" altLang="ko-KR" dirty="0"/>
              <a:t> </a:t>
            </a:r>
            <a:r>
              <a:rPr lang="ko-KR" altLang="en-US" dirty="0"/>
              <a:t>삭제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0944F53-726E-741F-0704-B34FCBFE23A2}"/>
              </a:ext>
            </a:extLst>
          </p:cNvPr>
          <p:cNvGrpSpPr/>
          <p:nvPr/>
        </p:nvGrpSpPr>
        <p:grpSpPr>
          <a:xfrm>
            <a:off x="2389531" y="2519420"/>
            <a:ext cx="7425258" cy="2111629"/>
            <a:chOff x="1150876" y="2525905"/>
            <a:chExt cx="7425258" cy="211162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D42C7E2-B6AA-B2A0-4C4B-B2B8CCBB7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1850" y="2920758"/>
              <a:ext cx="25" cy="26"/>
            </a:xfrm>
            <a:prstGeom prst="rect">
              <a:avLst/>
            </a:prstGeom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C4FD123-41EF-1D80-6F25-66318613755F}"/>
                </a:ext>
              </a:extLst>
            </p:cNvPr>
            <p:cNvGrpSpPr/>
            <p:nvPr/>
          </p:nvGrpSpPr>
          <p:grpSpPr>
            <a:xfrm>
              <a:off x="1150876" y="2538843"/>
              <a:ext cx="7425258" cy="2098691"/>
              <a:chOff x="641722" y="3854730"/>
              <a:chExt cx="7425258" cy="2098691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BB7C72D5-7237-98AF-CAEE-8DB7BEF4B7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1722" y="3854730"/>
                <a:ext cx="7425258" cy="2098691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1BE2170-0577-8090-281F-B8E403A93FCB}"/>
                  </a:ext>
                </a:extLst>
              </p:cNvPr>
              <p:cNvSpPr/>
              <p:nvPr/>
            </p:nvSpPr>
            <p:spPr>
              <a:xfrm>
                <a:off x="2312624" y="3927468"/>
                <a:ext cx="467028" cy="239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42BB2502-5AF7-8183-AAA0-13FF8AF34DCC}"/>
                  </a:ext>
                </a:extLst>
              </p:cNvPr>
              <p:cNvSpPr/>
              <p:nvPr/>
            </p:nvSpPr>
            <p:spPr>
              <a:xfrm>
                <a:off x="5185426" y="4370163"/>
                <a:ext cx="472508" cy="301337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5989FE1-F381-4378-9C41-E13EDBF508E4}"/>
                  </a:ext>
                </a:extLst>
              </p:cNvPr>
              <p:cNvSpPr/>
              <p:nvPr/>
            </p:nvSpPr>
            <p:spPr>
              <a:xfrm>
                <a:off x="4047903" y="5446636"/>
                <a:ext cx="467028" cy="23928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BB5F7EC-1124-BFE3-C3A0-D548F1F514A3}"/>
                </a:ext>
              </a:extLst>
            </p:cNvPr>
            <p:cNvSpPr/>
            <p:nvPr/>
          </p:nvSpPr>
          <p:spPr>
            <a:xfrm>
              <a:off x="3357187" y="2525905"/>
              <a:ext cx="2809876" cy="3948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B134F19-491A-D62F-2519-517DB1F64155}"/>
              </a:ext>
            </a:extLst>
          </p:cNvPr>
          <p:cNvSpPr txBox="1"/>
          <p:nvPr/>
        </p:nvSpPr>
        <p:spPr>
          <a:xfrm>
            <a:off x="2306404" y="4878051"/>
            <a:ext cx="60942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&gt; </a:t>
            </a:r>
            <a:r>
              <a:rPr lang="en-US" altLang="ko-KR" sz="22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conda</a:t>
            </a:r>
            <a:r>
              <a:rPr lang="en-US" altLang="ko-KR" sz="2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remove</a:t>
            </a:r>
            <a:r>
              <a:rPr lang="ko-KR" altLang="en-US" sz="2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–n [</a:t>
            </a:r>
            <a:r>
              <a:rPr lang="ko-KR" altLang="en-US" sz="2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가상환경이름</a:t>
            </a:r>
            <a:r>
              <a:rPr lang="en-US" altLang="ko-KR" sz="2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 --all</a:t>
            </a:r>
          </a:p>
        </p:txBody>
      </p:sp>
    </p:spTree>
    <p:extLst>
      <p:ext uri="{BB962C8B-B14F-4D97-AF65-F5344CB8AC3E}">
        <p14:creationId xmlns:p14="http://schemas.microsoft.com/office/powerpoint/2010/main" val="3921748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아나콘다 </a:t>
            </a:r>
            <a:r>
              <a:rPr lang="ko-KR" altLang="en-US" dirty="0" err="1"/>
              <a:t>네비게이터</a:t>
            </a:r>
            <a:r>
              <a:rPr lang="ko-KR" altLang="en-US" dirty="0"/>
              <a:t> 실행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90" y="2439559"/>
            <a:ext cx="4864959" cy="38117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8688"/>
            <a:ext cx="5042641" cy="504264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950628" y="1136465"/>
            <a:ext cx="4401821" cy="1054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아나콘다 라이브러리 설치 확인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Environments &gt; base(root)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0595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1534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3A009-8F52-296F-D684-01BBED769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D7D31"/>
                </a:solidFill>
              </a:rPr>
              <a:t>Anaconda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388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ABF6D-2958-2396-3E84-34587C3C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701221" cy="32164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데이터 분석</a:t>
            </a:r>
            <a:r>
              <a:rPr lang="en-US" altLang="ko-KR" dirty="0"/>
              <a:t>, </a:t>
            </a:r>
            <a:r>
              <a:rPr lang="ko-KR" altLang="en-US" dirty="0"/>
              <a:t>머신 러닝 등에 사용하는 여러가지 패키지가 기본적으로 포함 되어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있는 파이썬 패키지 관리자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파이썬 가상 환경을 구축하는데도 유용하게 사용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내부적으로 </a:t>
            </a:r>
            <a:r>
              <a:rPr lang="en-US" altLang="ko-KR" dirty="0" err="1"/>
              <a:t>conda</a:t>
            </a:r>
            <a:r>
              <a:rPr lang="ko-KR" altLang="en-US" dirty="0"/>
              <a:t>라는 환경</a:t>
            </a:r>
            <a:r>
              <a:rPr lang="en-US" altLang="ko-KR" dirty="0"/>
              <a:t>/</a:t>
            </a:r>
            <a:r>
              <a:rPr lang="ko-KR" altLang="en-US" dirty="0"/>
              <a:t>패키지 관리자가 존재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 err="1"/>
              <a:t>conda</a:t>
            </a:r>
            <a:r>
              <a:rPr lang="ko-KR" altLang="en-US" dirty="0"/>
              <a:t>를 통해 패키지를 설치하거나 가상 환경을 관리할 수 있음</a:t>
            </a:r>
          </a:p>
        </p:txBody>
      </p:sp>
    </p:spTree>
    <p:extLst>
      <p:ext uri="{BB962C8B-B14F-4D97-AF65-F5344CB8AC3E}">
        <p14:creationId xmlns:p14="http://schemas.microsoft.com/office/powerpoint/2010/main" val="142013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Python vs Anaconda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ABF6D-2958-2396-3E84-34587C3C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027" y="3291478"/>
            <a:ext cx="10419945" cy="294553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i="0" dirty="0">
                <a:solidFill>
                  <a:srgbClr val="24292F"/>
                </a:solidFill>
                <a:effectLst/>
              </a:rPr>
              <a:t>💡 </a:t>
            </a:r>
            <a:r>
              <a:rPr lang="en-US" altLang="ko-KR" sz="2000" b="1" i="0" dirty="0">
                <a:solidFill>
                  <a:srgbClr val="24292F"/>
                </a:solidFill>
                <a:effectLst/>
              </a:rPr>
              <a:t>Python</a:t>
            </a:r>
            <a:r>
              <a:rPr lang="ko-KR" altLang="en-US" sz="2000" b="0" i="0" dirty="0">
                <a:solidFill>
                  <a:srgbClr val="24292F"/>
                </a:solidFill>
                <a:effectLst/>
              </a:rPr>
              <a:t>은 기본적으로 패키지 관리 시스템인 </a:t>
            </a:r>
            <a:r>
              <a:rPr lang="en-US" altLang="ko-KR" sz="2000" b="0" i="0" dirty="0">
                <a:solidFill>
                  <a:srgbClr val="24292F"/>
                </a:solidFill>
                <a:effectLst/>
              </a:rPr>
              <a:t>pip</a:t>
            </a:r>
            <a:r>
              <a:rPr lang="ko-KR" altLang="en-US" sz="2000" b="0" i="0" dirty="0">
                <a:solidFill>
                  <a:srgbClr val="24292F"/>
                </a:solidFill>
                <a:effectLst/>
              </a:rPr>
              <a:t>만을 포함하고 있음</a:t>
            </a:r>
            <a:endParaRPr lang="en-US" altLang="ko-KR" sz="2000" dirty="0">
              <a:solidFill>
                <a:srgbClr val="24292F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rgbClr val="24292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필요한 툴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패키지가 있다면 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pip</a:t>
            </a:r>
            <a:r>
              <a:rPr lang="ko-KR" altLang="en-US" sz="1600" b="0" i="0" dirty="0">
                <a:solidFill>
                  <a:srgbClr val="24292F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통해 수동으로 추가해야 함</a:t>
            </a:r>
            <a:r>
              <a:rPr lang="en-US" altLang="ko-KR" sz="1600" b="0" i="0" dirty="0">
                <a:solidFill>
                  <a:srgbClr val="24292F"/>
                </a:solidFill>
                <a:effectLst/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rgbClr val="24292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패키지가 컴퓨터 자체에 설치됨</a:t>
            </a:r>
            <a:endParaRPr lang="en-US" altLang="ko-KR" sz="1600" dirty="0">
              <a:solidFill>
                <a:srgbClr val="24292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>
                <a:solidFill>
                  <a:srgbClr val="24292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➡️ 프로젝트를 여러 번 진행하다 보면 필요한 패키지는 </a:t>
            </a:r>
            <a:r>
              <a:rPr lang="en-US" altLang="ko-KR" sz="1600" dirty="0">
                <a:solidFill>
                  <a:srgbClr val="24292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2~3</a:t>
            </a:r>
            <a:r>
              <a:rPr lang="ko-KR" altLang="en-US" sz="1600" dirty="0">
                <a:solidFill>
                  <a:srgbClr val="24292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 정도면 되는데</a:t>
            </a:r>
            <a:r>
              <a:rPr lang="en-US" altLang="ko-KR" sz="1600" dirty="0">
                <a:solidFill>
                  <a:srgbClr val="24292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  <a:r>
              <a:rPr lang="ko-KR" altLang="en-US" sz="1600" dirty="0">
                <a:solidFill>
                  <a:srgbClr val="24292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1600" dirty="0">
                <a:solidFill>
                  <a:srgbClr val="24292F"/>
                </a:solidFill>
              </a:rPr>
              <a:t>더 많은</a:t>
            </a:r>
            <a:r>
              <a:rPr lang="ko-KR" altLang="en-US" sz="1600" dirty="0">
                <a:solidFill>
                  <a:srgbClr val="24292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패키지들이 설치되어 필요 이상으로</a:t>
            </a:r>
            <a:endParaRPr lang="en-US" altLang="ko-KR" sz="1600" dirty="0">
              <a:solidFill>
                <a:srgbClr val="24292F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solidFill>
                  <a:srgbClr val="24292F"/>
                </a:solidFill>
              </a:rPr>
              <a:t>      </a:t>
            </a:r>
            <a:r>
              <a:rPr lang="ko-KR" altLang="en-US" sz="1600" dirty="0">
                <a:solidFill>
                  <a:srgbClr val="24292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공간을 차지하기도 함</a:t>
            </a:r>
            <a:r>
              <a:rPr lang="en-US" altLang="ko-KR" sz="1600" dirty="0">
                <a:solidFill>
                  <a:srgbClr val="24292F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/>
              <a:t>📌 </a:t>
            </a:r>
            <a:r>
              <a:rPr lang="en-US" altLang="ko-KR" sz="2000" b="1" dirty="0"/>
              <a:t>Anaconda</a:t>
            </a:r>
            <a:r>
              <a:rPr lang="ko-KR" altLang="en-US" sz="2000" dirty="0"/>
              <a:t>는</a:t>
            </a:r>
            <a:r>
              <a:rPr lang="en-US" altLang="ko-KR" sz="2000" dirty="0"/>
              <a:t> </a:t>
            </a:r>
            <a:r>
              <a:rPr lang="ko-KR" altLang="en-US" sz="2000" dirty="0"/>
              <a:t>데이터 분석</a:t>
            </a:r>
            <a:r>
              <a:rPr lang="en-US" altLang="ko-KR" sz="2000" dirty="0"/>
              <a:t>, </a:t>
            </a:r>
            <a:r>
              <a:rPr lang="ko-KR" altLang="en-US" sz="2000" dirty="0"/>
              <a:t>머신 러닝 등에 사용하는 여러가지 패키지가 기본적으로 포함되어 있음</a:t>
            </a:r>
            <a:endParaRPr lang="en-US" altLang="ko-KR" sz="2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7C8F059-074D-7974-195C-2E00E3E0CA08}"/>
              </a:ext>
            </a:extLst>
          </p:cNvPr>
          <p:cNvGrpSpPr/>
          <p:nvPr/>
        </p:nvGrpSpPr>
        <p:grpSpPr>
          <a:xfrm>
            <a:off x="2684032" y="1145407"/>
            <a:ext cx="6823936" cy="1852846"/>
            <a:chOff x="1140311" y="1546092"/>
            <a:chExt cx="6823936" cy="185284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0D78E1E-CFC3-5747-301A-A099F996C98D}"/>
                </a:ext>
              </a:extLst>
            </p:cNvPr>
            <p:cNvSpPr/>
            <p:nvPr/>
          </p:nvSpPr>
          <p:spPr>
            <a:xfrm>
              <a:off x="1140311" y="1729280"/>
              <a:ext cx="3087444" cy="166965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88BE981-4677-D7B4-324A-888491C599DC}"/>
                </a:ext>
              </a:extLst>
            </p:cNvPr>
            <p:cNvSpPr/>
            <p:nvPr/>
          </p:nvSpPr>
          <p:spPr>
            <a:xfrm>
              <a:off x="2049332" y="1546092"/>
              <a:ext cx="1269402" cy="382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Python</a:t>
              </a:r>
              <a:endParaRPr lang="ko-KR" altLang="en-US" b="1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72FBD8F-8E64-35D4-069C-E2495F77F2AA}"/>
                </a:ext>
              </a:extLst>
            </p:cNvPr>
            <p:cNvSpPr/>
            <p:nvPr/>
          </p:nvSpPr>
          <p:spPr>
            <a:xfrm>
              <a:off x="2049332" y="2270884"/>
              <a:ext cx="1269402" cy="78530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pip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9CA9472-0F82-D61C-CB45-D755F19A3387}"/>
                </a:ext>
              </a:extLst>
            </p:cNvPr>
            <p:cNvSpPr/>
            <p:nvPr/>
          </p:nvSpPr>
          <p:spPr>
            <a:xfrm>
              <a:off x="4876803" y="1729280"/>
              <a:ext cx="3087444" cy="1669658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5889CB0-6D2E-EF4F-A544-E462F289BDB4}"/>
                </a:ext>
              </a:extLst>
            </p:cNvPr>
            <p:cNvSpPr/>
            <p:nvPr/>
          </p:nvSpPr>
          <p:spPr>
            <a:xfrm>
              <a:off x="5785824" y="1546092"/>
              <a:ext cx="1269402" cy="382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Anaconda</a:t>
              </a:r>
              <a:endParaRPr lang="ko-KR" altLang="en-US" b="1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E0A293A-196F-E7C6-4352-A3E97AFC0FF5}"/>
                </a:ext>
              </a:extLst>
            </p:cNvPr>
            <p:cNvSpPr/>
            <p:nvPr/>
          </p:nvSpPr>
          <p:spPr>
            <a:xfrm>
              <a:off x="5425884" y="1983518"/>
              <a:ext cx="959224" cy="58059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pip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CD77DD54-C287-2507-3A58-F1718FC8249A}"/>
                </a:ext>
              </a:extLst>
            </p:cNvPr>
            <p:cNvSpPr/>
            <p:nvPr/>
          </p:nvSpPr>
          <p:spPr>
            <a:xfrm>
              <a:off x="6420525" y="1983518"/>
              <a:ext cx="1356802" cy="664915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Pandas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0CB7A56B-8090-D990-8BDD-6CBF39F01EB7}"/>
                </a:ext>
              </a:extLst>
            </p:cNvPr>
            <p:cNvSpPr/>
            <p:nvPr/>
          </p:nvSpPr>
          <p:spPr>
            <a:xfrm>
              <a:off x="4987069" y="2564109"/>
              <a:ext cx="1433456" cy="73358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sklearn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994B7AA-0130-7FAE-EDB1-C509D0D3ED9A}"/>
                </a:ext>
              </a:extLst>
            </p:cNvPr>
            <p:cNvSpPr/>
            <p:nvPr/>
          </p:nvSpPr>
          <p:spPr>
            <a:xfrm>
              <a:off x="6385108" y="2564109"/>
              <a:ext cx="1274337" cy="733589"/>
            </a:xfrm>
            <a:prstGeom prst="ellips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numpy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440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 환경</a:t>
            </a:r>
            <a:r>
              <a:rPr lang="en-US" altLang="ko-KR" dirty="0"/>
              <a:t> vs </a:t>
            </a:r>
            <a:r>
              <a:rPr lang="ko-KR" altLang="en-US" dirty="0"/>
              <a:t>글로벌 환경</a:t>
            </a: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93E6B913-A6C2-5F3E-F7F7-6E7CF96E3F87}"/>
              </a:ext>
            </a:extLst>
          </p:cNvPr>
          <p:cNvGrpSpPr/>
          <p:nvPr/>
        </p:nvGrpSpPr>
        <p:grpSpPr>
          <a:xfrm>
            <a:off x="409639" y="1243216"/>
            <a:ext cx="11414767" cy="4858393"/>
            <a:chOff x="364243" y="1690688"/>
            <a:chExt cx="11414767" cy="4858393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B93C1442-343E-5716-7E6B-675F180B9545}"/>
                </a:ext>
              </a:extLst>
            </p:cNvPr>
            <p:cNvSpPr/>
            <p:nvPr/>
          </p:nvSpPr>
          <p:spPr>
            <a:xfrm>
              <a:off x="364243" y="5501212"/>
              <a:ext cx="2007159" cy="612578"/>
            </a:xfrm>
            <a:prstGeom prst="roundRect">
              <a:avLst>
                <a:gd name="adj" fmla="val 42627"/>
              </a:avLst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78774B9-E670-BF4A-2E78-B5627A13553D}"/>
                </a:ext>
              </a:extLst>
            </p:cNvPr>
            <p:cNvSpPr/>
            <p:nvPr/>
          </p:nvSpPr>
          <p:spPr>
            <a:xfrm>
              <a:off x="974745" y="2112447"/>
              <a:ext cx="3281082" cy="249593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134F523-EB52-F0A8-DEED-8B9666A07172}"/>
                </a:ext>
              </a:extLst>
            </p:cNvPr>
            <p:cNvSpPr/>
            <p:nvPr/>
          </p:nvSpPr>
          <p:spPr>
            <a:xfrm>
              <a:off x="1692625" y="1910761"/>
              <a:ext cx="1845316" cy="382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글로벌 환경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BBB4B17-F55A-1B67-79AD-E5501EC51380}"/>
                </a:ext>
              </a:extLst>
            </p:cNvPr>
            <p:cNvSpPr txBox="1"/>
            <p:nvPr/>
          </p:nvSpPr>
          <p:spPr>
            <a:xfrm>
              <a:off x="1234940" y="2450594"/>
              <a:ext cx="2760692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Python 3.8 </a:t>
              </a:r>
              <a:r>
                <a:rPr lang="ko-KR" altLang="en-US" dirty="0"/>
                <a:t>버전 실행 파일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2C076D5-E09E-5A62-2B77-B382BF77EB1B}"/>
                </a:ext>
              </a:extLst>
            </p:cNvPr>
            <p:cNvSpPr txBox="1"/>
            <p:nvPr/>
          </p:nvSpPr>
          <p:spPr>
            <a:xfrm>
              <a:off x="1234940" y="2986037"/>
              <a:ext cx="2760692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패키지 </a:t>
              </a:r>
              <a:r>
                <a:rPr lang="en-US" altLang="ko-KR" dirty="0" err="1"/>
                <a:t>aaa</a:t>
              </a:r>
              <a:r>
                <a:rPr lang="en-US" altLang="ko-KR" dirty="0"/>
                <a:t> 2.X </a:t>
              </a:r>
              <a:r>
                <a:rPr lang="ko-KR" altLang="en-US" dirty="0"/>
                <a:t>버전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14B496-B961-1FF2-82A3-9BBABFCA34BC}"/>
                </a:ext>
              </a:extLst>
            </p:cNvPr>
            <p:cNvSpPr txBox="1"/>
            <p:nvPr/>
          </p:nvSpPr>
          <p:spPr>
            <a:xfrm>
              <a:off x="1234938" y="3478153"/>
              <a:ext cx="2760691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패키지 </a:t>
              </a:r>
              <a:r>
                <a:rPr lang="en-US" altLang="ko-KR" dirty="0" err="1"/>
                <a:t>bbb</a:t>
              </a:r>
              <a:r>
                <a:rPr lang="en-US" altLang="ko-KR" dirty="0"/>
                <a:t> 1.X </a:t>
              </a:r>
              <a:r>
                <a:rPr lang="ko-KR" altLang="en-US" dirty="0"/>
                <a:t>버전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A27C8BA-C82E-1289-E89B-C69A3E37D5B3}"/>
                </a:ext>
              </a:extLst>
            </p:cNvPr>
            <p:cNvSpPr txBox="1"/>
            <p:nvPr/>
          </p:nvSpPr>
          <p:spPr>
            <a:xfrm>
              <a:off x="1234939" y="3957017"/>
              <a:ext cx="2760691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패키지 </a:t>
              </a:r>
              <a:r>
                <a:rPr lang="en-US" altLang="ko-KR" dirty="0"/>
                <a:t>ccc 3.X </a:t>
              </a:r>
              <a:r>
                <a:rPr lang="ko-KR" altLang="en-US" dirty="0"/>
                <a:t>버전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60FDC81-8579-46D5-D6A7-B9984E96E6FD}"/>
                </a:ext>
              </a:extLst>
            </p:cNvPr>
            <p:cNvSpPr txBox="1"/>
            <p:nvPr/>
          </p:nvSpPr>
          <p:spPr>
            <a:xfrm>
              <a:off x="861114" y="5679075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main.py</a:t>
              </a:r>
              <a:endParaRPr lang="ko-KR" altLang="en-US" dirty="0"/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AE6BEF4F-49D2-E736-FF03-CCA2EC6B84D9}"/>
                </a:ext>
              </a:extLst>
            </p:cNvPr>
            <p:cNvSpPr/>
            <p:nvPr/>
          </p:nvSpPr>
          <p:spPr>
            <a:xfrm>
              <a:off x="645262" y="5374221"/>
              <a:ext cx="1445122" cy="3048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프로젝트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A9204720-EDC0-FE4F-098D-2677BC66BD37}"/>
                </a:ext>
              </a:extLst>
            </p:cNvPr>
            <p:cNvSpPr/>
            <p:nvPr/>
          </p:nvSpPr>
          <p:spPr>
            <a:xfrm>
              <a:off x="2864762" y="5501212"/>
              <a:ext cx="2007159" cy="612578"/>
            </a:xfrm>
            <a:prstGeom prst="roundRect">
              <a:avLst>
                <a:gd name="adj" fmla="val 42627"/>
              </a:avLst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72A348B-8A8F-8B20-B33B-AC0240304509}"/>
                </a:ext>
              </a:extLst>
            </p:cNvPr>
            <p:cNvSpPr txBox="1"/>
            <p:nvPr/>
          </p:nvSpPr>
          <p:spPr>
            <a:xfrm>
              <a:off x="3415288" y="5679075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main.py</a:t>
              </a:r>
              <a:endParaRPr lang="ko-KR" altLang="en-US" dirty="0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A8F9AD1E-1220-D156-F38B-C292DE73C9B1}"/>
                </a:ext>
              </a:extLst>
            </p:cNvPr>
            <p:cNvSpPr/>
            <p:nvPr/>
          </p:nvSpPr>
          <p:spPr>
            <a:xfrm>
              <a:off x="3145781" y="5374221"/>
              <a:ext cx="1445122" cy="3048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프로젝트 </a:t>
              </a:r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66BDDD1C-CD96-3903-24CC-F0CE3EE03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2702" y="4709329"/>
              <a:ext cx="339923" cy="584438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9667301A-CFD5-1975-C2E8-002C1FE23E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0643" y="4696614"/>
              <a:ext cx="416500" cy="584438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5134FF74-2FF6-68BA-948A-69A8E8352F65}"/>
                </a:ext>
              </a:extLst>
            </p:cNvPr>
            <p:cNvSpPr/>
            <p:nvPr/>
          </p:nvSpPr>
          <p:spPr>
            <a:xfrm>
              <a:off x="5768148" y="2112447"/>
              <a:ext cx="3281082" cy="1496913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38DE9ED-A189-F319-20D6-821AC224AAE9}"/>
                </a:ext>
              </a:extLst>
            </p:cNvPr>
            <p:cNvSpPr/>
            <p:nvPr/>
          </p:nvSpPr>
          <p:spPr>
            <a:xfrm>
              <a:off x="6486028" y="1910761"/>
              <a:ext cx="1845316" cy="382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가상 환경 </a:t>
              </a:r>
              <a:r>
                <a:rPr lang="en-US" altLang="ko-KR" b="1" dirty="0"/>
                <a:t>A</a:t>
              </a:r>
              <a:endParaRPr lang="ko-KR" altLang="en-US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97AA0-ABCC-64E5-278A-0B70F00DFAED}"/>
                </a:ext>
              </a:extLst>
            </p:cNvPr>
            <p:cNvSpPr txBox="1"/>
            <p:nvPr/>
          </p:nvSpPr>
          <p:spPr>
            <a:xfrm>
              <a:off x="6028343" y="2450594"/>
              <a:ext cx="2760692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Python 3.6 </a:t>
              </a:r>
              <a:r>
                <a:rPr lang="ko-KR" altLang="en-US" dirty="0"/>
                <a:t>버전 실행 파일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89DE91A-9D73-5FA6-1492-F49962234ADB}"/>
                </a:ext>
              </a:extLst>
            </p:cNvPr>
            <p:cNvSpPr txBox="1"/>
            <p:nvPr/>
          </p:nvSpPr>
          <p:spPr>
            <a:xfrm>
              <a:off x="6028343" y="2986037"/>
              <a:ext cx="2760692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패키지 </a:t>
              </a:r>
              <a:r>
                <a:rPr lang="en-US" altLang="ko-KR" dirty="0" err="1"/>
                <a:t>aaa</a:t>
              </a:r>
              <a:r>
                <a:rPr lang="en-US" altLang="ko-KR" dirty="0"/>
                <a:t> 2.X </a:t>
              </a:r>
              <a:r>
                <a:rPr lang="ko-KR" altLang="en-US" dirty="0"/>
                <a:t>버전</a:t>
              </a:r>
            </a:p>
          </p:txBody>
        </p: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B752A8A-21F0-ABCA-0D57-E7C19F338250}"/>
                </a:ext>
              </a:extLst>
            </p:cNvPr>
            <p:cNvSpPr/>
            <p:nvPr/>
          </p:nvSpPr>
          <p:spPr>
            <a:xfrm>
              <a:off x="9771851" y="2451835"/>
              <a:ext cx="2007159" cy="612578"/>
            </a:xfrm>
            <a:prstGeom prst="roundRect">
              <a:avLst>
                <a:gd name="adj" fmla="val 42627"/>
              </a:avLst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BB7A212-C2C8-5B7B-DF59-B35BE1933AAB}"/>
                </a:ext>
              </a:extLst>
            </p:cNvPr>
            <p:cNvSpPr txBox="1"/>
            <p:nvPr/>
          </p:nvSpPr>
          <p:spPr>
            <a:xfrm>
              <a:off x="10268722" y="2629698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main.py</a:t>
              </a:r>
              <a:endParaRPr lang="ko-KR" altLang="en-US" dirty="0"/>
            </a:p>
          </p:txBody>
        </p:sp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A2F8B38D-182C-BB2F-8340-DF1B76E93151}"/>
                </a:ext>
              </a:extLst>
            </p:cNvPr>
            <p:cNvSpPr/>
            <p:nvPr/>
          </p:nvSpPr>
          <p:spPr>
            <a:xfrm>
              <a:off x="10052870" y="2324844"/>
              <a:ext cx="1445122" cy="3048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프로젝트 </a:t>
              </a:r>
              <a:r>
                <a:rPr lang="en-US" altLang="ko-KR" dirty="0"/>
                <a:t>A</a:t>
              </a:r>
              <a:endParaRPr lang="ko-KR" altLang="en-US" dirty="0"/>
            </a:p>
          </p:txBody>
        </p:sp>
        <p:cxnSp>
          <p:nvCxnSpPr>
            <p:cNvPr id="70" name="직선 화살표 연결선 69">
              <a:extLst>
                <a:ext uri="{FF2B5EF4-FFF2-40B4-BE49-F238E27FC236}">
                  <a16:creationId xmlns:a16="http://schemas.microsoft.com/office/drawing/2014/main" id="{2B0125C3-EAF5-155A-1B3D-ACEF014B39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1066" y="2790344"/>
              <a:ext cx="457201" cy="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4F6583A-0D18-C946-7123-F396A7468719}"/>
                </a:ext>
              </a:extLst>
            </p:cNvPr>
            <p:cNvSpPr/>
            <p:nvPr/>
          </p:nvSpPr>
          <p:spPr>
            <a:xfrm>
              <a:off x="5768148" y="4182162"/>
              <a:ext cx="3281082" cy="2033287"/>
            </a:xfrm>
            <a:prstGeom prst="rect">
              <a:avLst/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324FBEBF-629C-CF1C-651A-5E7A76AB4E32}"/>
                </a:ext>
              </a:extLst>
            </p:cNvPr>
            <p:cNvSpPr/>
            <p:nvPr/>
          </p:nvSpPr>
          <p:spPr>
            <a:xfrm>
              <a:off x="6486028" y="3980476"/>
              <a:ext cx="1845316" cy="38204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/>
                <a:t>가상 환경 </a:t>
              </a:r>
              <a:r>
                <a:rPr lang="en-US" altLang="ko-KR" b="1" dirty="0"/>
                <a:t>B</a:t>
              </a:r>
              <a:endParaRPr lang="ko-KR" altLang="en-US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0EEEBAA-90C8-C1A4-0DAC-3A737FE976BE}"/>
                </a:ext>
              </a:extLst>
            </p:cNvPr>
            <p:cNvSpPr txBox="1"/>
            <p:nvPr/>
          </p:nvSpPr>
          <p:spPr>
            <a:xfrm>
              <a:off x="6028343" y="4520309"/>
              <a:ext cx="2760692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Python 3.8 </a:t>
              </a:r>
              <a:r>
                <a:rPr lang="ko-KR" altLang="en-US" dirty="0"/>
                <a:t>버전 실행 파일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A524BB6B-0C1D-8B96-2A45-A85004B57329}"/>
                </a:ext>
              </a:extLst>
            </p:cNvPr>
            <p:cNvSpPr/>
            <p:nvPr/>
          </p:nvSpPr>
          <p:spPr>
            <a:xfrm>
              <a:off x="9771851" y="4521550"/>
              <a:ext cx="2007159" cy="612578"/>
            </a:xfrm>
            <a:prstGeom prst="roundRect">
              <a:avLst>
                <a:gd name="adj" fmla="val 42627"/>
              </a:avLst>
            </a:prstGeom>
            <a:noFill/>
            <a:ln w="381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D6F65CA-F0BC-1625-36AE-8E961BBE3DC0}"/>
                </a:ext>
              </a:extLst>
            </p:cNvPr>
            <p:cNvSpPr txBox="1"/>
            <p:nvPr/>
          </p:nvSpPr>
          <p:spPr>
            <a:xfrm>
              <a:off x="10268722" y="4699413"/>
              <a:ext cx="10134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main.py</a:t>
              </a:r>
              <a:endParaRPr lang="ko-KR" altLang="en-US" dirty="0"/>
            </a:p>
          </p:txBody>
        </p:sp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F48A823D-E600-1D2C-775E-5B9FD08C1765}"/>
                </a:ext>
              </a:extLst>
            </p:cNvPr>
            <p:cNvSpPr/>
            <p:nvPr/>
          </p:nvSpPr>
          <p:spPr>
            <a:xfrm>
              <a:off x="10052870" y="4394559"/>
              <a:ext cx="1445122" cy="304854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프로젝트 </a:t>
              </a:r>
              <a:r>
                <a:rPr lang="en-US" altLang="ko-KR" dirty="0"/>
                <a:t>B</a:t>
              </a:r>
              <a:endParaRPr lang="ko-KR" altLang="en-US" dirty="0"/>
            </a:p>
          </p:txBody>
        </p:sp>
        <p:cxnSp>
          <p:nvCxnSpPr>
            <p:cNvPr id="81" name="직선 화살표 연결선 80">
              <a:extLst>
                <a:ext uri="{FF2B5EF4-FFF2-40B4-BE49-F238E27FC236}">
                  <a16:creationId xmlns:a16="http://schemas.microsoft.com/office/drawing/2014/main" id="{9B6DB6CB-9F1B-DDAC-9537-5C6B78910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1066" y="4860059"/>
              <a:ext cx="457201" cy="0"/>
            </a:xfrm>
            <a:prstGeom prst="straightConnector1">
              <a:avLst/>
            </a:prstGeom>
            <a:ln w="5715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06C02EF-915D-8517-2A8E-7446CEC1739C}"/>
                </a:ext>
              </a:extLst>
            </p:cNvPr>
            <p:cNvSpPr txBox="1"/>
            <p:nvPr/>
          </p:nvSpPr>
          <p:spPr>
            <a:xfrm>
              <a:off x="6019760" y="5055479"/>
              <a:ext cx="2760691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패키지 </a:t>
              </a:r>
              <a:r>
                <a:rPr lang="en-US" altLang="ko-KR" dirty="0" err="1"/>
                <a:t>bbb</a:t>
              </a:r>
              <a:r>
                <a:rPr lang="en-US" altLang="ko-KR" dirty="0"/>
                <a:t> 1.X </a:t>
              </a:r>
              <a:r>
                <a:rPr lang="ko-KR" altLang="en-US" dirty="0"/>
                <a:t>버전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F6C06FF-B64E-FE0D-4008-14FF159C2EC2}"/>
                </a:ext>
              </a:extLst>
            </p:cNvPr>
            <p:cNvSpPr txBox="1"/>
            <p:nvPr/>
          </p:nvSpPr>
          <p:spPr>
            <a:xfrm>
              <a:off x="6019759" y="5578292"/>
              <a:ext cx="2760691" cy="369332"/>
            </a:xfrm>
            <a:prstGeom prst="rect">
              <a:avLst/>
            </a:prstGeom>
            <a:noFill/>
            <a:ln>
              <a:solidFill>
                <a:schemeClr val="accent6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패키지 </a:t>
              </a:r>
              <a:r>
                <a:rPr lang="en-US" altLang="ko-KR" dirty="0"/>
                <a:t>ccc 3.X </a:t>
              </a:r>
              <a:r>
                <a:rPr lang="ko-KR" altLang="en-US" dirty="0"/>
                <a:t>버전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FD517B2-51EA-5200-4C06-BA227B24BFC3}"/>
                </a:ext>
              </a:extLst>
            </p:cNvPr>
            <p:cNvCxnSpPr>
              <a:cxnSpLocks/>
            </p:cNvCxnSpPr>
            <p:nvPr/>
          </p:nvCxnSpPr>
          <p:spPr>
            <a:xfrm>
              <a:off x="5239264" y="1690688"/>
              <a:ext cx="0" cy="4858393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019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가상환경이 필요한 이유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CABF6D-2958-2396-3E84-34587C3CE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701221" cy="286887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프로젝트를 진행하다 보면 여러 </a:t>
            </a:r>
            <a:r>
              <a:rPr lang="en-US" altLang="ko-KR" sz="2400" dirty="0"/>
              <a:t>library, package</a:t>
            </a:r>
            <a:r>
              <a:rPr lang="ko-KR" altLang="en-US" sz="2400" dirty="0"/>
              <a:t>를 다운로드 하게 됨</a:t>
            </a:r>
            <a:r>
              <a:rPr lang="en-US" altLang="ko-KR" sz="24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➡️ 각 </a:t>
            </a:r>
            <a:r>
              <a:rPr lang="en-US" altLang="ko-KR" sz="2000" dirty="0"/>
              <a:t>library, package</a:t>
            </a:r>
            <a:r>
              <a:rPr lang="ko-KR" altLang="en-US" sz="2000" dirty="0"/>
              <a:t>들끼리 </a:t>
            </a:r>
            <a:r>
              <a:rPr lang="ko-KR" altLang="en-US" sz="2000" b="1" dirty="0">
                <a:solidFill>
                  <a:srgbClr val="FF0000"/>
                </a:solidFill>
              </a:rPr>
              <a:t>충돌</a:t>
            </a:r>
            <a:r>
              <a:rPr lang="ko-KR" altLang="en-US" sz="2000" dirty="0"/>
              <a:t>을 일으키는 경우 </a:t>
            </a:r>
            <a:r>
              <a:rPr lang="ko-KR" altLang="en-US" sz="2000" b="1" dirty="0">
                <a:solidFill>
                  <a:srgbClr val="FF0000"/>
                </a:solidFill>
              </a:rPr>
              <a:t>↑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이런 경우에 가상환경을 이용한다면</a:t>
            </a:r>
            <a:r>
              <a:rPr lang="en-US" altLang="ko-KR" sz="2400" dirty="0"/>
              <a:t>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➡️ 프로젝트별로 </a:t>
            </a:r>
            <a:r>
              <a:rPr lang="ko-KR" altLang="en-US" sz="2000" b="1" dirty="0">
                <a:solidFill>
                  <a:srgbClr val="FF0000"/>
                </a:solidFill>
              </a:rPr>
              <a:t>독립적인 작업 환경</a:t>
            </a:r>
            <a:r>
              <a:rPr lang="ko-KR" altLang="en-US" sz="2000" dirty="0"/>
              <a:t>에서 작업할 수 있다</a:t>
            </a:r>
            <a:r>
              <a:rPr lang="en-US" altLang="ko-KR" sz="2000" dirty="0"/>
              <a:t>!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7250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3A009-8F52-296F-D684-01BBED769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72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Anaconda</a:t>
            </a:r>
            <a:br>
              <a:rPr lang="en-US" altLang="ko-KR" sz="72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ko-KR" altLang="en-US" sz="72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228418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4365B5B-63F2-B860-6459-DB3A16C29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454" y="1889435"/>
            <a:ext cx="5880395" cy="40096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A56719-7270-C8C2-0008-21DF1F62143D}"/>
              </a:ext>
            </a:extLst>
          </p:cNvPr>
          <p:cNvSpPr/>
          <p:nvPr/>
        </p:nvSpPr>
        <p:spPr>
          <a:xfrm>
            <a:off x="3538036" y="5367722"/>
            <a:ext cx="1260764" cy="5299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8CE848-2A70-D2BD-EF73-67378FDFE32A}"/>
              </a:ext>
            </a:extLst>
          </p:cNvPr>
          <p:cNvSpPr txBox="1"/>
          <p:nvPr/>
        </p:nvSpPr>
        <p:spPr>
          <a:xfrm>
            <a:off x="2445329" y="1175114"/>
            <a:ext cx="70346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hlinkClick r:id="rId3"/>
              </a:rPr>
              <a:t>https://www.anaconda.com/download/success</a:t>
            </a:r>
            <a:endParaRPr lang="en-US" altLang="ko-KR" sz="24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99304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4EF769-CB24-A25C-7261-548DFF8E1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</a:t>
            </a:r>
          </a:p>
        </p:txBody>
      </p:sp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BBC5543D-8F0A-9A99-D620-55BE53D71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192" y="1845079"/>
            <a:ext cx="4663440" cy="3604260"/>
          </a:xfrm>
          <a:prstGeom prst="rect">
            <a:avLst/>
          </a:prstGeom>
        </p:spPr>
      </p:pic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10B229F7-8E1E-0833-04BE-13EBD0C57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8508" y="1845079"/>
            <a:ext cx="4686300" cy="359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236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6602</TotalTime>
  <Words>433</Words>
  <Application>Microsoft Office PowerPoint</Application>
  <PresentationFormat>와이드스크린</PresentationFormat>
  <Paragraphs>89</Paragraphs>
  <Slides>18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G마켓 산스 TTF Bold</vt:lpstr>
      <vt:lpstr>Kim jung chul Gothic Regular</vt:lpstr>
      <vt:lpstr>Pretendard Black</vt:lpstr>
      <vt:lpstr>Pretendard Light</vt:lpstr>
      <vt:lpstr>Pretendard Medium</vt:lpstr>
      <vt:lpstr>맑은 고딕</vt:lpstr>
      <vt:lpstr>메이플스토리</vt:lpstr>
      <vt:lpstr>Arial</vt:lpstr>
      <vt:lpstr>Wingdings</vt:lpstr>
      <vt:lpstr>1_Office 테마</vt:lpstr>
      <vt:lpstr>x</vt:lpstr>
      <vt:lpstr>Anaconda</vt:lpstr>
      <vt:lpstr>Anaconda</vt:lpstr>
      <vt:lpstr>Python vs Anaconda</vt:lpstr>
      <vt:lpstr>가상 환경 vs 글로벌 환경</vt:lpstr>
      <vt:lpstr>가상환경이 필요한 이유?</vt:lpstr>
      <vt:lpstr>Anaconda 설치하기</vt:lpstr>
      <vt:lpstr>Anaconda 설치</vt:lpstr>
      <vt:lpstr>Anaconda 설치</vt:lpstr>
      <vt:lpstr>Anaconda 설치</vt:lpstr>
      <vt:lpstr>Anaconda 가상 환경 관리</vt:lpstr>
      <vt:lpstr>Anaconda 가상 환경 관리</vt:lpstr>
      <vt:lpstr>Anaconda 가상 환경 관리</vt:lpstr>
      <vt:lpstr>Anaconda 가상 환경 관리</vt:lpstr>
      <vt:lpstr>Anaconda 가상 환경 관리</vt:lpstr>
      <vt:lpstr>Anaconda 가상 환경 관리</vt:lpstr>
      <vt:lpstr>아나콘다 네비게이터 실행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461</cp:revision>
  <dcterms:created xsi:type="dcterms:W3CDTF">2023-01-31T04:26:23Z</dcterms:created>
  <dcterms:modified xsi:type="dcterms:W3CDTF">2025-07-30T01:12:14Z</dcterms:modified>
</cp:coreProperties>
</file>