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1004" r:id="rId2"/>
    <p:sldId id="257" r:id="rId3"/>
    <p:sldId id="1314" r:id="rId4"/>
    <p:sldId id="672" r:id="rId5"/>
    <p:sldId id="1263" r:id="rId6"/>
    <p:sldId id="1264" r:id="rId7"/>
    <p:sldId id="1269" r:id="rId8"/>
    <p:sldId id="1265" r:id="rId9"/>
    <p:sldId id="1266" r:id="rId10"/>
    <p:sldId id="1268" r:id="rId11"/>
    <p:sldId id="1319" r:id="rId12"/>
    <p:sldId id="1267" r:id="rId13"/>
    <p:sldId id="674" r:id="rId14"/>
    <p:sldId id="1272" r:id="rId15"/>
    <p:sldId id="678" r:id="rId16"/>
    <p:sldId id="677" r:id="rId17"/>
    <p:sldId id="680" r:id="rId18"/>
    <p:sldId id="1270" r:id="rId19"/>
    <p:sldId id="1271" r:id="rId20"/>
    <p:sldId id="1273" r:id="rId21"/>
    <p:sldId id="1274" r:id="rId22"/>
    <p:sldId id="1280" r:id="rId23"/>
    <p:sldId id="1275" r:id="rId24"/>
    <p:sldId id="1276" r:id="rId25"/>
    <p:sldId id="1277" r:id="rId26"/>
    <p:sldId id="1278" r:id="rId27"/>
    <p:sldId id="1281" r:id="rId28"/>
    <p:sldId id="1279" r:id="rId29"/>
    <p:sldId id="1282" r:id="rId30"/>
    <p:sldId id="1283" r:id="rId31"/>
    <p:sldId id="1284" r:id="rId32"/>
    <p:sldId id="1285" r:id="rId33"/>
    <p:sldId id="1286" r:id="rId34"/>
    <p:sldId id="1287" r:id="rId35"/>
    <p:sldId id="1288" r:id="rId36"/>
    <p:sldId id="1289" r:id="rId37"/>
    <p:sldId id="1290" r:id="rId38"/>
    <p:sldId id="1291" r:id="rId39"/>
    <p:sldId id="1292" r:id="rId40"/>
    <p:sldId id="1293" r:id="rId41"/>
    <p:sldId id="1315" r:id="rId42"/>
    <p:sldId id="1316" r:id="rId43"/>
    <p:sldId id="1297" r:id="rId44"/>
    <p:sldId id="1298" r:id="rId45"/>
    <p:sldId id="1300" r:id="rId46"/>
    <p:sldId id="1299" r:id="rId47"/>
    <p:sldId id="1301" r:id="rId48"/>
    <p:sldId id="1302" r:id="rId49"/>
    <p:sldId id="1303" r:id="rId50"/>
    <p:sldId id="1304" r:id="rId51"/>
    <p:sldId id="1305" r:id="rId52"/>
    <p:sldId id="1306" r:id="rId53"/>
    <p:sldId id="1307" r:id="rId54"/>
    <p:sldId id="1308" r:id="rId55"/>
    <p:sldId id="1309" r:id="rId56"/>
    <p:sldId id="1310" r:id="rId57"/>
    <p:sldId id="1311" r:id="rId58"/>
    <p:sldId id="1312" r:id="rId59"/>
    <p:sldId id="1313" r:id="rId60"/>
    <p:sldId id="1317" r:id="rId61"/>
    <p:sldId id="1318" r:id="rId62"/>
    <p:sldId id="1294" r:id="rId63"/>
    <p:sldId id="1295" r:id="rId64"/>
    <p:sldId id="813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5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5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5F1B-EBF1-4151-9644-6B72B3006F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E44B7-0C4E-9DAC-F549-B103DBBB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D8DF8D-4DF7-470A-211C-B4B1F4730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7E1876-A0D9-61F6-655E-2AAF1A4AE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FB2E6-F8EB-99DE-22BA-FFA04D54D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5F1B-EBF1-4151-9644-6B72B3006F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5F1B-EBF1-4151-9644-6B72B3006F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8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34E61-4D34-0EC3-3C0E-A6096BC2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E578B8-5C25-C2FC-17A0-FE2733F5A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233262-FA97-596F-02AF-DEDE7E4E6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9672C-EBB0-3FEE-91E1-9B39C16B5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42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CDE9-ADBA-ED78-50D7-1E1CE9C39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AE6AF6-D6CE-1C98-BA32-2E67B8685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3A6065-780A-8607-1042-44067D40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590FF-A917-06CD-4FC9-901887ABF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989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61A7-0C3A-CB0D-37C3-8A355E0D0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BDAE07-747B-9B2E-D74D-2919AA6A0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26C9D3-419E-EABB-3A5B-0362E83D6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8C34-FC23-4B85-0594-6E95A91BB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293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F446B-2EDA-5BCF-3556-AC50044F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FE064E-2DFC-9AC4-926D-5F5547C93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E03CD1-32F2-51FF-17F1-76D86C3EA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D6769-287E-7403-3178-BCD39477B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68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05ABB-DB51-8FC9-982D-BF2B4C5E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0E5A5C-36B5-6269-F15D-68371DB8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844940-247B-4BC9-7A9B-88E873155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2B9F2-88F8-6A5B-9CD2-9780834E0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74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CC5F-65C3-4118-FF4D-37FADD49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B862A0-C982-1D46-9BD8-D935853AD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EAFA73-C0BC-E55F-EBB5-02646AB9A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9B629-AD5B-4583-A08F-3AC1D6999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41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BA165-77BA-EDA6-A7D4-FA069FEE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017FF7-3502-5E9C-9F80-9AB59F294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9899E7-8119-7886-A0E5-60ACD312F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49D32-339D-D76D-5BDC-F66C0A5A2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83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33FFA-7181-BDC5-3CFE-837055EFC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2DDAB9-C121-5375-CFE5-0E48A886A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3EA08F-36A8-A868-B470-F7C4F38E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E5588-377E-67BF-9E22-36701228B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92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9D5C-A217-8424-8664-D19C7BC18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764CD6-3C49-D3F4-4DCB-797ED990B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F9BE74-F655-D195-8E28-AE5CE7A75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AD4AE-0144-7EC2-79FC-F2CC51715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3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B870-7392-5A44-59DF-7F644DA9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F19337-D9DA-571E-FB48-5EEF81794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986CB3-4D25-9C51-2F42-9D647A167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8C4FF-9447-73C7-B69F-C54C269E6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0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A9E1F-C180-9249-1C6C-8B09ABA47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1B35CC-CF25-EA7B-95EA-59EF76BC9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35434-FF17-C7EB-4BEF-02E762C56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D506D-4CDB-C748-C8EE-FD1DD2040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930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50AD-4066-D9A9-19D7-51553BCE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0FE4B1-0D23-B11C-CC44-9369BF678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375774-CF15-D924-04C0-87249EF54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791B7-AFE6-1489-28A4-0E354DB26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63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7A7F-ECAC-057F-CD7B-04884A6A2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73F3F4-2505-40F9-5D47-F848818C1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4801A-0F13-E273-4F7E-CA38A60A0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49246-FF67-C5A1-DB07-30F77BCD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993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EC22-64C5-CF8E-4B6C-7D03EC8F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94AC37-22B7-489C-4595-AA313B78C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2E66CD-D046-F020-6064-23CBCD97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70CDD-0C8B-A76C-A3D6-B908850A6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326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9E26-DB51-3CFF-DB34-28678878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1E4EDB-747A-4BBE-7103-12523B6FA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7F63CC-A178-DD0E-30FE-D0BA387CD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EA96F-D5DB-9904-C0D6-9D8C12F34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05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DCA63-EF20-8324-6329-FF47BFAD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2E4FB6-C87A-0B91-F207-A61FB786D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75E4CF-C4EB-E90B-BA72-83D4E0B7A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6868B-FE61-5CBF-1BE1-F546FD067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78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D03D-9BD0-EB29-061D-606693459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8F6024-25C5-D3C8-9755-E9CD9CCD2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913029-71A3-B3C5-9698-1BC813430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7D57A-AAD7-11EB-4631-9781A2909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81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9A2D-E048-6AA6-4BF9-D2C98CB0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25C00-6947-B55B-F346-F7D44B34E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64EE59-589B-75A0-A963-152BB4927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5B8A3-E8B3-F0CC-5633-9A2841F0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937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B995-FBC3-891F-6615-A75A1C54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1D1B8D-E727-B468-AA6C-AB90FA7CD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D80267-C6C1-64F1-9A86-420853983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2EEC4-1A0F-34CF-5DE0-84E46B0DC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143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99617-82D3-6C4A-5CCF-C34117E2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AB33DA-5E18-C0C4-FFA8-02B8A03F7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B36FF7-89A1-23A2-6031-A594B7AC0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95033-E98E-4E50-7F0E-67CBA93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845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10EC0-9464-F637-B7C7-97CD9C6E6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8DBC1-90F8-DE61-5222-1319DB29D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F47641-8701-C8B2-34BF-D6B9F4547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5A4EA-89FB-A31E-44B6-125DA4D8E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22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FC2C4-4C43-B490-CE0A-C570DDCF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1DF640-EECB-5840-801B-8B7844BDA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656B31-DBB0-7D1E-9DF5-C708AF9C5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D99CE-CAC6-B2FD-FF71-0528D557B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785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7752-465C-B82A-106C-17ED32A3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4B5A56-A9B2-A94E-6F97-D3024304E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2E954F-E660-78BE-216D-79B29238C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739FB-450E-3D07-49EB-A32A9BA3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DCB79-C37C-5831-1B0B-A9545FD0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63C3FF-8862-A09C-7507-0F029FAAD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39D985-8F51-D1A4-E04B-178AE5FB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11211-81A5-45ED-FA7B-B705566C9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874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66F9-7D1F-F5CA-BFE7-A4D899DF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9A3180-6E15-DEBD-6E7B-1B0C4F2D2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5A7327-50FE-9055-C4CE-A3A20513F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9070F-4438-7989-15BB-671BBC3F7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423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AA02-DE95-A526-1BEF-830DAB00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374096-5876-1EBF-33F2-E02BC54F9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F0C3D1-17A9-2EFE-ADD6-8BB46B823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96F37-3292-6864-FAF0-7FF52A63F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13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B019-B28A-684A-FB7E-8210E03E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9642DE-5B1E-2BD1-2C82-91EA8EE78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BDC698-562F-88CE-5791-6E4C5680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939C2-78AD-7656-A5CA-EFA44DC49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44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FDF3A-7260-698D-F3EF-10601E9E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E97AB7-5059-748A-BF36-73F542F56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00E1DC-863B-7E95-2705-B075BE84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FD2BB9-3BCB-9061-E47F-477F892D2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3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5B844-1842-4539-D41E-A8430A00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D5C215-7EE1-C48F-74AC-2892E31B7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3798A0-3F15-B200-0977-1CB14D90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7C73D-A8E6-0392-7CBE-0BBFACE32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09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F1304-F70E-B790-139B-D57C3810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E73FC-FAA2-497A-D04B-F95C0410F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13EDA4-ED34-94B8-466F-22A7417A0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074BB-EFC7-CC58-11DD-8231FC5B1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065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7C3C-A063-810F-4FE2-F4340147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11F1EB-371A-9152-C2A0-CD0104D9C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3BCBEE-D396-CFBB-E158-0137D5761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63459-5D91-6BFC-D305-B3B3CE3A8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309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6F23-0C16-6DF1-D890-2AA5D5C2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0A35C-13F5-1865-8CFA-B21924319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C96308-5F21-A98B-59BE-2C94FD93A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6C535-8991-00E3-8D90-3C25E64AD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62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C447-CA25-3D26-457D-81FA3E21B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99F883-F034-6B33-3BE2-65BB847DD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2A3D12-70BA-5D2A-A820-4197203E9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2EDBD-9299-A353-EB90-5261207FD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545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C6EA3-7C26-818D-9550-5FA26B41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3B5824-C2F6-2239-E7E1-7FE811AB3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B7283D-1F68-9FDD-7925-7BB811131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6E6C1-0661-4E53-9883-3FE917FB9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29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E2010-A048-E552-FD2F-849D9EA3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9DE001-346B-81AB-5EA6-8C03B8738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E54672-E0CD-C791-28F4-F8184586A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70B02-20E1-21D9-3BA8-C451D707D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9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7182D-B605-4F5D-117E-3FF851CA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FFB779-4BFB-AF08-1CCB-9F1072301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4154AB-F19C-DE1D-1A18-01DC94EEC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778F4-D27F-59CC-6510-34C2E5A71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9852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38D3-6DAD-EE9E-65B2-E5C8CE5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FAB90A-46C0-2724-1C5C-F3318FC1C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A719CA-7026-39E6-D29B-E4CBFF737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41B89D-9832-D868-2B13-15FE63BD6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771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3209-2C17-4FD9-883F-93104137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D47868-31D0-5380-F4DA-0F464A2C2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3CD278-6ABC-C464-8A5C-F71F9BE2C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2C82C-5298-D457-8952-BAB1CA8DB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902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2AEBA-1F78-AA69-E286-8F629290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A84C0C-1CA8-BA4B-D8CA-7CBF7F428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E227B9-75BE-52A0-25C0-554921C7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09CC0-9FE4-970F-4DAA-A47349D84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C9CE-B931-351E-4DF7-B62DE7A2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74147A-79B8-55B6-931E-D3318C72B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0F27E-126A-48DC-5FBC-9477A2CF3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9C91D-97F2-0D5A-F5C2-6DD0293E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939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AF05-5969-1E38-D7C6-99DB7102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05198E-DA68-99DE-20AD-712FFDB8C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3239BF-1E55-922A-1C07-246A70A88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28351-C0B1-CCAF-E3F5-21FB71256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0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A23DF-E578-3271-4FC4-56ECF288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9062F8-E96C-A62B-938A-7F4E3CF46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54A6C8-6D1D-2F4B-B168-160FABCC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4F095-6E5E-1691-FEC6-4AAAEC0C2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3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B5B6-809F-B6EC-BA9A-87F92003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5805C9-F07B-016F-062D-524B29EF1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8137E8-963D-0C10-4B34-C44059579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2393E-37D1-B703-7D42-03F6FCF7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616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0143-40BC-882E-EEA9-6EFC994F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E988FC-4404-B7D3-98DB-FD3DA8331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753AA8-34E7-72C4-5792-3B5EC56A0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1084F-72FA-E319-3DC4-7B102CF89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52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5C0-1218-8696-7553-25EA3BCC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93C347-7DE9-9DA4-478B-22D329E18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C40E86-80A0-3199-3104-0747B269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E4F49-25CA-84EC-50EC-A2F0AAB27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6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B2E4-252E-11C5-7265-D06DE6AF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6A0F9B-3828-C0D7-6845-0E5535CF8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274946-1CB4-758C-ACED-8E951014D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9CEF2-59B8-D776-8347-3A7384945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7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00973-BDA7-9864-3AAE-551D73C1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3F89D6-04C6-1E61-062E-FFAA543E1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F32CE-514A-3B20-B5D6-B5A1BC51C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040CD-C244-D73D-2D41-D6E039EC3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8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6A01E-63DF-2109-8023-125C50B3E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AC6992-7A36-AF74-E75E-FCCCA84EB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683A2C-8215-F7ED-150F-4D9B9C54C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B7AAE-2451-7BD4-8F2B-09B29B5E7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84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E511-0933-5657-E80C-F49DE400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0A2864-1072-F61E-EF31-5B4F2978A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3B70A8-4755-BB27-BED7-B0AB20D04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5116D-54C1-8365-9796-1BF9E30EA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user/quickstar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AE1CC-1C86-91C2-44BD-FA2205F2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FEA76A-C1E7-CC0D-F33E-254A6948B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17371" r="7250" b="17371"/>
          <a:stretch>
            <a:fillRect/>
          </a:stretch>
        </p:blipFill>
        <p:spPr>
          <a:xfrm>
            <a:off x="1035050" y="1663700"/>
            <a:ext cx="10134600" cy="3530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03A440-8343-9B72-0036-5F191876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6D8FA-4BA5-58EF-E09B-DD51231A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D8BD5-1720-80ED-4A7A-3BBB7E45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A3A14-7910-B252-5FA2-6CF8A711C317}"/>
              </a:ext>
            </a:extLst>
          </p:cNvPr>
          <p:cNvSpPr txBox="1"/>
          <p:nvPr/>
        </p:nvSpPr>
        <p:spPr>
          <a:xfrm>
            <a:off x="918366" y="5212584"/>
            <a:ext cx="1025128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np.array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리스트나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NumPy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배열로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31294B-54F2-12D2-DB6A-5B859DE90746}"/>
              </a:ext>
            </a:extLst>
          </p:cNvPr>
          <p:cNvSpPr/>
          <p:nvPr/>
        </p:nvSpPr>
        <p:spPr>
          <a:xfrm>
            <a:off x="1784350" y="3752851"/>
            <a:ext cx="4641850" cy="3163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9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1789F-2F23-6E1B-E00D-9345121F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E4FF6-226A-4A03-F0D2-72D64EA0FC42}"/>
              </a:ext>
            </a:extLst>
          </p:cNvPr>
          <p:cNvSpPr txBox="1"/>
          <p:nvPr/>
        </p:nvSpPr>
        <p:spPr>
          <a:xfrm>
            <a:off x="4256415" y="2600493"/>
            <a:ext cx="3679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ndarray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1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3A85E-DDCF-3D9B-C3C2-96529922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ECF97-F79D-2927-090A-1642147A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개념과 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4D5BC-34C0-3E8C-5D71-49054872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E6879-DECB-024E-56E1-8895F84A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B299AFB-0B7D-FC32-3519-A58A9E97E6D8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NumPy</a:t>
            </a:r>
            <a:r>
              <a:rPr lang="ko-KR" altLang="en-US" dirty="0"/>
              <a:t>의 핵심 데이터 구조로</a:t>
            </a:r>
            <a:r>
              <a:rPr lang="en-US" altLang="ko-KR" dirty="0"/>
              <a:t>, </a:t>
            </a:r>
            <a:r>
              <a:rPr lang="ko-KR" altLang="en-US" dirty="0"/>
              <a:t>동일한 자료형을 가진 다차원 배열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Python</a:t>
            </a:r>
            <a:r>
              <a:rPr lang="ko-KR" altLang="en-US" dirty="0"/>
              <a:t>의 리스트보다 성능과 메모리 효율성에서 우수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C07C3-6F85-21ED-56FA-D7AFD1E218BF}"/>
              </a:ext>
            </a:extLst>
          </p:cNvPr>
          <p:cNvSpPr/>
          <p:nvPr/>
        </p:nvSpPr>
        <p:spPr>
          <a:xfrm>
            <a:off x="886229" y="3273745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“An 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ndarray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is a (usually fixed-size) multidimensional container of items of the same type and size. The number of dimensions is the rank of the array.”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219463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List vs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326BF7-6657-EB07-A988-8A47664F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89" y="1354297"/>
            <a:ext cx="11701221" cy="41494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💡 </a:t>
            </a:r>
            <a:r>
              <a:rPr lang="en-US" altLang="ko-KR" b="1" dirty="0"/>
              <a:t>Python</a:t>
            </a:r>
            <a:r>
              <a:rPr lang="ko-KR" altLang="en-US" b="1" dirty="0"/>
              <a:t>의 </a:t>
            </a:r>
            <a:r>
              <a:rPr lang="en-US" altLang="ko-KR" b="1" dirty="0"/>
              <a:t>list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다양한 자료형을 담을 수 있는 </a:t>
            </a:r>
            <a:r>
              <a:rPr lang="ko-KR" altLang="en-US" b="1" dirty="0"/>
              <a:t>가변 길이의 시퀀스 자료형</a:t>
            </a:r>
            <a:endParaRPr lang="ko-KR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1</a:t>
            </a:r>
            <a:r>
              <a:rPr lang="ko-KR" altLang="en-US" dirty="0"/>
              <a:t>차원부터 </a:t>
            </a:r>
            <a:r>
              <a:rPr lang="en-US" altLang="ko-KR" dirty="0"/>
              <a:t>n</a:t>
            </a:r>
            <a:r>
              <a:rPr lang="ko-KR" altLang="en-US" dirty="0"/>
              <a:t>차원까지 </a:t>
            </a:r>
            <a:r>
              <a:rPr lang="ko-KR" altLang="en-US" b="1" dirty="0"/>
              <a:t>중첩 리스트</a:t>
            </a:r>
            <a:r>
              <a:rPr lang="ko-KR" altLang="en-US" dirty="0"/>
              <a:t>로 표현 가능하지만</a:t>
            </a:r>
            <a:r>
              <a:rPr lang="en-US" altLang="ko-KR" dirty="0"/>
              <a:t>, </a:t>
            </a:r>
            <a:r>
              <a:rPr lang="ko-KR" altLang="en-US" dirty="0"/>
              <a:t>명시적인 다차원 구조는 없음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💡 </a:t>
            </a:r>
            <a:r>
              <a:rPr lang="en-US" altLang="ko-KR" b="1" dirty="0"/>
              <a:t>NumPy</a:t>
            </a:r>
            <a:r>
              <a:rPr lang="ko-KR" altLang="en-US" b="1" dirty="0"/>
              <a:t>의 </a:t>
            </a:r>
            <a:r>
              <a:rPr lang="en-US" altLang="ko-KR" b="1" dirty="0" err="1"/>
              <a:t>ndarray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동일한 자료형의 데이터를 </a:t>
            </a:r>
            <a:r>
              <a:rPr lang="ko-KR" altLang="en-US" b="1" dirty="0"/>
              <a:t>정해진 크기의 다차원 배열</a:t>
            </a:r>
            <a:r>
              <a:rPr lang="ko-KR" altLang="en-US" dirty="0"/>
              <a:t>로 저장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/>
              <a:t>수치 계산에 최적화된 </a:t>
            </a:r>
            <a:r>
              <a:rPr lang="ko-KR" altLang="en-US" b="1" dirty="0" err="1"/>
              <a:t>자료구조</a:t>
            </a:r>
            <a:r>
              <a:rPr lang="ko-KR" altLang="en-US" dirty="0" err="1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내부적으로 </a:t>
            </a:r>
            <a:r>
              <a:rPr lang="en-US" altLang="ko-KR" b="1" dirty="0"/>
              <a:t>C</a:t>
            </a:r>
            <a:r>
              <a:rPr lang="ko-KR" altLang="en-US" b="1" dirty="0"/>
              <a:t>언어 기반의 연속 메모리 구조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425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A120-014E-E7BB-7181-3853FD795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7779-7523-0880-94C1-8B07ABAA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List vs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E5024F-0E7C-8C7D-C27B-26B78706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29" y="2378817"/>
            <a:ext cx="5057520" cy="21182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+mj-lt"/>
              </a:rPr>
              <a:t>1️⃣ </a:t>
            </a:r>
            <a:r>
              <a:rPr lang="ko-KR" altLang="en-US" b="1" dirty="0">
                <a:latin typeface="+mj-lt"/>
              </a:rPr>
              <a:t>자료형의 차이</a:t>
            </a:r>
            <a:endParaRPr lang="en-US" altLang="ko-KR" b="1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+mj-lt"/>
              </a:rPr>
              <a:t>✔️ </a:t>
            </a:r>
            <a:r>
              <a:rPr lang="en-US" altLang="ko-KR" sz="2000" dirty="0">
                <a:latin typeface="+mj-lt"/>
              </a:rPr>
              <a:t>[List] </a:t>
            </a:r>
            <a:r>
              <a:rPr lang="ko-KR" altLang="en-US" sz="2000" dirty="0"/>
              <a:t>원소로 여러 가지 자료형을 허용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en-US" altLang="ko-KR" sz="2000" dirty="0">
                <a:latin typeface="+mj-lt"/>
              </a:rPr>
              <a:t>[</a:t>
            </a:r>
            <a:r>
              <a:rPr lang="en-US" altLang="ko-KR" sz="2000" dirty="0" err="1">
                <a:latin typeface="+mj-lt"/>
              </a:rPr>
              <a:t>Ndarray</a:t>
            </a:r>
            <a:r>
              <a:rPr lang="en-US" altLang="ko-KR" sz="2000" dirty="0">
                <a:latin typeface="+mj-lt"/>
              </a:rPr>
              <a:t>] </a:t>
            </a:r>
            <a:r>
              <a:rPr lang="ko-KR" altLang="en-US" sz="2000" dirty="0"/>
              <a:t>원소로 한 가지 자료형만 허용</a:t>
            </a:r>
            <a:endParaRPr lang="en-US" altLang="ko-KR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1E2281-EAF1-2975-0801-7BE81C6111E8}"/>
              </a:ext>
            </a:extLst>
          </p:cNvPr>
          <p:cNvGrpSpPr/>
          <p:nvPr/>
        </p:nvGrpSpPr>
        <p:grpSpPr>
          <a:xfrm>
            <a:off x="6335151" y="2150413"/>
            <a:ext cx="5057520" cy="2557172"/>
            <a:chOff x="6296280" y="3004182"/>
            <a:chExt cx="5057520" cy="25571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E4A2A7F-EE48-784A-105B-407E6DCF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280" y="3004182"/>
              <a:ext cx="5057520" cy="25571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2AE33DD-72AC-FB96-42AA-0D74AF460086}"/>
                </a:ext>
              </a:extLst>
            </p:cNvPr>
            <p:cNvSpPr/>
            <p:nvPr/>
          </p:nvSpPr>
          <p:spPr>
            <a:xfrm>
              <a:off x="6483927" y="5109297"/>
              <a:ext cx="2410691" cy="3251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21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List vs </a:t>
            </a:r>
            <a:r>
              <a:rPr lang="en-US" altLang="ko-KR" dirty="0" err="1"/>
              <a:t>ndarray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575BE58-97A1-6FF7-2AB0-58394E8A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05" y="2593695"/>
            <a:ext cx="5445628" cy="17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2️⃣ </a:t>
            </a:r>
            <a:r>
              <a:rPr lang="ko-KR" altLang="en-US" dirty="0">
                <a:latin typeface="+mj-ea"/>
                <a:ea typeface="+mj-ea"/>
              </a:rPr>
              <a:t>내부 배열의 원소 개수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000" dirty="0">
                <a:latin typeface="+mj-lt"/>
              </a:rPr>
              <a:t>✔️ </a:t>
            </a:r>
            <a:r>
              <a:rPr lang="en-US" altLang="ko-KR" sz="2000" dirty="0">
                <a:latin typeface="+mj-lt"/>
              </a:rPr>
              <a:t>[List] </a:t>
            </a:r>
            <a:r>
              <a:rPr lang="ko-KR" altLang="en-US" sz="2000" dirty="0"/>
              <a:t>내부 배열의 원소 개수가 달라도 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latin typeface="+mj-lt"/>
              </a:rPr>
              <a:t>✔️ </a:t>
            </a:r>
            <a:r>
              <a:rPr lang="en-US" altLang="ko-KR" sz="2000" dirty="0">
                <a:latin typeface="+mj-lt"/>
              </a:rPr>
              <a:t>[</a:t>
            </a:r>
            <a:r>
              <a:rPr lang="en-US" altLang="ko-KR" sz="2000" dirty="0" err="1">
                <a:latin typeface="+mj-lt"/>
              </a:rPr>
              <a:t>Ndarray</a:t>
            </a:r>
            <a:r>
              <a:rPr lang="en-US" altLang="ko-KR" sz="2000" dirty="0">
                <a:latin typeface="+mj-lt"/>
              </a:rPr>
              <a:t>] </a:t>
            </a:r>
            <a:r>
              <a:rPr lang="ko-KR" altLang="en-US" sz="2000" dirty="0"/>
              <a:t>내부 배열의 원소 개수가 같아야 함</a:t>
            </a:r>
            <a:endParaRPr lang="en-US" altLang="ko-KR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5FBC11-76FA-7D7C-70CB-52786ADD0CD9}"/>
              </a:ext>
            </a:extLst>
          </p:cNvPr>
          <p:cNvGrpSpPr/>
          <p:nvPr/>
        </p:nvGrpSpPr>
        <p:grpSpPr>
          <a:xfrm>
            <a:off x="6768920" y="1520313"/>
            <a:ext cx="4918075" cy="2824348"/>
            <a:chOff x="5932475" y="2407921"/>
            <a:chExt cx="5748860" cy="33014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B1F550-4BAA-C9D6-C67D-5AF34E85C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2475" y="2407921"/>
              <a:ext cx="5748860" cy="330145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2FD15B-C84C-B11C-068F-EB0AB3D148CF}"/>
                </a:ext>
              </a:extLst>
            </p:cNvPr>
            <p:cNvSpPr/>
            <p:nvPr/>
          </p:nvSpPr>
          <p:spPr>
            <a:xfrm>
              <a:off x="8052953" y="4454669"/>
              <a:ext cx="3429002" cy="2420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C2ECD1-4359-F295-A640-47DD5CA31C69}"/>
                </a:ext>
              </a:extLst>
            </p:cNvPr>
            <p:cNvSpPr/>
            <p:nvPr/>
          </p:nvSpPr>
          <p:spPr>
            <a:xfrm>
              <a:off x="5963648" y="4696690"/>
              <a:ext cx="4707816" cy="2420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4466854-D217-02D1-9AC5-A9F0CF57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20" y="4516093"/>
            <a:ext cx="3571010" cy="14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7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List vs </a:t>
            </a:r>
            <a:r>
              <a:rPr lang="en-US" altLang="ko-KR" dirty="0" err="1"/>
              <a:t>ndarray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E844D45-7634-68EC-3619-1A421A4B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7"/>
            <a:ext cx="2378871" cy="59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3️⃣ </a:t>
            </a:r>
            <a:r>
              <a:rPr lang="ko-KR" altLang="en-US" dirty="0">
                <a:latin typeface="+mj-ea"/>
                <a:ea typeface="+mj-ea"/>
              </a:rPr>
              <a:t>연산의 차이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52351A-1D5B-9976-6152-448CC4F2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26" y="3099070"/>
            <a:ext cx="2993266" cy="1795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757BE7-DBC7-CDD5-B064-20D96C7F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53" y="3098048"/>
            <a:ext cx="4172433" cy="1795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B348AF-C54C-E785-ED7C-70A7273FB581}"/>
              </a:ext>
            </a:extLst>
          </p:cNvPr>
          <p:cNvSpPr txBox="1"/>
          <p:nvPr/>
        </p:nvSpPr>
        <p:spPr>
          <a:xfrm>
            <a:off x="1483426" y="5008279"/>
            <a:ext cx="312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✔️빼기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곱하기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나누기</a:t>
            </a:r>
            <a:r>
              <a:rPr lang="ko-KR" altLang="en-US" sz="1600" dirty="0"/>
              <a:t> 연산은 불가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2B9D9-2CDD-1465-5A9C-C64E127AFB3E}"/>
              </a:ext>
            </a:extLst>
          </p:cNvPr>
          <p:cNvSpPr txBox="1"/>
          <p:nvPr/>
        </p:nvSpPr>
        <p:spPr>
          <a:xfrm>
            <a:off x="6170253" y="5008279"/>
            <a:ext cx="348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✔️산술 연산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/>
              <a:t>같은 위치의 원소끼리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C5A2-84B4-332C-FABD-45F9E3761A97}"/>
              </a:ext>
            </a:extLst>
          </p:cNvPr>
          <p:cNvSpPr txBox="1"/>
          <p:nvPr/>
        </p:nvSpPr>
        <p:spPr>
          <a:xfrm>
            <a:off x="1441222" y="2524156"/>
            <a:ext cx="1004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[List]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D9CBB-912E-B78A-14AF-EDCA1E872091}"/>
              </a:ext>
            </a:extLst>
          </p:cNvPr>
          <p:cNvSpPr txBox="1"/>
          <p:nvPr/>
        </p:nvSpPr>
        <p:spPr>
          <a:xfrm>
            <a:off x="6099913" y="2528739"/>
            <a:ext cx="1646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[</a:t>
            </a:r>
            <a:r>
              <a:rPr lang="en-US" altLang="ko-KR" sz="2400" dirty="0" err="1">
                <a:latin typeface="+mj-lt"/>
              </a:rPr>
              <a:t>Ndarray</a:t>
            </a:r>
            <a:r>
              <a:rPr lang="en-US" altLang="ko-KR" sz="2400" dirty="0">
                <a:latin typeface="+mj-lt"/>
              </a:rPr>
              <a:t>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57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 List vs </a:t>
            </a:r>
            <a:r>
              <a:rPr lang="en-US" altLang="ko-KR" dirty="0" err="1"/>
              <a:t>ndarray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11D53-3DA0-F0D1-6910-E3594600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0103"/>
            <a:ext cx="3515592" cy="194613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F7F845B-ABD0-F5AE-2596-8C56A9927333}"/>
              </a:ext>
            </a:extLst>
          </p:cNvPr>
          <p:cNvGrpSpPr/>
          <p:nvPr/>
        </p:nvGrpSpPr>
        <p:grpSpPr>
          <a:xfrm>
            <a:off x="5101937" y="3224650"/>
            <a:ext cx="6251863" cy="1433152"/>
            <a:chOff x="5101937" y="3897385"/>
            <a:chExt cx="6251863" cy="14331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AA331E-D19C-D94A-FC27-4C1874B3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1937" y="3897385"/>
              <a:ext cx="6251863" cy="143315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FC2630-3825-B96F-D571-7314DEB018E8}"/>
                </a:ext>
              </a:extLst>
            </p:cNvPr>
            <p:cNvSpPr/>
            <p:nvPr/>
          </p:nvSpPr>
          <p:spPr>
            <a:xfrm>
              <a:off x="5225894" y="4839278"/>
              <a:ext cx="5996288" cy="3769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FA4EF7EB-D266-F348-E378-F5132A58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7"/>
            <a:ext cx="2378871" cy="598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3️⃣ </a:t>
            </a:r>
            <a:r>
              <a:rPr lang="ko-KR" altLang="en-US" dirty="0">
                <a:latin typeface="+mj-ea"/>
                <a:ea typeface="+mj-ea"/>
              </a:rPr>
              <a:t>연산의 차이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ACCBE-106E-BBF8-748E-00029CDC2744}"/>
              </a:ext>
            </a:extLst>
          </p:cNvPr>
          <p:cNvSpPr txBox="1"/>
          <p:nvPr/>
        </p:nvSpPr>
        <p:spPr>
          <a:xfrm>
            <a:off x="765974" y="2762985"/>
            <a:ext cx="1004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[List] 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E19C-3DFF-369B-AAEA-9A3786514FCF}"/>
              </a:ext>
            </a:extLst>
          </p:cNvPr>
          <p:cNvSpPr txBox="1"/>
          <p:nvPr/>
        </p:nvSpPr>
        <p:spPr>
          <a:xfrm>
            <a:off x="5101937" y="2762984"/>
            <a:ext cx="1646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+mj-lt"/>
              </a:rPr>
              <a:t>[</a:t>
            </a:r>
            <a:r>
              <a:rPr lang="en-US" altLang="ko-KR" sz="2400" dirty="0" err="1">
                <a:latin typeface="+mj-lt"/>
              </a:rPr>
              <a:t>Ndarray</a:t>
            </a:r>
            <a:r>
              <a:rPr lang="en-US" altLang="ko-KR" sz="2400" dirty="0">
                <a:latin typeface="+mj-lt"/>
              </a:rPr>
              <a:t>]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6C55B-26C9-0A8C-E81B-85E611D42B07}"/>
              </a:ext>
            </a:extLst>
          </p:cNvPr>
          <p:cNvSpPr txBox="1"/>
          <p:nvPr/>
        </p:nvSpPr>
        <p:spPr>
          <a:xfrm>
            <a:off x="5101937" y="4842226"/>
            <a:ext cx="3789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✔️배열의 원소의 개수가 다를 경우 오류 발생</a:t>
            </a:r>
          </a:p>
        </p:txBody>
      </p:sp>
    </p:spTree>
    <p:extLst>
      <p:ext uri="{BB962C8B-B14F-4D97-AF65-F5344CB8AC3E}">
        <p14:creationId xmlns:p14="http://schemas.microsoft.com/office/powerpoint/2010/main" val="3682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80A2-A4B5-C029-AEBD-BD467C7F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15E5-BA24-A348-1080-1F2448C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</a:t>
            </a:r>
            <a:r>
              <a:rPr lang="en-US" altLang="ko-KR" dirty="0"/>
              <a:t>(Dimension)</a:t>
            </a:r>
            <a:r>
              <a:rPr lang="ko-KR" altLang="en-US" dirty="0"/>
              <a:t>과 축</a:t>
            </a:r>
            <a:r>
              <a:rPr lang="en-US" altLang="ko-KR" dirty="0"/>
              <a:t>(Axis)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FC1E1-F191-FFA3-A7E9-9939DCA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A568E-5BB1-6B1C-F17B-C5C4AD7F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6FC5E54-3C52-488D-6C83-C0FF6BE2A829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50384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ko-KR" altLang="en-US" b="1" dirty="0"/>
              <a:t>차원 </a:t>
            </a:r>
            <a:r>
              <a:rPr lang="en-US" altLang="ko-KR" b="1" dirty="0"/>
              <a:t>(Dimension)</a:t>
            </a:r>
            <a:r>
              <a:rPr lang="en-US" altLang="ko-KR" dirty="0"/>
              <a:t>: </a:t>
            </a:r>
            <a:r>
              <a:rPr lang="ko-KR" altLang="en-US" dirty="0"/>
              <a:t>배열이 몇 단계로 중첩되어 있는지를 나타냄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1D: [1, 2, 3]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2D: [[1, 2], [3, 4]]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3D: [[[1], [2]], [[3], [4]]]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ko-KR" altLang="en-US" b="1" dirty="0"/>
              <a:t>축 </a:t>
            </a:r>
            <a:r>
              <a:rPr lang="en-US" altLang="ko-KR" b="1" dirty="0"/>
              <a:t>(Axis)</a:t>
            </a:r>
            <a:r>
              <a:rPr lang="en-US" altLang="ko-KR" dirty="0"/>
              <a:t>: </a:t>
            </a:r>
            <a:r>
              <a:rPr lang="ko-KR" altLang="en-US" dirty="0"/>
              <a:t>다차원 배열의 특정 방향을 의미함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axis=0: </a:t>
            </a:r>
            <a:r>
              <a:rPr lang="ko-KR" altLang="en-US" dirty="0"/>
              <a:t>행 방향 </a:t>
            </a:r>
            <a:r>
              <a:rPr lang="en-US" altLang="ko-KR" dirty="0"/>
              <a:t>(</a:t>
            </a:r>
            <a:r>
              <a:rPr lang="ko-KR" altLang="en-US" dirty="0"/>
              <a:t>세로 축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axis=1: </a:t>
            </a:r>
            <a:r>
              <a:rPr lang="ko-KR" altLang="en-US" dirty="0"/>
              <a:t>열 방향 </a:t>
            </a:r>
            <a:r>
              <a:rPr lang="en-US" altLang="ko-KR" dirty="0"/>
              <a:t>(</a:t>
            </a:r>
            <a:r>
              <a:rPr lang="ko-KR" altLang="en-US" dirty="0"/>
              <a:t>가로 축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739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3DC8-DB5A-6ADA-C2BA-4D34DBAFC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E3A50-4F18-2806-5975-141D9384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구조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C20DD-D267-F5B2-7C90-66493C6D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A6D40-28CF-9B07-C3EE-92F678F3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F5F3FA06-8588-AC32-0560-DE8AE3006E1C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.shape: </a:t>
            </a:r>
            <a:r>
              <a:rPr lang="ko-KR" altLang="en-US" dirty="0"/>
              <a:t>배열의 구조를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✔️</a:t>
            </a:r>
            <a:r>
              <a:rPr lang="en-US" altLang="ko-KR" dirty="0"/>
              <a:t>.</a:t>
            </a:r>
            <a:r>
              <a:rPr lang="en-US" altLang="ko-KR" dirty="0" err="1"/>
              <a:t>ndim</a:t>
            </a:r>
            <a:r>
              <a:rPr lang="en-US" altLang="ko-KR" dirty="0"/>
              <a:t>: </a:t>
            </a:r>
            <a:r>
              <a:rPr lang="ko-KR" altLang="en-US" dirty="0"/>
              <a:t>배열의 차원 수</a:t>
            </a:r>
            <a:endParaRPr lang="en-US" altLang="ko-KR" dirty="0"/>
          </a:p>
        </p:txBody>
      </p:sp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2AB119-F7B5-5C37-2A43-05C63B8D6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8" y="2022996"/>
            <a:ext cx="12204798" cy="444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458392" y="2600493"/>
            <a:ext cx="3275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55518-E584-BFDE-1C26-9C011AC50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940E42-E2F2-0BCC-A691-1F45956C2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8" y="1738152"/>
            <a:ext cx="12204798" cy="51914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B45120-E0F0-6E35-ED7D-996D85EC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데이터 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092CD-DFAA-1C98-DD0C-DD44846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33CDFA-E861-2EE1-AA54-0733832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BED3C7B-ED8D-C87E-2FEE-5B965E0CAE6A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 모든 </a:t>
            </a:r>
            <a:r>
              <a:rPr lang="en-US" altLang="ko-KR" dirty="0" err="1"/>
              <a:t>ndarray</a:t>
            </a:r>
            <a:r>
              <a:rPr lang="ko-KR" altLang="en-US" dirty="0"/>
              <a:t>는 동일한 자료형을 가져야 하며</a:t>
            </a:r>
            <a:r>
              <a:rPr lang="en-US" altLang="ko-KR" dirty="0"/>
              <a:t>, .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속성으로 확인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주요 자료형</a:t>
            </a:r>
            <a:r>
              <a:rPr lang="en-US" altLang="ko-KR" dirty="0"/>
              <a:t>: int32, int64, float32, float64, bool, complex64, str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19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4116-AFB9-6E32-5D8E-906E02F71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41BB-E1CC-7FE9-9DF5-054CB774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데이터 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0C668-2022-18EB-E033-27FA16BF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EEB045-44B9-F229-D420-F45CFF6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19FCA3-0CE0-6DA6-75C0-D9ED5E95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275"/>
            <a:ext cx="12192000" cy="4442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146A4-2C01-3AFE-7FFA-4C588D88609F}"/>
              </a:ext>
            </a:extLst>
          </p:cNvPr>
          <p:cNvSpPr txBox="1"/>
          <p:nvPr/>
        </p:nvSpPr>
        <p:spPr>
          <a:xfrm>
            <a:off x="752475" y="1717592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 err="1"/>
              <a:t>astype</a:t>
            </a:r>
            <a:r>
              <a:rPr lang="en-US" altLang="ko-KR" sz="2400" dirty="0"/>
              <a:t>() </a:t>
            </a:r>
            <a:r>
              <a:rPr lang="ko-KR" altLang="en-US" sz="2400" dirty="0"/>
              <a:t>메서드로 자료형 변환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83887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DA2E6-4640-A8EF-E042-5C44D2C24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52E60-E5FA-86A5-D0A5-E316BC726722}"/>
              </a:ext>
            </a:extLst>
          </p:cNvPr>
          <p:cNvSpPr txBox="1"/>
          <p:nvPr/>
        </p:nvSpPr>
        <p:spPr>
          <a:xfrm>
            <a:off x="3196832" y="2600493"/>
            <a:ext cx="579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 초기화 함수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1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6199-3B1E-B774-8057-3BB50861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6E388C-FF50-7DAA-F604-6C294D32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1396"/>
            <a:ext cx="12192000" cy="3698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CD3DF8-AD25-0BA6-E81E-FF949C59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(1) – zeros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78483-7C66-CF45-E7E9-AD202ED6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568CE8-7905-5E2F-96E5-2A6D3DF2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36182-6BC4-E80D-623E-BA603CD4D8E8}"/>
              </a:ext>
            </a:extLst>
          </p:cNvPr>
          <p:cNvSpPr txBox="1"/>
          <p:nvPr/>
        </p:nvSpPr>
        <p:spPr>
          <a:xfrm>
            <a:off x="733425" y="1976608"/>
            <a:ext cx="6115050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np.zeros</a:t>
            </a:r>
            <a:r>
              <a:rPr lang="en-US" altLang="ko-KR" sz="2800" dirty="0"/>
              <a:t>(shape): </a:t>
            </a:r>
            <a:r>
              <a:rPr lang="ko-KR" altLang="en-US" sz="2800" dirty="0"/>
              <a:t>모든 요소가 </a:t>
            </a:r>
            <a:r>
              <a:rPr lang="en-US" altLang="ko-K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387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6818-D9E9-D695-0AE5-8EECCFB8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EB35-0A54-3DFE-06BE-7DA93545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(2) - ones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80656-E9C3-5635-94A5-C15BEAFD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1898E-E4D5-9EDF-DA69-B4079E73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81E8C-8976-33D9-6408-B361C397EFE2}"/>
              </a:ext>
            </a:extLst>
          </p:cNvPr>
          <p:cNvSpPr txBox="1"/>
          <p:nvPr/>
        </p:nvSpPr>
        <p:spPr>
          <a:xfrm>
            <a:off x="733425" y="1976608"/>
            <a:ext cx="6115050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np.ones</a:t>
            </a:r>
            <a:r>
              <a:rPr lang="en-US" altLang="ko-KR" sz="2800" dirty="0"/>
              <a:t>(shape): </a:t>
            </a:r>
            <a:r>
              <a:rPr lang="ko-KR" altLang="en-US" sz="2800" dirty="0"/>
              <a:t>모든 요소가 </a:t>
            </a:r>
            <a:r>
              <a:rPr lang="en-US" altLang="ko-KR" sz="2800" dirty="0"/>
              <a:t>1</a:t>
            </a:r>
          </a:p>
        </p:txBody>
      </p:sp>
      <p:pic>
        <p:nvPicPr>
          <p:cNvPr id="7" name="그림 6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0B53AC-3E41-75C5-5438-B12A8832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135"/>
            <a:ext cx="12192000" cy="36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9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4F4E-B451-0EA1-1205-3638346D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93FE-8995-C9EE-F1F6-32E6770E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(3) - empty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8782C-27B9-A268-7776-B5ED8AC8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EEF5-39F5-44ED-F145-8F2DC717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88978-8A66-1914-2DD4-44955C184487}"/>
              </a:ext>
            </a:extLst>
          </p:cNvPr>
          <p:cNvSpPr txBox="1"/>
          <p:nvPr/>
        </p:nvSpPr>
        <p:spPr>
          <a:xfrm>
            <a:off x="733425" y="1976608"/>
            <a:ext cx="847638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np.empty</a:t>
            </a:r>
            <a:r>
              <a:rPr lang="en-US" altLang="ko-KR" sz="2800" dirty="0"/>
              <a:t>(shape): </a:t>
            </a:r>
            <a:r>
              <a:rPr lang="ko-KR" altLang="en-US" sz="2800" dirty="0"/>
              <a:t>초기화되지 않은 배열 </a:t>
            </a:r>
            <a:r>
              <a:rPr lang="en-US" altLang="ko-KR" sz="2800" dirty="0"/>
              <a:t>(</a:t>
            </a:r>
            <a:r>
              <a:rPr lang="ko-KR" altLang="en-US" sz="2800" dirty="0"/>
              <a:t>쓰레기 값</a:t>
            </a:r>
            <a:r>
              <a:rPr lang="en-US" altLang="ko-KR" sz="2800" dirty="0"/>
              <a:t>)</a:t>
            </a: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CAFF2D-7B80-297A-2C15-CD539CC9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910"/>
            <a:ext cx="12192000" cy="369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19B5-6A29-D067-7C1C-E1919B4B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E4469E-D8CB-9DD6-BDAC-C5239B5D3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1496"/>
            <a:ext cx="12192000" cy="40705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E93EE7-A245-5779-5566-B0BD37C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(4) - full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F867A-CC95-D6AB-BDF4-7D6EB928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F48918-DF94-6656-5B41-D0E381F9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6926B-0413-CE18-33DD-0AA674FD1A9A}"/>
              </a:ext>
            </a:extLst>
          </p:cNvPr>
          <p:cNvSpPr txBox="1"/>
          <p:nvPr/>
        </p:nvSpPr>
        <p:spPr>
          <a:xfrm>
            <a:off x="733425" y="1976608"/>
            <a:ext cx="847638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np.full</a:t>
            </a:r>
            <a:r>
              <a:rPr lang="en-US" altLang="ko-KR" sz="2800" dirty="0"/>
              <a:t>(shape, value): </a:t>
            </a:r>
            <a:r>
              <a:rPr lang="ko-KR" altLang="en-US" sz="2800" dirty="0"/>
              <a:t>주어진 값으로 채운 배열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81435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9949-CA54-2F11-CC16-F010D5E9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8D14-F3A5-27F0-B616-0AFD9F18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(5) - eye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908AF-392A-5051-5FD2-5CFBFA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C0082-7300-E11B-D502-C9E5560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49D50-E3CA-BE8F-DDDB-63DBB49E9D42}"/>
              </a:ext>
            </a:extLst>
          </p:cNvPr>
          <p:cNvSpPr txBox="1"/>
          <p:nvPr/>
        </p:nvSpPr>
        <p:spPr>
          <a:xfrm>
            <a:off x="251788" y="1145407"/>
            <a:ext cx="11069370" cy="327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it-IT" altLang="ko-KR" sz="2800" dirty="0"/>
              <a:t>np.eye(N, M=None, k=0)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 : 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필수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(row)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수입니다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M : 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선택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(column)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수입니다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생략하면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 = N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처리되어 정방 행렬 생성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 : 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선택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1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위치할 대각선의 인덱스입니다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기본값은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 (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주대각선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),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 &gt; 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위쪽 대각선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 &lt; 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아래쪽 대각선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12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B8C6-7BDC-24C4-A4E5-69C1304E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C5D2E8-CC75-DC07-57D3-36FC1D5F9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" t="21853" r="7258" b="21619"/>
          <a:stretch>
            <a:fillRect/>
          </a:stretch>
        </p:blipFill>
        <p:spPr>
          <a:xfrm>
            <a:off x="885967" y="1946876"/>
            <a:ext cx="10420066" cy="25111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9D0D1B-19E0-F606-6B58-2599449C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(5) - eye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1AD5B-096B-035D-1897-ED14EFE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54B4B-F88E-6E2B-D3FA-1F5C01ED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576AE-BA86-2F5B-64D8-F2FB270884F0}"/>
              </a:ext>
            </a:extLst>
          </p:cNvPr>
          <p:cNvSpPr txBox="1"/>
          <p:nvPr/>
        </p:nvSpPr>
        <p:spPr>
          <a:xfrm>
            <a:off x="733424" y="1214608"/>
            <a:ext cx="8982075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np.eye</a:t>
            </a:r>
            <a:r>
              <a:rPr lang="en-US" altLang="ko-KR" sz="2800" dirty="0"/>
              <a:t>(N): N x N </a:t>
            </a:r>
            <a:r>
              <a:rPr lang="ko-KR" altLang="en-US" sz="2800" dirty="0"/>
              <a:t>크기의 단위 행렬 생성</a:t>
            </a:r>
            <a:endParaRPr lang="en-US" altLang="ko-KR" sz="2800" dirty="0"/>
          </a:p>
        </p:txBody>
      </p:sp>
      <p:pic>
        <p:nvPicPr>
          <p:cNvPr id="8" name="Picture 2" descr="기초행렬] 5. 곱셈의 성질과 단위행렬">
            <a:extLst>
              <a:ext uri="{FF2B5EF4-FFF2-40B4-BE49-F238E27FC236}">
                <a16:creationId xmlns:a16="http://schemas.microsoft.com/office/drawing/2014/main" id="{A1B55371-AC07-AA74-3632-7A78F4A6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841755"/>
            <a:ext cx="3790950" cy="123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31ABB-A7C7-0A43-0190-CEE873F4DB17}"/>
              </a:ext>
            </a:extLst>
          </p:cNvPr>
          <p:cNvSpPr txBox="1"/>
          <p:nvPr/>
        </p:nvSpPr>
        <p:spPr>
          <a:xfrm>
            <a:off x="733424" y="5088264"/>
            <a:ext cx="2171702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🔎 단위행렬</a:t>
            </a:r>
            <a:r>
              <a:rPr lang="en-US" altLang="ko-KR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2840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5EEC-99CC-7446-0391-B481F0E2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0BBDEB-FC66-8B8B-8A04-B5A274B16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025"/>
            <a:ext cx="12192000" cy="4442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23838C-293C-DE59-76E4-FB1EC99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 함수</a:t>
            </a:r>
            <a:r>
              <a:rPr lang="en-US" altLang="ko-KR" dirty="0"/>
              <a:t>(5) - eye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B3AB-A295-E643-EB78-261120D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EC502-3DAD-01F6-9EC3-893BAF96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EC18D-97C2-A87E-2C5A-A22FD24C3FD1}"/>
              </a:ext>
            </a:extLst>
          </p:cNvPr>
          <p:cNvSpPr txBox="1"/>
          <p:nvPr/>
        </p:nvSpPr>
        <p:spPr>
          <a:xfrm>
            <a:off x="720724" y="1767058"/>
            <a:ext cx="8982075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np.eye</a:t>
            </a:r>
            <a:r>
              <a:rPr lang="en-US" altLang="ko-KR" sz="2800" dirty="0"/>
              <a:t>(N, M, k) </a:t>
            </a:r>
            <a:r>
              <a:rPr lang="ko-KR" altLang="en-US" sz="2800" dirty="0"/>
              <a:t>예제 </a:t>
            </a:r>
            <a:r>
              <a:rPr lang="en-US" altLang="ko-KR" sz="2800" dirty="0"/>
              <a:t>: 3 X 5 </a:t>
            </a:r>
            <a:r>
              <a:rPr lang="ko-KR" altLang="en-US" sz="2800" dirty="0" err="1"/>
              <a:t>비정방</a:t>
            </a:r>
            <a:r>
              <a:rPr lang="ko-KR" altLang="en-US" sz="2800" dirty="0"/>
              <a:t> 행렬</a:t>
            </a:r>
            <a:r>
              <a:rPr lang="en-US" altLang="ko-KR" sz="2800" dirty="0"/>
              <a:t>, </a:t>
            </a:r>
            <a:r>
              <a:rPr lang="ko-KR" altLang="en-US" sz="2800" dirty="0"/>
              <a:t>대각선 이동</a:t>
            </a:r>
            <a:endParaRPr lang="en-US" altLang="ko-KR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B96D9-D80C-CD88-E10B-CAB25E4FB1F0}"/>
              </a:ext>
            </a:extLst>
          </p:cNvPr>
          <p:cNvSpPr/>
          <p:nvPr/>
        </p:nvSpPr>
        <p:spPr>
          <a:xfrm rot="12712943">
            <a:off x="5487223" y="3950565"/>
            <a:ext cx="1759785" cy="3163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0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다차원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r>
              <a:rPr lang="ko-KR" altLang="en-US" dirty="0"/>
              <a:t>을 쉽게 처리하고 효율적으로 사용할 수 있도록 지원하는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 err="1"/>
              <a:t>파이썬의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"Numerical Python"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수치해석</a:t>
            </a:r>
            <a:r>
              <a:rPr lang="en-US" altLang="ko-KR" dirty="0"/>
              <a:t>, </a:t>
            </a:r>
            <a:r>
              <a:rPr lang="ko-KR" altLang="en-US" dirty="0"/>
              <a:t>통계 관련 기능을 구현한다고 할 때 가장 기본이 되는 모듈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75BEB-85AE-4B4B-E706-51E01A208507}"/>
              </a:ext>
            </a:extLst>
          </p:cNvPr>
          <p:cNvSpPr/>
          <p:nvPr/>
        </p:nvSpPr>
        <p:spPr>
          <a:xfrm>
            <a:off x="892628" y="4136820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“NumPy is the fundamental package for array computing with Python.”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2956890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623C-0C7D-96CB-C4A3-5157192B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47EA2-0AC3-619F-AA0E-C626A4C8B3DD}"/>
              </a:ext>
            </a:extLst>
          </p:cNvPr>
          <p:cNvSpPr txBox="1"/>
          <p:nvPr/>
        </p:nvSpPr>
        <p:spPr>
          <a:xfrm>
            <a:off x="2719137" y="2600493"/>
            <a:ext cx="6753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범위 기반 배열 생성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6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3BF8-AE7B-84A7-818D-7B1156CC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4716C1-C04F-F406-1A33-D13F219F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802"/>
            <a:ext cx="12192000" cy="3698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036B87-BC08-DA63-516C-E29AE495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기반 배열 생성</a:t>
            </a:r>
            <a:r>
              <a:rPr lang="en-US" altLang="ko-KR" dirty="0"/>
              <a:t>(1) - </a:t>
            </a:r>
            <a:r>
              <a:rPr lang="en-US" altLang="ko-KR" dirty="0" err="1"/>
              <a:t>arange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D7306-F446-2745-A217-EAA0BB00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F1E85E-A249-6C4C-58C1-00E6D687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D6686-6B3F-69E0-9791-59C1CAE2D207}"/>
              </a:ext>
            </a:extLst>
          </p:cNvPr>
          <p:cNvSpPr txBox="1"/>
          <p:nvPr/>
        </p:nvSpPr>
        <p:spPr>
          <a:xfrm>
            <a:off x="720724" y="1767058"/>
            <a:ext cx="11471276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np.arange</a:t>
            </a:r>
            <a:r>
              <a:rPr lang="en-US" altLang="ko-KR" sz="2800" dirty="0"/>
              <a:t>(start, stop, step) : range()</a:t>
            </a:r>
            <a:r>
              <a:rPr lang="ko-KR" altLang="en-US" sz="2800" dirty="0"/>
              <a:t>와 유사함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시작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(start)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~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(stop)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미만의 정수 배열을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step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간격으로 생성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8301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CDA2-8E15-6E42-F32A-117CA08B4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CE33D2-AA88-58F7-8D15-D15D92E4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6982"/>
            <a:ext cx="12192000" cy="3698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422D4AE-8DF2-8AEB-B976-99FB6596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범위 기반 배열 생성</a:t>
            </a:r>
            <a:r>
              <a:rPr lang="en-US" altLang="ko-KR" dirty="0"/>
              <a:t>(2) - </a:t>
            </a:r>
            <a:r>
              <a:rPr lang="en-US" altLang="ko-KR" dirty="0" err="1"/>
              <a:t>linspace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90983-45DB-CC5F-A5E2-E9398A63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1AB30-3810-27D3-7221-0A274B6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C28CB-EFA8-D76A-4088-9C59F69021A7}"/>
              </a:ext>
            </a:extLst>
          </p:cNvPr>
          <p:cNvSpPr txBox="1"/>
          <p:nvPr/>
        </p:nvSpPr>
        <p:spPr>
          <a:xfrm>
            <a:off x="720724" y="1756888"/>
            <a:ext cx="11471276" cy="1228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np.linspace</a:t>
            </a:r>
            <a:r>
              <a:rPr lang="en-US" altLang="ko-KR" sz="2800" dirty="0"/>
              <a:t>(start, stop, num)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시작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(start) ~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(stop)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균일 간격으로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생성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42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2E7-30C4-C85A-0219-169C550D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5369DD-80D0-28FB-D9A0-DA5C009EBF23}"/>
              </a:ext>
            </a:extLst>
          </p:cNvPr>
          <p:cNvSpPr txBox="1"/>
          <p:nvPr/>
        </p:nvSpPr>
        <p:spPr>
          <a:xfrm>
            <a:off x="3567126" y="2600493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랜덤 배열 생성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01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508D1-9CDF-5046-C474-E12089453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D82BC-3CC2-1FF7-D9F6-83546FA6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배열 생성</a:t>
            </a:r>
            <a:r>
              <a:rPr lang="en-US" altLang="ko-KR" dirty="0"/>
              <a:t>(1) – rand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0CF8A-1744-4F6E-9DAF-F64D4E8B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958C4-4511-CBF9-92B3-AD8542D0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D63F5-A68C-A326-A3E2-61E4DEB797BB}"/>
              </a:ext>
            </a:extLst>
          </p:cNvPr>
          <p:cNvSpPr txBox="1"/>
          <p:nvPr/>
        </p:nvSpPr>
        <p:spPr>
          <a:xfrm>
            <a:off x="720724" y="1405108"/>
            <a:ext cx="10747376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np.random.rand</a:t>
            </a:r>
            <a:r>
              <a:rPr lang="en-US" altLang="ko-KR" sz="2800" dirty="0"/>
              <a:t>(m, n)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 x n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크기의 배열 생성 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0~1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사이의 난수로 초기화</a:t>
            </a:r>
            <a:endParaRPr lang="en-US" altLang="ko-KR" sz="2800" dirty="0"/>
          </a:p>
        </p:txBody>
      </p:sp>
      <p:pic>
        <p:nvPicPr>
          <p:cNvPr id="7" name="그림 6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46D0E-FBF8-B293-7076-49954E950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319"/>
            <a:ext cx="12192000" cy="3698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9D67D-341C-63C7-2A2E-73A1BE62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21" y="4737413"/>
            <a:ext cx="5396179" cy="7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2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1FAF-74D2-28AB-3656-3A8F891BD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92978A-E525-56EA-1FF1-376B83C3F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1811346"/>
            <a:ext cx="12192000" cy="3698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E284DE-C896-A0DB-2F50-7C92781F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배열 생성</a:t>
            </a:r>
            <a:r>
              <a:rPr lang="en-US" altLang="ko-KR" dirty="0"/>
              <a:t>(2) – </a:t>
            </a:r>
            <a:r>
              <a:rPr lang="en-US" altLang="ko-KR" dirty="0" err="1"/>
              <a:t>randn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0AFA-2F67-8C50-BE52-405AB60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5819F-C93F-5100-BC6E-F3F13A5F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9DBAC-6420-ECC6-B70E-8BBC55A155BD}"/>
              </a:ext>
            </a:extLst>
          </p:cNvPr>
          <p:cNvSpPr txBox="1"/>
          <p:nvPr/>
        </p:nvSpPr>
        <p:spPr>
          <a:xfrm>
            <a:off x="720724" y="1405108"/>
            <a:ext cx="10747376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np.random.randn</a:t>
            </a:r>
            <a:r>
              <a:rPr lang="en-US" altLang="ko-KR" sz="2800" dirty="0"/>
              <a:t>(m, n)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 x n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크기의 배열 생성 및 표준 정규분포를 따르는 난수로 초기화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평균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분산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1)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C9A47C-4EF1-1A26-84FB-8DA6580AE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22" y="4709857"/>
            <a:ext cx="5291404" cy="8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9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D9F1-5D9F-D7FC-DE1D-3E324082E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텍스트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1DD69C-4CA8-529E-B4FF-B2731DABA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489"/>
            <a:ext cx="12192000" cy="36986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C3B78E-4FDF-8CAF-E4E9-5B0E0DDA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배열 생성</a:t>
            </a:r>
            <a:r>
              <a:rPr lang="en-US" altLang="ko-KR" dirty="0"/>
              <a:t>(3) – </a:t>
            </a:r>
            <a:r>
              <a:rPr lang="en-US" altLang="ko-KR" dirty="0" err="1"/>
              <a:t>randint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62537-57FF-696F-7688-26C5A46E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6693E-BE29-6DB9-15E7-342821FA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3A42C-B02A-FD00-575C-267769FCF030}"/>
              </a:ext>
            </a:extLst>
          </p:cNvPr>
          <p:cNvSpPr txBox="1"/>
          <p:nvPr/>
        </p:nvSpPr>
        <p:spPr>
          <a:xfrm>
            <a:off x="720724" y="1405108"/>
            <a:ext cx="10747376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np.random.randint</a:t>
            </a:r>
            <a:r>
              <a:rPr lang="en-US" altLang="ko-KR" sz="2800" dirty="0"/>
              <a:t>(low, high, size)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low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high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미만의 숫자로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size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형태의 정수 배열을 생성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72E256-130B-0CE4-D0F2-2B065E30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24" y="4709856"/>
            <a:ext cx="2790251" cy="7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4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ACA9-8735-6484-8DF4-134C2C83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F0ED-324C-1073-783D-ECD4A11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배열 생성</a:t>
            </a:r>
            <a:r>
              <a:rPr lang="en-US" altLang="ko-KR" dirty="0"/>
              <a:t>(4) – seed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F0E27-AF95-F885-385C-ED5F6568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1E0D3-9045-B690-F594-06CDFD7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C94F8-C25A-57F3-9E6C-CFE0DD80F5F3}"/>
              </a:ext>
            </a:extLst>
          </p:cNvPr>
          <p:cNvSpPr txBox="1"/>
          <p:nvPr/>
        </p:nvSpPr>
        <p:spPr>
          <a:xfrm>
            <a:off x="720724" y="1163808"/>
            <a:ext cx="10747376" cy="122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 err="1"/>
              <a:t>np.random.seed</a:t>
            </a:r>
            <a:r>
              <a:rPr lang="en-US" altLang="ko-KR" sz="28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시드는 난수 생성기의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시작값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→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같은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시드를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주면 항상 같은 결과를 얻을 수 있음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39AAC7-21DA-73F1-E9D4-A454D25E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45" y="1455926"/>
            <a:ext cx="12403645" cy="55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51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95451-AB85-117C-3D31-EFECFF59C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A3540-5DA6-8575-F6E6-C74AC036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RNG(Random Number Generator)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89CD0-0A53-F488-366A-86798599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10712-6B46-2271-1A6C-EDE9A514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55AEB3E-B2D6-D074-8F26-6CA3A551C9DA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7717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NumPy</a:t>
            </a:r>
            <a:r>
              <a:rPr lang="ko-KR" altLang="en-US" dirty="0"/>
              <a:t>에서 독립적으로 난수를 생성하고 관리할 수 있는 </a:t>
            </a:r>
            <a:r>
              <a:rPr lang="en-US" altLang="ko-KR" dirty="0"/>
              <a:t>Generator </a:t>
            </a:r>
            <a:r>
              <a:rPr lang="ko-KR" altLang="en-US" dirty="0"/>
              <a:t>클래스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기반의 난수 </a:t>
            </a:r>
            <a:r>
              <a:rPr lang="ko-KR" altLang="en-US" dirty="0" err="1"/>
              <a:t>생성기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NumPy </a:t>
            </a:r>
            <a:r>
              <a:rPr lang="ko-KR" altLang="en-US" dirty="0"/>
              <a:t>개발팀은 향후 </a:t>
            </a:r>
            <a:r>
              <a:rPr lang="en-US" altLang="ko-KR" dirty="0"/>
              <a:t>Generator </a:t>
            </a:r>
            <a:r>
              <a:rPr lang="ko-KR" altLang="en-US" dirty="0"/>
              <a:t>기반의 </a:t>
            </a:r>
            <a:r>
              <a:rPr lang="en-US" altLang="ko-KR" dirty="0"/>
              <a:t>RNG </a:t>
            </a:r>
            <a:r>
              <a:rPr lang="ko-KR" altLang="en-US" dirty="0"/>
              <a:t>사용을 </a:t>
            </a:r>
            <a:r>
              <a:rPr lang="ko-KR" altLang="en-US" b="1" dirty="0"/>
              <a:t>표준 방식으로 권장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기존 방식 </a:t>
            </a:r>
            <a:r>
              <a:rPr lang="en-US" altLang="ko-KR" dirty="0"/>
              <a:t>(</a:t>
            </a:r>
            <a:r>
              <a:rPr lang="en-US" altLang="ko-KR" dirty="0" err="1"/>
              <a:t>np.random.seed</a:t>
            </a:r>
            <a:r>
              <a:rPr lang="en-US" altLang="ko-KR" dirty="0"/>
              <a:t>)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전역 상태</a:t>
            </a:r>
            <a:r>
              <a:rPr lang="en-US" altLang="ko-KR" dirty="0"/>
              <a:t>(global state)</a:t>
            </a:r>
            <a:r>
              <a:rPr lang="ko-KR" altLang="en-US" dirty="0"/>
              <a:t>를 사용함 </a:t>
            </a:r>
            <a:r>
              <a:rPr lang="en-US" altLang="ko-KR" dirty="0"/>
              <a:t>:</a:t>
            </a:r>
            <a:r>
              <a:rPr lang="ko-KR" altLang="en-US" dirty="0"/>
              <a:t> 코드 전반에서 예측 어려움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➡️ </a:t>
            </a:r>
            <a:r>
              <a:rPr lang="en-US" altLang="ko-KR" dirty="0"/>
              <a:t>RNG</a:t>
            </a:r>
            <a:r>
              <a:rPr lang="ko-KR" altLang="en-US" dirty="0"/>
              <a:t>로는</a:t>
            </a:r>
            <a:r>
              <a:rPr lang="ko-KR" altLang="en-US" b="1" dirty="0"/>
              <a:t> 간섭하지 않는 독립적인 난수 시퀀스</a:t>
            </a:r>
            <a:r>
              <a:rPr lang="ko-KR" altLang="en-US" dirty="0"/>
              <a:t> 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145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9DDA0-2DAA-0998-3500-7112D14F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F8A61-F763-6344-03D1-32041006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RNG(Random Number Generator)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832E7-4436-D37E-F4A7-D57D7915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33A6C-3FFB-807D-D9F6-5D1DF393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AE462462-C512-27F8-51B9-9FF2EF258D3E}"/>
              </a:ext>
            </a:extLst>
          </p:cNvPr>
          <p:cNvSpPr txBox="1">
            <a:spLocks/>
          </p:cNvSpPr>
          <p:nvPr/>
        </p:nvSpPr>
        <p:spPr>
          <a:xfrm>
            <a:off x="238991" y="1133799"/>
            <a:ext cx="11701221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주요 메서드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A255D8-EB9C-5DA8-A49D-4BA80DF52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92988"/>
              </p:ext>
            </p:extLst>
          </p:nvPr>
        </p:nvGraphicFramePr>
        <p:xfrm>
          <a:off x="838200" y="1917534"/>
          <a:ext cx="10515600" cy="3949036"/>
        </p:xfrm>
        <a:graphic>
          <a:graphicData uri="http://schemas.openxmlformats.org/drawingml/2006/table">
            <a:tbl>
              <a:tblPr/>
              <a:tblGrid>
                <a:gridCol w="3295079">
                  <a:extLst>
                    <a:ext uri="{9D8B030D-6E8A-4147-A177-3AD203B41FA5}">
                      <a16:colId xmlns:a16="http://schemas.microsoft.com/office/drawing/2014/main" val="1569582355"/>
                    </a:ext>
                  </a:extLst>
                </a:gridCol>
                <a:gridCol w="3352385">
                  <a:extLst>
                    <a:ext uri="{9D8B030D-6E8A-4147-A177-3AD203B41FA5}">
                      <a16:colId xmlns:a16="http://schemas.microsoft.com/office/drawing/2014/main" val="3092492779"/>
                    </a:ext>
                  </a:extLst>
                </a:gridCol>
                <a:gridCol w="3868136">
                  <a:extLst>
                    <a:ext uri="{9D8B030D-6E8A-4147-A177-3AD203B41FA5}">
                      <a16:colId xmlns:a16="http://schemas.microsoft.com/office/drawing/2014/main" val="426248221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반환 범위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84430"/>
                  </a:ext>
                </a:extLst>
              </a:tr>
              <a:tr h="825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integers(low, high, size)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정수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[low, high)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64870"/>
                  </a:ext>
                </a:extLst>
              </a:tr>
              <a:tr h="825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random(size)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[0.0, 1.0)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사이의 실수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균등분포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68908"/>
                  </a:ext>
                </a:extLst>
              </a:tr>
              <a:tr h="825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normal(loc, scale, size)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정규분포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평균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=loc,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표준편차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=scale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067959"/>
                  </a:ext>
                </a:extLst>
              </a:tr>
              <a:tr h="825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uniform(low, high, size)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균등분포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[low, high)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0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D197FA-030D-6F75-6061-4456CB57D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9" t="4189" r="14632" b="5832"/>
          <a:stretch>
            <a:fillRect/>
          </a:stretch>
        </p:blipFill>
        <p:spPr bwMode="auto">
          <a:xfrm>
            <a:off x="1405125" y="2520651"/>
            <a:ext cx="4065564" cy="265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F52F-61EE-8547-F552-DA10E69D599C}"/>
              </a:ext>
            </a:extLst>
          </p:cNvPr>
          <p:cNvSpPr txBox="1"/>
          <p:nvPr/>
        </p:nvSpPr>
        <p:spPr>
          <a:xfrm>
            <a:off x="6015304" y="2654417"/>
            <a:ext cx="3299982" cy="1690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행렬의 성분을 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배열한 줄을 </a:t>
            </a:r>
            <a:r>
              <a:rPr lang="ko-KR" altLang="en-US" sz="24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</a:t>
            </a:r>
            <a:b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4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배열한 줄을 </a:t>
            </a:r>
            <a:r>
              <a:rPr lang="ko-KR" altLang="en-US" sz="24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61BB-57E1-482B-7CAB-5B957EC3C1D8}"/>
              </a:ext>
            </a:extLst>
          </p:cNvPr>
          <p:cNvSpPr txBox="1"/>
          <p:nvPr/>
        </p:nvSpPr>
        <p:spPr>
          <a:xfrm>
            <a:off x="6701824" y="4463732"/>
            <a:ext cx="4065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2 x 3 </a:t>
            </a:r>
            <a:r>
              <a:rPr lang="ko-KR" altLang="en-US" sz="2400" dirty="0"/>
              <a:t>행렬 또는 </a:t>
            </a:r>
            <a:r>
              <a:rPr lang="en-US" altLang="ko-KR" sz="2400" dirty="0"/>
              <a:t>2</a:t>
            </a:r>
            <a:r>
              <a:rPr lang="ko-KR" altLang="en-US" sz="2400" dirty="0"/>
              <a:t>행 </a:t>
            </a:r>
            <a:r>
              <a:rPr lang="en-US" altLang="ko-KR" sz="2400" dirty="0"/>
              <a:t>3</a:t>
            </a:r>
            <a:r>
              <a:rPr lang="ko-KR" altLang="en-US" sz="2400" dirty="0"/>
              <a:t>열의 행렬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B329C06-7829-E32D-E5E5-F9C3C6068B40}"/>
              </a:ext>
            </a:extLst>
          </p:cNvPr>
          <p:cNvSpPr/>
          <p:nvPr/>
        </p:nvSpPr>
        <p:spPr>
          <a:xfrm>
            <a:off x="6157208" y="4559444"/>
            <a:ext cx="459278" cy="270240"/>
          </a:xfrm>
          <a:prstGeom prst="rightArrow">
            <a:avLst>
              <a:gd name="adj1" fmla="val 50000"/>
              <a:gd name="adj2" fmla="val 8256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791C9EB-5BE7-C22D-A6A1-302B1EA0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행렬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A8A7A0A-0402-BC79-5E10-792D70CB6570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69758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숫자나 수식을 가로줄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과 세로줄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 배열한 </a:t>
            </a:r>
            <a:r>
              <a:rPr lang="en-US" altLang="ko-KR" dirty="0"/>
              <a:t>2</a:t>
            </a:r>
            <a:r>
              <a:rPr lang="ko-KR" altLang="en-US" dirty="0"/>
              <a:t>차원 구조의 수학적 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316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73128-0ED1-AD3D-A9E2-F65CBFF1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65C2-6A1D-3F87-3441-F09B86D1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RNG(Random Number Generator)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1C40C-3F20-BAAC-BC7D-B70B4248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C8947-5BB5-84CF-BDE4-F5D355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C658A64-22DB-F5EA-52CF-DB3F4E1C2E81}"/>
              </a:ext>
            </a:extLst>
          </p:cNvPr>
          <p:cNvSpPr txBox="1">
            <a:spLocks/>
          </p:cNvSpPr>
          <p:nvPr/>
        </p:nvSpPr>
        <p:spPr>
          <a:xfrm>
            <a:off x="1105266" y="876831"/>
            <a:ext cx="11701221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주요 메서드</a:t>
            </a:r>
            <a:endParaRPr lang="en-US" altLang="ko-KR" dirty="0"/>
          </a:p>
        </p:txBody>
      </p:sp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5136A5-B770-8E4F-1DCB-DD8B58032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1" t="14906" r="7543" b="15183"/>
          <a:stretch>
            <a:fillRect/>
          </a:stretch>
        </p:blipFill>
        <p:spPr>
          <a:xfrm>
            <a:off x="1246471" y="1530015"/>
            <a:ext cx="9699057" cy="4288367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68711DAA-F1B1-4FD4-A09B-805308A98FAA}"/>
              </a:ext>
            </a:extLst>
          </p:cNvPr>
          <p:cNvSpPr txBox="1">
            <a:spLocks/>
          </p:cNvSpPr>
          <p:nvPr/>
        </p:nvSpPr>
        <p:spPr>
          <a:xfrm>
            <a:off x="1105267" y="5705799"/>
            <a:ext cx="9334134" cy="5426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default_rng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numpy.random.Generator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객체를 생성하는 함수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seed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생략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914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2637-0FC6-A29B-CBC5-FF6D61E2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78B0-769B-9444-956E-D041B4C3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초기화 및 생성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730F779-8572-F234-8F0A-656C3A42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</a:t>
            </a:r>
            <a:r>
              <a:rPr lang="ko-KR" altLang="en-US" sz="2400" dirty="0"/>
              <a:t>으로 채워진 크기 </a:t>
            </a:r>
            <a:r>
              <a:rPr lang="en-US" altLang="ko-KR" sz="2400" dirty="0"/>
              <a:t>(3, 4) </a:t>
            </a:r>
            <a:r>
              <a:rPr lang="ko-KR" altLang="en-US" sz="2400" dirty="0"/>
              <a:t>배열을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모든 값을 </a:t>
            </a:r>
            <a:r>
              <a:rPr lang="en-US" altLang="ko-KR" sz="2400" dirty="0"/>
              <a:t>5</a:t>
            </a:r>
            <a:r>
              <a:rPr lang="ko-KR" altLang="en-US" sz="2400" dirty="0"/>
              <a:t>로 채우는 새로운 배열을 만드세요</a:t>
            </a:r>
            <a:r>
              <a:rPr lang="en-US" altLang="ko-KR" sz="2400" dirty="0"/>
              <a:t>.</a:t>
            </a:r>
            <a:r>
              <a:rPr lang="en-US" altLang="ko-KR" sz="2000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20</a:t>
            </a:r>
            <a:r>
              <a:rPr lang="ko-KR" altLang="en-US" sz="2400" dirty="0"/>
              <a:t>까지 </a:t>
            </a:r>
            <a:r>
              <a:rPr lang="en-US" altLang="ko-KR" sz="2400" dirty="0"/>
              <a:t>2</a:t>
            </a:r>
            <a:r>
              <a:rPr lang="ko-KR" altLang="en-US" sz="2400" dirty="0"/>
              <a:t>씩 증가하는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배열을 생성하세요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0~1 </a:t>
            </a:r>
            <a:r>
              <a:rPr lang="ko-KR" altLang="en-US" sz="2400" dirty="0"/>
              <a:t>사이의 실수 난수를 가지는 </a:t>
            </a:r>
            <a:r>
              <a:rPr lang="en-US" altLang="ko-KR" sz="2400" dirty="0"/>
              <a:t>(2, 3) </a:t>
            </a:r>
            <a:r>
              <a:rPr lang="ko-KR" altLang="en-US" sz="2400" dirty="0"/>
              <a:t>크기의 배열을 생성하세요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평균이 </a:t>
            </a:r>
            <a:r>
              <a:rPr lang="en-US" altLang="ko-KR" sz="2400" dirty="0"/>
              <a:t>100, </a:t>
            </a:r>
            <a:r>
              <a:rPr lang="ko-KR" altLang="en-US" sz="2400" dirty="0"/>
              <a:t>표준편차가 </a:t>
            </a:r>
            <a:r>
              <a:rPr lang="en-US" altLang="ko-KR" sz="2400" dirty="0"/>
              <a:t>20</a:t>
            </a:r>
            <a:r>
              <a:rPr lang="ko-KR" altLang="en-US" sz="2400" dirty="0"/>
              <a:t>인 정규분포 난수 </a:t>
            </a:r>
            <a:r>
              <a:rPr lang="en-US" altLang="ko-KR" sz="2400" dirty="0"/>
              <a:t>6</a:t>
            </a:r>
            <a:r>
              <a:rPr lang="ko-KR" altLang="en-US" sz="2400" dirty="0"/>
              <a:t>개를 생성하세요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83EB4-3623-64A9-0730-1C9B81A1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0D7EE-9136-E4AE-EC83-D2BA0D2D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8" y="1754170"/>
            <a:ext cx="936803" cy="73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27183-33EC-43D9-C685-A2DB6088F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07" y="2487247"/>
            <a:ext cx="3258005" cy="581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4C1B5A-6F76-B987-3152-C41EBF3D9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178" y="3263150"/>
            <a:ext cx="2641834" cy="652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4E8B08-4592-EA89-C9C6-04F371809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88" y="4516383"/>
            <a:ext cx="593490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2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B165-1905-2C51-01CD-1DCF3CBAF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577F-FFB9-FF2A-4BF4-430B4136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초기화 및 생성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F5C8B-5581-930A-B18D-EF3AB4B9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20</a:t>
            </a:r>
            <a:r>
              <a:rPr lang="ko-KR" altLang="en-US" sz="2400" dirty="0"/>
              <a:t>까지의 정수를 포함하는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배열을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이 배열을 </a:t>
            </a:r>
            <a:r>
              <a:rPr lang="en-US" altLang="ko-KR" sz="2400" dirty="0"/>
              <a:t>(4, 5) </a:t>
            </a:r>
            <a:r>
              <a:rPr lang="ko-KR" altLang="en-US" sz="2400" dirty="0"/>
              <a:t>크기의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배열로 변환하세요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1</a:t>
            </a:r>
            <a:r>
              <a:rPr lang="ko-KR" altLang="en-US" sz="2400" dirty="0"/>
              <a:t>까지 균등 간격으로 나눈 </a:t>
            </a:r>
            <a:r>
              <a:rPr lang="en-US" altLang="ko-KR" sz="2400" dirty="0"/>
              <a:t>12</a:t>
            </a:r>
            <a:r>
              <a:rPr lang="ko-KR" altLang="en-US" sz="2400" dirty="0"/>
              <a:t>개의 값을 가지는 배열을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이를 </a:t>
            </a:r>
            <a:r>
              <a:rPr lang="en-US" altLang="ko-KR" sz="2400" dirty="0"/>
              <a:t>(3, 4) </a:t>
            </a:r>
            <a:r>
              <a:rPr lang="ko-KR" altLang="en-US" sz="2400" dirty="0"/>
              <a:t>크기로 변환하세요</a:t>
            </a:r>
            <a:r>
              <a:rPr lang="en-US" altLang="ko-KR" sz="2400" dirty="0"/>
              <a:t>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0~99 </a:t>
            </a:r>
            <a:r>
              <a:rPr lang="ko-KR" altLang="en-US" sz="2400" dirty="0"/>
              <a:t>사이의 난수로 이루어진 </a:t>
            </a:r>
            <a:r>
              <a:rPr lang="en-US" altLang="ko-KR" sz="2400" dirty="0"/>
              <a:t>(10, 10) </a:t>
            </a:r>
            <a:r>
              <a:rPr lang="ko-KR" altLang="en-US" sz="2400" dirty="0"/>
              <a:t>배열을 생성한 뒤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np.eye</a:t>
            </a:r>
            <a:r>
              <a:rPr lang="en-US" altLang="ko-KR" sz="2400" dirty="0"/>
              <a:t>()</a:t>
            </a:r>
            <a:r>
              <a:rPr lang="ko-KR" altLang="en-US" sz="2400" dirty="0"/>
              <a:t>로 만든 단위 행렬을 더하여 대각선 요소가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증가된 배열을 만드세요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0~9 </a:t>
            </a:r>
            <a:r>
              <a:rPr lang="ko-KR" altLang="en-US" sz="2400" dirty="0"/>
              <a:t>사이의 난수로 이루어진 </a:t>
            </a:r>
            <a:r>
              <a:rPr lang="en-US" altLang="ko-KR" sz="2400" dirty="0"/>
              <a:t>(2, 3, 4) 3</a:t>
            </a:r>
            <a:r>
              <a:rPr lang="ko-KR" altLang="en-US" sz="2400" dirty="0"/>
              <a:t>차원 배열을 생성하세요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FD5FC-714C-640A-502D-7F7144E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81E15-9056-DA27-ED32-E685E7B7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35" y="1695417"/>
            <a:ext cx="1201865" cy="786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05B3E0-ECCF-01F4-C05C-2776397FA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35" y="2928868"/>
            <a:ext cx="2992565" cy="695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D0D0DC-D49B-CF8C-8063-F29F21896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778" y="4140661"/>
            <a:ext cx="2214839" cy="1407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7B42E1-4B13-BCC1-0060-0023EEF71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502" y="4910132"/>
            <a:ext cx="935061" cy="1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4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EE7CE-D447-4A14-B998-6C56C44B5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2FEFC-510E-ADBF-1495-B272D43E2C94}"/>
              </a:ext>
            </a:extLst>
          </p:cNvPr>
          <p:cNvSpPr txBox="1"/>
          <p:nvPr/>
        </p:nvSpPr>
        <p:spPr>
          <a:xfrm>
            <a:off x="2933942" y="2600493"/>
            <a:ext cx="6324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인덱싱과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슬라이싱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775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F9A61-FD3D-2628-CF18-9DD6B9D1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0BE4-DF86-B496-A3F4-2FCB33AB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의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B578D-A49C-8A48-2944-F9C1C8FF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3C447-6536-DED5-5AB3-248A71CC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F787103-F57A-BFED-F0CE-1B08617BD281}"/>
              </a:ext>
            </a:extLst>
          </p:cNvPr>
          <p:cNvSpPr txBox="1">
            <a:spLocks/>
          </p:cNvSpPr>
          <p:nvPr/>
        </p:nvSpPr>
        <p:spPr>
          <a:xfrm>
            <a:off x="238991" y="1145407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NumPy</a:t>
            </a:r>
            <a:r>
              <a:rPr lang="ko-KR" altLang="en-US" dirty="0"/>
              <a:t> 배열은 </a:t>
            </a:r>
            <a:r>
              <a:rPr lang="en-US" altLang="ko-KR" dirty="0"/>
              <a:t>Python</a:t>
            </a:r>
            <a:r>
              <a:rPr lang="ko-KR" altLang="en-US" dirty="0"/>
              <a:t> 시퀀스와 동일하게 </a:t>
            </a:r>
            <a:r>
              <a:rPr lang="en-US" altLang="ko-KR" dirty="0"/>
              <a:t>0</a:t>
            </a:r>
            <a:r>
              <a:rPr lang="ko-KR" altLang="en-US" dirty="0"/>
              <a:t>부터 시작하는 인덱스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인덱싱과 </a:t>
            </a:r>
            <a:r>
              <a:rPr lang="ko-KR" altLang="en-US" dirty="0" err="1"/>
              <a:t>슬라이싱의</a:t>
            </a:r>
            <a:r>
              <a:rPr lang="ko-KR" altLang="en-US" dirty="0"/>
              <a:t> </a:t>
            </a:r>
            <a:r>
              <a:rPr lang="ko-KR" altLang="en-US" b="1" dirty="0"/>
              <a:t>기본적인 문법은 동일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다차원 인덱싱과 조건 기반 요소 선택 등의 편의 기능을 제공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Python </a:t>
            </a:r>
            <a:r>
              <a:rPr lang="ko-KR" altLang="en-US" dirty="0"/>
              <a:t>시퀀스보다 더 빠른 연산을 수행할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5898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71784-3332-244D-2589-24865C13F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CC7A-02D4-D6E2-40D6-155E7DF4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FE966-F0E9-4C3A-CCC3-23A90465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18420-7562-D898-5009-8F88AA6A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2F02044-A37A-2A4E-5282-A28815200985}"/>
              </a:ext>
            </a:extLst>
          </p:cNvPr>
          <p:cNvSpPr txBox="1">
            <a:spLocks/>
          </p:cNvSpPr>
          <p:nvPr/>
        </p:nvSpPr>
        <p:spPr>
          <a:xfrm>
            <a:off x="2092480" y="1082038"/>
            <a:ext cx="3771534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 인덱싱</a:t>
            </a:r>
            <a:endParaRPr lang="en-US" altLang="ko-KR" sz="2400" dirty="0"/>
          </a:p>
        </p:txBody>
      </p:sp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50F369-F3D5-8639-84BA-1AA755326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t="18311" r="9683" b="18473"/>
          <a:stretch>
            <a:fillRect/>
          </a:stretch>
        </p:blipFill>
        <p:spPr>
          <a:xfrm>
            <a:off x="2219960" y="1750060"/>
            <a:ext cx="7752080" cy="3357880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51D6B3FF-55D7-5326-7009-B05390D14F1B}"/>
              </a:ext>
            </a:extLst>
          </p:cNvPr>
          <p:cNvSpPr txBox="1">
            <a:spLocks/>
          </p:cNvSpPr>
          <p:nvPr/>
        </p:nvSpPr>
        <p:spPr>
          <a:xfrm>
            <a:off x="2092480" y="5128263"/>
            <a:ext cx="7879560" cy="109658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[0]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 번째 요소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[-1]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마지막 요소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086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E1A0-A438-53A1-4D0F-57B9AB21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38030-BB6C-DEC1-2A02-7D3504E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CC528-5DFF-F6E6-38A9-D060E16A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91B51-6F0E-7BE2-314D-9858E97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6D3EAC1B-7B60-6A51-E272-06A437C9A324}"/>
              </a:ext>
            </a:extLst>
          </p:cNvPr>
          <p:cNvSpPr txBox="1">
            <a:spLocks/>
          </p:cNvSpPr>
          <p:nvPr/>
        </p:nvSpPr>
        <p:spPr>
          <a:xfrm>
            <a:off x="2102105" y="916173"/>
            <a:ext cx="3771534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 인덱싱</a:t>
            </a:r>
            <a:endParaRPr lang="en-US" altLang="ko-KR" sz="24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67474589-9DDB-13EC-A718-74131ECF5913}"/>
              </a:ext>
            </a:extLst>
          </p:cNvPr>
          <p:cNvSpPr txBox="1">
            <a:spLocks/>
          </p:cNvSpPr>
          <p:nvPr/>
        </p:nvSpPr>
        <p:spPr>
          <a:xfrm>
            <a:off x="2159857" y="5205263"/>
            <a:ext cx="4943587" cy="94527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arr2[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형식으로 접근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음수 인덱스도 사용 가능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(arr2[-1, -1] → 9)</a:t>
            </a:r>
          </a:p>
        </p:txBody>
      </p:sp>
      <p:pic>
        <p:nvPicPr>
          <p:cNvPr id="11" name="그림 10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D4EC63-766B-92CD-95D9-F036E2DA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8" t="17606" r="9638" b="17488"/>
          <a:stretch>
            <a:fillRect/>
          </a:stretch>
        </p:blipFill>
        <p:spPr>
          <a:xfrm>
            <a:off x="2252133" y="1501837"/>
            <a:ext cx="7687734" cy="36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8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4EA69-735F-73D6-877D-2C2D8D96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3DA8EE-9066-7D65-46A9-8369E6E1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16336" r="8686" b="15972"/>
          <a:stretch>
            <a:fillRect/>
          </a:stretch>
        </p:blipFill>
        <p:spPr>
          <a:xfrm>
            <a:off x="2219960" y="1528756"/>
            <a:ext cx="7752080" cy="37236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30FD78-5ACD-52DC-F279-7A0EA080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28A5A-8943-521A-7B32-A2DA8090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B1F-3DE3-C01C-EF27-E365C6B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7BB24AC-BD7D-CA71-49A5-876213F96E8A}"/>
              </a:ext>
            </a:extLst>
          </p:cNvPr>
          <p:cNvSpPr txBox="1">
            <a:spLocks/>
          </p:cNvSpPr>
          <p:nvPr/>
        </p:nvSpPr>
        <p:spPr>
          <a:xfrm>
            <a:off x="2092480" y="870282"/>
            <a:ext cx="4562320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2</a:t>
            </a:r>
            <a:r>
              <a:rPr lang="ko-KR" altLang="en-US" sz="2400" dirty="0"/>
              <a:t>차원 인덱싱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파이썬과의</a:t>
            </a:r>
            <a:r>
              <a:rPr lang="ko-KR" altLang="en-US" sz="2400" dirty="0"/>
              <a:t> 차이</a:t>
            </a:r>
            <a:endParaRPr lang="en-US" altLang="ko-KR" sz="24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E51FC201-9A1F-2E08-EFEF-664C24AC6DAF}"/>
              </a:ext>
            </a:extLst>
          </p:cNvPr>
          <p:cNvSpPr txBox="1">
            <a:spLocks/>
          </p:cNvSpPr>
          <p:nvPr/>
        </p:nvSpPr>
        <p:spPr>
          <a:xfrm>
            <a:off x="2092480" y="5243763"/>
            <a:ext cx="7879560" cy="109658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Python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리스트는 중첩 리스트로 표현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차원을 따로 접근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NumPy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배열은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다차원 구조를 지원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콤마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(,)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차원별 인덱스 지정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110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2964C-97B9-5C04-EAE1-2DF1C7491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9B301-8C4F-4971-5309-1C2F368D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336F6-754E-783B-4935-37E91A29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3E9B3-D737-2872-DF16-DE5AFCE3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D00FCCE-8067-6070-304B-3325F00767EC}"/>
              </a:ext>
            </a:extLst>
          </p:cNvPr>
          <p:cNvSpPr txBox="1">
            <a:spLocks/>
          </p:cNvSpPr>
          <p:nvPr/>
        </p:nvSpPr>
        <p:spPr>
          <a:xfrm>
            <a:off x="2092480" y="1832810"/>
            <a:ext cx="4562320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다차원 배열 인덱싱</a:t>
            </a:r>
            <a:endParaRPr lang="en-US" altLang="ko-KR" sz="24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A7B3CDD6-D635-5B58-733C-00DF8DA4C2F2}"/>
              </a:ext>
            </a:extLst>
          </p:cNvPr>
          <p:cNvSpPr txBox="1">
            <a:spLocks/>
          </p:cNvSpPr>
          <p:nvPr/>
        </p:nvSpPr>
        <p:spPr>
          <a:xfrm>
            <a:off x="2092480" y="4387118"/>
            <a:ext cx="5952970" cy="56909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차원이 늘어나면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[dim1, dim2, dim3, ...]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형식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CC0134-401F-5805-6F87-5F60BC99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21336" r="7647" b="21689"/>
          <a:stretch>
            <a:fillRect/>
          </a:stretch>
        </p:blipFill>
        <p:spPr>
          <a:xfrm>
            <a:off x="2236403" y="2433891"/>
            <a:ext cx="7706494" cy="19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0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07CFF-1DD5-AD3C-6990-F5F2FFB9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825E-CB2F-806C-5CFF-A383F93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슬라이싱과</a:t>
            </a:r>
            <a:r>
              <a:rPr lang="ko-KR" altLang="en-US" dirty="0"/>
              <a:t> 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8A477-D697-EA3D-6E85-D7612E8A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67B4E-897B-6EBD-B4C2-0FCF33EB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C32B6AD-746B-9924-5143-90EC80F1AE51}"/>
              </a:ext>
            </a:extLst>
          </p:cNvPr>
          <p:cNvSpPr txBox="1">
            <a:spLocks/>
          </p:cNvSpPr>
          <p:nvPr/>
        </p:nvSpPr>
        <p:spPr>
          <a:xfrm>
            <a:off x="238991" y="1145407"/>
            <a:ext cx="11701221" cy="15850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Python </a:t>
            </a:r>
            <a:r>
              <a:rPr lang="ko-KR" altLang="en-US" dirty="0"/>
              <a:t>리스트의 </a:t>
            </a:r>
            <a:r>
              <a:rPr lang="ko-KR" altLang="en-US" dirty="0" err="1"/>
              <a:t>슬라이싱과</a:t>
            </a:r>
            <a:r>
              <a:rPr lang="ko-KR" altLang="en-US" dirty="0"/>
              <a:t> 동일한 문법을 사용하지만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결과가 일반 리스트가 아니라 뷰</a:t>
            </a:r>
            <a:r>
              <a:rPr lang="en-US" altLang="ko-KR" dirty="0"/>
              <a:t>(View)</a:t>
            </a:r>
            <a:r>
              <a:rPr lang="ko-KR" altLang="en-US" dirty="0"/>
              <a:t>라는 점이 다름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 뷰</a:t>
            </a:r>
            <a:r>
              <a:rPr lang="en-US" altLang="ko-KR" dirty="0"/>
              <a:t>(View) 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뷰</a:t>
            </a:r>
            <a:r>
              <a:rPr lang="ko-KR" altLang="en-US" dirty="0"/>
              <a:t>는 </a:t>
            </a:r>
            <a:r>
              <a:rPr lang="ko-KR" altLang="en-US" b="1" dirty="0"/>
              <a:t>원본 데이터의 메모리를 공유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↔️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슬라이싱은</a:t>
            </a:r>
            <a:r>
              <a:rPr lang="ko-KR" altLang="en-US" dirty="0"/>
              <a:t> 새로운 리스트 객체를 생성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슬라이스 결과를 수정하면 원본 배열도 변경됨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64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4FD95-94C1-B7C9-D4C8-0D701DCA4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69DDF-7520-AA76-DFD0-DD0FDD24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의 필요성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0DE42-34EB-69E7-369A-54FC8A7C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27FD5-2A0B-9C68-301F-2725E0FE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7131FEB-50FE-B283-7E9E-CBED12E5E3B1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ko-KR" altLang="en-US" dirty="0" err="1"/>
              <a:t>파이썬의</a:t>
            </a:r>
            <a:r>
              <a:rPr lang="ko-KR" altLang="en-US" dirty="0"/>
              <a:t> 리스트의 한계와 </a:t>
            </a:r>
            <a:r>
              <a:rPr lang="en-US" altLang="ko-KR" dirty="0"/>
              <a:t>NumPy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NumPy </a:t>
            </a:r>
            <a:r>
              <a:rPr lang="ko-KR" altLang="en-US" dirty="0"/>
              <a:t>배열은 내부적으로 </a:t>
            </a:r>
            <a:r>
              <a:rPr lang="en-US" altLang="ko-KR" dirty="0"/>
              <a:t>C</a:t>
            </a:r>
            <a:r>
              <a:rPr lang="ko-KR" altLang="en-US" dirty="0"/>
              <a:t>언어 기반의 연속된 메모리 블록을 사용 → 빠른 계산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Python </a:t>
            </a:r>
            <a:r>
              <a:rPr lang="ko-KR" altLang="en-US" dirty="0"/>
              <a:t>리스트는 각각의 요소가 포인터로 연결된 객체이기 때문에 비효율적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dirty="0" err="1"/>
              <a:t>브로드캐스팅</a:t>
            </a:r>
            <a:r>
              <a:rPr lang="en-US" altLang="ko-KR" dirty="0"/>
              <a:t>, </a:t>
            </a:r>
            <a:r>
              <a:rPr lang="ko-KR" altLang="en-US" dirty="0"/>
              <a:t>벡터 연산 등을 통해 </a:t>
            </a:r>
            <a:r>
              <a:rPr lang="en-US" altLang="ko-KR" dirty="0"/>
              <a:t>for </a:t>
            </a:r>
            <a:r>
              <a:rPr lang="ko-KR" altLang="en-US" dirty="0"/>
              <a:t>루프 없이도 대량의 계산을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293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2D27-B8DD-C0D9-C681-0DCC7835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E04E58-29E4-77AF-5306-2C7611B9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03" y="1119140"/>
            <a:ext cx="9522594" cy="51394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10009A-A116-56B1-027D-07EE426C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8D568-F9D7-BFEB-A989-0AFD17C6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4A773-5EB2-B7FF-600F-8D12FDB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A8E11190-8A08-E3CE-E101-220A079ADB65}"/>
              </a:ext>
            </a:extLst>
          </p:cNvPr>
          <p:cNvSpPr txBox="1">
            <a:spLocks/>
          </p:cNvSpPr>
          <p:nvPr/>
        </p:nvSpPr>
        <p:spPr>
          <a:xfrm>
            <a:off x="2092480" y="1341921"/>
            <a:ext cx="3771534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 </a:t>
            </a:r>
            <a:r>
              <a:rPr lang="ko-KR" altLang="en-US" sz="2400" dirty="0" err="1"/>
              <a:t>슬라이싱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0283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8EDF-0648-4E34-39E2-E3E5A8B4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00105E-3240-09C1-AF59-0A4CDCD0C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64" y="1069807"/>
            <a:ext cx="9425898" cy="5452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39316E-EECA-7F05-0FE5-484C2ECE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DB56E-4237-44A9-8A26-73178AB5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1C8CC-3BC4-F9AA-396D-1EFAA452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549DB8B4-E695-9272-0966-F281763B7DDD}"/>
              </a:ext>
            </a:extLst>
          </p:cNvPr>
          <p:cNvSpPr txBox="1">
            <a:spLocks/>
          </p:cNvSpPr>
          <p:nvPr/>
        </p:nvSpPr>
        <p:spPr>
          <a:xfrm>
            <a:off x="2092480" y="1361172"/>
            <a:ext cx="3771534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 </a:t>
            </a:r>
            <a:r>
              <a:rPr lang="ko-KR" altLang="en-US" sz="2400" dirty="0" err="1"/>
              <a:t>슬라이싱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57514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6A887-C903-AE7B-855C-B1F0BF0EF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865AE5-BE66-CDE7-E7A3-58AF038C2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t="12885" r="7442" b="12694"/>
          <a:stretch>
            <a:fillRect/>
          </a:stretch>
        </p:blipFill>
        <p:spPr>
          <a:xfrm>
            <a:off x="2266950" y="1528233"/>
            <a:ext cx="7658100" cy="4248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E8998D-65E5-A252-AE46-7AEE73C4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7BD92-EECD-79C8-709E-45FC4B18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6E7B3-BE19-BB23-DA98-87D398BC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0587773-7BBA-4F19-F89B-A912B2C8664E}"/>
              </a:ext>
            </a:extLst>
          </p:cNvPr>
          <p:cNvSpPr txBox="1">
            <a:spLocks/>
          </p:cNvSpPr>
          <p:nvPr/>
        </p:nvSpPr>
        <p:spPr>
          <a:xfrm>
            <a:off x="2105180" y="921171"/>
            <a:ext cx="3771534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파이썬과의</a:t>
            </a:r>
            <a:r>
              <a:rPr lang="ko-KR" altLang="en-US" sz="2400" dirty="0"/>
              <a:t> 차이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83912B51-C753-0BC8-FC4D-A8AB5EA3D0A3}"/>
              </a:ext>
            </a:extLst>
          </p:cNvPr>
          <p:cNvSpPr txBox="1">
            <a:spLocks/>
          </p:cNvSpPr>
          <p:nvPr/>
        </p:nvSpPr>
        <p:spPr>
          <a:xfrm>
            <a:off x="2175030" y="5684946"/>
            <a:ext cx="5952970" cy="56909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NumPy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슬라이스를 수정하면 원본 배열도 변경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896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5B84-974B-CB6E-B724-ED8E95B8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46BB2-DFC3-0CE1-627F-21FF5E1A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복사 </a:t>
            </a:r>
            <a:r>
              <a:rPr lang="en-US" altLang="ko-KR" dirty="0"/>
              <a:t>(Copy)</a:t>
            </a:r>
            <a:r>
              <a:rPr lang="ko-KR" altLang="en-US" dirty="0"/>
              <a:t>와 참조 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B3BE1-AAF4-AA66-C463-697028A8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99D9F-399B-4917-E49D-DD69DDA7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EF5B948-F857-92F6-B4F4-FE42F883C858}"/>
              </a:ext>
            </a:extLst>
          </p:cNvPr>
          <p:cNvSpPr txBox="1">
            <a:spLocks/>
          </p:cNvSpPr>
          <p:nvPr/>
        </p:nvSpPr>
        <p:spPr>
          <a:xfrm>
            <a:off x="2105179" y="1007798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1️⃣ </a:t>
            </a:r>
            <a:r>
              <a:rPr lang="ko-KR" altLang="en-US" sz="2400" dirty="0"/>
              <a:t>얕은 복사 </a:t>
            </a:r>
            <a:r>
              <a:rPr lang="en-US" altLang="ko-KR" sz="2400" dirty="0"/>
              <a:t>(Shallow Copy) = View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5B5055E-DBA0-B0D4-DEE0-91A804E912E4}"/>
              </a:ext>
            </a:extLst>
          </p:cNvPr>
          <p:cNvSpPr txBox="1">
            <a:spLocks/>
          </p:cNvSpPr>
          <p:nvPr/>
        </p:nvSpPr>
        <p:spPr>
          <a:xfrm>
            <a:off x="2105179" y="5377880"/>
            <a:ext cx="7426170" cy="11730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view()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 등은 얕은 복사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원본과 메모리를 공유하여 한 쪽을 수정하면 다른 쪽도 바뀜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7449E3-BB0E-269C-9191-774E54616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0" t="20111" r="11554" b="19961"/>
          <a:stretch>
            <a:fillRect/>
          </a:stretch>
        </p:blipFill>
        <p:spPr>
          <a:xfrm>
            <a:off x="2252419" y="1629238"/>
            <a:ext cx="7687162" cy="37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06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B96A3-A8D6-EF11-62D7-4732976D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313D-6561-C98F-FD08-782AF47A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복사</a:t>
            </a:r>
            <a:r>
              <a:rPr lang="en-US" altLang="ko-KR" dirty="0"/>
              <a:t>(Copy)</a:t>
            </a:r>
            <a:r>
              <a:rPr lang="ko-KR" altLang="en-US" dirty="0"/>
              <a:t>와 참조 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8EB90-0400-5CF5-5981-D25A08AE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BFA736-4C10-B389-B337-479BD4B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639E1FE-6334-926B-F86A-4F23827735F0}"/>
              </a:ext>
            </a:extLst>
          </p:cNvPr>
          <p:cNvSpPr txBox="1">
            <a:spLocks/>
          </p:cNvSpPr>
          <p:nvPr/>
        </p:nvSpPr>
        <p:spPr>
          <a:xfrm>
            <a:off x="2105179" y="1742526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2️⃣ </a:t>
            </a:r>
            <a:r>
              <a:rPr lang="ko-KR" altLang="en-US" sz="2400" dirty="0"/>
              <a:t>깊은 복사 </a:t>
            </a:r>
            <a:r>
              <a:rPr lang="en-US" altLang="ko-KR" sz="2400" dirty="0"/>
              <a:t>(Deep Copy) = Copy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08DF26A-4FBA-D2A3-0F7A-C3348CD7439B}"/>
              </a:ext>
            </a:extLst>
          </p:cNvPr>
          <p:cNvSpPr txBox="1">
            <a:spLocks/>
          </p:cNvSpPr>
          <p:nvPr/>
        </p:nvSpPr>
        <p:spPr>
          <a:xfrm>
            <a:off x="2075180" y="5125811"/>
            <a:ext cx="7426170" cy="60575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copy()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사용하면 원본과 독립적인 배열을 생성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6D1F90-965D-E7B6-CDE8-8FC3986A6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20165" r="9175" b="19961"/>
          <a:stretch>
            <a:fillRect/>
          </a:stretch>
        </p:blipFill>
        <p:spPr>
          <a:xfrm>
            <a:off x="2255520" y="2390874"/>
            <a:ext cx="7680960" cy="27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88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C658-4BED-161C-6602-C2AAA4D3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F5229-D2C3-1EC9-7AD8-F22233D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Fancy Indexing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7CCAA-F0D3-7BB2-C912-C870DB88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37777-A0A1-9289-8788-3D2C66D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CF9BF0C-9132-7AAA-17FC-C458B22B2446}"/>
              </a:ext>
            </a:extLst>
          </p:cNvPr>
          <p:cNvSpPr txBox="1">
            <a:spLocks/>
          </p:cNvSpPr>
          <p:nvPr/>
        </p:nvSpPr>
        <p:spPr>
          <a:xfrm>
            <a:off x="2105179" y="1881470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✅ Fancy Indexing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1056AE7-14F5-55A7-EFA2-074501FA0540}"/>
              </a:ext>
            </a:extLst>
          </p:cNvPr>
          <p:cNvSpPr txBox="1">
            <a:spLocks/>
          </p:cNvSpPr>
          <p:nvPr/>
        </p:nvSpPr>
        <p:spPr>
          <a:xfrm>
            <a:off x="2105179" y="4584766"/>
            <a:ext cx="7426170" cy="60575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정수 배열을 사용하여 여러 인덱스를 한 번에 선택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0255E6-A33C-5614-2656-B36030D1B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t="23248" r="9149" b="23458"/>
          <a:stretch>
            <a:fillRect/>
          </a:stretch>
        </p:blipFill>
        <p:spPr>
          <a:xfrm>
            <a:off x="2260599" y="2541856"/>
            <a:ext cx="7670802" cy="20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5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4D8EE-63E8-18BA-3CEE-FDD4500A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6D8DF-2ED0-27DE-6C77-E05E7728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 Indexing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E0F47-6387-0543-98A0-71CD3DA9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010E2-589F-7F24-237C-9CFBBD6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F2A46926-A1DB-4F63-5DBE-DE8226413C16}"/>
              </a:ext>
            </a:extLst>
          </p:cNvPr>
          <p:cNvSpPr txBox="1">
            <a:spLocks/>
          </p:cNvSpPr>
          <p:nvPr/>
        </p:nvSpPr>
        <p:spPr>
          <a:xfrm>
            <a:off x="2105179" y="1557207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Boolean Indexing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BA8C276-D197-9F64-F7EC-0680F5118DB3}"/>
              </a:ext>
            </a:extLst>
          </p:cNvPr>
          <p:cNvSpPr txBox="1">
            <a:spLocks/>
          </p:cNvSpPr>
          <p:nvPr/>
        </p:nvSpPr>
        <p:spPr>
          <a:xfrm>
            <a:off x="2105179" y="4262030"/>
            <a:ext cx="7426170" cy="124583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조건식을 사용하여 요소 선택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조건을 변수로 처리하여 인덱싱 가능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(Boolean Masking)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6ADFB3-4C14-7E28-A0A2-76D892FC6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23936" r="9239" b="23121"/>
          <a:stretch>
            <a:fillRect/>
          </a:stretch>
        </p:blipFill>
        <p:spPr>
          <a:xfrm>
            <a:off x="2261766" y="2240834"/>
            <a:ext cx="7668468" cy="20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9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8B8B-A512-82A3-361C-D4B9E1FF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A6F4-30B4-25DE-55A4-EA739A7A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인덱싱과 </a:t>
            </a:r>
            <a:r>
              <a:rPr lang="ko-KR" altLang="en-US" dirty="0" err="1">
                <a:solidFill>
                  <a:schemeClr val="accent2"/>
                </a:solidFill>
              </a:rPr>
              <a:t>슬라이싱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9C0C272-5CFB-4AFC-8279-C45CFA1F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687485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다음 배열에서 </a:t>
            </a:r>
            <a:r>
              <a:rPr lang="en-US" altLang="ko-KR" sz="2400" b="1" dirty="0"/>
              <a:t>2, 4, 6</a:t>
            </a:r>
            <a:r>
              <a:rPr lang="ko-KR" altLang="en-US" sz="2400" b="1" dirty="0"/>
              <a:t>번째 요소를 </a:t>
            </a:r>
            <a:r>
              <a:rPr lang="en-US" altLang="ko-KR" sz="2400" b="1" dirty="0"/>
              <a:t>Fancy Indexing</a:t>
            </a:r>
            <a:r>
              <a:rPr lang="ko-KR" altLang="en-US" sz="2400" dirty="0"/>
              <a:t>으로 선택하세요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(10, 30, 2)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3x3 </a:t>
            </a:r>
            <a:r>
              <a:rPr lang="ko-KR" altLang="en-US" sz="2400" dirty="0"/>
              <a:t>배열에서 왼쪽 위 → 오른쪽 아래 대각선의 요소만 인덱싱으로 추출하세요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(1, 10).reshape(3, 3)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3x4 </a:t>
            </a:r>
            <a:r>
              <a:rPr lang="ko-KR" altLang="en-US" sz="2400" dirty="0"/>
              <a:t>배열에서 마지막 열만 선택해 모두 </a:t>
            </a:r>
            <a:r>
              <a:rPr lang="en-US" altLang="ko-KR" sz="2400" dirty="0"/>
              <a:t>-1</a:t>
            </a:r>
            <a:r>
              <a:rPr lang="ko-KR" altLang="en-US" sz="2400" dirty="0"/>
              <a:t>로 변경하세요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(1, 13).reshape(3, 4)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4x4 </a:t>
            </a:r>
            <a:r>
              <a:rPr lang="ko-KR" altLang="en-US" sz="2400" dirty="0"/>
              <a:t>배열에서 행을 역순</a:t>
            </a:r>
            <a:r>
              <a:rPr lang="en-US" altLang="ko-KR" sz="2400" dirty="0"/>
              <a:t>, </a:t>
            </a:r>
            <a:r>
              <a:rPr lang="ko-KR" altLang="en-US" sz="2400" dirty="0"/>
              <a:t>열을 역순으로 각각 </a:t>
            </a:r>
            <a:r>
              <a:rPr lang="ko-KR" altLang="en-US" sz="2400" dirty="0" err="1"/>
              <a:t>슬라이싱해</a:t>
            </a:r>
            <a:r>
              <a:rPr lang="ko-KR" altLang="en-US" sz="2400" dirty="0"/>
              <a:t> 출력하세요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(1, 17).reshape(4, 4)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F36D7-F56C-E0E7-A1CE-E5A693B5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B9A92-6B74-D13A-4671-6AEDDB12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35" y="1879600"/>
            <a:ext cx="1768217" cy="411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F1AC2-5D29-FA85-92DE-AC81A57A8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05" y="3055166"/>
            <a:ext cx="1390844" cy="381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94BF4E-3B36-F0CF-40BF-93F51EF4B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425" y="3689283"/>
            <a:ext cx="1428949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43E59C-95B8-1CC3-B325-299023362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0935" y="3889399"/>
            <a:ext cx="163852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07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D6C48-0C49-8139-2DCD-95C3ECCD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3BF6-6158-1F34-232C-E683C91D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인덱싱과 </a:t>
            </a:r>
            <a:r>
              <a:rPr lang="ko-KR" altLang="en-US" dirty="0" err="1">
                <a:solidFill>
                  <a:schemeClr val="accent2"/>
                </a:solidFill>
              </a:rPr>
              <a:t>슬라이싱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8C4C1E-6E86-8F99-74D3-DE16AA21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575254" cy="328221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4x5 </a:t>
            </a:r>
            <a:r>
              <a:rPr lang="ko-KR" altLang="en-US" sz="2400" dirty="0"/>
              <a:t>배열에서 가운데 </a:t>
            </a:r>
            <a:r>
              <a:rPr lang="en-US" altLang="ko-KR" sz="2400" dirty="0"/>
              <a:t>2x3 </a:t>
            </a:r>
            <a:r>
              <a:rPr lang="ko-KR" altLang="en-US" sz="2400" dirty="0"/>
              <a:t>부분을 </a:t>
            </a:r>
            <a:r>
              <a:rPr lang="ko-KR" altLang="en-US" sz="2400" dirty="0" err="1"/>
              <a:t>슬라이싱한</a:t>
            </a:r>
            <a:r>
              <a:rPr lang="ko-KR" altLang="en-US" sz="2400" dirty="0"/>
              <a:t> 뒤 </a:t>
            </a:r>
            <a:r>
              <a:rPr lang="en-US" altLang="ko-KR" sz="2400" dirty="0"/>
              <a:t>copy()</a:t>
            </a:r>
            <a:r>
              <a:rPr lang="ko-KR" altLang="en-US" sz="2400" dirty="0"/>
              <a:t>를 이용해 독립 배열을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(1, 21).reshape(4, 5)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3x4 </a:t>
            </a:r>
            <a:r>
              <a:rPr lang="ko-KR" altLang="en-US" sz="2400" dirty="0"/>
              <a:t>배열에서 짝수이면서 </a:t>
            </a:r>
            <a:r>
              <a:rPr lang="en-US" altLang="ko-KR" sz="2400" dirty="0"/>
              <a:t>10 </a:t>
            </a:r>
            <a:r>
              <a:rPr lang="ko-KR" altLang="en-US" sz="2400" dirty="0"/>
              <a:t>이상인 값만 선택하세요</a:t>
            </a:r>
            <a:r>
              <a:rPr lang="en-US" altLang="ko-KR" sz="2400" dirty="0"/>
              <a:t>.</a:t>
            </a:r>
            <a:r>
              <a:rPr lang="en-US" altLang="ko-KR" sz="2400" dirty="0">
                <a:solidFill>
                  <a:srgbClr val="FF5050"/>
                </a:solidFill>
              </a:rPr>
              <a:t>(&amp;</a:t>
            </a:r>
            <a:r>
              <a:rPr lang="ko-KR" altLang="en-US" sz="2400" dirty="0">
                <a:solidFill>
                  <a:srgbClr val="FF5050"/>
                </a:solidFill>
              </a:rPr>
              <a:t>을</a:t>
            </a:r>
            <a:r>
              <a:rPr lang="en-US" altLang="ko-KR" sz="2400" dirty="0">
                <a:solidFill>
                  <a:srgbClr val="FF5050"/>
                </a:solidFill>
              </a:rPr>
              <a:t> </a:t>
            </a:r>
            <a:r>
              <a:rPr lang="ko-KR" altLang="en-US" sz="2400" dirty="0">
                <a:solidFill>
                  <a:srgbClr val="FF5050"/>
                </a:solidFill>
              </a:rPr>
              <a:t>활용</a:t>
            </a:r>
            <a:r>
              <a:rPr lang="en-US" altLang="ko-KR" sz="2400" dirty="0">
                <a:solidFill>
                  <a:srgbClr val="FF505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([[ 4,  9, 12,  7], [10, 15, 18,  3], [ 2, 14,  6, 20]])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5x5 </a:t>
            </a:r>
            <a:r>
              <a:rPr lang="ko-KR" altLang="en-US" sz="2400" dirty="0"/>
              <a:t>배열에서 </a:t>
            </a:r>
            <a:r>
              <a:rPr lang="en-US" altLang="ko-KR" sz="2400" dirty="0"/>
              <a:t>2, 4</a:t>
            </a:r>
            <a:r>
              <a:rPr lang="ko-KR" altLang="en-US" sz="2400" dirty="0"/>
              <a:t>번째 행을 선택하고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행에서 열 순서를 </a:t>
            </a:r>
            <a:r>
              <a:rPr lang="en-US" altLang="ko-KR" sz="2400" dirty="0"/>
              <a:t>[4, 0, 2]</a:t>
            </a:r>
            <a:r>
              <a:rPr lang="ko-KR" altLang="en-US" sz="2400" dirty="0"/>
              <a:t>로 재배치하세요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(1, 26).reshape(5, 5)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A980E-C440-06B8-12CF-0F7F1B4F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7B0785-EDAF-08CC-C5B6-D0A0BEED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462" y="1771259"/>
            <a:ext cx="1619476" cy="790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B421A1-E86C-2485-285B-DCF4802A3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19" y="2925736"/>
            <a:ext cx="2229161" cy="371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E48AC5-47B0-9CC2-6F63-FD7E36990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015" y="4046568"/>
            <a:ext cx="121937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C0E3-43E8-0A5D-1D47-92AD5307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6CE3-873E-BC84-C211-03EA4722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인덱싱과 </a:t>
            </a:r>
            <a:r>
              <a:rPr lang="ko-KR" altLang="en-US" dirty="0" err="1">
                <a:solidFill>
                  <a:schemeClr val="accent2"/>
                </a:solidFill>
              </a:rPr>
              <a:t>슬라이싱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2BD9A78-76A3-4747-A977-DEE7ECDC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575254" cy="485835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2400" dirty="0"/>
              <a:t>5x3 </a:t>
            </a:r>
            <a:r>
              <a:rPr lang="ko-KR" altLang="en-US" sz="2400" dirty="0"/>
              <a:t>배열에서 각 행의 첫 번째 값이 </a:t>
            </a:r>
            <a:r>
              <a:rPr lang="en-US" altLang="ko-KR" sz="2400" dirty="0"/>
              <a:t>50 </a:t>
            </a:r>
            <a:r>
              <a:rPr lang="ko-KR" altLang="en-US" sz="2400" dirty="0"/>
              <a:t>이상인 행만 </a:t>
            </a:r>
            <a:r>
              <a:rPr lang="en-US" altLang="ko-KR" sz="2400" dirty="0"/>
              <a:t>Boolean Indexing</a:t>
            </a:r>
            <a:r>
              <a:rPr lang="ko-KR" altLang="en-US" sz="2400" dirty="0"/>
              <a:t>으로 선택하세요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([[10, 20, 30], [55, 65, 75], [40, 45, 50], [70, 80, 90], [15, 25, 35]])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2400" dirty="0"/>
              <a:t>4x4 </a:t>
            </a:r>
            <a:r>
              <a:rPr lang="ko-KR" altLang="en-US" sz="2400" dirty="0"/>
              <a:t>배열에서 </a:t>
            </a:r>
            <a:r>
              <a:rPr lang="en-US" altLang="ko-KR" sz="2400" dirty="0"/>
              <a:t>(0,1), (1,3), (2,0), (3,2) </a:t>
            </a:r>
            <a:r>
              <a:rPr lang="ko-KR" altLang="en-US" sz="2400" dirty="0"/>
              <a:t>위치의 요소를 한 번에 선택하세요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(1, 17).reshape(4, 4)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2400" dirty="0"/>
              <a:t>3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(2, 3, 4)</a:t>
            </a:r>
            <a:r>
              <a:rPr lang="ko-KR" altLang="en-US" sz="2400" dirty="0"/>
              <a:t>에서 모든 블록에서 두 번째 열만 추출해 새로운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(2, 3)</a:t>
            </a:r>
            <a:r>
              <a:rPr lang="ko-KR" altLang="en-US" sz="2400" dirty="0"/>
              <a:t>을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arr3d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(24).reshape(2, 3, 4)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0F2E4-010F-253F-AD45-915E7C7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D10ED-9E97-DF60-EA2A-9128C834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78" y="1811283"/>
            <a:ext cx="1209844" cy="77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A98A2F-090F-6279-7D64-8BBDAB854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656" y="3086052"/>
            <a:ext cx="1876687" cy="342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690EB5-4718-ADEC-4D69-8C86258C1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378" y="4462410"/>
            <a:ext cx="120984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D7D1-7D42-47EF-781C-5BFDDC60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8936C-11A3-6E35-0098-B6890507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의 활용분야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1654A-81D3-C545-AD46-1301B732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137FF0-A292-1E87-BF53-76830DA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487F8F8-1D00-B5DB-1639-66A6A76623A5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9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과학 계산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, </a:t>
            </a:r>
            <a:r>
              <a:rPr lang="ko-KR" altLang="en-US" sz="2400" dirty="0"/>
              <a:t>인공지능</a:t>
            </a:r>
            <a:r>
              <a:rPr lang="en-US" altLang="ko-KR" sz="2400" dirty="0"/>
              <a:t>, </a:t>
            </a:r>
            <a:r>
              <a:rPr lang="ko-KR" altLang="en-US" sz="2400" dirty="0"/>
              <a:t>통계</a:t>
            </a:r>
            <a:r>
              <a:rPr lang="en-US" altLang="ko-KR" sz="2400" dirty="0"/>
              <a:t>, </a:t>
            </a:r>
            <a:r>
              <a:rPr lang="ko-KR" altLang="en-US" sz="2400" dirty="0"/>
              <a:t>신호처리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처리</a:t>
            </a:r>
            <a:r>
              <a:rPr lang="en-US" altLang="ko-KR" sz="2400" dirty="0"/>
              <a:t>, </a:t>
            </a:r>
            <a:r>
              <a:rPr lang="ko-KR" altLang="en-US" sz="2400" dirty="0"/>
              <a:t>시뮬레이션</a:t>
            </a:r>
            <a:r>
              <a:rPr lang="en-US" altLang="ko-KR" sz="2400" dirty="0"/>
              <a:t>, </a:t>
            </a:r>
            <a:r>
              <a:rPr lang="ko-KR" altLang="en-US" sz="2400" dirty="0"/>
              <a:t>금융공학 등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Pandas, SciPy, scikit-learn, TensorFlow </a:t>
            </a:r>
            <a:r>
              <a:rPr lang="ko-KR" altLang="en-US" sz="2000" dirty="0"/>
              <a:t>등 다양한 파이썬 데이터</a:t>
            </a:r>
            <a:r>
              <a:rPr lang="en-US" altLang="ko-KR" sz="2000" dirty="0"/>
              <a:t>/AI </a:t>
            </a:r>
            <a:r>
              <a:rPr lang="ko-KR" altLang="en-US" sz="2000" dirty="0"/>
              <a:t>생태계의 기반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대표적인 활용 예시</a:t>
            </a:r>
            <a:r>
              <a:rPr lang="en-US" altLang="ko-KR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대용량 데이터의 통계 분석 및 행렬 연산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선형대수 계산 </a:t>
            </a:r>
            <a:r>
              <a:rPr lang="en-US" altLang="ko-KR" sz="2000" dirty="0"/>
              <a:t>(</a:t>
            </a:r>
            <a:r>
              <a:rPr lang="ko-KR" altLang="en-US" sz="2000" dirty="0"/>
              <a:t>벡터</a:t>
            </a:r>
            <a:r>
              <a:rPr lang="en-US" altLang="ko-KR" sz="2000" dirty="0"/>
              <a:t>/</a:t>
            </a:r>
            <a:r>
              <a:rPr lang="ko-KR" altLang="en-US" sz="2000" dirty="0"/>
              <a:t>행렬 곱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난수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수학 함수 적용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이미지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픽셀 배열</a:t>
            </a:r>
            <a:r>
              <a:rPr lang="en-US" altLang="ko-KR" sz="2000" dirty="0"/>
              <a:t>) </a:t>
            </a:r>
            <a:r>
              <a:rPr lang="ko-KR" altLang="en-US" sz="2000" dirty="0"/>
              <a:t>처리 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67661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31C9F-62BD-D8B0-7B11-CC89C91F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C3E9-62BA-2F36-445D-3BE6F5B4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NumPy </a:t>
            </a:r>
            <a:r>
              <a:rPr lang="ko-KR" altLang="en-US" dirty="0">
                <a:solidFill>
                  <a:schemeClr val="accent2"/>
                </a:solidFill>
              </a:rPr>
              <a:t>종합 연습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5055FF8-BB5C-10ED-D0A4-D18F6F30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11612" cy="49639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24</a:t>
            </a:r>
            <a:r>
              <a:rPr lang="ko-KR" altLang="en-US" sz="2400" dirty="0"/>
              <a:t>까지 정수를 가진 배열을 만들고</a:t>
            </a:r>
            <a:r>
              <a:rPr lang="en-US" altLang="ko-KR" sz="2400" dirty="0"/>
              <a:t>, (5, 5) </a:t>
            </a:r>
            <a:r>
              <a:rPr lang="ko-KR" altLang="en-US" sz="2400" dirty="0"/>
              <a:t>배열로 변환한 뒤 가운데 행</a:t>
            </a:r>
            <a:r>
              <a:rPr lang="en-US" altLang="ko-KR" sz="2400" dirty="0"/>
              <a:t>(3</a:t>
            </a:r>
            <a:r>
              <a:rPr lang="ko-KR" altLang="en-US" sz="2400" dirty="0"/>
              <a:t>번째 행</a:t>
            </a:r>
            <a:r>
              <a:rPr lang="en-US" altLang="ko-KR" sz="2400" dirty="0"/>
              <a:t>)</a:t>
            </a:r>
            <a:r>
              <a:rPr lang="ko-KR" altLang="en-US" sz="2400" dirty="0"/>
              <a:t>과 가운데 열</a:t>
            </a:r>
            <a:r>
              <a:rPr lang="en-US" altLang="ko-KR" sz="2400" dirty="0"/>
              <a:t>(3</a:t>
            </a:r>
            <a:r>
              <a:rPr lang="ko-KR" altLang="en-US" sz="2400" dirty="0"/>
              <a:t>번째 열</a:t>
            </a:r>
            <a:r>
              <a:rPr lang="en-US" altLang="ko-KR" sz="2400" dirty="0"/>
              <a:t>)</a:t>
            </a:r>
            <a:r>
              <a:rPr lang="ko-KR" altLang="en-US" sz="2400" dirty="0"/>
              <a:t>을 각각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배열로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0~99 </a:t>
            </a:r>
            <a:r>
              <a:rPr lang="ko-KR" altLang="en-US" sz="2400" dirty="0"/>
              <a:t>난수로 이루어진 </a:t>
            </a:r>
            <a:r>
              <a:rPr lang="en-US" altLang="ko-KR" sz="2400" dirty="0"/>
              <a:t>(10, 10) </a:t>
            </a:r>
            <a:r>
              <a:rPr lang="ko-KR" altLang="en-US" sz="2400" dirty="0"/>
              <a:t>배열을 생성하고</a:t>
            </a:r>
            <a:r>
              <a:rPr lang="en-US" altLang="ko-KR" sz="2400" dirty="0"/>
              <a:t>,                                                                 </a:t>
            </a:r>
            <a:r>
              <a:rPr lang="ko-KR" altLang="en-US" sz="2400" dirty="0"/>
              <a:t>짝수 인덱스의 행만 선택하여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49</a:t>
            </a:r>
            <a:r>
              <a:rPr lang="ko-KR" altLang="en-US" sz="2400" dirty="0"/>
              <a:t>까지 정수를 가진 배열을 </a:t>
            </a:r>
            <a:r>
              <a:rPr lang="en-US" altLang="ko-KR" sz="2400" dirty="0"/>
              <a:t>(5, 10) </a:t>
            </a:r>
            <a:r>
              <a:rPr lang="ko-KR" altLang="en-US" sz="2400" dirty="0"/>
              <a:t>배열로 변환한 후</a:t>
            </a:r>
            <a:r>
              <a:rPr lang="en-US" altLang="ko-KR" sz="2400" dirty="0"/>
              <a:t>, 2</a:t>
            </a:r>
            <a:r>
              <a:rPr lang="ko-KR" altLang="en-US" sz="2400" dirty="0"/>
              <a:t>행 </a:t>
            </a:r>
            <a:r>
              <a:rPr lang="en-US" altLang="ko-KR" sz="2400" dirty="0"/>
              <a:t>3</a:t>
            </a:r>
            <a:r>
              <a:rPr lang="ko-KR" altLang="en-US" sz="2400" dirty="0"/>
              <a:t>열부터 </a:t>
            </a:r>
            <a:r>
              <a:rPr lang="en-US" altLang="ko-KR" sz="2400" dirty="0"/>
              <a:t>4</a:t>
            </a:r>
            <a:r>
              <a:rPr lang="ko-KR" altLang="en-US" sz="2400" dirty="0"/>
              <a:t>행 </a:t>
            </a:r>
            <a:r>
              <a:rPr lang="en-US" altLang="ko-KR" sz="2400" dirty="0"/>
              <a:t>7</a:t>
            </a:r>
            <a:r>
              <a:rPr lang="ko-KR" altLang="en-US" sz="2400" dirty="0"/>
              <a:t>열까지의 부분 배열을 추출하세요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F390D-DB53-1591-EC2F-470A60B6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7F119F-2085-33D4-BBC6-4B5DFBD3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469" y="1824336"/>
            <a:ext cx="2362530" cy="733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8A5992-F682-E727-7E7D-1837D045F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69" y="3201243"/>
            <a:ext cx="2090046" cy="1132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4EA73-EBF9-7CAA-18C4-80C987494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6" y="4950796"/>
            <a:ext cx="199100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5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734-C8F4-8A58-666A-98BF4598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F1CA5-CEC2-43E6-B4C4-A63B7562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NumPy </a:t>
            </a:r>
            <a:r>
              <a:rPr lang="ko-KR" altLang="en-US" dirty="0">
                <a:solidFill>
                  <a:schemeClr val="accent2"/>
                </a:solidFill>
              </a:rPr>
              <a:t>종합 연습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57B478D-EF5E-26AA-E754-A3B38099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11612" cy="49639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400" dirty="0"/>
              <a:t>0~9 </a:t>
            </a:r>
            <a:r>
              <a:rPr lang="ko-KR" altLang="en-US" sz="2400" dirty="0"/>
              <a:t>난수로 이루어진 </a:t>
            </a:r>
            <a:r>
              <a:rPr lang="en-US" altLang="ko-KR" sz="2400" dirty="0"/>
              <a:t>(4, 4) </a:t>
            </a:r>
            <a:r>
              <a:rPr lang="ko-KR" altLang="en-US" sz="2400" dirty="0"/>
              <a:t>배열을 생성하고</a:t>
            </a:r>
            <a:r>
              <a:rPr lang="en-US" altLang="ko-KR" sz="2400" dirty="0"/>
              <a:t>,</a:t>
            </a:r>
            <a:r>
              <a:rPr lang="ko-KR" altLang="en-US" sz="2400" dirty="0"/>
              <a:t> 각각 인덱싱으로 추출해 출력하세요</a:t>
            </a:r>
            <a:r>
              <a:rPr lang="en-US" altLang="ko-KR" sz="2400" dirty="0"/>
              <a:t>.(for</a:t>
            </a:r>
            <a:r>
              <a:rPr lang="ko-KR" altLang="en-US" sz="2400" dirty="0"/>
              <a:t> 이용</a:t>
            </a:r>
            <a:r>
              <a:rPr lang="en-US" altLang="ko-KR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 err="1"/>
              <a:t>주대각선</a:t>
            </a:r>
            <a:r>
              <a:rPr lang="ko-KR" altLang="en-US" sz="2000" b="1" dirty="0"/>
              <a:t> 요소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왼쪽 위 → 오른쪽 아래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/>
              <a:t>부대각선 요소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오른쪽 위 → 왼쪽 아래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400" dirty="0"/>
              <a:t>0~9 </a:t>
            </a:r>
            <a:r>
              <a:rPr lang="ko-KR" altLang="en-US" sz="2400" dirty="0"/>
              <a:t>난수로 이루어진 </a:t>
            </a:r>
            <a:r>
              <a:rPr lang="en-US" altLang="ko-KR" sz="2400" dirty="0"/>
              <a:t>(3, 4, 5) 3</a:t>
            </a:r>
            <a:r>
              <a:rPr lang="ko-KR" altLang="en-US" sz="2400" dirty="0"/>
              <a:t>차원 배열을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두 번째 층에서 첫 번째 행과 마지막 열의 값을 출력하세요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7DF6E-B14D-1680-7AFB-7BC0C7F4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B5DE8-53A4-4B05-CC7D-A88D4097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1881181"/>
            <a:ext cx="5572903" cy="81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E861BF-C513-93A3-ACBA-A74623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642" y="4049954"/>
            <a:ext cx="278168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03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7CD4-27E5-E73D-6C78-AB16372E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FFF9A-F52B-E6CD-BD85-0045DFF2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NumPy </a:t>
            </a:r>
            <a:r>
              <a:rPr lang="ko-KR" altLang="en-US" dirty="0">
                <a:solidFill>
                  <a:schemeClr val="accent2"/>
                </a:solidFill>
              </a:rPr>
              <a:t>종합 연습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CA009DB-1B8B-AD06-F872-A4C32F02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71728"/>
            <a:ext cx="11610012" cy="38227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ko-KR" sz="2400" dirty="0"/>
              <a:t>35</a:t>
            </a:r>
            <a:r>
              <a:rPr lang="ko-KR" altLang="en-US" sz="2400" dirty="0"/>
              <a:t>부터 </a:t>
            </a:r>
            <a:r>
              <a:rPr lang="en-US" altLang="ko-KR" sz="2400" dirty="0"/>
              <a:t>74</a:t>
            </a:r>
            <a:r>
              <a:rPr lang="ko-KR" altLang="en-US" sz="2400" dirty="0"/>
              <a:t>까지의 순차적인 수로 이루어진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배열을 만들고 </a:t>
            </a:r>
            <a:r>
              <a:rPr lang="en-US" altLang="ko-KR" sz="2400" dirty="0"/>
              <a:t>10x4 </a:t>
            </a:r>
            <a:r>
              <a:rPr lang="ko-KR" altLang="en-US" sz="2400" dirty="0"/>
              <a:t>행렬로 변환 후 출력해주세요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400" dirty="0"/>
              <a:t>6</a:t>
            </a:r>
            <a:r>
              <a:rPr lang="ko-KR" altLang="en-US" sz="2400" dirty="0"/>
              <a:t>번에서 만든 배열을 맨 끝의 행부터 역순으로 출력해주세요</a:t>
            </a:r>
            <a:r>
              <a:rPr lang="en-US" altLang="ko-KR" sz="2400" dirty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400" dirty="0"/>
              <a:t>6</a:t>
            </a:r>
            <a:r>
              <a:rPr lang="ko-KR" altLang="en-US" sz="2400" dirty="0"/>
              <a:t>번에서 만든 배열 중 두 번째 행부터 마지막 직전 행까지</a:t>
            </a:r>
            <a:r>
              <a:rPr lang="en-US" altLang="ko-KR" sz="2400" dirty="0"/>
              <a:t>, </a:t>
            </a:r>
            <a:r>
              <a:rPr lang="ko-KR" altLang="en-US" sz="2400" dirty="0"/>
              <a:t>세번째 열부터 마지막 열까지 </a:t>
            </a:r>
            <a:r>
              <a:rPr lang="ko-KR" altLang="en-US" sz="2400" dirty="0" err="1"/>
              <a:t>슬라이싱해서</a:t>
            </a:r>
            <a:r>
              <a:rPr lang="ko-KR" altLang="en-US" sz="2400" dirty="0"/>
              <a:t> 출력해주세요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56167-A115-550A-012D-22ABDF15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A3DE2-44E0-3DC0-39D1-526AA601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97" y="3748138"/>
            <a:ext cx="1476581" cy="2514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25154-7CD8-4F96-EB12-5A2BC2182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776" y="3748138"/>
            <a:ext cx="1452028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FB40C5-CF8D-58C8-589A-8F82AF96F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302" y="3748138"/>
            <a:ext cx="90500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7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E33B-ABBC-39DE-33BD-1EB6370A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2B34-A181-6614-027C-11FE157C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NumPy </a:t>
            </a:r>
            <a:r>
              <a:rPr lang="ko-KR" altLang="en-US" dirty="0">
                <a:solidFill>
                  <a:schemeClr val="accent2"/>
                </a:solidFill>
              </a:rPr>
              <a:t>종합 연습</a:t>
            </a:r>
            <a:r>
              <a:rPr lang="en-US" altLang="ko-KR" dirty="0">
                <a:solidFill>
                  <a:schemeClr val="accent2"/>
                </a:solidFill>
              </a:rPr>
              <a:t>(4)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FCD250-E5E1-82AA-DF7F-ACF7F482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94" y="1145406"/>
            <a:ext cx="11610012" cy="404889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50</a:t>
            </a:r>
            <a:r>
              <a:rPr lang="ko-KR" altLang="en-US" sz="2400" dirty="0"/>
              <a:t>까지의 난수로 된 </a:t>
            </a:r>
            <a:r>
              <a:rPr lang="en-US" altLang="ko-KR" sz="2400" dirty="0"/>
              <a:t>5x6 </a:t>
            </a:r>
            <a:r>
              <a:rPr lang="ko-KR" altLang="en-US" sz="2400" dirty="0"/>
              <a:t>배열을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배열에서 짝수만 선택하여 출력하는 코드를 작성하세요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99</a:t>
            </a:r>
            <a:r>
              <a:rPr lang="ko-KR" altLang="en-US" sz="2400" dirty="0"/>
              <a:t>까지의 정수로 이루어진 </a:t>
            </a:r>
            <a:r>
              <a:rPr lang="en-US" altLang="ko-KR" sz="2400" dirty="0"/>
              <a:t>(10, 10) </a:t>
            </a:r>
            <a:r>
              <a:rPr lang="ko-KR" altLang="en-US" sz="2400" dirty="0"/>
              <a:t>배열을 생성한 후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b="1" dirty="0"/>
              <a:t>[1, 3, 5]</a:t>
            </a:r>
            <a:r>
              <a:rPr lang="ko-KR" altLang="en-US" sz="2400" b="1" dirty="0"/>
              <a:t>번째 행과 </a:t>
            </a:r>
            <a:r>
              <a:rPr lang="en-US" altLang="ko-KR" sz="2400" b="1" dirty="0"/>
              <a:t>[2, 4, 6]</a:t>
            </a:r>
            <a:r>
              <a:rPr lang="ko-KR" altLang="en-US" sz="2400" b="1" dirty="0"/>
              <a:t>번째 열</a:t>
            </a:r>
            <a:r>
              <a:rPr lang="ko-KR" altLang="en-US" sz="2400" dirty="0"/>
              <a:t>의 교차하는 원소들만 선택하여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ko-KR" sz="2400" dirty="0"/>
              <a:t>0~9 </a:t>
            </a:r>
            <a:r>
              <a:rPr lang="ko-KR" altLang="en-US" sz="2400" dirty="0"/>
              <a:t>난수로 이루어진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</a:t>
            </a:r>
            <a:r>
              <a:rPr lang="en-US" altLang="ko-KR" sz="2400" dirty="0"/>
              <a:t>(</a:t>
            </a:r>
            <a:r>
              <a:rPr lang="ko-KR" altLang="en-US" sz="2400" dirty="0"/>
              <a:t>길이 </a:t>
            </a:r>
            <a:r>
              <a:rPr lang="en-US" altLang="ko-KR" sz="2400" dirty="0"/>
              <a:t>15)</a:t>
            </a:r>
            <a:r>
              <a:rPr lang="ko-KR" altLang="en-US" sz="2400" dirty="0"/>
              <a:t>을 생성하고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ko-KR" altLang="en-US" sz="2400" b="1" dirty="0"/>
              <a:t>짝수 인덱스</a:t>
            </a:r>
            <a:r>
              <a:rPr lang="ko-KR" altLang="en-US" sz="2400" dirty="0"/>
              <a:t> 위치에 있는 값들 중에서 </a:t>
            </a:r>
            <a:r>
              <a:rPr lang="en-US" altLang="ko-KR" sz="2400" b="1" dirty="0"/>
              <a:t>5 </a:t>
            </a:r>
            <a:r>
              <a:rPr lang="ko-KR" altLang="en-US" sz="2400" b="1" dirty="0"/>
              <a:t>이상인 값만</a:t>
            </a:r>
            <a:r>
              <a:rPr lang="ko-KR" altLang="en-US" sz="2400" dirty="0"/>
              <a:t> 선택해 출력하세요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CE071-C7A4-ADB7-D837-CF01134F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E8C4A5-84A7-0C2E-BE55-4B5DA0F8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69" y="1835094"/>
            <a:ext cx="4996331" cy="595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2BDAF3-B63A-68C0-0D24-FBD1478AD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893" y="2509197"/>
            <a:ext cx="1362819" cy="13213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4A77AB-ADE0-8DA0-0710-1FF9D7418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29" y="4780160"/>
            <a:ext cx="3981772" cy="9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89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D613-E26D-BA57-CE50-CDC78E2A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8121-078E-F618-FD6C-599F30CD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공식 문서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F480-4D62-E4D1-9352-E7BFE33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EB2BF-0274-3A21-69CB-A6F7FC4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57C3CD7-7D95-668B-B60B-AEDB2ABA1F0F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9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</a:t>
            </a:r>
            <a:r>
              <a:rPr lang="en-US" altLang="ko-KR" sz="2400" dirty="0"/>
              <a:t>NumPy </a:t>
            </a:r>
            <a:r>
              <a:rPr lang="ko-KR" altLang="en-US" sz="2400" dirty="0"/>
              <a:t>공식 홈페이지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https://numpy.org/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공식 튜토리얼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https://numpy.org/doc/stable/user/quickstart.html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372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A814-69F2-404A-D2AF-F04E6D67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6D8B-9A35-18F1-4CA3-5C22F44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설치 및 기본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C967-79E8-97F4-C316-8C40A99A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FE8AC4-68AC-BC20-5D6B-69A3488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B54394-2A5F-B037-2311-6DE9B37C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407"/>
            <a:ext cx="12192000" cy="4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A01E-883D-677C-DF82-65D7D6120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BA63-114F-A74C-DF6A-303C01C1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사용 준비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46746-F2CF-8D3C-4FA5-48D3E251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5EB3D-C4D9-4F91-0128-3DF89AD3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F9194-40EC-C063-5B76-6A67D9EC6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26005" r="7298" b="26005"/>
          <a:stretch>
            <a:fillRect/>
          </a:stretch>
        </p:blipFill>
        <p:spPr>
          <a:xfrm>
            <a:off x="880782" y="2541494"/>
            <a:ext cx="10421471" cy="1775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9A233-C36C-56AD-07FA-2F36FE197A5E}"/>
              </a:ext>
            </a:extLst>
          </p:cNvPr>
          <p:cNvSpPr txBox="1"/>
          <p:nvPr/>
        </p:nvSpPr>
        <p:spPr>
          <a:xfrm>
            <a:off x="777689" y="4316506"/>
            <a:ext cx="10636622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대부분의 파이썬 코드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강의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공식문서에서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별칭을 사용함</a:t>
            </a:r>
          </a:p>
        </p:txBody>
      </p:sp>
    </p:spTree>
    <p:extLst>
      <p:ext uri="{BB962C8B-B14F-4D97-AF65-F5344CB8AC3E}">
        <p14:creationId xmlns:p14="http://schemas.microsoft.com/office/powerpoint/2010/main" val="4165729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7631</TotalTime>
  <Words>2615</Words>
  <Application>Microsoft Office PowerPoint</Application>
  <PresentationFormat>와이드스크린</PresentationFormat>
  <Paragraphs>400</Paragraphs>
  <Slides>64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4" baseType="lpstr">
      <vt:lpstr>Kim jung chul Gothic Regular</vt:lpstr>
      <vt:lpstr>Pretendard Black</vt:lpstr>
      <vt:lpstr>Pretendard Light</vt:lpstr>
      <vt:lpstr>Pretendard Medium</vt:lpstr>
      <vt:lpstr>Arial</vt:lpstr>
      <vt:lpstr>G마켓 산스 TTF Bold</vt:lpstr>
      <vt:lpstr>Wingdings</vt:lpstr>
      <vt:lpstr>맑은 고딕</vt:lpstr>
      <vt:lpstr>메이플스토리</vt:lpstr>
      <vt:lpstr>1_Office 테마</vt:lpstr>
      <vt:lpstr>x</vt:lpstr>
      <vt:lpstr>PowerPoint 프레젠테이션</vt:lpstr>
      <vt:lpstr>NumPy</vt:lpstr>
      <vt:lpstr>행렬?</vt:lpstr>
      <vt:lpstr>NumPy의 필요성</vt:lpstr>
      <vt:lpstr>NumPy의 활용분야</vt:lpstr>
      <vt:lpstr>NumPy 공식 문서</vt:lpstr>
      <vt:lpstr>NumPy 설치 및 기본 사용법</vt:lpstr>
      <vt:lpstr>NumPy 사용 준비</vt:lpstr>
      <vt:lpstr>NumPy 배열 생성</vt:lpstr>
      <vt:lpstr>PowerPoint 프레젠테이션</vt:lpstr>
      <vt:lpstr>ndarray 개념과 특징</vt:lpstr>
      <vt:lpstr>Python List vs ndarray</vt:lpstr>
      <vt:lpstr>Python List vs ndarray</vt:lpstr>
      <vt:lpstr>Python List vs ndarray</vt:lpstr>
      <vt:lpstr>Python List vs ndarray</vt:lpstr>
      <vt:lpstr>Python List vs ndarray</vt:lpstr>
      <vt:lpstr>차원(Dimension)과 축(Axis)</vt:lpstr>
      <vt:lpstr>ndarray 구조 </vt:lpstr>
      <vt:lpstr>ndarray 데이터 타입(1)</vt:lpstr>
      <vt:lpstr>ndarray 데이터 타입(2)</vt:lpstr>
      <vt:lpstr>PowerPoint 프레젠테이션</vt:lpstr>
      <vt:lpstr>배열 초기화 함수(1) – zeros</vt:lpstr>
      <vt:lpstr>배열 초기화 함수(2) - ones</vt:lpstr>
      <vt:lpstr>배열 초기화 함수(3) - empty</vt:lpstr>
      <vt:lpstr>배열 초기화 함수(4) - full</vt:lpstr>
      <vt:lpstr>배열 초기화 함수(5) - eye</vt:lpstr>
      <vt:lpstr>배열 초기화 함수(5) - eye</vt:lpstr>
      <vt:lpstr>배열 초기화 함수(5) - eye</vt:lpstr>
      <vt:lpstr>PowerPoint 프레젠테이션</vt:lpstr>
      <vt:lpstr>범위 기반 배열 생성(1) - arange</vt:lpstr>
      <vt:lpstr>범위 기반 배열 생성(2) - linspace</vt:lpstr>
      <vt:lpstr>PowerPoint 프레젠테이션</vt:lpstr>
      <vt:lpstr>랜덤 배열 생성(1) – rand</vt:lpstr>
      <vt:lpstr>랜덤 배열 생성(2) – randn</vt:lpstr>
      <vt:lpstr>랜덤 배열 생성(3) – randint</vt:lpstr>
      <vt:lpstr>랜덤 배열 생성(4) – seed</vt:lpstr>
      <vt:lpstr>RNG(Random Number Generator)</vt:lpstr>
      <vt:lpstr>RNG(Random Number Generator)</vt:lpstr>
      <vt:lpstr>RNG(Random Number Generator)</vt:lpstr>
      <vt:lpstr>실습1. 배열 초기화 및 생성(1)</vt:lpstr>
      <vt:lpstr>실습1. 배열 초기화 및 생성(2)</vt:lpstr>
      <vt:lpstr>PowerPoint 프레젠테이션</vt:lpstr>
      <vt:lpstr>NumPy의 인덱싱과 슬라이싱</vt:lpstr>
      <vt:lpstr>인덱싱</vt:lpstr>
      <vt:lpstr>인덱싱</vt:lpstr>
      <vt:lpstr>인덱싱</vt:lpstr>
      <vt:lpstr>인덱싱</vt:lpstr>
      <vt:lpstr>슬라이싱과 뷰</vt:lpstr>
      <vt:lpstr>슬라이싱</vt:lpstr>
      <vt:lpstr>슬라이싱</vt:lpstr>
      <vt:lpstr>슬라이싱</vt:lpstr>
      <vt:lpstr>배열의 복사 (Copy)와 참조 (View)</vt:lpstr>
      <vt:lpstr>배열의 복사(Copy)와 참조 (View)</vt:lpstr>
      <vt:lpstr>Fancy Indexing</vt:lpstr>
      <vt:lpstr>Boolean Indexing</vt:lpstr>
      <vt:lpstr>실습2. 인덱싱과 슬라이싱(1)</vt:lpstr>
      <vt:lpstr>실습2. 인덱싱과 슬라이싱(2)</vt:lpstr>
      <vt:lpstr>실습2. 인덱싱과 슬라이싱(3)</vt:lpstr>
      <vt:lpstr>실습3. NumPy 종합 연습(1)</vt:lpstr>
      <vt:lpstr>실습3. NumPy 종합 연습(2)</vt:lpstr>
      <vt:lpstr>실습3. NumPy 종합 연습(3)</vt:lpstr>
      <vt:lpstr>실습3. NumPy 종합 연습(4)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489</cp:revision>
  <dcterms:created xsi:type="dcterms:W3CDTF">2023-01-31T04:26:23Z</dcterms:created>
  <dcterms:modified xsi:type="dcterms:W3CDTF">2025-08-01T04:56:42Z</dcterms:modified>
</cp:coreProperties>
</file>