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1004" r:id="rId2"/>
    <p:sldId id="257" r:id="rId3"/>
    <p:sldId id="1301" r:id="rId4"/>
    <p:sldId id="1303" r:id="rId5"/>
    <p:sldId id="1358" r:id="rId6"/>
    <p:sldId id="1359" r:id="rId7"/>
    <p:sldId id="1360" r:id="rId8"/>
    <p:sldId id="1361" r:id="rId9"/>
    <p:sldId id="1362" r:id="rId10"/>
    <p:sldId id="1363" r:id="rId11"/>
    <p:sldId id="1365" r:id="rId12"/>
    <p:sldId id="1375" r:id="rId13"/>
    <p:sldId id="1376" r:id="rId14"/>
    <p:sldId id="1384" r:id="rId15"/>
    <p:sldId id="1385" r:id="rId16"/>
    <p:sldId id="1386" r:id="rId17"/>
    <p:sldId id="1382" r:id="rId18"/>
    <p:sldId id="1366" r:id="rId19"/>
    <p:sldId id="1367" r:id="rId20"/>
    <p:sldId id="1368" r:id="rId21"/>
    <p:sldId id="1369" r:id="rId22"/>
    <p:sldId id="1370" r:id="rId23"/>
    <p:sldId id="1371" r:id="rId24"/>
    <p:sldId id="1372" r:id="rId25"/>
    <p:sldId id="1374" r:id="rId26"/>
    <p:sldId id="1373" r:id="rId27"/>
    <p:sldId id="1387" r:id="rId28"/>
    <p:sldId id="1388" r:id="rId29"/>
    <p:sldId id="1383" r:id="rId30"/>
    <p:sldId id="1377" r:id="rId31"/>
    <p:sldId id="1378" r:id="rId32"/>
    <p:sldId id="1379" r:id="rId33"/>
    <p:sldId id="1380" r:id="rId34"/>
    <p:sldId id="1381" r:id="rId35"/>
    <p:sldId id="1389" r:id="rId36"/>
    <p:sldId id="1355" r:id="rId37"/>
    <p:sldId id="813" r:id="rId3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FF99"/>
    <a:srgbClr val="FF7C80"/>
    <a:srgbClr val="2B2B2B"/>
    <a:srgbClr val="00B050"/>
    <a:srgbClr val="ED7D31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3" autoAdjust="0"/>
    <p:restoredTop sz="91174" autoAdjust="0"/>
  </p:normalViewPr>
  <p:slideViewPr>
    <p:cSldViewPr snapToGrid="0">
      <p:cViewPr varScale="1">
        <p:scale>
          <a:sx n="97" d="100"/>
          <a:sy n="97" d="100"/>
        </p:scale>
        <p:origin x="57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2025-08-05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71437-FB10-0D7A-9EA0-BA9D194AB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9E8FA4-3E12-7D52-DCB3-F0C885907C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D336A9-76D4-1803-0C88-FD39788BC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BC6556-31C5-40E3-AC6F-8E6C1797E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1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E2F70-9ECF-1C9F-6F33-6D95DBF07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CB7D59-ED28-F45E-6264-87577279A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D3A997-B5FB-AC07-66ED-13512F2C3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5ED65-0280-2D79-6C6C-C21FDFA9F8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737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798A5-CAF2-18EA-0040-6466B389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AF02FA-E35A-7CD0-C742-D0DA69E32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008073-9C7F-458A-86BF-35F8E2B2F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E39263-4156-EA82-41D3-2232F72F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4690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798A5-CAF2-18EA-0040-6466B389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AF02FA-E35A-7CD0-C742-D0DA69E32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008073-9C7F-458A-86BF-35F8E2B2F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E39263-4156-EA82-41D3-2232F72F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4690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798A5-CAF2-18EA-0040-6466B389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AF02FA-E35A-7CD0-C742-D0DA69E32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008073-9C7F-458A-86BF-35F8E2B2F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E39263-4156-EA82-41D3-2232F72F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4690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6963C-86D7-BCA2-B9DB-F7679333F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EABA6A-EABC-A166-3100-041FD528A2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24E445-3F68-CD12-E4DB-104E361C5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0D1A7-72C9-8F25-EDCE-40D721D2E2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527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6AB4-DEE6-B438-B057-36AFB7177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DB8F8D-3B01-5C86-07B8-08BA19113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C98978-4CAE-C695-A234-01ED56D61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8A036B-5D38-09CB-09C8-469DC2315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6503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1F88A-150B-48A3-6E9D-3EE4E093B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BD7836-13C4-5520-C99B-A78FA8456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504BDD-4AE5-A2E0-69BB-4BD0B1B61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91D04-73E2-E89C-8554-7E2D42231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414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438E7-523E-5406-E70C-F42F5F3E2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3A96BF-E382-F7F5-7EDD-50ECF04DE9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2DA4BE-7AC0-6AD5-1474-28C61706B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32EBEE-AD8F-4D07-FCFE-FA71E090F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5521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62E71-8306-27F7-AB1C-9543755BB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0491DA-86C9-3647-6222-E99CDA22D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2EF80D-B9AE-6DF2-B116-FD793668E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16D09-B343-1377-0F77-11F7464FA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97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51A71-8B91-0E79-FE90-89675E00A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DA500A-9F97-4E1B-E46F-3E269393D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F473E4-1C88-A6EF-AE85-8298C73C2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225C25-5BB3-E9AA-720F-BB9DBAD5B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527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E2F70-9ECF-1C9F-6F33-6D95DBF07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CB7D59-ED28-F45E-6264-87577279A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D3A997-B5FB-AC07-66ED-13512F2C3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5ED65-0280-2D79-6C6C-C21FDFA9F8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737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71437-FB10-0D7A-9EA0-BA9D194AB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9E8FA4-3E12-7D52-DCB3-F0C885907C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D336A9-76D4-1803-0C88-FD39788BC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BC6556-31C5-40E3-AC6F-8E6C1797E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15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F1329-B411-E65B-BD00-CFA7A8ED3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87122A-2C08-515F-5562-59E02062AD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5CBE6B-FD85-52B9-CE10-008354781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5FC342-E52F-29D5-7017-ADBAFDE26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068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6DCC5-BB3C-B846-C0D9-E750A7E12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E14EAE-1B2C-5645-8B3F-7625466AB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8FE1D5-5817-F195-1304-D0CEFAC42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7AF1C6-2551-DD80-392E-3BAD0EC57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32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798A5-CAF2-18EA-0040-6466B389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AF02FA-E35A-7CD0-C742-D0DA69E32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008073-9C7F-458A-86BF-35F8E2B2F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E39263-4156-EA82-41D3-2232F72F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469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798A5-CAF2-18EA-0040-6466B389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AF02FA-E35A-7CD0-C742-D0DA69E32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008073-9C7F-458A-86BF-35F8E2B2F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E39263-4156-EA82-41D3-2232F72F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4690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71437-FB10-0D7A-9EA0-BA9D194AB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9E8FA4-3E12-7D52-DCB3-F0C885907C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D336A9-76D4-1803-0C88-FD39788BC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BC6556-31C5-40E3-AC6F-8E6C1797E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15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71437-FB10-0D7A-9EA0-BA9D194AB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9E8FA4-3E12-7D52-DCB3-F0C885907C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D336A9-76D4-1803-0C88-FD39788BC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BC6556-31C5-40E3-AC6F-8E6C1797E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15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438E7-523E-5406-E70C-F42F5F3E2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3A96BF-E382-F7F5-7EDD-50ECF04DE9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2DA4BE-7AC0-6AD5-1474-28C61706B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32EBEE-AD8F-4D07-FCFE-FA71E090F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5521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438E7-523E-5406-E70C-F42F5F3E2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3A96BF-E382-F7F5-7EDD-50ECF04DE9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2DA4BE-7AC0-6AD5-1474-28C61706B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32EBEE-AD8F-4D07-FCFE-FA71E090F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552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250C5-936C-DBE4-B587-0543B5693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687E68-F96B-39D0-D3A5-F5A7083BC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2CCB0D-E150-1AEB-AA30-DD112F849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6FD9E-2458-DE4D-1AF0-522B15CCA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0557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E2F70-9ECF-1C9F-6F33-6D95DBF07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CB7D59-ED28-F45E-6264-87577279A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D3A997-B5FB-AC07-66ED-13512F2C3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5ED65-0280-2D79-6C6C-C21FDFA9F8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7376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798A5-CAF2-18EA-0040-6466B389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AF02FA-E35A-7CD0-C742-D0DA69E32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008073-9C7F-458A-86BF-35F8E2B2F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E39263-4156-EA82-41D3-2232F72F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469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798A5-CAF2-18EA-0040-6466B389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AF02FA-E35A-7CD0-C742-D0DA69E32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008073-9C7F-458A-86BF-35F8E2B2F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E39263-4156-EA82-41D3-2232F72F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4690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A659B-7369-2C63-DDD6-565476D76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F0CEE4-3381-FBF3-6A73-86A3CBB1E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20F7D8-930A-BDCA-9B66-CA3D26756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E3DFAF-4E5B-899F-5EC6-007E3999A3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253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A9345-D507-46D2-9154-6B1CC71C8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7C8AF6-656C-35A6-6C03-A69486DE90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99D92C-42D7-E51E-9FE8-A95AEFFB75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90F51A-72CE-E9E8-10C9-3227F542B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97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C37DC-964A-B5EA-607F-442D2BCD7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836FAF-1D0F-7F6E-156E-B3EF19F0B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77F1F2-9F3B-70D4-A094-34114558D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28CBF5-BBCD-9570-571D-058DBF53B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217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C736B-0EE4-B70F-EFCD-5640324E4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BED7DC-5378-B23C-571B-F8A1ADD37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6D628C-C66B-E1BF-AC05-301AADE70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B1D74E-A975-D306-12D1-D48F96D04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4485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C8463-3685-0ED6-5F27-989E62791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1BC816-14B1-DC90-5BBD-97AF21DFD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CEE948-FB96-8865-5618-840F37756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5130C6-F876-1E6E-8D73-CB23C29D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432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3E22D-03E7-D016-C680-FC38C2D32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EDAB439-94FA-630D-C7D7-EF0DD32B0F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C35379-BB2A-E01E-6766-7983BDA21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BBE3B6-5D92-D9DE-2FBC-2FB930C5C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224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2F9EF-3401-A1BC-9BC2-388E54E95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1E6A9-2CA0-5627-A6C8-D0F0DED5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차원 축소</a:t>
            </a:r>
            <a:r>
              <a:rPr lang="en-US" altLang="ko-KR" dirty="0"/>
              <a:t>: squeeze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BDA00-7303-0F70-41E9-755CEB75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246E9E-E8D4-CC4F-3FBD-F60B4765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3CDD2D8F-B480-DAB8-3370-521C48460955}"/>
              </a:ext>
            </a:extLst>
          </p:cNvPr>
          <p:cNvSpPr txBox="1">
            <a:spLocks/>
          </p:cNvSpPr>
          <p:nvPr/>
        </p:nvSpPr>
        <p:spPr>
          <a:xfrm>
            <a:off x="1056214" y="1260162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np.squeeze</a:t>
            </a:r>
            <a:r>
              <a:rPr lang="en-US" altLang="ko-KR" sz="2400" dirty="0"/>
              <a:t>(a, axis) </a:t>
            </a:r>
            <a:r>
              <a:rPr lang="ko-KR" altLang="en-US" sz="2400" dirty="0"/>
              <a:t>예시</a:t>
            </a:r>
            <a:r>
              <a:rPr lang="en-US" altLang="ko-KR" sz="2400" dirty="0"/>
              <a:t>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C1141E-C766-F04B-8F45-2E7C8B754C47}"/>
              </a:ext>
            </a:extLst>
          </p:cNvPr>
          <p:cNvSpPr txBox="1"/>
          <p:nvPr/>
        </p:nvSpPr>
        <p:spPr>
          <a:xfrm>
            <a:off x="1114270" y="5432214"/>
            <a:ext cx="6330470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축을 지정하지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않으면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shape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에서 모든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 차원이 제거됨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6" name="그림 1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1EC5B19-ACEB-269A-9EB8-B6F859410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5" t="17580" r="7497" b="17399"/>
          <a:stretch>
            <a:fillRect/>
          </a:stretch>
        </p:blipFill>
        <p:spPr>
          <a:xfrm>
            <a:off x="1209675" y="1914526"/>
            <a:ext cx="9776672" cy="35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82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D8E0-9706-7DBD-ADE8-4073C328D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EE0BF-7500-6F39-09D1-A3017B5C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차원 축소</a:t>
            </a:r>
            <a:r>
              <a:rPr lang="en-US" altLang="ko-KR" dirty="0"/>
              <a:t>: squeeze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6ECE4-9D68-A346-000C-437F6969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DE509-3CE3-16CC-EF0A-63022851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50E5A20F-8740-5AAC-0E81-B211E5113249}"/>
              </a:ext>
            </a:extLst>
          </p:cNvPr>
          <p:cNvSpPr txBox="1">
            <a:spLocks/>
          </p:cNvSpPr>
          <p:nvPr/>
        </p:nvSpPr>
        <p:spPr>
          <a:xfrm>
            <a:off x="1056214" y="1161102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np.squeeze</a:t>
            </a:r>
            <a:r>
              <a:rPr lang="en-US" altLang="ko-KR" sz="2400" dirty="0"/>
              <a:t>(a, axis) </a:t>
            </a:r>
            <a:r>
              <a:rPr lang="ko-KR" altLang="en-US" sz="2400" dirty="0"/>
              <a:t>예시</a:t>
            </a:r>
            <a:r>
              <a:rPr lang="en-US" altLang="ko-KR" sz="2400" dirty="0"/>
              <a:t>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049E4B-A122-5354-CA9E-26D29FC1D63F}"/>
              </a:ext>
            </a:extLst>
          </p:cNvPr>
          <p:cNvSpPr txBox="1"/>
          <p:nvPr/>
        </p:nvSpPr>
        <p:spPr>
          <a:xfrm>
            <a:off x="1114270" y="5462694"/>
            <a:ext cx="7084850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Light" panose="02000403000000020004" pitchFamily="2" charset="-127"/>
              </a:rPr>
              <a:t>⚠️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크기가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 아닌 축을 지정해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squeeze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하려 하면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ValueError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발생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2582771-3E87-6477-3A4F-11B95F3AF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" t="16175" r="7254" b="16234"/>
          <a:stretch>
            <a:fillRect/>
          </a:stretch>
        </p:blipFill>
        <p:spPr>
          <a:xfrm>
            <a:off x="1236617" y="1815467"/>
            <a:ext cx="9705703" cy="369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9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62FB1-3EE7-D301-66EC-149AEAE26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BAF2C-8968-C6C1-EB1B-96A4E8BA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제거</a:t>
            </a:r>
            <a:r>
              <a:rPr lang="en-US" altLang="ko-KR" dirty="0"/>
              <a:t>: unique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E9777-CA25-9989-C4B2-4CE5B269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C9D40B-EA3C-668B-0CC1-6AB79507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35A4CF51-9B38-054B-F111-FAA6B22AFA00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32350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np.unique</a:t>
            </a:r>
            <a:r>
              <a:rPr lang="en-US" altLang="ko-KR" dirty="0"/>
              <a:t>(</a:t>
            </a:r>
            <a:r>
              <a:rPr lang="en-US" altLang="ko-KR" dirty="0" err="1"/>
              <a:t>ar</a:t>
            </a:r>
            <a:r>
              <a:rPr lang="en-US" altLang="ko-KR" dirty="0"/>
              <a:t>, </a:t>
            </a:r>
            <a:r>
              <a:rPr lang="en-US" altLang="ko-KR" dirty="0" err="1"/>
              <a:t>return_index</a:t>
            </a:r>
            <a:r>
              <a:rPr lang="en-US" altLang="ko-KR" dirty="0"/>
              <a:t>=False, </a:t>
            </a:r>
            <a:r>
              <a:rPr lang="en-US" altLang="ko-KR" dirty="0" err="1"/>
              <a:t>return_inverse</a:t>
            </a:r>
            <a:r>
              <a:rPr lang="en-US" altLang="ko-KR" dirty="0"/>
              <a:t>=False,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		  </a:t>
            </a:r>
            <a:r>
              <a:rPr lang="en-US" altLang="ko-KR" dirty="0" err="1"/>
              <a:t>return_counts</a:t>
            </a:r>
            <a:r>
              <a:rPr lang="en-US" altLang="ko-KR" dirty="0"/>
              <a:t>=False, axis=None)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배열의 중복된 요소 제거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 err="1"/>
              <a:t>ar</a:t>
            </a:r>
            <a:r>
              <a:rPr lang="en-US" altLang="ko-KR" dirty="0"/>
              <a:t>: </a:t>
            </a:r>
            <a:r>
              <a:rPr lang="ko-KR" altLang="en-US" dirty="0"/>
              <a:t>입력 배열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 err="1"/>
              <a:t>return_index</a:t>
            </a:r>
            <a:r>
              <a:rPr lang="en-US" altLang="ko-KR" dirty="0"/>
              <a:t>: True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원본에서 </a:t>
            </a:r>
            <a:r>
              <a:rPr lang="ko-KR" altLang="en-US" dirty="0" err="1"/>
              <a:t>고유값이</a:t>
            </a:r>
            <a:r>
              <a:rPr lang="ko-KR" altLang="en-US" dirty="0"/>
              <a:t> 처음 나타난 위치 인덱스 반환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 err="1"/>
              <a:t>return_inverse</a:t>
            </a:r>
            <a:r>
              <a:rPr lang="en-US" altLang="ko-KR" dirty="0"/>
              <a:t>: True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원본 배열을 재구성할 수 있는 인덱스 배열 반환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 err="1"/>
              <a:t>return_counts</a:t>
            </a:r>
            <a:r>
              <a:rPr lang="en-US" altLang="ko-KR" dirty="0"/>
              <a:t>: True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ko-KR" altLang="en-US" dirty="0" err="1"/>
              <a:t>고유값의</a:t>
            </a:r>
            <a:r>
              <a:rPr lang="ko-KR" altLang="en-US" dirty="0"/>
              <a:t> 등장 횟수 반환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axis: </a:t>
            </a:r>
            <a:r>
              <a:rPr lang="ko-KR" altLang="en-US" dirty="0"/>
              <a:t>다차원 배열에서 </a:t>
            </a:r>
            <a:r>
              <a:rPr lang="ko-KR" altLang="en-US" dirty="0" err="1"/>
              <a:t>축별</a:t>
            </a:r>
            <a:r>
              <a:rPr lang="ko-KR" altLang="en-US" dirty="0"/>
              <a:t> 중복제거</a:t>
            </a:r>
            <a:r>
              <a:rPr lang="en-US" altLang="ko-KR" dirty="0"/>
              <a:t>(1.13</a:t>
            </a:r>
            <a:r>
              <a:rPr lang="ko-KR" altLang="en-US" dirty="0"/>
              <a:t>버전 이상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578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E4485-69FC-7626-412B-38F5B1360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300D2-1FDF-BC5A-B295-420607B2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제거</a:t>
            </a:r>
            <a:r>
              <a:rPr lang="en-US" altLang="ko-KR" dirty="0"/>
              <a:t>: unique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57E4C-E95C-2DD3-B048-D8BEE713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74237B-F164-EE34-C117-568F32F3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CAC2A2E7-D6C6-65D9-9053-2B8F5E0A6FDB}"/>
              </a:ext>
            </a:extLst>
          </p:cNvPr>
          <p:cNvSpPr txBox="1">
            <a:spLocks/>
          </p:cNvSpPr>
          <p:nvPr/>
        </p:nvSpPr>
        <p:spPr>
          <a:xfrm>
            <a:off x="2553411" y="818837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np.unique</a:t>
            </a:r>
            <a:r>
              <a:rPr lang="en-US" altLang="ko-KR" sz="2400" dirty="0"/>
              <a:t>() </a:t>
            </a:r>
            <a:r>
              <a:rPr lang="ko-KR" altLang="en-US" sz="2400" dirty="0"/>
              <a:t>예시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CC0FA-7416-80C3-1695-B4886A7F8893}"/>
              </a:ext>
            </a:extLst>
          </p:cNvPr>
          <p:cNvSpPr txBox="1"/>
          <p:nvPr/>
        </p:nvSpPr>
        <p:spPr>
          <a:xfrm>
            <a:off x="2591511" y="4454131"/>
            <a:ext cx="69207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uniq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중복 없이 오름차순 정렬된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고유값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배열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idx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원본 배열에서 각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고유값이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처음 등장한 위치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inv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uniq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inv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]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원본 배열을 재구성 가능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cnt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각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고유값이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몇 번 등장했는지</a:t>
            </a:r>
            <a:endParaRPr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26" name="Picture 2" descr="C:\Users\LMH\Desktop\uniqu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2" t="12567" r="6217" b="12915"/>
          <a:stretch/>
        </p:blipFill>
        <p:spPr bwMode="auto">
          <a:xfrm>
            <a:off x="2677922" y="1397001"/>
            <a:ext cx="6836156" cy="308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12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58757-38BF-D7A0-994B-03CF8DCB2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5A677-D793-A317-0281-1C4C210E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배열 형태 변형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차원 확장</a:t>
            </a:r>
            <a:r>
              <a:rPr lang="en-US" altLang="ko-KR" dirty="0">
                <a:solidFill>
                  <a:schemeClr val="accent2"/>
                </a:solidFill>
              </a:rPr>
              <a:t>·</a:t>
            </a:r>
            <a:r>
              <a:rPr lang="ko-KR" altLang="en-US" dirty="0">
                <a:solidFill>
                  <a:schemeClr val="accent2"/>
                </a:solidFill>
              </a:rPr>
              <a:t>축소</a:t>
            </a:r>
            <a:r>
              <a:rPr lang="en-US" altLang="ko-KR" dirty="0">
                <a:solidFill>
                  <a:schemeClr val="accent2"/>
                </a:solidFill>
              </a:rPr>
              <a:t>(1)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4F2DC9B-7493-E0F5-5F67-879613D0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688424" cy="488844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아래의 배열을 사용해서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([[10, 20], [30, 40], [50, 60]])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/>
              <a:t>ravel</a:t>
            </a:r>
            <a:r>
              <a:rPr lang="ko-KR" altLang="en-US" sz="2000" dirty="0"/>
              <a:t>과 </a:t>
            </a:r>
            <a:r>
              <a:rPr lang="en-US" altLang="ko-KR" sz="2000" dirty="0"/>
              <a:t>flatten</a:t>
            </a:r>
            <a:r>
              <a:rPr lang="ko-KR" altLang="en-US" sz="2000" dirty="0"/>
              <a:t>을 각각 사용해 </a:t>
            </a:r>
            <a:r>
              <a:rPr lang="en-US" altLang="ko-KR" sz="2000" dirty="0"/>
              <a:t>1</a:t>
            </a:r>
            <a:r>
              <a:rPr lang="ko-KR" altLang="en-US" sz="2000" dirty="0"/>
              <a:t>차원 배열로 변환하고</a:t>
            </a:r>
            <a:r>
              <a:rPr lang="en-US" altLang="ko-KR" sz="2000" dirty="0"/>
              <a:t>,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2000" dirty="0" err="1"/>
              <a:t>arr</a:t>
            </a:r>
            <a:r>
              <a:rPr lang="ko-KR" altLang="en-US" sz="2000" dirty="0"/>
              <a:t>의 첫 번째 원소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arr</a:t>
            </a:r>
            <a:r>
              <a:rPr lang="en-US" altLang="ko-KR" sz="2000" dirty="0"/>
              <a:t>[0,0])</a:t>
            </a:r>
            <a:r>
              <a:rPr lang="ko-KR" altLang="en-US" sz="2000" dirty="0"/>
              <a:t>를 </a:t>
            </a:r>
            <a:r>
              <a:rPr lang="en-US" altLang="ko-KR" sz="2000" dirty="0"/>
              <a:t>999</a:t>
            </a:r>
            <a:r>
              <a:rPr lang="ko-KR" altLang="en-US" sz="2000" dirty="0"/>
              <a:t>로 바꾼 뒤 </a:t>
            </a:r>
            <a:r>
              <a:rPr lang="en-US" altLang="ko-KR" sz="2000" dirty="0"/>
              <a:t>ravel </a:t>
            </a:r>
            <a:r>
              <a:rPr lang="ko-KR" altLang="en-US" sz="2000" dirty="0"/>
              <a:t>결과와 </a:t>
            </a:r>
            <a:r>
              <a:rPr lang="en-US" altLang="ko-KR" sz="2000" dirty="0"/>
              <a:t>flatten </a:t>
            </a:r>
            <a:r>
              <a:rPr lang="ko-KR" altLang="en-US" sz="2000" dirty="0"/>
              <a:t>결과에 어떤 변화가 있는지 확인하세요</a:t>
            </a:r>
            <a:r>
              <a:rPr lang="en-US" altLang="ko-KR" sz="2000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크기가 </a:t>
            </a:r>
            <a:r>
              <a:rPr lang="en-US" altLang="ko-KR" sz="2400" dirty="0"/>
              <a:t>32x32</a:t>
            </a:r>
            <a:r>
              <a:rPr lang="ko-KR" altLang="en-US" sz="2400" dirty="0"/>
              <a:t>인 이미지 데이터를 가정하고</a:t>
            </a:r>
            <a:r>
              <a:rPr lang="en-US" altLang="ko-KR" sz="2400" dirty="0"/>
              <a:t>, </a:t>
            </a:r>
            <a:r>
              <a:rPr lang="ko-KR" altLang="en-US" sz="2400" dirty="0"/>
              <a:t>이 배열에 대해 </a:t>
            </a:r>
            <a:r>
              <a:rPr lang="en-US" altLang="ko-KR" sz="2400" b="1" dirty="0" err="1"/>
              <a:t>expand_dims</a:t>
            </a:r>
            <a:r>
              <a:rPr lang="ko-KR" altLang="en-US" sz="2400" dirty="0"/>
              <a:t>를 사용하여 </a:t>
            </a:r>
            <a:r>
              <a:rPr lang="en-US" altLang="ko-KR" sz="2400" dirty="0"/>
              <a:t>shape (1, 32, 32)</a:t>
            </a:r>
            <a:r>
              <a:rPr lang="ko-KR" altLang="en-US" sz="2400" dirty="0"/>
              <a:t>로 바꾸는 코드를 작성하세요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img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np.random.rand</a:t>
            </a:r>
            <a:r>
              <a:rPr lang="en-US" altLang="ko-KR" sz="2000" dirty="0"/>
              <a:t>(32, 32)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D7540-6F20-ACC0-D538-D1F67A26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14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58757-38BF-D7A0-994B-03CF8DCB2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5A677-D793-A317-0281-1C4C210E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배열 형태 변형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차원 확장</a:t>
            </a:r>
            <a:r>
              <a:rPr lang="en-US" altLang="ko-KR" dirty="0">
                <a:solidFill>
                  <a:schemeClr val="accent2"/>
                </a:solidFill>
              </a:rPr>
              <a:t>·</a:t>
            </a:r>
            <a:r>
              <a:rPr lang="ko-KR" altLang="en-US" dirty="0">
                <a:solidFill>
                  <a:schemeClr val="accent2"/>
                </a:solidFill>
              </a:rPr>
              <a:t>축소</a:t>
            </a:r>
            <a:r>
              <a:rPr lang="en-US" altLang="ko-KR" dirty="0">
                <a:solidFill>
                  <a:schemeClr val="accent2"/>
                </a:solidFill>
              </a:rPr>
              <a:t>(2)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4F2DC9B-7493-E0F5-5F67-879613D0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688424" cy="488844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400" dirty="0"/>
              <a:t>아래 배열에서 불필요한 </a:t>
            </a:r>
            <a:r>
              <a:rPr lang="en-US" altLang="ko-KR" sz="2400" dirty="0"/>
              <a:t>1</a:t>
            </a:r>
            <a:r>
              <a:rPr lang="ko-KR" altLang="en-US" sz="2400" dirty="0"/>
              <a:t>차원을 모두 제거하여 </a:t>
            </a:r>
            <a:r>
              <a:rPr lang="en-US" altLang="ko-KR" sz="2400" dirty="0"/>
              <a:t>shape</a:t>
            </a:r>
            <a:r>
              <a:rPr lang="ko-KR" altLang="en-US" sz="2400" dirty="0"/>
              <a:t>이 </a:t>
            </a:r>
            <a:r>
              <a:rPr lang="en-US" altLang="ko-KR" sz="2400" dirty="0"/>
              <a:t>(28, 28)</a:t>
            </a:r>
            <a:r>
              <a:rPr lang="ko-KR" altLang="en-US" sz="2400" dirty="0"/>
              <a:t>이 되도록 만드세요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img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np.random.randint</a:t>
            </a:r>
            <a:r>
              <a:rPr lang="en-US" altLang="ko-KR" sz="2000" dirty="0"/>
              <a:t>(0, 255, (1, 28, 28, 1))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400" dirty="0"/>
              <a:t>아래 </a:t>
            </a:r>
            <a:r>
              <a:rPr lang="en-US" altLang="ko-KR" sz="2400" dirty="0"/>
              <a:t>2</a:t>
            </a:r>
            <a:r>
              <a:rPr lang="ko-KR" altLang="en-US" sz="2400" dirty="0"/>
              <a:t>차원 배열을 </a:t>
            </a:r>
            <a:r>
              <a:rPr lang="en-US" altLang="ko-KR" sz="2400" dirty="0"/>
              <a:t>1) 1</a:t>
            </a:r>
            <a:r>
              <a:rPr lang="ko-KR" altLang="en-US" sz="2400" dirty="0"/>
              <a:t>차원 배열로 만든 후 </a:t>
            </a:r>
            <a:r>
              <a:rPr lang="en-US" altLang="ko-KR" sz="2400" dirty="0"/>
              <a:t>2) </a:t>
            </a:r>
            <a:r>
              <a:rPr lang="ko-KR" altLang="en-US" sz="2400" dirty="0" err="1"/>
              <a:t>중복값을</a:t>
            </a:r>
            <a:r>
              <a:rPr lang="ko-KR" altLang="en-US" sz="2400" dirty="0"/>
              <a:t> 제거한 뒤 </a:t>
            </a:r>
            <a:r>
              <a:rPr lang="en-US" altLang="ko-KR" sz="2400" dirty="0"/>
              <a:t>shape (1, n)</a:t>
            </a:r>
            <a:r>
              <a:rPr lang="ko-KR" altLang="en-US" sz="2400" dirty="0"/>
              <a:t>으로 재구성하세요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([[3, 1, 2, 2],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ko-KR" sz="2000" dirty="0"/>
              <a:t>                [1, 2, 3, 1],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ko-KR" sz="2000" dirty="0"/>
              <a:t>                [2, 2, 1, 4]])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D7540-6F20-ACC0-D538-D1F67A26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050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58757-38BF-D7A0-994B-03CF8DCB2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5A677-D793-A317-0281-1C4C210E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배열 형태 변형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차원 확장</a:t>
            </a:r>
            <a:r>
              <a:rPr lang="en-US" altLang="ko-KR" dirty="0">
                <a:solidFill>
                  <a:schemeClr val="accent2"/>
                </a:solidFill>
              </a:rPr>
              <a:t>·</a:t>
            </a:r>
            <a:r>
              <a:rPr lang="ko-KR" altLang="en-US" dirty="0">
                <a:solidFill>
                  <a:schemeClr val="accent2"/>
                </a:solidFill>
              </a:rPr>
              <a:t>축소</a:t>
            </a:r>
            <a:r>
              <a:rPr lang="en-US" altLang="ko-KR" dirty="0">
                <a:solidFill>
                  <a:schemeClr val="accent2"/>
                </a:solidFill>
              </a:rPr>
              <a:t>(3)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4F2DC9B-7493-E0F5-5F67-879613D0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688424" cy="488844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2400" dirty="0"/>
              <a:t>다음 배열을 </a:t>
            </a:r>
            <a:r>
              <a:rPr lang="en-US" altLang="ko-KR" sz="2400" dirty="0"/>
              <a:t>shape (10,)</a:t>
            </a:r>
            <a:r>
              <a:rPr lang="ko-KR" altLang="en-US" sz="2400" dirty="0"/>
              <a:t>로 만든 뒤 </a:t>
            </a:r>
            <a:r>
              <a:rPr lang="ko-KR" altLang="en-US" sz="2400" dirty="0" err="1"/>
              <a:t>고유값</a:t>
            </a:r>
            <a:r>
              <a:rPr lang="en-US" altLang="ko-KR" sz="2400" dirty="0"/>
              <a:t> </a:t>
            </a:r>
            <a:r>
              <a:rPr lang="ko-KR" altLang="en-US" sz="2400" dirty="0"/>
              <a:t>배열을 구하세요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([[[1], [3], [2], [1], [3], [2], [3], [1], [2], [3]]])  # shape (1, 10, 1)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sz="2400" dirty="0"/>
              <a:t>다음 배열을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배열로 만든 후 </a:t>
            </a:r>
            <a:r>
              <a:rPr lang="ko-KR" altLang="en-US" sz="2400" dirty="0" err="1"/>
              <a:t>고유값만</a:t>
            </a:r>
            <a:r>
              <a:rPr lang="ko-KR" altLang="en-US" sz="2400" dirty="0"/>
              <a:t> 추출해서 </a:t>
            </a:r>
            <a:r>
              <a:rPr lang="en-US" altLang="ko-KR" sz="2400" dirty="0"/>
              <a:t>shape (</a:t>
            </a:r>
            <a:r>
              <a:rPr lang="ko-KR" altLang="en-US" sz="2400" dirty="0" err="1"/>
              <a:t>고유값</a:t>
            </a:r>
            <a:r>
              <a:rPr lang="ko-KR" altLang="en-US" sz="2400" dirty="0"/>
              <a:t> 개수</a:t>
            </a:r>
            <a:r>
              <a:rPr lang="en-US" altLang="ko-KR" sz="2400" dirty="0"/>
              <a:t>, 1)</a:t>
            </a:r>
            <a:r>
              <a:rPr lang="ko-KR" altLang="en-US" sz="2400" dirty="0"/>
              <a:t>인 </a:t>
            </a:r>
            <a:r>
              <a:rPr lang="en-US" altLang="ko-KR" sz="2400" dirty="0"/>
              <a:t>2</a:t>
            </a:r>
            <a:r>
              <a:rPr lang="ko-KR" altLang="en-US" sz="2400" dirty="0"/>
              <a:t>차원 배열로 변환하세요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 [[0, 1, 2, 3], [1, 2, 3, 4], [2, 3, 4, 5]],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-US" altLang="ko-KR" sz="2000" dirty="0"/>
              <a:t>                [[3, 4, 5, 6], [4, 5, 6, 7], [5, 6, 7, 8]] ])  # shape (2, 3, 4)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D7540-6F20-ACC0-D538-D1F67A26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2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B6962-1438-3990-C5E0-CD1B60F42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0B4679-9BBE-BAE6-1CD2-1D818EC1CE43}"/>
              </a:ext>
            </a:extLst>
          </p:cNvPr>
          <p:cNvSpPr txBox="1"/>
          <p:nvPr/>
        </p:nvSpPr>
        <p:spPr>
          <a:xfrm>
            <a:off x="2826523" y="2589861"/>
            <a:ext cx="6538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배열의 결합과 분리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490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F499D-CD80-559E-CD10-CA033BE32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E609D-00AC-7C0D-B1CA-78116DB0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결합</a:t>
            </a:r>
            <a:r>
              <a:rPr lang="en-US" altLang="ko-KR" dirty="0"/>
              <a:t>: concatenate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01B4F-2AA5-9E81-4D81-9E912711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AED45E-C43A-5460-E280-814735C2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1AC2189-BD95-91FC-8F8D-E7922B92ACAD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32350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np.concatenate</a:t>
            </a:r>
            <a:r>
              <a:rPr lang="en-US" altLang="ko-KR" dirty="0"/>
              <a:t>((a1, a2, ...), axis=0, out=None)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기존 축을 따라 배열 시퀀스를 결합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a1, a2, ...: </a:t>
            </a:r>
            <a:r>
              <a:rPr lang="ko-KR" altLang="en-US" dirty="0"/>
              <a:t>결합할 배열 시퀀스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axis: </a:t>
            </a:r>
            <a:r>
              <a:rPr lang="ko-KR" altLang="en-US" dirty="0"/>
              <a:t>결합할 축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=0, </a:t>
            </a:r>
            <a:r>
              <a:rPr lang="ko-KR" altLang="en-US" dirty="0"/>
              <a:t>즉 행 방향으로 결합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axis=0: </a:t>
            </a:r>
            <a:r>
              <a:rPr lang="ko-KR" altLang="en-US" dirty="0"/>
              <a:t>행</a:t>
            </a:r>
            <a:r>
              <a:rPr lang="en-US" altLang="ko-KR" dirty="0"/>
              <a:t>(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이어붙임</a:t>
            </a:r>
            <a:endParaRPr lang="ko-KR" altLang="en-US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axis=1: </a:t>
            </a:r>
            <a:r>
              <a:rPr lang="ko-KR" altLang="en-US" dirty="0"/>
              <a:t>열</a:t>
            </a:r>
            <a:r>
              <a:rPr lang="en-US" altLang="ko-KR" dirty="0"/>
              <a:t>(</a:t>
            </a:r>
            <a:r>
              <a:rPr lang="ko-KR" altLang="en-US" dirty="0"/>
              <a:t>가로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이어붙이기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7601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9C201-30CA-3076-FC20-13FFAB3FA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706DA-617E-0FA7-5A8E-4900BFDE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결합</a:t>
            </a:r>
            <a:r>
              <a:rPr lang="en-US" altLang="ko-KR" dirty="0"/>
              <a:t>: concatenate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BE488-5371-BDFC-DF3E-B7145AA7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08AD74-EF8C-5D4F-F334-963ECC27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A165BD0D-0B9F-ADC2-698A-C72BADA5C35A}"/>
              </a:ext>
            </a:extLst>
          </p:cNvPr>
          <p:cNvSpPr txBox="1">
            <a:spLocks/>
          </p:cNvSpPr>
          <p:nvPr/>
        </p:nvSpPr>
        <p:spPr>
          <a:xfrm>
            <a:off x="2553411" y="1056507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np.concatenate</a:t>
            </a:r>
            <a:r>
              <a:rPr lang="en-US" altLang="ko-KR" sz="2400" dirty="0"/>
              <a:t>() </a:t>
            </a:r>
            <a:r>
              <a:rPr lang="ko-KR" altLang="en-US" sz="2400" dirty="0"/>
              <a:t>예시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92DDD2-9753-300F-7B11-1F45626168D8}"/>
              </a:ext>
            </a:extLst>
          </p:cNvPr>
          <p:cNvSpPr txBox="1"/>
          <p:nvPr/>
        </p:nvSpPr>
        <p:spPr>
          <a:xfrm>
            <a:off x="2591511" y="5240106"/>
            <a:ext cx="7111289" cy="880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결합하는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axis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제외한 나머지 차원이 같아야 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 예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(2,2)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와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(2,2)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axis=0/1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모두 결합 가능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(2,2)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와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(1,2)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axis=0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만 가능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pic>
        <p:nvPicPr>
          <p:cNvPr id="8" name="그림 7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839DA6D-7096-5E33-B392-0228D4087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8" t="12594" r="7140" b="12789"/>
          <a:stretch>
            <a:fillRect/>
          </a:stretch>
        </p:blipFill>
        <p:spPr>
          <a:xfrm>
            <a:off x="2679700" y="1668064"/>
            <a:ext cx="6832600" cy="35847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BA9AE0-C87D-9174-D1E0-9BA604A0A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999" y="3055254"/>
            <a:ext cx="905001" cy="971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11C667-2D02-F52B-8064-64C8C3A4D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682" y="4174459"/>
            <a:ext cx="1133633" cy="933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917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3887704" y="258986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NumPy(3)</a:t>
            </a: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E60C8-C2D7-BE7E-351D-5389A0B34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6F94C-E209-5A84-7295-304D259D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결합</a:t>
            </a:r>
            <a:r>
              <a:rPr lang="en-US" altLang="ko-KR" dirty="0"/>
              <a:t>: stack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29998C-2A69-6B16-3703-7969AA65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B4BDFA-350C-9F05-844B-51EFA97B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D3C78513-4366-22CD-14EB-BC87E40D3EA7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32350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np.stack</a:t>
            </a:r>
            <a:r>
              <a:rPr lang="en-US" altLang="ko-KR" dirty="0"/>
              <a:t>((a1, a2, ...), axis=0)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새로운 축을 따라 배열 시퀀스를 결합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axis: </a:t>
            </a:r>
            <a:r>
              <a:rPr lang="ko-KR" altLang="en-US" dirty="0"/>
              <a:t>새로 생성할 축의 위치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기본값</a:t>
            </a:r>
            <a:r>
              <a:rPr lang="en-US" altLang="ko-KR" dirty="0"/>
              <a:t>=0, </a:t>
            </a:r>
            <a:r>
              <a:rPr lang="ko-KR" altLang="en-US" dirty="0"/>
              <a:t>즉 맨 앞에 새로운 차원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2406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3F0E3-4A42-A410-BDFF-7ABCE2B56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873C86-1B28-A494-1FD1-5775052F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결합</a:t>
            </a:r>
            <a:r>
              <a:rPr lang="en-US" altLang="ko-KR" dirty="0"/>
              <a:t>: stack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550A5-FCA9-350F-484F-86075AF9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3100F-89AB-2F6E-6D55-5A1C372F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21D780AA-1ACD-75B9-B654-A2AAC6A9AD89}"/>
              </a:ext>
            </a:extLst>
          </p:cNvPr>
          <p:cNvSpPr txBox="1">
            <a:spLocks/>
          </p:cNvSpPr>
          <p:nvPr/>
        </p:nvSpPr>
        <p:spPr>
          <a:xfrm>
            <a:off x="2553411" y="1391787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np.stack</a:t>
            </a:r>
            <a:r>
              <a:rPr lang="en-US" altLang="ko-KR" sz="2400" dirty="0"/>
              <a:t>() </a:t>
            </a:r>
            <a:r>
              <a:rPr lang="ko-KR" altLang="en-US" sz="2400" dirty="0"/>
              <a:t>예시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0E41F-2361-47DF-7ECB-039E3CC79A9F}"/>
              </a:ext>
            </a:extLst>
          </p:cNvPr>
          <p:cNvSpPr txBox="1"/>
          <p:nvPr/>
        </p:nvSpPr>
        <p:spPr>
          <a:xfrm>
            <a:off x="2591511" y="5240106"/>
            <a:ext cx="6920789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새로운 축이 생김 → 배열의 차원이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+1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증가</a:t>
            </a:r>
            <a:endParaRPr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9" name="그림 8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7505A47-C1E3-9C51-3E21-E6FC1DBDB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" t="14098" r="7245" b="13522"/>
          <a:stretch>
            <a:fillRect/>
          </a:stretch>
        </p:blipFill>
        <p:spPr>
          <a:xfrm>
            <a:off x="2689227" y="1992812"/>
            <a:ext cx="6825395" cy="33088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7927DFB-ED8B-6220-B557-8D78EA31B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473" y="3276365"/>
            <a:ext cx="1105054" cy="73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7743424-9B68-F472-CBD8-3CA51331D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973" y="4161693"/>
            <a:ext cx="924054" cy="10002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1893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13E61-F947-2A65-35F8-9940089D8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DE0D2-9AAB-ACE5-BC7B-8AC83D568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결합</a:t>
            </a:r>
            <a:r>
              <a:rPr lang="en-US" altLang="ko-KR" dirty="0"/>
              <a:t>: </a:t>
            </a:r>
            <a:r>
              <a:rPr lang="en-US" altLang="ko-KR" dirty="0" err="1"/>
              <a:t>hstack</a:t>
            </a:r>
            <a:r>
              <a:rPr lang="en-US" altLang="ko-KR" dirty="0"/>
              <a:t>, </a:t>
            </a:r>
            <a:r>
              <a:rPr lang="en-US" altLang="ko-KR" dirty="0" err="1"/>
              <a:t>vstack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D035C-10CA-BD2B-3C78-24FFAEFE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D4336B-AA2D-05B1-D423-EE913872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113CBA4-A9F1-F08C-4572-563B825605BE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32350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np.hstack</a:t>
            </a:r>
            <a:r>
              <a:rPr lang="en-US" altLang="ko-KR" dirty="0"/>
              <a:t>((a1, a2, ...))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배열을 수평</a:t>
            </a:r>
            <a:r>
              <a:rPr lang="en-US" altLang="ko-KR" dirty="0"/>
              <a:t>(</a:t>
            </a:r>
            <a:r>
              <a:rPr lang="ko-KR" altLang="en-US" dirty="0"/>
              <a:t>열 방향</a:t>
            </a:r>
            <a:r>
              <a:rPr lang="en-US" altLang="ko-KR" dirty="0"/>
              <a:t>)</a:t>
            </a:r>
            <a:r>
              <a:rPr lang="ko-KR" altLang="en-US" dirty="0"/>
              <a:t>으로 순서대로 쌓음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np.vstack</a:t>
            </a:r>
            <a:r>
              <a:rPr lang="en-US" altLang="ko-KR" dirty="0"/>
              <a:t>((a1, a2, ...))		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배열을 세로로</a:t>
            </a:r>
            <a:r>
              <a:rPr lang="en-US" altLang="ko-KR" dirty="0"/>
              <a:t>(</a:t>
            </a:r>
            <a:r>
              <a:rPr lang="ko-KR" altLang="en-US" dirty="0"/>
              <a:t>행 방향으로</a:t>
            </a:r>
            <a:r>
              <a:rPr lang="en-US" altLang="ko-KR" dirty="0"/>
              <a:t>) </a:t>
            </a:r>
            <a:r>
              <a:rPr lang="ko-KR" altLang="en-US" dirty="0"/>
              <a:t>순서대로 쌓음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2539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E4485-69FC-7626-412B-38F5B1360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300D2-1FDF-BC5A-B295-420607B2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결합</a:t>
            </a:r>
            <a:r>
              <a:rPr lang="en-US" altLang="ko-KR" dirty="0"/>
              <a:t>: </a:t>
            </a:r>
            <a:r>
              <a:rPr lang="en-US" altLang="ko-KR" dirty="0" err="1"/>
              <a:t>hstack</a:t>
            </a:r>
            <a:r>
              <a:rPr lang="en-US" altLang="ko-KR" dirty="0"/>
              <a:t>, </a:t>
            </a:r>
            <a:r>
              <a:rPr lang="en-US" altLang="ko-KR" dirty="0" err="1"/>
              <a:t>vstack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57E4C-E95C-2DD3-B048-D8BEE713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74237B-F164-EE34-C117-568F32F3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CAC2A2E7-D6C6-65D9-9053-2B8F5E0A6FDB}"/>
              </a:ext>
            </a:extLst>
          </p:cNvPr>
          <p:cNvSpPr txBox="1">
            <a:spLocks/>
          </p:cNvSpPr>
          <p:nvPr/>
        </p:nvSpPr>
        <p:spPr>
          <a:xfrm>
            <a:off x="2553411" y="934587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np.hstack</a:t>
            </a:r>
            <a:r>
              <a:rPr lang="en-US" altLang="ko-KR" sz="2400" dirty="0"/>
              <a:t>(), </a:t>
            </a:r>
            <a:r>
              <a:rPr lang="en-US" altLang="ko-KR" sz="2400" dirty="0" err="1"/>
              <a:t>vstack</a:t>
            </a:r>
            <a:r>
              <a:rPr lang="en-US" altLang="ko-KR" sz="2400" dirty="0"/>
              <a:t>() </a:t>
            </a:r>
            <a:r>
              <a:rPr lang="ko-KR" altLang="en-US" sz="2400" dirty="0"/>
              <a:t>예시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CC0FA-7416-80C3-1695-B4886A7F8893}"/>
              </a:ext>
            </a:extLst>
          </p:cNvPr>
          <p:cNvSpPr txBox="1"/>
          <p:nvPr/>
        </p:nvSpPr>
        <p:spPr>
          <a:xfrm>
            <a:off x="2591511" y="5252806"/>
            <a:ext cx="6920789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hstack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열 방향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결합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vstack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행 방향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세로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결합</a:t>
            </a:r>
            <a:endParaRPr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2" name="그림 11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8A436BE-21C1-B4B8-2002-FF518ABE7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 t="12445" r="7280" b="12125"/>
          <a:stretch>
            <a:fillRect/>
          </a:stretch>
        </p:blipFill>
        <p:spPr>
          <a:xfrm>
            <a:off x="2702280" y="1522068"/>
            <a:ext cx="6810020" cy="381291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391736-A83F-349C-3344-702364A4B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493" y="3403600"/>
            <a:ext cx="1629002" cy="381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68B06B-3935-D59F-5516-B1DA2FA7D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4048" y="3914444"/>
            <a:ext cx="465891" cy="12401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255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62FB1-3EE7-D301-66EC-149AEAE26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BAF2C-8968-C6C1-EB1B-96A4E8BA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분리</a:t>
            </a:r>
            <a:r>
              <a:rPr lang="en-US" altLang="ko-KR" dirty="0"/>
              <a:t>: split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E9777-CA25-9989-C4B2-4CE5B269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C9D40B-EA3C-668B-0CC1-6AB79507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35A4CF51-9B38-054B-F111-FAA6B22AFA00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32350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np.split</a:t>
            </a:r>
            <a:r>
              <a:rPr lang="en-US" altLang="ko-KR" dirty="0"/>
              <a:t>(a, </a:t>
            </a:r>
            <a:r>
              <a:rPr lang="en-US" altLang="ko-KR" dirty="0" err="1"/>
              <a:t>indices_or_sections</a:t>
            </a:r>
            <a:r>
              <a:rPr lang="en-US" altLang="ko-KR" dirty="0"/>
              <a:t>, axis=0)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배열을 여러 개의 하위 배열로 분할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a: </a:t>
            </a:r>
            <a:r>
              <a:rPr lang="ko-KR" altLang="en-US" dirty="0"/>
              <a:t>분할할 배열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 err="1"/>
              <a:t>indices_or_sections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  <a:r>
              <a:rPr lang="en-US" altLang="ko-KR" dirty="0"/>
              <a:t>(N</a:t>
            </a:r>
            <a:r>
              <a:rPr lang="ko-KR" altLang="en-US" dirty="0"/>
              <a:t>등분</a:t>
            </a:r>
            <a:r>
              <a:rPr lang="en-US" altLang="ko-KR" dirty="0"/>
              <a:t>) </a:t>
            </a:r>
            <a:r>
              <a:rPr lang="ko-KR" altLang="en-US" dirty="0"/>
              <a:t>또는 분할 인덱스 리스트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axis: </a:t>
            </a:r>
            <a:r>
              <a:rPr lang="ko-KR" altLang="en-US" dirty="0"/>
              <a:t>분할 축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=0, </a:t>
            </a:r>
            <a:r>
              <a:rPr lang="ko-KR" altLang="en-US" dirty="0"/>
              <a:t>즉 행 기준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7853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7BE0B-5B06-DF04-63BB-FA726EE3D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11077-581D-4229-EA3D-BD7F1B30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분리</a:t>
            </a:r>
            <a:r>
              <a:rPr lang="en-US" altLang="ko-KR" dirty="0"/>
              <a:t>: split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AFA77-DA70-482F-AE5D-D572B5D5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ECF5E5-5CAE-8760-0162-5FCEFBC6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48211D4D-02E9-39CC-0B1D-E157355F6306}"/>
              </a:ext>
            </a:extLst>
          </p:cNvPr>
          <p:cNvSpPr txBox="1">
            <a:spLocks/>
          </p:cNvSpPr>
          <p:nvPr/>
        </p:nvSpPr>
        <p:spPr>
          <a:xfrm>
            <a:off x="2553411" y="1925187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np.split</a:t>
            </a:r>
            <a:r>
              <a:rPr lang="en-US" altLang="ko-KR" sz="2400" dirty="0"/>
              <a:t>() </a:t>
            </a:r>
            <a:r>
              <a:rPr lang="ko-KR" altLang="en-US" sz="2400" dirty="0"/>
              <a:t>예시 </a:t>
            </a:r>
            <a:r>
              <a:rPr lang="en-US" altLang="ko-KR" sz="2400" dirty="0"/>
              <a:t>– 1</a:t>
            </a:r>
            <a:r>
              <a:rPr lang="ko-KR" altLang="en-US" sz="2400" dirty="0"/>
              <a:t>차원 배열</a:t>
            </a:r>
            <a:endParaRPr lang="en-US" altLang="ko-KR" sz="2400" dirty="0"/>
          </a:p>
        </p:txBody>
      </p:sp>
      <p:pic>
        <p:nvPicPr>
          <p:cNvPr id="10" name="그림 9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340383C-E046-620E-2382-3AA01E22C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987550"/>
            <a:ext cx="7975600" cy="2882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B14743-2020-7A34-8572-E0D38C2E9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501" y="4278450"/>
            <a:ext cx="6077798" cy="447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4209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ECB6E-69E0-85BA-1EEA-6DA45FF46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591E6-600D-86E0-A0B0-2E2A67B1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분리</a:t>
            </a:r>
            <a:r>
              <a:rPr lang="en-US" altLang="ko-KR" dirty="0"/>
              <a:t>: split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7C319D-40CB-A2D0-BEC4-CDFCF5DF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7DB7F3-F5A4-9211-D297-D620A3C2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A2F2CF8E-230A-E98F-C854-0875195B2D9D}"/>
              </a:ext>
            </a:extLst>
          </p:cNvPr>
          <p:cNvSpPr txBox="1">
            <a:spLocks/>
          </p:cNvSpPr>
          <p:nvPr/>
        </p:nvSpPr>
        <p:spPr>
          <a:xfrm>
            <a:off x="2652796" y="872990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np.split</a:t>
            </a:r>
            <a:r>
              <a:rPr lang="en-US" altLang="ko-KR" sz="2400" dirty="0"/>
              <a:t>() </a:t>
            </a:r>
            <a:r>
              <a:rPr lang="ko-KR" altLang="en-US" sz="2400" dirty="0"/>
              <a:t>예시 </a:t>
            </a:r>
            <a:r>
              <a:rPr lang="en-US" altLang="ko-KR" sz="2400" dirty="0"/>
              <a:t>– 2</a:t>
            </a:r>
            <a:r>
              <a:rPr lang="ko-KR" altLang="en-US" sz="2400" dirty="0"/>
              <a:t>차원 배열</a:t>
            </a:r>
            <a:endParaRPr lang="en-US" altLang="ko-KR" sz="2400" dirty="0"/>
          </a:p>
        </p:txBody>
      </p:sp>
      <p:pic>
        <p:nvPicPr>
          <p:cNvPr id="13" name="그림 12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1DCD81-5345-E7F4-7198-98D1AE8FE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6" t="9876" r="7279" b="9828"/>
          <a:stretch>
            <a:fillRect/>
          </a:stretch>
        </p:blipFill>
        <p:spPr>
          <a:xfrm>
            <a:off x="2783841" y="1413157"/>
            <a:ext cx="6509172" cy="478910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B93AB66-4E0B-1F18-7C31-2378A01D5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832" y="1927685"/>
            <a:ext cx="1241440" cy="85048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951BCE5-2A2F-6354-41C7-2EA256DBE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875" y="2835638"/>
            <a:ext cx="1039354" cy="10014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3AC3467-A446-F078-27C9-66926649C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8968" y="3884477"/>
            <a:ext cx="985168" cy="990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7B636E55-A8C8-75FF-0D16-242D517618D4}"/>
              </a:ext>
            </a:extLst>
          </p:cNvPr>
          <p:cNvGrpSpPr/>
          <p:nvPr/>
        </p:nvGrpSpPr>
        <p:grpSpPr>
          <a:xfrm>
            <a:off x="7561532" y="5035550"/>
            <a:ext cx="1411017" cy="818586"/>
            <a:chOff x="7206727" y="4986817"/>
            <a:chExt cx="1127944" cy="654364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D86A1BA4-3143-4107-5570-F76EE6041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2725" b="49944"/>
            <a:stretch>
              <a:fillRect/>
            </a:stretch>
          </p:blipFill>
          <p:spPr>
            <a:xfrm>
              <a:off x="7206727" y="4986817"/>
              <a:ext cx="575670" cy="6543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F4486B5-1CA6-53BE-8624-6171B330D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49943" b="2788"/>
            <a:stretch>
              <a:fillRect/>
            </a:stretch>
          </p:blipFill>
          <p:spPr>
            <a:xfrm>
              <a:off x="7759001" y="4987683"/>
              <a:ext cx="575670" cy="65349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594744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58757-38BF-D7A0-994B-03CF8DCB2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5A677-D793-A317-0281-1C4C210E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배열의 결합과 분리</a:t>
            </a:r>
            <a:r>
              <a:rPr lang="en-US" altLang="ko-KR" dirty="0">
                <a:solidFill>
                  <a:schemeClr val="accent2"/>
                </a:solidFill>
              </a:rPr>
              <a:t>(1)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4F2DC9B-7493-E0F5-5F67-879613D0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688424" cy="488844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다음 두 배열을 행 방향으로 </a:t>
            </a:r>
            <a:r>
              <a:rPr lang="ko-KR" altLang="en-US" sz="2400" dirty="0" err="1"/>
              <a:t>이어붙이세요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([[1, 2], [3, 4]])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b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([[5, 6]])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아래 배열을 </a:t>
            </a:r>
            <a:r>
              <a:rPr lang="en-US" altLang="ko-KR" sz="2400" dirty="0"/>
              <a:t>3</a:t>
            </a:r>
            <a:r>
              <a:rPr lang="ko-KR" altLang="en-US" sz="2400" dirty="0"/>
              <a:t>개로 같은 크기로 분할하세요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(12)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다음 배열들을 새로운 축에 쌓아 </a:t>
            </a:r>
            <a:r>
              <a:rPr lang="en-US" altLang="ko-KR" sz="2400" dirty="0"/>
              <a:t>shape</a:t>
            </a:r>
            <a:r>
              <a:rPr lang="ko-KR" altLang="en-US" sz="2400" dirty="0"/>
              <a:t>이 </a:t>
            </a:r>
            <a:r>
              <a:rPr lang="en-US" altLang="ko-KR" sz="2400" dirty="0"/>
              <a:t>(3, 2)</a:t>
            </a:r>
            <a:r>
              <a:rPr lang="ko-KR" altLang="en-US" sz="2400" dirty="0"/>
              <a:t>인 배열을 만드세요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([1, 2])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b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([3, 4])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c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([5, 6])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D7540-6F20-ACC0-D538-D1F67A26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384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58757-38BF-D7A0-994B-03CF8DCB2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5A677-D793-A317-0281-1C4C210E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배열의 결합과 분리</a:t>
            </a:r>
            <a:r>
              <a:rPr lang="en-US" altLang="ko-KR" dirty="0">
                <a:solidFill>
                  <a:schemeClr val="accent2"/>
                </a:solidFill>
              </a:rPr>
              <a:t>(2)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4F2DC9B-7493-E0F5-5F67-879613D0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688424" cy="488844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2400" dirty="0"/>
              <a:t>shape</a:t>
            </a:r>
            <a:r>
              <a:rPr lang="ko-KR" altLang="en-US" sz="2400" dirty="0"/>
              <a:t>가 </a:t>
            </a:r>
            <a:r>
              <a:rPr lang="en-US" altLang="ko-KR" sz="2400" dirty="0"/>
              <a:t>(2, 3)</a:t>
            </a:r>
            <a:r>
              <a:rPr lang="ko-KR" altLang="en-US" sz="2400" dirty="0"/>
              <a:t>인 아래 두 배열을 </a:t>
            </a:r>
            <a:r>
              <a:rPr lang="en-US" altLang="ko-KR" sz="2400" dirty="0"/>
              <a:t>shape (2, 2, 3)</a:t>
            </a:r>
            <a:r>
              <a:rPr lang="ko-KR" altLang="en-US" sz="2400" dirty="0"/>
              <a:t>인 </a:t>
            </a:r>
            <a:r>
              <a:rPr lang="en-US" altLang="ko-KR" sz="2400" dirty="0"/>
              <a:t>3</a:t>
            </a:r>
            <a:r>
              <a:rPr lang="ko-KR" altLang="en-US" sz="2400" dirty="0"/>
              <a:t>차원 배열을 만드세요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([[1, 2, 3], [4, 5, 6]])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b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([[7, 8, 9], [10, 11, 12]])</a:t>
            </a:r>
          </a:p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ko-KR" altLang="en-US" sz="2400" dirty="0"/>
              <a:t>아래의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배열을 </a:t>
            </a:r>
            <a:r>
              <a:rPr lang="en-US" altLang="ko-KR" sz="2400" dirty="0"/>
              <a:t>2:3:3 </a:t>
            </a:r>
            <a:r>
              <a:rPr lang="ko-KR" altLang="en-US" sz="2400" dirty="0"/>
              <a:t>비율</a:t>
            </a:r>
            <a:r>
              <a:rPr lang="en-US" altLang="ko-KR" sz="2400" dirty="0"/>
              <a:t>(</a:t>
            </a:r>
            <a:r>
              <a:rPr lang="ko-KR" altLang="en-US" sz="2400" dirty="0"/>
              <a:t>총 </a:t>
            </a:r>
            <a:r>
              <a:rPr lang="en-US" altLang="ko-KR" sz="2400" dirty="0"/>
              <a:t>3</a:t>
            </a:r>
            <a:r>
              <a:rPr lang="ko-KR" altLang="en-US" sz="2400" dirty="0"/>
              <a:t>개</a:t>
            </a:r>
            <a:r>
              <a:rPr lang="en-US" altLang="ko-KR" sz="2400" dirty="0"/>
              <a:t>)</a:t>
            </a:r>
            <a:r>
              <a:rPr lang="ko-KR" altLang="en-US" sz="2400" dirty="0"/>
              <a:t>로 분할하세요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(8)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400" dirty="0"/>
              <a:t>아래 두 배열을 </a:t>
            </a:r>
            <a:r>
              <a:rPr lang="en-US" altLang="ko-KR" sz="2400" dirty="0"/>
              <a:t>axis=0, axis=1</a:t>
            </a:r>
            <a:r>
              <a:rPr lang="ko-KR" altLang="en-US" sz="2400" dirty="0"/>
              <a:t>로 각각 </a:t>
            </a:r>
            <a:r>
              <a:rPr lang="en-US" altLang="ko-KR" sz="2400" dirty="0"/>
              <a:t>stack</a:t>
            </a:r>
            <a:r>
              <a:rPr lang="ko-KR" altLang="en-US" sz="2400" dirty="0"/>
              <a:t>하여 두 경우의 결과 </a:t>
            </a:r>
            <a:r>
              <a:rPr lang="en-US" altLang="ko-KR" sz="2400" dirty="0"/>
              <a:t>shape</a:t>
            </a:r>
            <a:r>
              <a:rPr lang="ko-KR" altLang="en-US" sz="2400" dirty="0"/>
              <a:t>을 모두 구하세요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 = </a:t>
            </a:r>
            <a:r>
              <a:rPr lang="en-US" altLang="ko-KR" sz="2000" dirty="0" err="1"/>
              <a:t>np.ones</a:t>
            </a:r>
            <a:r>
              <a:rPr lang="en-US" altLang="ko-KR" sz="2000" dirty="0"/>
              <a:t>((2, 3))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b = </a:t>
            </a:r>
            <a:r>
              <a:rPr lang="en-US" altLang="ko-KR" sz="2000" dirty="0" err="1"/>
              <a:t>np.zeros</a:t>
            </a:r>
            <a:r>
              <a:rPr lang="en-US" altLang="ko-KR" sz="2000" dirty="0"/>
              <a:t>((2, 3))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D7540-6F20-ACC0-D538-D1F67A26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847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B6962-1438-3990-C5E0-CD1B60F42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0B4679-9BBE-BAE6-1CD2-1D818EC1CE43}"/>
              </a:ext>
            </a:extLst>
          </p:cNvPr>
          <p:cNvSpPr txBox="1"/>
          <p:nvPr/>
        </p:nvSpPr>
        <p:spPr>
          <a:xfrm>
            <a:off x="4044807" y="2589861"/>
            <a:ext cx="4102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배열의 정렬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426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B6962-1438-3990-C5E0-CD1B60F42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0B4679-9BBE-BAE6-1CD2-1D818EC1CE43}"/>
              </a:ext>
            </a:extLst>
          </p:cNvPr>
          <p:cNvSpPr txBox="1"/>
          <p:nvPr/>
        </p:nvSpPr>
        <p:spPr>
          <a:xfrm>
            <a:off x="2826520" y="2589861"/>
            <a:ext cx="653897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배열의 형태 변형과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차원 확장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축소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77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62FB1-3EE7-D301-66EC-149AEAE26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BAF2C-8968-C6C1-EB1B-96A4E8BA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정렬</a:t>
            </a:r>
            <a:r>
              <a:rPr lang="en-US" altLang="ko-KR" dirty="0"/>
              <a:t>: sort, </a:t>
            </a:r>
            <a:r>
              <a:rPr lang="en-US" altLang="ko-KR" dirty="0" err="1"/>
              <a:t>argsort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E9777-CA25-9989-C4B2-4CE5B269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C9D40B-EA3C-668B-0CC1-6AB79507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113CBA4-A9F1-F08C-4572-563B825605BE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32350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np.sort</a:t>
            </a:r>
            <a:r>
              <a:rPr lang="en-US" altLang="ko-KR" dirty="0"/>
              <a:t>(a, axis=-1, kind='quicksort', order=None)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정렬된 복사본 반환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a: </a:t>
            </a:r>
            <a:r>
              <a:rPr lang="ko-KR" altLang="en-US" dirty="0"/>
              <a:t>입력 배열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axis: </a:t>
            </a:r>
            <a:r>
              <a:rPr lang="ko-KR" altLang="en-US" dirty="0"/>
              <a:t>정렬 축</a:t>
            </a:r>
            <a:r>
              <a:rPr lang="en-US" altLang="ko-KR" dirty="0"/>
              <a:t>(</a:t>
            </a:r>
            <a:r>
              <a:rPr lang="ko-KR" altLang="en-US" dirty="0"/>
              <a:t>기본</a:t>
            </a:r>
            <a:r>
              <a:rPr lang="en-US" altLang="ko-KR" dirty="0"/>
              <a:t>: </a:t>
            </a:r>
            <a:r>
              <a:rPr lang="ko-KR" altLang="en-US" dirty="0"/>
              <a:t>마지막 축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kind: </a:t>
            </a:r>
            <a:r>
              <a:rPr lang="ko-KR" altLang="en-US" dirty="0"/>
              <a:t>정렬 알고리즘</a:t>
            </a:r>
            <a:r>
              <a:rPr lang="en-US" altLang="ko-KR" dirty="0"/>
              <a:t>(</a:t>
            </a:r>
            <a:r>
              <a:rPr lang="ko-KR" altLang="en-US" dirty="0"/>
              <a:t>보통 </a:t>
            </a:r>
            <a:r>
              <a:rPr lang="en-US" altLang="ko-KR" dirty="0"/>
              <a:t>quicksort/</a:t>
            </a:r>
            <a:r>
              <a:rPr lang="en-US" altLang="ko-KR" dirty="0" err="1"/>
              <a:t>mergesort</a:t>
            </a:r>
            <a:r>
              <a:rPr lang="en-US" altLang="ko-KR" dirty="0"/>
              <a:t>/ </a:t>
            </a:r>
            <a:r>
              <a:rPr lang="en-US" altLang="ko-KR" dirty="0" err="1"/>
              <a:t>heapsort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3898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62FB1-3EE7-D301-66EC-149AEAE26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BAF2C-8968-C6C1-EB1B-96A4E8BA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정렬</a:t>
            </a:r>
            <a:r>
              <a:rPr lang="en-US" altLang="ko-KR" dirty="0"/>
              <a:t>: sort, </a:t>
            </a:r>
            <a:r>
              <a:rPr lang="en-US" altLang="ko-KR" dirty="0" err="1"/>
              <a:t>argsort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E9777-CA25-9989-C4B2-4CE5B269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C9D40B-EA3C-668B-0CC1-6AB79507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113CBA4-A9F1-F08C-4572-563B825605BE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352227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a.sort</a:t>
            </a:r>
            <a:r>
              <a:rPr lang="en-US" altLang="ko-KR" dirty="0"/>
              <a:t>(axis=-1, kind='quicksort', order=None)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원본 배열 직접 정렬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np.argsort</a:t>
            </a:r>
            <a:r>
              <a:rPr lang="en-US" altLang="ko-KR" dirty="0"/>
              <a:t>(a, axis=-1, kind='quicksort', order=None)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정렬 인덱스 반환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8638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3F0E3-4A42-A410-BDFF-7ABCE2B56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MH\Desktop\s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840" y="1222178"/>
            <a:ext cx="8148320" cy="538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873C86-1B28-A494-1FD1-5775052F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정렬</a:t>
            </a:r>
            <a:r>
              <a:rPr lang="en-US" altLang="ko-KR" dirty="0"/>
              <a:t>: sort, </a:t>
            </a:r>
            <a:r>
              <a:rPr lang="en-US" altLang="ko-KR" dirty="0" err="1"/>
              <a:t>argsort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550A5-FCA9-350F-484F-86075AF9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3100F-89AB-2F6E-6D55-5A1C372F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21D780AA-1ACD-75B9-B654-A2AAC6A9AD89}"/>
              </a:ext>
            </a:extLst>
          </p:cNvPr>
          <p:cNvSpPr txBox="1">
            <a:spLocks/>
          </p:cNvSpPr>
          <p:nvPr/>
        </p:nvSpPr>
        <p:spPr>
          <a:xfrm>
            <a:off x="2553411" y="1259707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np.sort</a:t>
            </a:r>
            <a:r>
              <a:rPr lang="en-US" altLang="ko-KR" sz="2400" dirty="0"/>
              <a:t>() </a:t>
            </a:r>
            <a:r>
              <a:rPr lang="ko-KR" altLang="en-US" sz="2400" dirty="0"/>
              <a:t>예시</a:t>
            </a:r>
            <a:endParaRPr lang="en-US" altLang="ko-K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748" y="5031740"/>
            <a:ext cx="962025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955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3F0E3-4A42-A410-BDFF-7ABCE2B56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LMH\Desktop\argsor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560" y="1500849"/>
            <a:ext cx="8564880" cy="461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1873C86-1B28-A494-1FD1-5775052F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정렬</a:t>
            </a:r>
            <a:r>
              <a:rPr lang="en-US" altLang="ko-KR" dirty="0"/>
              <a:t>: sort, </a:t>
            </a:r>
            <a:r>
              <a:rPr lang="en-US" altLang="ko-KR" dirty="0" err="1"/>
              <a:t>argsort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7550A5-FCA9-350F-484F-86075AF98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3100F-89AB-2F6E-6D55-5A1C372F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21D780AA-1ACD-75B9-B654-A2AAC6A9AD89}"/>
              </a:ext>
            </a:extLst>
          </p:cNvPr>
          <p:cNvSpPr txBox="1">
            <a:spLocks/>
          </p:cNvSpPr>
          <p:nvPr/>
        </p:nvSpPr>
        <p:spPr>
          <a:xfrm>
            <a:off x="2553411" y="1788027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np.argsort</a:t>
            </a:r>
            <a:r>
              <a:rPr lang="en-US" altLang="ko-KR" sz="2400" dirty="0"/>
              <a:t>() </a:t>
            </a:r>
            <a:r>
              <a:rPr lang="ko-KR" altLang="en-US" sz="2400" dirty="0"/>
              <a:t>예시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650928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E4485-69FC-7626-412B-38F5B1360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300D2-1FDF-BC5A-B295-420607B2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정렬</a:t>
            </a:r>
            <a:r>
              <a:rPr lang="en-US" altLang="ko-KR" dirty="0"/>
              <a:t>: sort, </a:t>
            </a:r>
            <a:r>
              <a:rPr lang="en-US" altLang="ko-KR" dirty="0" err="1"/>
              <a:t>argsort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857E4C-E95C-2DD3-B048-D8BEE7132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74237B-F164-EE34-C117-568F32F3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CAC2A2E7-D6C6-65D9-9053-2B8F5E0A6FDB}"/>
              </a:ext>
            </a:extLst>
          </p:cNvPr>
          <p:cNvSpPr txBox="1">
            <a:spLocks/>
          </p:cNvSpPr>
          <p:nvPr/>
        </p:nvSpPr>
        <p:spPr>
          <a:xfrm>
            <a:off x="2553411" y="2009007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내림차순 정렬 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CC0FA-7416-80C3-1695-B4886A7F8893}"/>
              </a:ext>
            </a:extLst>
          </p:cNvPr>
          <p:cNvSpPr txBox="1"/>
          <p:nvPr/>
        </p:nvSpPr>
        <p:spPr>
          <a:xfrm>
            <a:off x="2591511" y="4627966"/>
            <a:ext cx="692078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np.sort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ndarray.sort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오름차순만 지원 → 정렬 후 반전</a:t>
            </a:r>
            <a:endParaRPr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4098" name="Picture 2" descr="C:\Users\LMH\Desktop\내림차순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2" t="23830" r="9938" b="24054"/>
          <a:stretch/>
        </p:blipFill>
        <p:spPr bwMode="auto">
          <a:xfrm>
            <a:off x="2663342" y="2619715"/>
            <a:ext cx="6821018" cy="202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826760" y="3931920"/>
            <a:ext cx="777240" cy="360680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465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58757-38BF-D7A0-994B-03CF8DCB2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5A677-D793-A317-0281-1C4C210E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배열의 정렬</a:t>
            </a:r>
            <a:r>
              <a:rPr lang="en-US" altLang="ko-KR" dirty="0">
                <a:solidFill>
                  <a:schemeClr val="accent2"/>
                </a:solidFill>
              </a:rPr>
              <a:t>(1)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4F2DC9B-7493-E0F5-5F67-879613D0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688424" cy="488844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아래의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배열을 오름차순과 내림차순으로 각각 정렬하는 코드를 작성하세요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([7, 2, 9, 4, 5])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아래의 </a:t>
            </a:r>
            <a:r>
              <a:rPr lang="en-US" altLang="ko-KR" sz="2400" dirty="0"/>
              <a:t>2</a:t>
            </a:r>
            <a:r>
              <a:rPr lang="ko-KR" altLang="en-US" sz="2400" dirty="0"/>
              <a:t>차원 배열에서 각 행</a:t>
            </a:r>
            <a:r>
              <a:rPr lang="en-US" altLang="ko-KR" sz="2400" dirty="0"/>
              <a:t>(row) </a:t>
            </a:r>
            <a:r>
              <a:rPr lang="ko-KR" altLang="en-US" sz="2400" dirty="0"/>
              <a:t>별로 오름차순 정렬된 배열을 구하세요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([[9, 2, 5],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              	        [3, 8, 1]])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D7540-6F20-ACC0-D538-D1F67A26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26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58757-38BF-D7A0-994B-03CF8DCB2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5A677-D793-A317-0281-1C4C210E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배열의 정렬</a:t>
            </a:r>
            <a:r>
              <a:rPr lang="en-US" altLang="ko-KR" dirty="0">
                <a:solidFill>
                  <a:schemeClr val="accent2"/>
                </a:solidFill>
              </a:rPr>
              <a:t>(2)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4F2DC9B-7493-E0F5-5F67-879613D0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688424" cy="488844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2400" dirty="0"/>
              <a:t>아래의 </a:t>
            </a:r>
            <a:r>
              <a:rPr lang="en-US" altLang="ko-KR" sz="2400" dirty="0"/>
              <a:t>1</a:t>
            </a:r>
            <a:r>
              <a:rPr lang="ko-KR" altLang="en-US" sz="2400" dirty="0"/>
              <a:t>차원 배열에서 정렬 결과</a:t>
            </a:r>
            <a:r>
              <a:rPr lang="en-US" altLang="ko-KR" sz="2400" dirty="0"/>
              <a:t>(</a:t>
            </a:r>
            <a:r>
              <a:rPr lang="ko-KR" altLang="en-US" sz="2400" dirty="0"/>
              <a:t>오름차순</a:t>
            </a:r>
            <a:r>
              <a:rPr lang="en-US" altLang="ko-KR" sz="2400" dirty="0"/>
              <a:t>)</a:t>
            </a:r>
            <a:r>
              <a:rPr lang="ko-KR" altLang="en-US" sz="2400" dirty="0"/>
              <a:t>가 되는 인덱스 배열을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그 인덱스를 이용해 원본 배열을 직접 재정렬하는 코드를 작성하세요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([10, 3, 7, 1, 9])</a:t>
            </a:r>
          </a:p>
          <a:p>
            <a:pPr marL="514350" indent="-514350">
              <a:lnSpc>
                <a:spcPct val="150000"/>
              </a:lnSpc>
              <a:buAutoNum type="arabicPeriod" startAt="3"/>
            </a:pPr>
            <a:r>
              <a:rPr lang="ko-KR" altLang="en-US" sz="2400" dirty="0"/>
              <a:t>아래 </a:t>
            </a:r>
            <a:r>
              <a:rPr lang="en-US" altLang="ko-KR" sz="2400" dirty="0"/>
              <a:t>2</a:t>
            </a:r>
            <a:r>
              <a:rPr lang="ko-KR" altLang="en-US" sz="2400" dirty="0"/>
              <a:t>차원 배열을 </a:t>
            </a:r>
            <a:r>
              <a:rPr lang="ko-KR" altLang="en-US" sz="2400" b="1" dirty="0"/>
              <a:t>열</a:t>
            </a:r>
            <a:r>
              <a:rPr lang="en-US" altLang="ko-KR" sz="2400" b="1" dirty="0"/>
              <a:t>(column)</a:t>
            </a:r>
            <a:r>
              <a:rPr lang="ko-KR" altLang="en-US" sz="2400" dirty="0"/>
              <a:t> 기준</a:t>
            </a:r>
            <a:r>
              <a:rPr lang="en-US" altLang="ko-KR" sz="2400" dirty="0"/>
              <a:t>(axis=0)</a:t>
            </a:r>
            <a:r>
              <a:rPr lang="ko-KR" altLang="en-US" sz="2400" dirty="0"/>
              <a:t>으로 오름차순 정렬된 배열을 구하세요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([[4, 7, 2],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                	        [9, 1, 5],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                	        [6, 8, 3]])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D7540-6F20-ACC0-D538-D1F67A26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14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3E821-1191-C6F5-9408-D18E2B23C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CEE2A-C838-2505-6C5E-A24D9200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형태 변형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80A1F-1998-6B59-3C5E-0CFA4513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36E85F-1F57-FCA4-E39E-3B64E998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62C388B-9BC0-9F6A-7DAA-4A4AFF679B19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32350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array.reshape</a:t>
            </a:r>
            <a:r>
              <a:rPr lang="en-US" altLang="ko-KR" dirty="0"/>
              <a:t>(</a:t>
            </a:r>
            <a:r>
              <a:rPr lang="en-US" altLang="ko-KR" dirty="0" err="1"/>
              <a:t>newshape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배열의 </a:t>
            </a:r>
            <a:r>
              <a:rPr lang="en-US" altLang="ko-KR" dirty="0"/>
              <a:t>shape(</a:t>
            </a:r>
            <a:r>
              <a:rPr lang="ko-KR" altLang="en-US" dirty="0"/>
              <a:t>형태</a:t>
            </a:r>
            <a:r>
              <a:rPr lang="en-US" altLang="ko-KR" dirty="0"/>
              <a:t>, </a:t>
            </a:r>
            <a:r>
              <a:rPr lang="ko-KR" altLang="en-US" dirty="0"/>
              <a:t>차원</a:t>
            </a:r>
            <a:r>
              <a:rPr lang="en-US" altLang="ko-KR" dirty="0"/>
              <a:t>)</a:t>
            </a:r>
            <a:r>
              <a:rPr lang="ko-KR" altLang="en-US" dirty="0"/>
              <a:t>을 새로운 형태로 바꿔주는 함수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reshape</a:t>
            </a:r>
            <a:r>
              <a:rPr lang="ko-KR" altLang="en-US" dirty="0"/>
              <a:t>는 데이터를 복사하지 않고 </a:t>
            </a:r>
            <a:r>
              <a:rPr lang="en-US" altLang="ko-KR" dirty="0"/>
              <a:t>shape</a:t>
            </a:r>
            <a:r>
              <a:rPr lang="ko-KR" altLang="en-US" dirty="0"/>
              <a:t>만 바꿈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변환 후 전체 원소 개수는 원본과 동일해야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: (12,) → (3,4)</a:t>
            </a:r>
            <a:r>
              <a:rPr lang="ko-KR" altLang="en-US" dirty="0"/>
              <a:t>는 가능</a:t>
            </a:r>
            <a:r>
              <a:rPr lang="en-US" altLang="ko-KR" dirty="0"/>
              <a:t>, (12,) → (2,5)</a:t>
            </a:r>
            <a:r>
              <a:rPr lang="ko-KR" altLang="en-US" dirty="0"/>
              <a:t>는 불가능</a:t>
            </a:r>
            <a:r>
              <a:rPr lang="en-US" altLang="ko-KR" dirty="0"/>
              <a:t>(12 ≠ 10)</a:t>
            </a:r>
          </a:p>
        </p:txBody>
      </p:sp>
    </p:spTree>
    <p:extLst>
      <p:ext uri="{BB962C8B-B14F-4D97-AF65-F5344CB8AC3E}">
        <p14:creationId xmlns:p14="http://schemas.microsoft.com/office/powerpoint/2010/main" val="418364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9E7DE-7934-37CC-67C2-DE13E7F31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B9D48-35FF-74B6-A302-3D3FD342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배열로 변환</a:t>
            </a:r>
            <a:r>
              <a:rPr lang="en-US" altLang="ko-KR" dirty="0"/>
              <a:t>: ravel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26B41A-FBD0-73C8-0095-13508122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575AD7-9163-F2D9-668B-A42A5356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0427692-9B69-E1BD-18BC-9F4E1C12EE52}"/>
              </a:ext>
            </a:extLst>
          </p:cNvPr>
          <p:cNvSpPr txBox="1">
            <a:spLocks/>
          </p:cNvSpPr>
          <p:nvPr/>
        </p:nvSpPr>
        <p:spPr>
          <a:xfrm>
            <a:off x="238992" y="968698"/>
            <a:ext cx="8717440" cy="137591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array.ravel</a:t>
            </a:r>
            <a:r>
              <a:rPr lang="en-US" altLang="ko-KR" dirty="0"/>
              <a:t>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다차원 배열을 </a:t>
            </a:r>
            <a:r>
              <a:rPr lang="en-US" altLang="ko-KR" dirty="0"/>
              <a:t>1</a:t>
            </a:r>
            <a:r>
              <a:rPr lang="ko-KR" altLang="en-US" dirty="0"/>
              <a:t>차원 배열로 </a:t>
            </a:r>
            <a:r>
              <a:rPr lang="en-US" altLang="ko-KR" dirty="0"/>
              <a:t>'</a:t>
            </a:r>
            <a:r>
              <a:rPr lang="ko-KR" altLang="en-US" dirty="0"/>
              <a:t>펼친</a:t>
            </a:r>
            <a:r>
              <a:rPr lang="en-US" altLang="ko-KR" dirty="0"/>
              <a:t>' view(</a:t>
            </a:r>
            <a:r>
              <a:rPr lang="ko-KR" altLang="en-US" dirty="0"/>
              <a:t>원본과 연결된 뷰</a:t>
            </a:r>
            <a:r>
              <a:rPr lang="en-US" altLang="ko-KR" dirty="0"/>
              <a:t>)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CC440827-01D9-7AF6-1452-A7FB42A396C5}"/>
              </a:ext>
            </a:extLst>
          </p:cNvPr>
          <p:cNvSpPr txBox="1">
            <a:spLocks/>
          </p:cNvSpPr>
          <p:nvPr/>
        </p:nvSpPr>
        <p:spPr>
          <a:xfrm>
            <a:off x="2478614" y="2571510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array.ravel</a:t>
            </a:r>
            <a:r>
              <a:rPr lang="en-US" altLang="ko-KR" sz="2400" dirty="0"/>
              <a:t>() </a:t>
            </a:r>
            <a:r>
              <a:rPr lang="ko-KR" altLang="en-US" sz="2400" dirty="0"/>
              <a:t>예시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0CD76-4A96-5363-7EFD-24381E343D97}"/>
              </a:ext>
            </a:extLst>
          </p:cNvPr>
          <p:cNvSpPr txBox="1"/>
          <p:nvPr/>
        </p:nvSpPr>
        <p:spPr>
          <a:xfrm>
            <a:off x="2504014" y="5652083"/>
            <a:ext cx="6111240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Light" panose="02000403000000020004" pitchFamily="2" charset="-127"/>
              </a:rPr>
              <a:t>⚠️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반환된 배열을 수정하면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원본에도 영향이 있을 수 있음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4" name="그림 13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555A29E-3D4B-9535-5673-B6327C6F7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1" t="21834" r="9941" b="21533"/>
          <a:stretch>
            <a:fillRect/>
          </a:stretch>
        </p:blipFill>
        <p:spPr>
          <a:xfrm>
            <a:off x="2620433" y="3214562"/>
            <a:ext cx="6955368" cy="244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1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26FAB-4858-4D5E-DA10-4A21B3FE5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6B63F-5F2E-14FA-664F-AEB4C5E0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배열로 변환</a:t>
            </a:r>
            <a:r>
              <a:rPr lang="en-US" altLang="ko-KR" dirty="0"/>
              <a:t>: flatten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63E65-4234-72F1-2E5F-A60CBBEFE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5691B3-2757-9660-2280-B82229D1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E48E56F-62F9-8B2A-73C3-03B2C19F9092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32350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array.flatten</a:t>
            </a:r>
            <a:r>
              <a:rPr lang="en-US" altLang="ko-KR" dirty="0"/>
              <a:t>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배열을 </a:t>
            </a:r>
            <a:r>
              <a:rPr lang="en-US" altLang="ko-KR" dirty="0"/>
              <a:t>1</a:t>
            </a:r>
            <a:r>
              <a:rPr lang="ko-KR" altLang="en-US" dirty="0"/>
              <a:t>차원으로 펴서 </a:t>
            </a:r>
            <a:r>
              <a:rPr lang="en-US" altLang="ko-KR" dirty="0"/>
              <a:t>'</a:t>
            </a:r>
            <a:r>
              <a:rPr lang="ko-KR" altLang="en-US" dirty="0"/>
              <a:t>복사본</a:t>
            </a:r>
            <a:r>
              <a:rPr lang="en-US" altLang="ko-KR" dirty="0"/>
              <a:t>'</a:t>
            </a:r>
            <a:r>
              <a:rPr lang="ko-KR" altLang="en-US" dirty="0"/>
              <a:t>을 반환 </a:t>
            </a:r>
            <a:r>
              <a:rPr lang="en-US" altLang="ko-KR" dirty="0"/>
              <a:t>(</a:t>
            </a:r>
            <a:r>
              <a:rPr lang="ko-KR" altLang="en-US" dirty="0"/>
              <a:t>원본과 독립적</a:t>
            </a:r>
            <a:r>
              <a:rPr lang="en-US" altLang="ko-KR" dirty="0"/>
              <a:t>)</a:t>
            </a: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43E18918-11ED-3F75-722F-C2B5938E9248}"/>
              </a:ext>
            </a:extLst>
          </p:cNvPr>
          <p:cNvSpPr txBox="1">
            <a:spLocks/>
          </p:cNvSpPr>
          <p:nvPr/>
        </p:nvSpPr>
        <p:spPr>
          <a:xfrm>
            <a:off x="2478614" y="2571510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array.flatten</a:t>
            </a:r>
            <a:r>
              <a:rPr lang="en-US" altLang="ko-KR" sz="2400" dirty="0"/>
              <a:t>() </a:t>
            </a:r>
            <a:r>
              <a:rPr lang="ko-KR" altLang="en-US" sz="2400" dirty="0"/>
              <a:t>예시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7C459-EFD2-4776-AB21-2B9217E02547}"/>
              </a:ext>
            </a:extLst>
          </p:cNvPr>
          <p:cNvSpPr txBox="1"/>
          <p:nvPr/>
        </p:nvSpPr>
        <p:spPr>
          <a:xfrm>
            <a:off x="2504014" y="5652083"/>
            <a:ext cx="6111240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반환된 배열을 수정해도 원본에 영향 없음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텍스트, 스크린샷, 디스플레이, 멀티미디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B753343-32F5-3F67-C4DD-6AC91B850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5" t="21808" r="9849" b="22086"/>
          <a:stretch>
            <a:fillRect/>
          </a:stretch>
        </p:blipFill>
        <p:spPr>
          <a:xfrm>
            <a:off x="2622413" y="3248156"/>
            <a:ext cx="6942412" cy="23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52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25811-3D95-7C58-C3BE-3D6A919FA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0A3EF-780F-6E0B-E6C3-5D05C562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차원 확장</a:t>
            </a:r>
            <a:r>
              <a:rPr lang="en-US" altLang="ko-KR" dirty="0"/>
              <a:t>: </a:t>
            </a:r>
            <a:r>
              <a:rPr lang="en-US" altLang="ko-KR" dirty="0" err="1"/>
              <a:t>expand_dims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11FB0-F8C4-0F06-D0E8-79C26210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17BF9E-8D56-8207-2F98-A3E98814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EB842112-F37E-8A70-0F3A-F4C5BB1E9360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32350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np.expand_dims</a:t>
            </a:r>
            <a:r>
              <a:rPr lang="en-US" altLang="ko-KR" dirty="0"/>
              <a:t>(a, axis)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지정한 위치에 차원 추가</a:t>
            </a:r>
            <a:endParaRPr lang="en-US" altLang="ko-KR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C3D9DC81-F202-0F15-5A5F-3A558D0A63D6}"/>
              </a:ext>
            </a:extLst>
          </p:cNvPr>
          <p:cNvSpPr txBox="1">
            <a:spLocks/>
          </p:cNvSpPr>
          <p:nvPr/>
        </p:nvSpPr>
        <p:spPr>
          <a:xfrm>
            <a:off x="2478614" y="2571510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np.expand_dims</a:t>
            </a:r>
            <a:r>
              <a:rPr lang="en-US" altLang="ko-KR" sz="2400" dirty="0"/>
              <a:t>(a, axis) </a:t>
            </a:r>
            <a:r>
              <a:rPr lang="ko-KR" altLang="en-US" sz="2400" dirty="0"/>
              <a:t>예시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EFA1C-1DB5-6795-D287-970A4672BF0E}"/>
              </a:ext>
            </a:extLst>
          </p:cNvPr>
          <p:cNvSpPr txBox="1"/>
          <p:nvPr/>
        </p:nvSpPr>
        <p:spPr>
          <a:xfrm>
            <a:off x="2504014" y="5652083"/>
            <a:ext cx="6111240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반환된 배열을 수정해도 원본에 영향 없음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9" name="그림 8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C583F93-056B-0DF7-2823-89B9A4787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3" t="22092" r="9848" b="21803"/>
          <a:stretch>
            <a:fillRect/>
          </a:stretch>
        </p:blipFill>
        <p:spPr>
          <a:xfrm>
            <a:off x="2625200" y="3254451"/>
            <a:ext cx="6956950" cy="23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70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50F11-5CD6-B711-C69D-ED9658817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00D5A9-73F9-D898-243B-7CB0F739C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013" y="962448"/>
            <a:ext cx="7183974" cy="58637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37F8AFF-2812-61EC-B350-5AD7E453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차원 확장</a:t>
            </a:r>
            <a:r>
              <a:rPr lang="en-US" altLang="ko-KR" dirty="0"/>
              <a:t>: </a:t>
            </a:r>
            <a:r>
              <a:rPr lang="en-US" altLang="ko-KR" dirty="0" err="1"/>
              <a:t>expand_dims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0492E-E33C-3BAD-D315-C0CEDC6F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167E01-86C6-29BE-EFF8-442E07B67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EEA2BC29-A2F7-3929-BBCD-D6AE2BB9EE62}"/>
              </a:ext>
            </a:extLst>
          </p:cNvPr>
          <p:cNvSpPr txBox="1">
            <a:spLocks/>
          </p:cNvSpPr>
          <p:nvPr/>
        </p:nvSpPr>
        <p:spPr>
          <a:xfrm>
            <a:off x="2897714" y="953501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np.expand_dims</a:t>
            </a:r>
            <a:r>
              <a:rPr lang="en-US" altLang="ko-KR" sz="2400" dirty="0"/>
              <a:t>(a, axis) </a:t>
            </a:r>
            <a:r>
              <a:rPr lang="ko-KR" altLang="en-US" sz="2400" dirty="0"/>
              <a:t>예시</a:t>
            </a:r>
            <a:endParaRPr lang="en-US" altLang="ko-KR" sz="2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48240D5-2E9F-31F5-A06F-7D2D0FA9D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284" y="3014112"/>
            <a:ext cx="1295581" cy="6477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83444A0-387F-7A12-5D25-C524C5BAD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126" y="3894318"/>
            <a:ext cx="1352739" cy="933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8B4438C-4209-705D-3734-F3EB74567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721" y="5068149"/>
            <a:ext cx="528705" cy="1169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083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5C77D-0E4A-898D-8E95-697965446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FFEBB-A7C7-D5D4-1BBF-C8AD8CBDE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차원 축소</a:t>
            </a:r>
            <a:r>
              <a:rPr lang="en-US" altLang="ko-KR" dirty="0"/>
              <a:t>: squeeze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537CD-427F-6346-3B1D-B2A7F8140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322458-696F-D127-4BA4-E8D2548B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D49123F8-79D7-D03A-0918-1D465B6898DA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32350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np.squeeze</a:t>
            </a:r>
            <a:r>
              <a:rPr lang="en-US" altLang="ko-KR" dirty="0"/>
              <a:t>(a, axis=None)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배열에서 크기가 </a:t>
            </a:r>
            <a:r>
              <a:rPr lang="en-US" altLang="ko-KR" dirty="0"/>
              <a:t>1</a:t>
            </a:r>
            <a:r>
              <a:rPr lang="ko-KR" altLang="en-US" dirty="0"/>
              <a:t>인 차원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길이가 </a:t>
            </a:r>
            <a:r>
              <a:rPr lang="en-US" altLang="ko-KR" dirty="0"/>
              <a:t>1</a:t>
            </a:r>
            <a:r>
              <a:rPr lang="ko-KR" altLang="en-US" dirty="0"/>
              <a:t>인 축</a:t>
            </a:r>
            <a:r>
              <a:rPr lang="en-US" altLang="ko-KR" dirty="0"/>
              <a:t>)</a:t>
            </a:r>
            <a:r>
              <a:rPr lang="ko-KR" altLang="en-US" dirty="0"/>
              <a:t>을 제거해주는 함수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b="1" dirty="0"/>
              <a:t>flatten/ravel</a:t>
            </a:r>
            <a:r>
              <a:rPr lang="ko-KR" altLang="en-US" dirty="0"/>
              <a:t>과 달리</a:t>
            </a:r>
            <a:r>
              <a:rPr lang="en-US" altLang="ko-KR" dirty="0"/>
              <a:t>, </a:t>
            </a:r>
            <a:r>
              <a:rPr lang="ko-KR" altLang="en-US" dirty="0"/>
              <a:t>데이터의 전체 구조를 </a:t>
            </a:r>
            <a:r>
              <a:rPr lang="en-US" altLang="ko-KR" dirty="0"/>
              <a:t>1</a:t>
            </a:r>
            <a:r>
              <a:rPr lang="ko-KR" altLang="en-US" dirty="0"/>
              <a:t>차원으로 펴는 것이 아니라 </a:t>
            </a:r>
            <a:r>
              <a:rPr lang="ko-KR" altLang="en-US" b="1" dirty="0"/>
              <a:t>차원 수만 줄임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a: </a:t>
            </a:r>
            <a:r>
              <a:rPr lang="ko-KR" altLang="en-US" dirty="0"/>
              <a:t>입력 배열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axis: </a:t>
            </a:r>
            <a:r>
              <a:rPr lang="ko-KR" altLang="en-US" dirty="0"/>
              <a:t>특정 축만 </a:t>
            </a:r>
            <a:r>
              <a:rPr lang="en-US" altLang="ko-KR" dirty="0"/>
              <a:t>1</a:t>
            </a:r>
            <a:r>
              <a:rPr lang="ko-KR" altLang="en-US" dirty="0"/>
              <a:t>인 경우에 한해 제거하고 싶을 때 사용</a:t>
            </a:r>
            <a:r>
              <a:rPr lang="en-US" altLang="ko-KR" dirty="0"/>
              <a:t>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             </a:t>
            </a:r>
            <a:r>
              <a:rPr lang="ko-KR" altLang="en-US" dirty="0"/>
              <a:t>지정하지 않으면 </a:t>
            </a:r>
            <a:r>
              <a:rPr lang="en-US" altLang="ko-KR" dirty="0"/>
              <a:t>shape</a:t>
            </a:r>
            <a:r>
              <a:rPr lang="ko-KR" altLang="en-US" dirty="0"/>
              <a:t>에서 모든 </a:t>
            </a:r>
            <a:r>
              <a:rPr lang="en-US" altLang="ko-KR" dirty="0"/>
              <a:t>1</a:t>
            </a:r>
            <a:r>
              <a:rPr lang="ko-KR" altLang="en-US" dirty="0"/>
              <a:t>인 차원이 제거됨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77454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7325</TotalTime>
  <Words>1917</Words>
  <Application>Microsoft Office PowerPoint</Application>
  <PresentationFormat>와이드스크린</PresentationFormat>
  <Paragraphs>260</Paragraphs>
  <Slides>37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7" baseType="lpstr">
      <vt:lpstr>G마켓 산스 TTF Bold</vt:lpstr>
      <vt:lpstr>Kim jung chul Gothic Regular</vt:lpstr>
      <vt:lpstr>Pretendard Black</vt:lpstr>
      <vt:lpstr>Pretendard Light</vt:lpstr>
      <vt:lpstr>Pretendard Medium</vt:lpstr>
      <vt:lpstr>맑은 고딕</vt:lpstr>
      <vt:lpstr>메이플스토리</vt:lpstr>
      <vt:lpstr>Arial</vt:lpstr>
      <vt:lpstr>Wingdings</vt:lpstr>
      <vt:lpstr>1_Office 테마</vt:lpstr>
      <vt:lpstr>x</vt:lpstr>
      <vt:lpstr>PowerPoint 프레젠테이션</vt:lpstr>
      <vt:lpstr>PowerPoint 프레젠테이션</vt:lpstr>
      <vt:lpstr>배열 형태 변형</vt:lpstr>
      <vt:lpstr>1차원 배열로 변환: ravel</vt:lpstr>
      <vt:lpstr>1차원 배열로 변환: flatten</vt:lpstr>
      <vt:lpstr>차원 확장: expand_dims</vt:lpstr>
      <vt:lpstr>차원 확장: expand_dims</vt:lpstr>
      <vt:lpstr>차원 축소: squeeze</vt:lpstr>
      <vt:lpstr>차원 축소: squeeze</vt:lpstr>
      <vt:lpstr>차원 축소: squeeze</vt:lpstr>
      <vt:lpstr>중복 제거: unique</vt:lpstr>
      <vt:lpstr>중복 제거: unique</vt:lpstr>
      <vt:lpstr>실습1. 배열 형태 변형, 차원 확장·축소(1)</vt:lpstr>
      <vt:lpstr>실습1. 배열 형태 변형, 차원 확장·축소(2)</vt:lpstr>
      <vt:lpstr>실습1. 배열 형태 변형, 차원 확장·축소(3)</vt:lpstr>
      <vt:lpstr>PowerPoint 프레젠테이션</vt:lpstr>
      <vt:lpstr>배열 결합: concatenate</vt:lpstr>
      <vt:lpstr>배열 결합: concatenate</vt:lpstr>
      <vt:lpstr>배열 결합: stack</vt:lpstr>
      <vt:lpstr>배열 결합: stack</vt:lpstr>
      <vt:lpstr>배열 결합: hstack, vstack</vt:lpstr>
      <vt:lpstr>배열 결합: hstack, vstack</vt:lpstr>
      <vt:lpstr>배열 분리: split</vt:lpstr>
      <vt:lpstr>배열 분리: split</vt:lpstr>
      <vt:lpstr>배열 분리: split</vt:lpstr>
      <vt:lpstr>실습2. 배열의 결합과 분리(1)</vt:lpstr>
      <vt:lpstr>실습2. 배열의 결합과 분리(2)</vt:lpstr>
      <vt:lpstr>PowerPoint 프레젠테이션</vt:lpstr>
      <vt:lpstr>배열 정렬: sort, argsort</vt:lpstr>
      <vt:lpstr>배열 정렬: sort, argsort</vt:lpstr>
      <vt:lpstr>배열 정렬: sort, argsort</vt:lpstr>
      <vt:lpstr>배열 정렬: sort, argsort</vt:lpstr>
      <vt:lpstr>배열 정렬: sort, argsort</vt:lpstr>
      <vt:lpstr>실습3. 배열의 정렬(1)</vt:lpstr>
      <vt:lpstr>실습3. 배열의 정렬(2)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551</cp:revision>
  <dcterms:created xsi:type="dcterms:W3CDTF">2023-01-31T04:26:23Z</dcterms:created>
  <dcterms:modified xsi:type="dcterms:W3CDTF">2025-08-05T02:15:02Z</dcterms:modified>
</cp:coreProperties>
</file>