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0"/>
  </p:notesMasterIdLst>
  <p:sldIdLst>
    <p:sldId id="1004" r:id="rId2"/>
    <p:sldId id="257" r:id="rId3"/>
    <p:sldId id="1418" r:id="rId4"/>
    <p:sldId id="1450" r:id="rId5"/>
    <p:sldId id="1451" r:id="rId6"/>
    <p:sldId id="1453" r:id="rId7"/>
    <p:sldId id="1452" r:id="rId8"/>
    <p:sldId id="1454" r:id="rId9"/>
    <p:sldId id="1455" r:id="rId10"/>
    <p:sldId id="1456" r:id="rId11"/>
    <p:sldId id="1457" r:id="rId12"/>
    <p:sldId id="1458" r:id="rId13"/>
    <p:sldId id="1459" r:id="rId14"/>
    <p:sldId id="1460" r:id="rId15"/>
    <p:sldId id="1461" r:id="rId16"/>
    <p:sldId id="1449" r:id="rId17"/>
    <p:sldId id="1419" r:id="rId18"/>
    <p:sldId id="1420" r:id="rId19"/>
    <p:sldId id="1421" r:id="rId20"/>
    <p:sldId id="1422" r:id="rId21"/>
    <p:sldId id="1423" r:id="rId22"/>
    <p:sldId id="1425" r:id="rId23"/>
    <p:sldId id="1424" r:id="rId24"/>
    <p:sldId id="1426" r:id="rId25"/>
    <p:sldId id="1427" r:id="rId26"/>
    <p:sldId id="1434" r:id="rId27"/>
    <p:sldId id="1435" r:id="rId28"/>
    <p:sldId id="1436" r:id="rId29"/>
    <p:sldId id="1437" r:id="rId30"/>
    <p:sldId id="1438" r:id="rId31"/>
    <p:sldId id="1447" r:id="rId32"/>
    <p:sldId id="1429" r:id="rId33"/>
    <p:sldId id="1432" r:id="rId34"/>
    <p:sldId id="1321" r:id="rId35"/>
    <p:sldId id="1314" r:id="rId36"/>
    <p:sldId id="1403" r:id="rId37"/>
    <p:sldId id="1404" r:id="rId38"/>
    <p:sldId id="1405" r:id="rId39"/>
    <p:sldId id="1406" r:id="rId40"/>
    <p:sldId id="1407" r:id="rId41"/>
    <p:sldId id="1439" r:id="rId42"/>
    <p:sldId id="1440" r:id="rId43"/>
    <p:sldId id="1441" r:id="rId44"/>
    <p:sldId id="1408" r:id="rId45"/>
    <p:sldId id="1410" r:id="rId46"/>
    <p:sldId id="1414" r:id="rId47"/>
    <p:sldId id="1411" r:id="rId48"/>
    <p:sldId id="1412" r:id="rId49"/>
    <p:sldId id="1413" r:id="rId50"/>
    <p:sldId id="1415" r:id="rId51"/>
    <p:sldId id="1416" r:id="rId52"/>
    <p:sldId id="1417" r:id="rId53"/>
    <p:sldId id="1442" r:id="rId54"/>
    <p:sldId id="1443" r:id="rId55"/>
    <p:sldId id="1444" r:id="rId56"/>
    <p:sldId id="1445" r:id="rId57"/>
    <p:sldId id="1446" r:id="rId58"/>
    <p:sldId id="813" r:id="rId5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00FF99"/>
    <a:srgbClr val="FF7C80"/>
    <a:srgbClr val="2B2B2B"/>
    <a:srgbClr val="00B050"/>
    <a:srgbClr val="ED7D31"/>
    <a:srgbClr val="0059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20" autoAdjust="0"/>
    <p:restoredTop sz="91676" autoAdjust="0"/>
  </p:normalViewPr>
  <p:slideViewPr>
    <p:cSldViewPr snapToGrid="0">
      <p:cViewPr varScale="1">
        <p:scale>
          <a:sx n="98" d="100"/>
          <a:sy n="98" d="100"/>
        </p:scale>
        <p:origin x="612" y="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1" d="100"/>
          <a:sy n="81" d="100"/>
        </p:scale>
        <p:origin x="2404" y="6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Kim jung chul Gothic Regular" panose="020B0503000000000000" pitchFamily="50" charset="-127"/>
                <a:ea typeface="Kim jung chul Gothic Regular" panose="020B0503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Kim jung chul Gothic Regular" panose="020B0503000000000000" pitchFamily="50" charset="-127"/>
                <a:ea typeface="Kim jung chul Gothic Regular" panose="020B0503000000000000" pitchFamily="50" charset="-127"/>
              </a:defRPr>
            </a:lvl1pPr>
          </a:lstStyle>
          <a:p>
            <a:fld id="{A13A867C-D490-40C2-AB8D-A60FA70A9BF5}" type="datetimeFigureOut">
              <a:rPr lang="ko-KR" altLang="en-US" smtClean="0"/>
              <a:pPr/>
              <a:t>2025-08-07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Kim jung chul Gothic Regular" panose="020B0503000000000000" pitchFamily="50" charset="-127"/>
                <a:ea typeface="Kim jung chul Gothic Regular" panose="020B0503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Kim jung chul Gothic Regular" panose="020B0503000000000000" pitchFamily="50" charset="-127"/>
                <a:ea typeface="Kim jung chul Gothic Regular" panose="020B0503000000000000" pitchFamily="50" charset="-127"/>
              </a:defRPr>
            </a:lvl1pPr>
          </a:lstStyle>
          <a:p>
            <a:fld id="{3E35EA20-6519-4513-9EDC-C89C5369BA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41664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Kim jung chul Gothic Regular" panose="020B0503000000000000" pitchFamily="50" charset="-127"/>
        <a:ea typeface="Kim jung chul Gothic Regular" panose="020B0503000000000000" pitchFamily="50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Kim jung chul Gothic Regular" panose="020B0503000000000000" pitchFamily="50" charset="-127"/>
        <a:ea typeface="Kim jung chul Gothic Regular" panose="020B0503000000000000" pitchFamily="50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Kim jung chul Gothic Regular" panose="020B0503000000000000" pitchFamily="50" charset="-127"/>
        <a:ea typeface="Kim jung chul Gothic Regular" panose="020B0503000000000000" pitchFamily="50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Kim jung chul Gothic Regular" panose="020B0503000000000000" pitchFamily="50" charset="-127"/>
        <a:ea typeface="Kim jung chul Gothic Regular" panose="020B0503000000000000" pitchFamily="50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Kim jung chul Gothic Regular" panose="020B0503000000000000" pitchFamily="50" charset="-127"/>
        <a:ea typeface="Kim jung chul Gothic Regular" panose="020B0503000000000000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53617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786C08-EB3B-C9AF-C070-ACF0CCE449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091B7BB7-B67C-C807-1580-5A8D511EF3D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71ED2BF-44AD-F60A-9B05-9B70DC6C01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6436F9E-9162-9493-EB06-537C2A21FAF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pPr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41468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786C08-EB3B-C9AF-C070-ACF0CCE449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091B7BB7-B67C-C807-1580-5A8D511EF3D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71ED2BF-44AD-F60A-9B05-9B70DC6C01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6436F9E-9162-9493-EB06-537C2A21FAF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pPr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41468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BC7735-9656-93A7-CA31-4DCD23EB62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0FA73D22-2BEC-2C9B-66DF-6C6802A713E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6D8043C-FA75-D467-5136-DF30AE1EAD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F765383-A259-8291-49A1-EAE93F2496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56294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BC7735-9656-93A7-CA31-4DCD23EB62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0FA73D22-2BEC-2C9B-66DF-6C6802A713E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6D8043C-FA75-D467-5136-DF30AE1EAD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F765383-A259-8291-49A1-EAE93F2496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56294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BC7735-9656-93A7-CA31-4DCD23EB62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0FA73D22-2BEC-2C9B-66DF-6C6802A713E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6D8043C-FA75-D467-5136-DF30AE1EAD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F765383-A259-8291-49A1-EAE93F2496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56294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786C08-EB3B-C9AF-C070-ACF0CCE449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091B7BB7-B67C-C807-1580-5A8D511EF3D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71ED2BF-44AD-F60A-9B05-9B70DC6C01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6436F9E-9162-9493-EB06-537C2A21FAF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pPr/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41468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63D26E-B1EE-D51A-0BB9-C073DE411A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14F471C-A3A1-A82E-674E-1411A08E77A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7CA07B3-8F46-765C-EFA2-9C0E108A6D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DC7878-3D17-7180-62AD-53EB64A2273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pPr/>
              <a:t>18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34622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A26BC2-DDEA-8413-E89B-68569CB984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CE7DC7A-1A18-041E-E7CA-55B85CBE39F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DBA65BF-C726-5558-0BA6-2861A1471F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1C8EF45-9268-CA1B-8DCD-AD720BBB37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pPr/>
              <a:t>19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70370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9C076C-162A-5DB8-823E-03DAEDEE96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472FC20-0351-DDBE-F590-9451A03FAD0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8A89197-D097-A369-4EA2-6D15A60F4F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35437CB-0752-DDD2-FDD4-35230E2EE3E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pPr/>
              <a:t>20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31140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A9D672-1488-ADC4-6D41-004031DBD1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59CB959-6737-57B9-2426-CB7FC65AB0C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CD28C47-D77E-AABA-B5FF-4FDCE29892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DF814A8-7909-0B02-9EB2-D2A5CA4384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pPr/>
              <a:t>22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39706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878325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955E04-A7EB-F62D-05A5-BE8B054111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8D8828F-B8BB-3237-FA75-C369245F514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01BD146-790C-A8A6-3161-BDEDFE731B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BC1C92C-8B0B-B0FE-91DB-5D71BED9857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pPr/>
              <a:t>23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707451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BF854A-227F-41D3-F27A-DDA65512F4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4AF2054E-1089-49FC-C5C1-32F21437A0F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D00833D-EBDC-3154-EFD4-6A7F998AB2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956D9CE-930A-A825-5185-55B4ADD9E72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pPr/>
              <a:t>24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665521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4C9E2F-18D2-AD3E-D86D-C32EE81A03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BBD9248-7011-F80F-EB53-78B5C27B1F7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B3A9F90-E0E3-D68D-4078-66150CD9B7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48024F6-A2CD-5AF9-BCD4-F515E2ADF3F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pPr/>
              <a:t>25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511543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BC7735-9656-93A7-CA31-4DCD23EB62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0FA73D22-2BEC-2C9B-66DF-6C6802A713E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6D8043C-FA75-D467-5136-DF30AE1EAD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F765383-A259-8291-49A1-EAE93F2496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562944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E96D63-3BCE-2B64-FF6B-E42A5864B3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3FBD7C7-6D35-CAD5-4C64-B751F734D4D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F824A73-934C-1C81-1DB1-0CED3E6143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A0A37D7-B24B-E366-121E-3B5B159111C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571848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855E0F-243D-010B-1FCE-14205B2322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7680D3B-8F34-B754-E1DA-8059D5D10A5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4958D3B-4078-EB17-5E80-21F6466AFA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0BD1D70-9D78-32DD-C342-6F1960223F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483771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0EBCF7-68F7-DD3D-4736-76E2707D30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EF9E3DA-CA42-2465-93DA-D32592D02A5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5868068-CF51-DA30-7A98-60EDBE00CC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69DBCA5-A5ED-F62C-5D86-677C6DC289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861052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ECD704-3E31-2AF9-6958-6C15721280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12DB0EC-D5F2-D9DC-EB61-07C6E9C6FDA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6127AA0-54C7-E5B3-F725-377959DAC6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AB8B9DE-CF26-EECB-970C-9A41A23157D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833809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5497F3-7745-AE70-F7B6-923B98D849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C931895-5042-4A51-7C19-EEF54FFB252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6A561D8-4437-62A0-60F6-DF8393328F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8DDD381-BFC9-BFB2-BF12-CE6E79CB6B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pPr/>
              <a:t>32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512314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2831B5-9607-4FEB-9EBE-4F2E345058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77859AB-D050-4F1D-58C4-19EAE49826D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CD3262A-9E19-F167-9BFD-B0011EA5F5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C067C83-28D8-0F9E-5850-7FFCD9DA84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pPr/>
              <a:t>33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21784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786C08-EB3B-C9AF-C070-ACF0CCE449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091B7BB7-B67C-C807-1580-5A8D511EF3D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71ED2BF-44AD-F60A-9B05-9B70DC6C01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6436F9E-9162-9493-EB06-537C2A21FAF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414682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851A71-8B91-0E79-FE90-89675E00A8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00DA500A-9F97-4E1B-E46F-3E269393D25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FF473E4-1C88-A6EF-AE85-8298C73C25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3225C25-5BB3-E9AA-720F-BB9DBAD5BF2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pPr/>
              <a:t>35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852781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BF95D7-92B4-DE0B-EAA6-93AADEAF3E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208E507-6622-0BC9-FAFE-616467A43AA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653ADB8-4A99-8018-19CE-11E9DF5EBE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01C544A-5D9F-2135-89B3-1C178F5C14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pPr/>
              <a:t>36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171856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378B22-2C17-B731-25B0-B06F527C85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289CBA9-EEE7-0C9F-4D62-C34E10549BF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BC33F61-955E-B74E-5EC6-3E67C2C749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8D0BA2E-83BF-79B5-7859-2CF0E390972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pPr/>
              <a:t>37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020500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A2193F-6038-89CD-C0ED-E561D144A3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FA2E70C-FD37-B497-254E-F2B8DC945F7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A88B7AF-335B-EDE2-F96D-8803A8449A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29F9832-C829-CF07-B1B5-A6C85146819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pPr/>
              <a:t>38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96264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A8975A-6E77-87BD-B612-C386BEB2E9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4962C415-C22C-18A3-E7D6-E2255ABFA6C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66CE740-F9B3-ADCA-55F2-1F2261CE1A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1500B9D-EBA8-78DE-ED72-E83EB860DB7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pPr/>
              <a:t>39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582042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0F7EA3-AEB8-60F2-7A4C-5D9B034C7E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C04E2D9-183C-712E-6631-1862BFA9C4A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D06D8BA-7A32-EB7D-4310-FEC6C133F7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6EC9318-22B7-83AC-6DF8-8BE7C63BF9D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pPr/>
              <a:t>40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362019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50C94F-E4D3-ED59-F720-EAE7610BF9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7B3B125-A96A-B117-0C7F-F9475FB4580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954BF21-418B-E8E0-0A78-6E0DA36D91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ABEB9A3-AEAB-F255-6FA3-4830BDB809F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274344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90994B-6E5E-6A90-4761-88763A2753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36D3A1E-697F-F7B0-8BAA-3B2DEEADF4D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7B07089-64CA-6122-4030-918432E3AC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86AB7DF-F7C2-4B20-1480-F950AD9D94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88267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127BE3-7026-7B62-385D-721C2DB744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77A9BBA-5DC7-99AA-02F6-E1C6B5962F5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A6F03C8C-DD53-06E5-5470-38CBA7CF82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AF11B53-3731-72D7-8322-9C99F87D49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050477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84AC18-3EE0-C844-21BA-B13830D56D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8A86CF2-C98F-7E4F-41A6-171F890BDF8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8CA291A-59EA-AE05-316A-2D5947F145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FEE12CE-9FEC-3364-34E3-7B39E7284B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pPr/>
              <a:t>45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04420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786C08-EB3B-C9AF-C070-ACF0CCE449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091B7BB7-B67C-C807-1580-5A8D511EF3D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71ED2BF-44AD-F60A-9B05-9B70DC6C01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6436F9E-9162-9493-EB06-537C2A21FAF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414682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01013D-06AB-4FCC-6886-34D269B36B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9B31146-9DAC-43B7-8B62-A02FEFC51F8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CD34246-AC3D-5E58-EC85-4CF5553228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98281CE-0319-A2AD-3711-D2D32D8029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pPr/>
              <a:t>46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482016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07F78D-3D06-B519-0D95-458F82C12B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961F2AA-AD59-C99E-6DC0-429EB346090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4DCEAB7-4178-BE84-331B-CD18BBC4A4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F681118-1470-1DC4-8D10-F8212F9AF25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pPr/>
              <a:t>47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976953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761334-4327-555D-17ED-2014226B5B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A58658A-749E-6627-9EEE-0B00E1AE21C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AB6C35C-1420-B63F-DD54-12889C1174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CED58BD-B084-D46D-4DBF-B43336AF58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pPr/>
              <a:t>48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543290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CCBA60-5C50-4D13-A00E-9EC3C94E76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F82BDD7-117D-5F9C-9290-D52C5D93E2C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E780AF0-CE99-F300-1C61-A5B24FB49E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61A8535-7FCA-D991-2D2A-72BF3C57E36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pPr/>
              <a:t>49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675848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F7ED1C-B6F1-2823-17BE-163B8EAB2E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65BA472-E9F3-357C-72B8-31C7A57F1A9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DA5155B-23D6-57E6-C0D0-DF75B73FFA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A97CF00-5BB8-54FE-1DE9-2E0F480420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pPr/>
              <a:t>50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263293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5CA80B-8094-D730-C9D9-8F132F6A1C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8345C1A-4086-0F03-0353-AA2C11E3F3E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20E4887-7C1E-BB30-8299-CB42F07A48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143161B-28B5-AE59-F58B-C40F023A044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pPr/>
              <a:t>51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599471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BCA978-739F-4475-33C4-4411876DDE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5F97709-B8E7-3B39-4410-D226EC643B6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3718660-D58E-8CCA-2B61-BC527B06BE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9165C2B-E0C0-EBAE-E777-B07AC2C395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pPr/>
              <a:t>52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646289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33B909-0C1F-FB86-B3B6-70865393B5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4366ADC-0D11-07DA-036A-F2E461211C0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F2E40FF-93E1-08BA-C045-A028548CDA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9C8D698-E49E-1389-2B6F-57DB624E96E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401925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F5CB61-4E3E-5335-D1DE-23DEA335EB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9AEC10E-65C2-DA5A-E1F8-CDC49797A6B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F322E8B-6848-D793-A96D-98AB5ED247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DA28F1C-563D-36FD-DC06-A5C71B2F74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118429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57EBC1-5737-D6DF-D566-D0EE26E3E4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7A0B1AE-CC87-6D0B-BAC8-47E4F49E87D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3C6D6F58-E303-0A96-8934-7714BFEB49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B91BECE-CBC0-BF60-BB52-AC639B44F4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3225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A9D672-1488-ADC4-6D41-004031DBD1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59CB959-6737-57B9-2426-CB7FC65AB0C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CD28C47-D77E-AABA-B5FF-4FDCE29892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DF814A8-7909-0B02-9EB2-D2A5CA4384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397061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A7C3FA-9935-69F9-4D68-C6041A8BF3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0EDB990-E023-0F6D-A83F-169296E6622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A6E06F8A-053C-2637-2BC1-F6EA6F5CF0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335DA93-FE61-67E4-6749-7F30945F7EF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01960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279EBE-1A71-20B9-0977-85BED3F657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F62626E-DD20-B4D0-2844-F4870BA3BEC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05AC17E-AF03-CA05-8690-FB6E747C54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C744D5D-F0C8-D606-27CE-8B2D407D51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238022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7DCA84-D834-7EED-20D1-8EA7A0219F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52C2548-3BDB-0A27-ACDF-B4EE7E71B68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0C03A41-0342-B6B6-15E4-6C583E4249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94762EC-19F5-CEE1-1915-8492FF16486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85365-8376-4996-BDD6-F39608FADAF3}" type="slidenum">
              <a:rPr lang="ko-KR" altLang="en-US" smtClean="0"/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0402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786C08-EB3B-C9AF-C070-ACF0CCE449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091B7BB7-B67C-C807-1580-5A8D511EF3D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71ED2BF-44AD-F60A-9B05-9B70DC6C01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6436F9E-9162-9493-EB06-537C2A21FAF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41468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786C08-EB3B-C9AF-C070-ACF0CCE449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091B7BB7-B67C-C807-1580-5A8D511EF3D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71ED2BF-44AD-F60A-9B05-9B70DC6C01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6436F9E-9162-9493-EB06-537C2A21FAF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pPr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41468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A9D672-1488-ADC4-6D41-004031DBD1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59CB959-6737-57B9-2426-CB7FC65AB0C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CD28C47-D77E-AABA-B5FF-4FDCE29892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DF814A8-7909-0B02-9EB2-D2A5CA4384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pPr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39706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786C08-EB3B-C9AF-C070-ACF0CCE449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091B7BB7-B67C-C807-1580-5A8D511EF3D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71ED2BF-44AD-F60A-9B05-9B70DC6C01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6436F9E-9162-9493-EB06-537C2A21FAF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pPr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41468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009D0C-0730-3FA7-D006-7345AAB817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BBAF2A3-6AB5-1035-43BF-2D5011F42D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FB6271-4BE0-0899-E10F-BEDE57F77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BEE3F-2E9A-4FD8-8B8A-8619F3E161C0}" type="datetime1">
              <a:rPr lang="ko-KR" altLang="en-US" smtClean="0"/>
              <a:t>2025-08-07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7396ACF-33BF-8F05-8A89-B4A950B2B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E491FF2-4362-D667-E80C-A0CD33AAE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15008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2160">
          <p15:clr>
            <a:srgbClr val="FBAE40"/>
          </p15:clr>
        </p15:guide>
        <p15:guide id="4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F1932D-9408-4B70-B995-B65AD315E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1"/>
            <a:ext cx="10515600" cy="1145406"/>
          </a:xfrm>
        </p:spPr>
        <p:txBody>
          <a:bodyPr>
            <a:normAutofit/>
          </a:bodyPr>
          <a:lstStyle>
            <a:lvl1pPr>
              <a:defRPr sz="4800">
                <a:latin typeface="Pretendard Black" panose="02000A03000000020004" pitchFamily="2" charset="-127"/>
                <a:ea typeface="Pretendard Black" panose="02000A03000000020004" pitchFamily="2" charset="-127"/>
                <a:cs typeface="Pretendard Black" panose="02000A03000000020004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757714-0D4F-E274-0B81-4198785050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787" y="1511166"/>
            <a:ext cx="11701221" cy="4665797"/>
          </a:xfrm>
        </p:spPr>
        <p:txBody>
          <a:bodyPr lIns="90000" rIns="90000"/>
          <a:lstStyle>
            <a:lvl1pPr marL="228600" indent="-228600">
              <a:lnSpc>
                <a:spcPct val="120000"/>
              </a:lnSpc>
              <a:buFont typeface="Wingdings" panose="05000000000000000000" pitchFamily="2" charset="2"/>
              <a:buChar char="§"/>
              <a:defRPr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defRPr>
            </a:lvl1pPr>
            <a:lvl2pPr>
              <a:lnSpc>
                <a:spcPct val="120000"/>
              </a:lnSpc>
              <a:defRPr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2pPr>
            <a:lvl3pPr>
              <a:lnSpc>
                <a:spcPct val="120000"/>
              </a:lnSpc>
              <a:defRPr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3pPr>
            <a:lvl4pPr>
              <a:lnSpc>
                <a:spcPct val="120000"/>
              </a:lnSpc>
              <a:defRPr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4pPr>
            <a:lvl5pPr>
              <a:lnSpc>
                <a:spcPct val="120000"/>
              </a:lnSpc>
              <a:defRPr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9" name="날짜 개체 틀 8">
            <a:extLst>
              <a:ext uri="{FF2B5EF4-FFF2-40B4-BE49-F238E27FC236}">
                <a16:creationId xmlns:a16="http://schemas.microsoft.com/office/drawing/2014/main" id="{2A9EA12E-03D9-7F07-36B9-45CCAAFB0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2025-08-07</a:t>
            </a:fld>
            <a:endParaRPr lang="ko-KR" altLang="en-US"/>
          </a:p>
        </p:txBody>
      </p:sp>
      <p:sp>
        <p:nvSpPr>
          <p:cNvPr id="10" name="바닥글 개체 틀 9">
            <a:extLst>
              <a:ext uri="{FF2B5EF4-FFF2-40B4-BE49-F238E27FC236}">
                <a16:creationId xmlns:a16="http://schemas.microsoft.com/office/drawing/2014/main" id="{73549C7E-B7CA-2916-680F-BE948DD7C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502BC9AC-AD9B-31DE-3356-B3228C35F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04024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7" name="그림 개체 틀 6"/>
          <p:cNvSpPr>
            <a:spLocks noGrp="1"/>
          </p:cNvSpPr>
          <p:nvPr>
            <p:ph type="pic" sz="quarter" idx="13"/>
          </p:nvPr>
        </p:nvSpPr>
        <p:spPr>
          <a:xfrm>
            <a:off x="838200" y="1930400"/>
            <a:ext cx="10515600" cy="442595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54C1235-ECD8-45EF-A491-D87AB5849B8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F5E23C3-0E3D-4E4E-8486-D7FB4C073DC1}" type="datetime1">
              <a:rPr lang="ko-KR" altLang="en-US" smtClean="0"/>
              <a:t>2025-08-07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F613B58-6057-4476-7DF4-335938A153C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55D03663-69E4-5E86-E2CF-1E5CB45A8C7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6267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0FFFA81-23D3-040A-78B0-48B808FA7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EC21FE-078C-940B-0151-04DDA663F5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14AD115-409A-442E-434C-D90831860530}"/>
              </a:ext>
            </a:extLst>
          </p:cNvPr>
          <p:cNvSpPr/>
          <p:nvPr/>
        </p:nvSpPr>
        <p:spPr>
          <a:xfrm>
            <a:off x="0" y="6415344"/>
            <a:ext cx="12192000" cy="45719"/>
          </a:xfrm>
          <a:prstGeom prst="rect">
            <a:avLst/>
          </a:prstGeom>
          <a:solidFill>
            <a:srgbClr val="2AEF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 descr="그래픽, 그래픽 디자인, 폰트, 스크린샷이(가) 표시된 사진&#10;&#10;자동 생성된 설명">
            <a:extLst>
              <a:ext uri="{FF2B5EF4-FFF2-40B4-BE49-F238E27FC236}">
                <a16:creationId xmlns:a16="http://schemas.microsoft.com/office/drawing/2014/main" id="{C1FCC00F-7B12-D0C7-C8FF-2632DB2F21B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3752" y="126744"/>
            <a:ext cx="1557011" cy="334766"/>
          </a:xfrm>
          <a:prstGeom prst="rect">
            <a:avLst/>
          </a:prstGeom>
        </p:spPr>
      </p:pic>
      <p:sp>
        <p:nvSpPr>
          <p:cNvPr id="12" name="날짜 개체 틀 11">
            <a:extLst>
              <a:ext uri="{FF2B5EF4-FFF2-40B4-BE49-F238E27FC236}">
                <a16:creationId xmlns:a16="http://schemas.microsoft.com/office/drawing/2014/main" id="{CA45D7C8-4A0F-13D7-9F9C-7A4D3AB80D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38991" y="647001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F5E23C3-0E3D-4E4E-8486-D7FB4C073DC1}" type="datetime1">
              <a:rPr lang="ko-KR" altLang="en-US" smtClean="0"/>
              <a:t>2025-08-07</a:t>
            </a:fld>
            <a:endParaRPr lang="ko-KR" altLang="en-US"/>
          </a:p>
        </p:txBody>
      </p:sp>
      <p:sp>
        <p:nvSpPr>
          <p:cNvPr id="13" name="바닥글 개체 틀 12">
            <a:extLst>
              <a:ext uri="{FF2B5EF4-FFF2-40B4-BE49-F238E27FC236}">
                <a16:creationId xmlns:a16="http://schemas.microsoft.com/office/drawing/2014/main" id="{6BF42AC9-BE86-7782-13FD-7864483A17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61717F22-7FAF-5E74-F536-7D7AA49A51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09809" y="646106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A72B154-9B8C-E7FF-80ED-72C1CA1F70ED}"/>
              </a:ext>
            </a:extLst>
          </p:cNvPr>
          <p:cNvSpPr/>
          <p:nvPr/>
        </p:nvSpPr>
        <p:spPr>
          <a:xfrm>
            <a:off x="0" y="6415344"/>
            <a:ext cx="12192000" cy="45719"/>
          </a:xfrm>
          <a:prstGeom prst="rect">
            <a:avLst/>
          </a:prstGeom>
          <a:solidFill>
            <a:srgbClr val="00F209"/>
          </a:solidFill>
          <a:ln>
            <a:solidFill>
              <a:srgbClr val="00F2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1148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Pretendard Black" panose="02000A03000000020004" pitchFamily="2" charset="-127"/>
          <a:ea typeface="Pretendard Black" panose="02000A03000000020004" pitchFamily="2" charset="-127"/>
          <a:cs typeface="Pretendard Black" panose="02000A03000000020004" pitchFamily="2" charset="-127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Pretendard Medium" panose="02000603000000020004" pitchFamily="2" charset="-127"/>
          <a:ea typeface="Pretendard Medium" panose="02000603000000020004" pitchFamily="2" charset="-127"/>
          <a:cs typeface="Pretendard Medium" panose="02000603000000020004" pitchFamily="2" charset="-127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Pretendard Light" panose="02000403000000020004" pitchFamily="2" charset="-127"/>
          <a:ea typeface="Pretendard Light" panose="02000403000000020004" pitchFamily="2" charset="-127"/>
          <a:cs typeface="Pretendard Light" panose="02000403000000020004" pitchFamily="2" charset="-127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Pretendard Light" panose="02000403000000020004" pitchFamily="2" charset="-127"/>
          <a:ea typeface="Pretendard Light" panose="02000403000000020004" pitchFamily="2" charset="-127"/>
          <a:cs typeface="Pretendard Light" panose="02000403000000020004" pitchFamily="2" charset="-127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retendard Light" panose="02000403000000020004" pitchFamily="2" charset="-127"/>
          <a:ea typeface="Pretendard Light" panose="02000403000000020004" pitchFamily="2" charset="-127"/>
          <a:cs typeface="Pretendard Light" panose="02000403000000020004" pitchFamily="2" charset="-127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retendard Light" panose="02000403000000020004" pitchFamily="2" charset="-127"/>
          <a:ea typeface="Pretendard Light" panose="02000403000000020004" pitchFamily="2" charset="-127"/>
          <a:cs typeface="Pretendard Light" panose="02000403000000020004" pitchFamily="2" charset="-127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160">
          <p15:clr>
            <a:srgbClr val="F26B43"/>
          </p15:clr>
        </p15:guide>
        <p15:guide id="4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EFE122-E831-904C-0AAE-87F481BD3A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00561" y="2541087"/>
            <a:ext cx="853440" cy="935038"/>
          </a:xfrm>
        </p:spPr>
        <p:txBody>
          <a:bodyPr/>
          <a:lstStyle/>
          <a:p>
            <a:r>
              <a:rPr lang="en-US" altLang="ko-KR" b="1" dirty="0">
                <a:latin typeface="메이플스토리" panose="020B0600000101010101" charset="-127"/>
                <a:ea typeface="메이플스토리" panose="020B0600000101010101" charset="-127"/>
              </a:rPr>
              <a:t>x</a:t>
            </a:r>
            <a:endParaRPr lang="ko-KR" altLang="en-US" b="1" dirty="0">
              <a:solidFill>
                <a:srgbClr val="0070C0"/>
              </a:solidFill>
              <a:latin typeface="메이플스토리" panose="020B0600000101010101" charset="-127"/>
              <a:ea typeface="메이플스토리" panose="020B0600000101010101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F9E2036-8D3D-3C48-304C-6615D19E47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75349" y="3686684"/>
            <a:ext cx="2336503" cy="530087"/>
          </a:xfrm>
        </p:spPr>
        <p:txBody>
          <a:bodyPr wrap="square"/>
          <a:lstStyle/>
          <a:p>
            <a:pPr algn="just"/>
            <a:r>
              <a:rPr lang="ko-KR" altLang="en-US" b="1" dirty="0">
                <a:solidFill>
                  <a:srgbClr val="2B2B2B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  <a:cs typeface="Pretendard SemiBold" panose="02000703000000020004" pitchFamily="2" charset="-127"/>
              </a:rPr>
              <a:t>재생에너지 </a:t>
            </a:r>
            <a:r>
              <a:rPr lang="en-US" altLang="ko-KR" b="1" dirty="0">
                <a:solidFill>
                  <a:srgbClr val="2B2B2B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  <a:cs typeface="Pretendard SemiBold" panose="02000703000000020004" pitchFamily="2" charset="-127"/>
              </a:rPr>
              <a:t>3</a:t>
            </a:r>
            <a:r>
              <a:rPr lang="ko-KR" altLang="en-US" b="1" dirty="0">
                <a:solidFill>
                  <a:srgbClr val="2B2B2B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  <a:cs typeface="Pretendard SemiBold" panose="02000703000000020004" pitchFamily="2" charset="-127"/>
              </a:rPr>
              <a:t>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3AD1B1D-CD7D-EE4E-41B0-87A1CCAAD4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9511" y="3670957"/>
            <a:ext cx="3021223" cy="456225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FC9A9E68-1C40-179C-9126-E3D84DE20A0A}"/>
              </a:ext>
            </a:extLst>
          </p:cNvPr>
          <p:cNvGrpSpPr/>
          <p:nvPr/>
        </p:nvGrpSpPr>
        <p:grpSpPr>
          <a:xfrm>
            <a:off x="2251608" y="2636151"/>
            <a:ext cx="7688784" cy="944801"/>
            <a:chOff x="2377440" y="2657237"/>
            <a:chExt cx="7688784" cy="944801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CE78D3EA-D15D-AC23-FCDE-3921C42927A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69307" y="2667000"/>
              <a:ext cx="2996917" cy="935038"/>
            </a:xfrm>
            <a:prstGeom prst="rect">
              <a:avLst/>
            </a:prstGeom>
          </p:spPr>
        </p:pic>
        <p:pic>
          <p:nvPicPr>
            <p:cNvPr id="10" name="그림 9" descr="그래픽, 그래픽 디자인, 폰트, 스크린샷이(가) 표시된 사진&#10;&#10;자동 생성된 설명">
              <a:extLst>
                <a:ext uri="{FF2B5EF4-FFF2-40B4-BE49-F238E27FC236}">
                  <a16:creationId xmlns:a16="http://schemas.microsoft.com/office/drawing/2014/main" id="{A611E206-8734-8C1B-C7A0-99730D8C0F0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77440" y="2657237"/>
              <a:ext cx="3459480" cy="7449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95912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F39AEE-6F55-B1B3-4DAA-90E42BBCC6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F3FF72-3D4C-578B-C401-AB2E50B32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reset_index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862C4C-F909-0E19-2968-9492B3355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2025-08-07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CF0F858-EA6C-B13A-B1E2-E1FD09FF1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089924-9473-838A-57CB-4DB72779B3FA}"/>
              </a:ext>
            </a:extLst>
          </p:cNvPr>
          <p:cNvSpPr txBox="1"/>
          <p:nvPr/>
        </p:nvSpPr>
        <p:spPr>
          <a:xfrm>
            <a:off x="1393174" y="1962732"/>
            <a:ext cx="46070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b="0" i="0" dirty="0">
                <a:effectLst/>
                <a:latin typeface="+mn-ea"/>
              </a:rPr>
              <a:t>✅ </a:t>
            </a:r>
            <a:r>
              <a:rPr lang="en-US" altLang="ko-KR" sz="2400" dirty="0" err="1"/>
              <a:t>reset_index</a:t>
            </a:r>
            <a:r>
              <a:rPr lang="en-US" altLang="ko-KR" sz="2400" dirty="0"/>
              <a:t>() </a:t>
            </a:r>
            <a:r>
              <a:rPr lang="ko-KR" altLang="en-US" sz="2400" dirty="0"/>
              <a:t>기본 사용법</a:t>
            </a:r>
            <a:r>
              <a:rPr lang="en-US" altLang="ko-KR" sz="2400" dirty="0"/>
              <a:t>(1)</a:t>
            </a:r>
            <a:endParaRPr lang="en-US" altLang="ko-KR" sz="2400" dirty="0"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3AF45D-4E88-303B-F0D9-C6682164BB2A}"/>
              </a:ext>
            </a:extLst>
          </p:cNvPr>
          <p:cNvSpPr txBox="1"/>
          <p:nvPr/>
        </p:nvSpPr>
        <p:spPr>
          <a:xfrm>
            <a:off x="1513181" y="4712144"/>
            <a:ext cx="7717134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 인덱스가 </a:t>
            </a:r>
            <a:r>
              <a:rPr lang="en-US" altLang="ko-KR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1, 2</a:t>
            </a:r>
            <a:r>
              <a:rPr lang="ko-KR" altLang="en-US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로 어긋남</a:t>
            </a:r>
            <a:r>
              <a:rPr lang="en-US" altLang="ko-KR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(</a:t>
            </a:r>
            <a:r>
              <a:rPr lang="ko-KR" altLang="en-US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연속</a:t>
            </a:r>
            <a:r>
              <a:rPr lang="en-US" altLang="ko-KR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X)</a:t>
            </a:r>
          </a:p>
        </p:txBody>
      </p:sp>
      <p:pic>
        <p:nvPicPr>
          <p:cNvPr id="5122" name="Picture 2" descr="C:\Users\LMH\Desktop\reset_index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93" t="21450" r="7120" b="20929"/>
          <a:stretch/>
        </p:blipFill>
        <p:spPr bwMode="auto">
          <a:xfrm>
            <a:off x="1513181" y="2500387"/>
            <a:ext cx="9165638" cy="2221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0928" y="3884372"/>
            <a:ext cx="1247775" cy="7715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95533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F39AEE-6F55-B1B3-4DAA-90E42BBCC6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F3FF72-3D4C-578B-C401-AB2E50B32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reset_index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862C4C-F909-0E19-2968-9492B3355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2025-08-07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CF0F858-EA6C-B13A-B1E2-E1FD09FF1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089924-9473-838A-57CB-4DB72779B3FA}"/>
              </a:ext>
            </a:extLst>
          </p:cNvPr>
          <p:cNvSpPr txBox="1"/>
          <p:nvPr/>
        </p:nvSpPr>
        <p:spPr>
          <a:xfrm>
            <a:off x="3052614" y="1146220"/>
            <a:ext cx="46070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b="0" i="0" dirty="0">
                <a:effectLst/>
                <a:latin typeface="+mn-ea"/>
              </a:rPr>
              <a:t>✅ </a:t>
            </a:r>
            <a:r>
              <a:rPr lang="en-US" altLang="ko-KR" sz="2400" dirty="0" err="1"/>
              <a:t>reset_index</a:t>
            </a:r>
            <a:r>
              <a:rPr lang="en-US" altLang="ko-KR" sz="2400" dirty="0"/>
              <a:t>() </a:t>
            </a:r>
            <a:r>
              <a:rPr lang="ko-KR" altLang="en-US" sz="2400" dirty="0"/>
              <a:t>기본 사용법</a:t>
            </a:r>
            <a:r>
              <a:rPr lang="en-US" altLang="ko-KR" sz="2400" dirty="0"/>
              <a:t>(2)</a:t>
            </a:r>
            <a:endParaRPr lang="en-US" altLang="ko-KR" sz="2400" dirty="0"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3AF45D-4E88-303B-F0D9-C6682164BB2A}"/>
              </a:ext>
            </a:extLst>
          </p:cNvPr>
          <p:cNvSpPr txBox="1"/>
          <p:nvPr/>
        </p:nvSpPr>
        <p:spPr>
          <a:xfrm>
            <a:off x="3060330" y="5258746"/>
            <a:ext cx="492234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 원래 인덱스</a:t>
            </a:r>
            <a:r>
              <a:rPr lang="en-US" altLang="ko-KR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(1,2)</a:t>
            </a:r>
            <a:r>
              <a:rPr lang="ko-KR" altLang="en-US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가 </a:t>
            </a:r>
            <a:r>
              <a:rPr lang="en-US" altLang="ko-KR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'index'</a:t>
            </a:r>
            <a:r>
              <a:rPr lang="ko-KR" altLang="en-US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라는 새 열로 생성됨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 </a:t>
            </a:r>
            <a:r>
              <a:rPr lang="en-US" altLang="ko-KR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DataFrame</a:t>
            </a:r>
            <a:r>
              <a:rPr lang="en-US" altLang="ko-KR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</a:t>
            </a:r>
            <a:r>
              <a:rPr lang="ko-KR" altLang="en-US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인덱스는 </a:t>
            </a:r>
            <a:r>
              <a:rPr lang="en-US" altLang="ko-KR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0, 1</a:t>
            </a:r>
            <a:r>
              <a:rPr lang="ko-KR" altLang="en-US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로 새로 부여됨</a:t>
            </a:r>
            <a:endParaRPr lang="en-US" altLang="ko-KR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  <p:pic>
        <p:nvPicPr>
          <p:cNvPr id="6146" name="Picture 2" descr="C:\Users\LMH\Desktop\reset_index2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07" t="21779" r="11307" b="22236"/>
          <a:stretch/>
        </p:blipFill>
        <p:spPr bwMode="auto">
          <a:xfrm>
            <a:off x="3137498" y="1664536"/>
            <a:ext cx="5867400" cy="2420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7498" y="4150024"/>
            <a:ext cx="2476334" cy="10122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6212C0B2-45A5-35DD-054B-9A213330D972}"/>
              </a:ext>
            </a:extLst>
          </p:cNvPr>
          <p:cNvSpPr/>
          <p:nvPr/>
        </p:nvSpPr>
        <p:spPr>
          <a:xfrm>
            <a:off x="3137498" y="4150024"/>
            <a:ext cx="1139448" cy="1012285"/>
          </a:xfrm>
          <a:prstGeom prst="rect">
            <a:avLst/>
          </a:prstGeom>
          <a:noFill/>
          <a:ln w="25400">
            <a:solidFill>
              <a:srgbClr val="FF5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65863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F39AEE-6F55-B1B3-4DAA-90E42BBCC6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LMH\Desktop\reset_index3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74" t="24038" r="11608" b="23963"/>
          <a:stretch/>
        </p:blipFill>
        <p:spPr bwMode="auto">
          <a:xfrm>
            <a:off x="3175000" y="1958848"/>
            <a:ext cx="5831840" cy="2060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0F3FF72-3D4C-578B-C401-AB2E50B32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reset_index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862C4C-F909-0E19-2968-9492B3355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2025-08-07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CF0F858-EA6C-B13A-B1E2-E1FD09FF1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089924-9473-838A-57CB-4DB72779B3FA}"/>
              </a:ext>
            </a:extLst>
          </p:cNvPr>
          <p:cNvSpPr txBox="1"/>
          <p:nvPr/>
        </p:nvSpPr>
        <p:spPr>
          <a:xfrm>
            <a:off x="3052614" y="1379900"/>
            <a:ext cx="469084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b="0" i="0" dirty="0">
                <a:effectLst/>
                <a:latin typeface="+mn-ea"/>
              </a:rPr>
              <a:t>✅ </a:t>
            </a:r>
            <a:r>
              <a:rPr lang="en-US" altLang="ko-KR" sz="2400" dirty="0" err="1"/>
              <a:t>reset_index</a:t>
            </a:r>
            <a:r>
              <a:rPr lang="en-US" altLang="ko-KR" sz="2400" dirty="0"/>
              <a:t>() drop=True </a:t>
            </a:r>
            <a:r>
              <a:rPr lang="ko-KR" altLang="en-US" sz="2400" dirty="0"/>
              <a:t>사용</a:t>
            </a:r>
            <a:endParaRPr lang="en-US" altLang="ko-KR" sz="2400" dirty="0"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3AF45D-4E88-303B-F0D9-C6682164BB2A}"/>
              </a:ext>
            </a:extLst>
          </p:cNvPr>
          <p:cNvSpPr txBox="1"/>
          <p:nvPr/>
        </p:nvSpPr>
        <p:spPr>
          <a:xfrm>
            <a:off x="3080651" y="5492426"/>
            <a:ext cx="5946510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 기존 인덱스 정보는 완전히 버리고</a:t>
            </a:r>
            <a:r>
              <a:rPr lang="en-US" altLang="ko-KR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, 0</a:t>
            </a:r>
            <a:r>
              <a:rPr lang="ko-KR" altLang="en-US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부터 새 인덱스만 남김</a:t>
            </a:r>
            <a:endParaRPr lang="en-US" altLang="ko-KR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212C0B2-45A5-35DD-054B-9A213330D972}"/>
              </a:ext>
            </a:extLst>
          </p:cNvPr>
          <p:cNvSpPr/>
          <p:nvPr/>
        </p:nvSpPr>
        <p:spPr>
          <a:xfrm>
            <a:off x="6815329" y="2902146"/>
            <a:ext cx="1450848" cy="421976"/>
          </a:xfrm>
          <a:prstGeom prst="rect">
            <a:avLst/>
          </a:prstGeom>
          <a:noFill/>
          <a:ln w="25400">
            <a:solidFill>
              <a:srgbClr val="FF5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000" y="4146233"/>
            <a:ext cx="1885950" cy="1247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6212C0B2-45A5-35DD-054B-9A213330D972}"/>
              </a:ext>
            </a:extLst>
          </p:cNvPr>
          <p:cNvSpPr/>
          <p:nvPr/>
        </p:nvSpPr>
        <p:spPr>
          <a:xfrm>
            <a:off x="3175000" y="4146232"/>
            <a:ext cx="381000" cy="1247775"/>
          </a:xfrm>
          <a:prstGeom prst="rect">
            <a:avLst/>
          </a:prstGeom>
          <a:noFill/>
          <a:ln w="25400">
            <a:solidFill>
              <a:srgbClr val="FF5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3540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140367-671C-CD70-8106-2BA8F452BF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3F0C83-C5EB-4768-6313-198B25083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accent2"/>
                </a:solidFill>
              </a:rPr>
              <a:t>실습</a:t>
            </a:r>
            <a:r>
              <a:rPr lang="en-US" altLang="ko-KR" dirty="0">
                <a:solidFill>
                  <a:schemeClr val="accent2"/>
                </a:solidFill>
              </a:rPr>
              <a:t>1. </a:t>
            </a:r>
            <a:r>
              <a:rPr lang="ko-KR" altLang="en-US" dirty="0">
                <a:solidFill>
                  <a:schemeClr val="accent2"/>
                </a:solidFill>
              </a:rPr>
              <a:t>조건 </a:t>
            </a:r>
            <a:r>
              <a:rPr lang="ko-KR" altLang="en-US" dirty="0" err="1">
                <a:solidFill>
                  <a:schemeClr val="accent2"/>
                </a:solidFill>
              </a:rPr>
              <a:t>필터링</a:t>
            </a:r>
            <a:r>
              <a:rPr lang="ko-KR" altLang="en-US" dirty="0">
                <a:solidFill>
                  <a:schemeClr val="accent2"/>
                </a:solidFill>
              </a:rPr>
              <a:t> 연습</a:t>
            </a:r>
            <a:r>
              <a:rPr lang="en-US" altLang="ko-KR" dirty="0">
                <a:solidFill>
                  <a:schemeClr val="accent2"/>
                </a:solidFill>
              </a:rPr>
              <a:t>(1)</a:t>
            </a:r>
            <a:endParaRPr lang="ko-KR" altLang="en-US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60CA03EB-C67F-4E6E-F065-89C12348A0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788" y="1028175"/>
            <a:ext cx="11688424" cy="5208501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2000" dirty="0"/>
              <a:t>📌 사용 데이터</a:t>
            </a:r>
            <a:endParaRPr lang="en-US" altLang="ko-KR" sz="20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 err="1"/>
              <a:t>df</a:t>
            </a:r>
            <a:r>
              <a:rPr lang="en-US" altLang="ko-KR" sz="2000" dirty="0"/>
              <a:t> = </a:t>
            </a:r>
            <a:r>
              <a:rPr lang="en-US" altLang="ko-KR" sz="2000" dirty="0" err="1"/>
              <a:t>pd.DataFrame</a:t>
            </a:r>
            <a:r>
              <a:rPr lang="en-US" altLang="ko-KR" sz="2000" dirty="0"/>
              <a:t>({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/>
              <a:t>    '</a:t>
            </a:r>
            <a:r>
              <a:rPr lang="ko-KR" altLang="en-US" sz="2000" dirty="0"/>
              <a:t>이름</a:t>
            </a:r>
            <a:r>
              <a:rPr lang="en-US" altLang="ko-KR" sz="2000" dirty="0"/>
              <a:t>': ['</a:t>
            </a:r>
            <a:r>
              <a:rPr lang="ko-KR" altLang="en-US" sz="2000" dirty="0"/>
              <a:t>민준</a:t>
            </a:r>
            <a:r>
              <a:rPr lang="en-US" altLang="ko-KR" sz="2000" dirty="0"/>
              <a:t>', '</a:t>
            </a:r>
            <a:r>
              <a:rPr lang="ko-KR" altLang="en-US" sz="2000" dirty="0"/>
              <a:t>서연</a:t>
            </a:r>
            <a:r>
              <a:rPr lang="en-US" altLang="ko-KR" sz="2000" dirty="0"/>
              <a:t>', '</a:t>
            </a:r>
            <a:r>
              <a:rPr lang="ko-KR" altLang="en-US" sz="2000" dirty="0" err="1"/>
              <a:t>지후</a:t>
            </a:r>
            <a:r>
              <a:rPr lang="en-US" altLang="ko-KR" sz="2000" dirty="0"/>
              <a:t>', '</a:t>
            </a:r>
            <a:r>
              <a:rPr lang="ko-KR" altLang="en-US" sz="2000" dirty="0"/>
              <a:t>서준</a:t>
            </a:r>
            <a:r>
              <a:rPr lang="en-US" altLang="ko-KR" sz="2000" dirty="0"/>
              <a:t>', '</a:t>
            </a:r>
            <a:r>
              <a:rPr lang="ko-KR" altLang="en-US" sz="2000" dirty="0"/>
              <a:t>지민</a:t>
            </a:r>
            <a:r>
              <a:rPr lang="en-US" altLang="ko-KR" sz="2000" dirty="0"/>
              <a:t>'],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/>
              <a:t>    '</a:t>
            </a:r>
            <a:r>
              <a:rPr lang="ko-KR" altLang="en-US" sz="2000" dirty="0"/>
              <a:t>점수</a:t>
            </a:r>
            <a:r>
              <a:rPr lang="en-US" altLang="ko-KR" sz="2000" dirty="0"/>
              <a:t>': [78, 92, 85, 60, 88],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/>
              <a:t>    '</a:t>
            </a:r>
            <a:r>
              <a:rPr lang="ko-KR" altLang="en-US" sz="2000" dirty="0"/>
              <a:t>반</a:t>
            </a:r>
            <a:r>
              <a:rPr lang="en-US" altLang="ko-KR" sz="2000" dirty="0"/>
              <a:t>': [1, 2, 1, 2, 1]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/>
              <a:t>})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2000" dirty="0"/>
              <a:t>점수</a:t>
            </a:r>
            <a:r>
              <a:rPr lang="en-US" altLang="ko-KR" sz="2000" dirty="0"/>
              <a:t>(score)</a:t>
            </a:r>
            <a:r>
              <a:rPr lang="ko-KR" altLang="en-US" sz="2000" dirty="0"/>
              <a:t>가 </a:t>
            </a:r>
            <a:r>
              <a:rPr lang="en-US" altLang="ko-KR" sz="2000" b="1" dirty="0"/>
              <a:t>80</a:t>
            </a:r>
            <a:r>
              <a:rPr lang="ko-KR" altLang="en-US" sz="2000" b="1" dirty="0"/>
              <a:t>점 이상인 학생</a:t>
            </a:r>
            <a:r>
              <a:rPr lang="ko-KR" altLang="en-US" sz="2000" dirty="0"/>
              <a:t>만 추출하세요</a:t>
            </a:r>
            <a:r>
              <a:rPr lang="en-US" altLang="ko-KR" sz="2000" dirty="0"/>
              <a:t>.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altLang="ko-KR" sz="2000" dirty="0"/>
              <a:t>1</a:t>
            </a:r>
            <a:r>
              <a:rPr lang="ko-KR" altLang="en-US" sz="2000" dirty="0"/>
              <a:t>반</a:t>
            </a:r>
            <a:r>
              <a:rPr lang="en-US" altLang="ko-KR" sz="2000" dirty="0"/>
              <a:t>(</a:t>
            </a:r>
            <a:r>
              <a:rPr lang="ko-KR" altLang="en-US" sz="2000" dirty="0"/>
              <a:t>반</a:t>
            </a:r>
            <a:r>
              <a:rPr lang="en-US" altLang="ko-KR" sz="2000" dirty="0"/>
              <a:t>==1) </a:t>
            </a:r>
            <a:r>
              <a:rPr lang="ko-KR" altLang="en-US" sz="2000" dirty="0"/>
              <a:t>학생들 중</a:t>
            </a:r>
            <a:r>
              <a:rPr lang="en-US" altLang="ko-KR" sz="2000" dirty="0"/>
              <a:t>, </a:t>
            </a:r>
            <a:r>
              <a:rPr lang="ko-KR" altLang="en-US" sz="2000" dirty="0"/>
              <a:t>점수가 </a:t>
            </a:r>
            <a:r>
              <a:rPr lang="en-US" altLang="ko-KR" sz="2000" dirty="0"/>
              <a:t>85</a:t>
            </a:r>
            <a:r>
              <a:rPr lang="ko-KR" altLang="en-US" sz="2000" dirty="0"/>
              <a:t>점 이상인 학생만 추출하세요</a:t>
            </a:r>
            <a:r>
              <a:rPr lang="en-US" altLang="ko-KR" sz="2000" dirty="0"/>
              <a:t>.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6B6DDF-4ACD-09D7-8550-F6D3B5197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2025-08-07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93428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140367-671C-CD70-8106-2BA8F452BF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3F0C83-C5EB-4768-6313-198B25083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accent2"/>
                </a:solidFill>
              </a:rPr>
              <a:t>실습</a:t>
            </a:r>
            <a:r>
              <a:rPr lang="en-US" altLang="ko-KR" dirty="0">
                <a:solidFill>
                  <a:schemeClr val="accent2"/>
                </a:solidFill>
              </a:rPr>
              <a:t>1. </a:t>
            </a:r>
            <a:r>
              <a:rPr lang="ko-KR" altLang="en-US" dirty="0">
                <a:solidFill>
                  <a:schemeClr val="accent2"/>
                </a:solidFill>
              </a:rPr>
              <a:t>조건 </a:t>
            </a:r>
            <a:r>
              <a:rPr lang="ko-KR" altLang="en-US" dirty="0" err="1">
                <a:solidFill>
                  <a:schemeClr val="accent2"/>
                </a:solidFill>
              </a:rPr>
              <a:t>필터링</a:t>
            </a:r>
            <a:r>
              <a:rPr lang="ko-KR" altLang="en-US" dirty="0">
                <a:solidFill>
                  <a:schemeClr val="accent2"/>
                </a:solidFill>
              </a:rPr>
              <a:t> 연습</a:t>
            </a:r>
            <a:r>
              <a:rPr lang="en-US" altLang="ko-KR" dirty="0">
                <a:solidFill>
                  <a:schemeClr val="accent2"/>
                </a:solidFill>
              </a:rPr>
              <a:t>(2)</a:t>
            </a:r>
            <a:endParaRPr lang="ko-KR" altLang="en-US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60CA03EB-C67F-4E6E-F065-89C12348A0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788" y="1028175"/>
            <a:ext cx="11688424" cy="5208501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2000" dirty="0"/>
              <a:t>📌 사용 데이터</a:t>
            </a:r>
            <a:endParaRPr lang="en-US" altLang="ko-KR" sz="20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 err="1"/>
              <a:t>df</a:t>
            </a:r>
            <a:r>
              <a:rPr lang="en-US" altLang="ko-KR" sz="2000" dirty="0"/>
              <a:t> = </a:t>
            </a:r>
            <a:r>
              <a:rPr lang="en-US" altLang="ko-KR" sz="2000" dirty="0" err="1"/>
              <a:t>pd.DataFrame</a:t>
            </a:r>
            <a:r>
              <a:rPr lang="en-US" altLang="ko-KR" sz="2000" dirty="0"/>
              <a:t>({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/>
              <a:t>    '</a:t>
            </a:r>
            <a:r>
              <a:rPr lang="ko-KR" altLang="en-US" sz="2000" dirty="0"/>
              <a:t>이름</a:t>
            </a:r>
            <a:r>
              <a:rPr lang="en-US" altLang="ko-KR" sz="2000" dirty="0"/>
              <a:t>': ['</a:t>
            </a:r>
            <a:r>
              <a:rPr lang="ko-KR" altLang="en-US" sz="2000" dirty="0"/>
              <a:t>민준</a:t>
            </a:r>
            <a:r>
              <a:rPr lang="en-US" altLang="ko-KR" sz="2000" dirty="0"/>
              <a:t>', '</a:t>
            </a:r>
            <a:r>
              <a:rPr lang="ko-KR" altLang="en-US" sz="2000" dirty="0"/>
              <a:t>서연</a:t>
            </a:r>
            <a:r>
              <a:rPr lang="en-US" altLang="ko-KR" sz="2000" dirty="0"/>
              <a:t>', '</a:t>
            </a:r>
            <a:r>
              <a:rPr lang="ko-KR" altLang="en-US" sz="2000" dirty="0" err="1"/>
              <a:t>지후</a:t>
            </a:r>
            <a:r>
              <a:rPr lang="en-US" altLang="ko-KR" sz="2000" dirty="0"/>
              <a:t>', '</a:t>
            </a:r>
            <a:r>
              <a:rPr lang="ko-KR" altLang="en-US" sz="2000" dirty="0"/>
              <a:t>서준</a:t>
            </a:r>
            <a:r>
              <a:rPr lang="en-US" altLang="ko-KR" sz="2000" dirty="0"/>
              <a:t>', '</a:t>
            </a:r>
            <a:r>
              <a:rPr lang="ko-KR" altLang="en-US" sz="2000" dirty="0"/>
              <a:t>지민</a:t>
            </a:r>
            <a:r>
              <a:rPr lang="en-US" altLang="ko-KR" sz="2000" dirty="0"/>
              <a:t>'],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/>
              <a:t>    '</a:t>
            </a:r>
            <a:r>
              <a:rPr lang="ko-KR" altLang="en-US" sz="2000" dirty="0"/>
              <a:t>점수</a:t>
            </a:r>
            <a:r>
              <a:rPr lang="en-US" altLang="ko-KR" sz="2000" dirty="0"/>
              <a:t>': [78, 92, 85, 60, 88],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/>
              <a:t>    '</a:t>
            </a:r>
            <a:r>
              <a:rPr lang="ko-KR" altLang="en-US" sz="2000" dirty="0"/>
              <a:t>반</a:t>
            </a:r>
            <a:r>
              <a:rPr lang="en-US" altLang="ko-KR" sz="2000" dirty="0"/>
              <a:t>': [1, 2, 1, 2, 1]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/>
              <a:t>})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 startAt="3"/>
            </a:pPr>
            <a:r>
              <a:rPr lang="ko-KR" altLang="en-US" sz="2000" dirty="0"/>
              <a:t>이름이 </a:t>
            </a:r>
            <a:r>
              <a:rPr lang="en-US" altLang="ko-KR" sz="2000" dirty="0"/>
              <a:t>'</a:t>
            </a:r>
            <a:r>
              <a:rPr lang="ko-KR" altLang="en-US" sz="2000" dirty="0"/>
              <a:t>서연</a:t>
            </a:r>
            <a:r>
              <a:rPr lang="en-US" altLang="ko-KR" sz="2000" dirty="0"/>
              <a:t>' </a:t>
            </a:r>
            <a:r>
              <a:rPr lang="ko-KR" altLang="en-US" sz="2000" dirty="0"/>
              <a:t>또는 </a:t>
            </a:r>
            <a:r>
              <a:rPr lang="en-US" altLang="ko-KR" sz="2000" dirty="0"/>
              <a:t>'</a:t>
            </a:r>
            <a:r>
              <a:rPr lang="ko-KR" altLang="en-US" sz="2000" dirty="0"/>
              <a:t>지민</a:t>
            </a:r>
            <a:r>
              <a:rPr lang="en-US" altLang="ko-KR" sz="2000" dirty="0"/>
              <a:t>'</a:t>
            </a:r>
            <a:r>
              <a:rPr lang="ko-KR" altLang="en-US" sz="2000" dirty="0"/>
              <a:t>인 학생만 추출하세요</a:t>
            </a:r>
            <a:r>
              <a:rPr lang="en-US" altLang="ko-KR" sz="2000" dirty="0"/>
              <a:t>.</a:t>
            </a:r>
          </a:p>
          <a:p>
            <a:pPr marL="514350" indent="-514350">
              <a:lnSpc>
                <a:spcPct val="150000"/>
              </a:lnSpc>
              <a:buAutoNum type="arabicPeriod" startAt="3"/>
            </a:pPr>
            <a:r>
              <a:rPr lang="ko-KR" altLang="en-US" sz="2000" dirty="0"/>
              <a:t>문제 </a:t>
            </a:r>
            <a:r>
              <a:rPr lang="en-US" altLang="ko-KR" sz="2000" dirty="0"/>
              <a:t>3</a:t>
            </a:r>
            <a:r>
              <a:rPr lang="ko-KR" altLang="en-US" sz="2000" dirty="0"/>
              <a:t>에서 추출한 결과에서 인덱스를 </a:t>
            </a:r>
            <a:r>
              <a:rPr lang="en-US" altLang="ko-KR" sz="2000" dirty="0"/>
              <a:t>0</a:t>
            </a:r>
            <a:r>
              <a:rPr lang="ko-KR" altLang="en-US" sz="2000" dirty="0"/>
              <a:t>부터 재정렬하여 출력하세요</a:t>
            </a:r>
            <a:r>
              <a:rPr lang="en-US" altLang="ko-KR" sz="2000" dirty="0"/>
              <a:t>.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6B6DDF-4ACD-09D7-8550-F6D3B5197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2025-08-07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77528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140367-671C-CD70-8106-2BA8F452BF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3F0C83-C5EB-4768-6313-198B25083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accent2"/>
                </a:solidFill>
              </a:rPr>
              <a:t>실습</a:t>
            </a:r>
            <a:r>
              <a:rPr lang="en-US" altLang="ko-KR" dirty="0">
                <a:solidFill>
                  <a:schemeClr val="accent2"/>
                </a:solidFill>
              </a:rPr>
              <a:t>1. </a:t>
            </a:r>
            <a:r>
              <a:rPr lang="ko-KR" altLang="en-US" dirty="0">
                <a:solidFill>
                  <a:schemeClr val="accent2"/>
                </a:solidFill>
              </a:rPr>
              <a:t>조건 </a:t>
            </a:r>
            <a:r>
              <a:rPr lang="ko-KR" altLang="en-US" dirty="0" err="1">
                <a:solidFill>
                  <a:schemeClr val="accent2"/>
                </a:solidFill>
              </a:rPr>
              <a:t>필터링</a:t>
            </a:r>
            <a:r>
              <a:rPr lang="ko-KR" altLang="en-US" dirty="0">
                <a:solidFill>
                  <a:schemeClr val="accent2"/>
                </a:solidFill>
              </a:rPr>
              <a:t> 연습</a:t>
            </a:r>
            <a:r>
              <a:rPr lang="en-US" altLang="ko-KR" dirty="0">
                <a:solidFill>
                  <a:schemeClr val="accent2"/>
                </a:solidFill>
              </a:rPr>
              <a:t>(3)</a:t>
            </a:r>
            <a:endParaRPr lang="ko-KR" altLang="en-US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60CA03EB-C67F-4E6E-F065-89C12348A0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788" y="1028175"/>
            <a:ext cx="11688424" cy="5208501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2000" dirty="0"/>
              <a:t>📌 사용 데이터</a:t>
            </a:r>
            <a:endParaRPr lang="en-US" altLang="ko-KR" sz="20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 err="1"/>
              <a:t>df</a:t>
            </a:r>
            <a:r>
              <a:rPr lang="en-US" altLang="ko-KR" sz="2000" dirty="0"/>
              <a:t> = </a:t>
            </a:r>
            <a:r>
              <a:rPr lang="en-US" altLang="ko-KR" sz="2000" dirty="0" err="1"/>
              <a:t>pd.DataFrame</a:t>
            </a:r>
            <a:r>
              <a:rPr lang="en-US" altLang="ko-KR" sz="2000" dirty="0"/>
              <a:t>({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/>
              <a:t>    '</a:t>
            </a:r>
            <a:r>
              <a:rPr lang="ko-KR" altLang="en-US" sz="2000" dirty="0"/>
              <a:t>이름</a:t>
            </a:r>
            <a:r>
              <a:rPr lang="en-US" altLang="ko-KR" sz="2000" dirty="0"/>
              <a:t>': ['</a:t>
            </a:r>
            <a:r>
              <a:rPr lang="ko-KR" altLang="en-US" sz="2000" dirty="0"/>
              <a:t>민준</a:t>
            </a:r>
            <a:r>
              <a:rPr lang="en-US" altLang="ko-KR" sz="2000" dirty="0"/>
              <a:t>', '</a:t>
            </a:r>
            <a:r>
              <a:rPr lang="ko-KR" altLang="en-US" sz="2000" dirty="0"/>
              <a:t>서연</a:t>
            </a:r>
            <a:r>
              <a:rPr lang="en-US" altLang="ko-KR" sz="2000" dirty="0"/>
              <a:t>', '</a:t>
            </a:r>
            <a:r>
              <a:rPr lang="ko-KR" altLang="en-US" sz="2000" dirty="0" err="1"/>
              <a:t>지후</a:t>
            </a:r>
            <a:r>
              <a:rPr lang="en-US" altLang="ko-KR" sz="2000" dirty="0"/>
              <a:t>', '</a:t>
            </a:r>
            <a:r>
              <a:rPr lang="ko-KR" altLang="en-US" sz="2000" dirty="0"/>
              <a:t>서준</a:t>
            </a:r>
            <a:r>
              <a:rPr lang="en-US" altLang="ko-KR" sz="2000" dirty="0"/>
              <a:t>', '</a:t>
            </a:r>
            <a:r>
              <a:rPr lang="ko-KR" altLang="en-US" sz="2000" dirty="0"/>
              <a:t>지민</a:t>
            </a:r>
            <a:r>
              <a:rPr lang="en-US" altLang="ko-KR" sz="2000" dirty="0"/>
              <a:t>'],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/>
              <a:t>    '</a:t>
            </a:r>
            <a:r>
              <a:rPr lang="ko-KR" altLang="en-US" sz="2000" dirty="0"/>
              <a:t>점수</a:t>
            </a:r>
            <a:r>
              <a:rPr lang="en-US" altLang="ko-KR" sz="2000" dirty="0"/>
              <a:t>': [78, 92, 85, 60, 88],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/>
              <a:t>    '</a:t>
            </a:r>
            <a:r>
              <a:rPr lang="ko-KR" altLang="en-US" sz="2000" dirty="0"/>
              <a:t>반</a:t>
            </a:r>
            <a:r>
              <a:rPr lang="en-US" altLang="ko-KR" sz="2000" dirty="0"/>
              <a:t>': [1, 2, 1, 2, 1]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/>
              <a:t>})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 startAt="5"/>
            </a:pPr>
            <a:r>
              <a:rPr lang="ko-KR" altLang="en-US" sz="2000" dirty="0"/>
              <a:t>점수가 </a:t>
            </a:r>
            <a:r>
              <a:rPr lang="en-US" altLang="ko-KR" sz="2000" dirty="0"/>
              <a:t>80</a:t>
            </a:r>
            <a:r>
              <a:rPr lang="ko-KR" altLang="en-US" sz="2000" dirty="0"/>
              <a:t>점 미만이거나 </a:t>
            </a:r>
            <a:r>
              <a:rPr lang="en-US" altLang="ko-KR" sz="2000" dirty="0"/>
              <a:t>2</a:t>
            </a:r>
            <a:r>
              <a:rPr lang="ko-KR" altLang="en-US" sz="2000" dirty="0"/>
              <a:t>반인 학생만 추출하세요</a:t>
            </a:r>
            <a:r>
              <a:rPr lang="en-US" altLang="ko-KR" sz="2000" dirty="0"/>
              <a:t>.</a:t>
            </a:r>
          </a:p>
          <a:p>
            <a:pPr marL="514350" indent="-514350">
              <a:lnSpc>
                <a:spcPct val="150000"/>
              </a:lnSpc>
              <a:buAutoNum type="arabicPeriod" startAt="5"/>
            </a:pPr>
            <a:r>
              <a:rPr lang="ko-KR" altLang="en-US" sz="2000" dirty="0"/>
              <a:t>문제 </a:t>
            </a:r>
            <a:r>
              <a:rPr lang="en-US" altLang="ko-KR" sz="2000" dirty="0"/>
              <a:t>5</a:t>
            </a:r>
            <a:r>
              <a:rPr lang="ko-KR" altLang="en-US" sz="2000" dirty="0"/>
              <a:t>의 결과에서 </a:t>
            </a:r>
            <a:r>
              <a:rPr lang="en-US" altLang="ko-KR" sz="2000" dirty="0"/>
              <a:t>'</a:t>
            </a:r>
            <a:r>
              <a:rPr lang="ko-KR" altLang="en-US" sz="2000" dirty="0"/>
              <a:t>점수</a:t>
            </a:r>
            <a:r>
              <a:rPr lang="en-US" altLang="ko-KR" sz="2000" dirty="0"/>
              <a:t>' </a:t>
            </a:r>
            <a:r>
              <a:rPr lang="ko-KR" altLang="en-US" sz="2000" dirty="0" err="1"/>
              <a:t>컬럼이</a:t>
            </a:r>
            <a:r>
              <a:rPr lang="ko-KR" altLang="en-US" sz="2000" dirty="0"/>
              <a:t> </a:t>
            </a:r>
            <a:r>
              <a:rPr lang="en-US" altLang="ko-KR" sz="2000" dirty="0"/>
              <a:t>70</a:t>
            </a:r>
            <a:r>
              <a:rPr lang="ko-KR" altLang="en-US" sz="2000" dirty="0"/>
              <a:t>점 이상인 학생만 다시 추출하고</a:t>
            </a:r>
            <a:r>
              <a:rPr lang="en-US" altLang="ko-KR" sz="2000" dirty="0"/>
              <a:t>, </a:t>
            </a:r>
            <a:r>
              <a:rPr lang="ko-KR" altLang="en-US" sz="2000" dirty="0"/>
              <a:t>인덱스를 재정렬하여 출력하세요</a:t>
            </a:r>
            <a:r>
              <a:rPr lang="en-US" altLang="ko-KR" sz="2000" dirty="0"/>
              <a:t>.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6B6DDF-4ACD-09D7-8550-F6D3B5197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2025-08-07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37835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04FA99-FBF0-C3B7-3340-9D6FBEB20C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EED78AA-360A-7C4F-CB1E-1ED13FBD7D7C}"/>
              </a:ext>
            </a:extLst>
          </p:cNvPr>
          <p:cNvSpPr txBox="1"/>
          <p:nvPr/>
        </p:nvSpPr>
        <p:spPr>
          <a:xfrm>
            <a:off x="2498699" y="2647385"/>
            <a:ext cx="719459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000" dirty="0">
                <a:solidFill>
                  <a:schemeClr val="accent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열 추가 및 수정</a:t>
            </a:r>
            <a:r>
              <a:rPr lang="en-US" altLang="ko-KR" sz="6000" dirty="0">
                <a:solidFill>
                  <a:schemeClr val="accent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</a:t>
            </a:r>
            <a:r>
              <a:rPr lang="ko-KR" altLang="en-US" sz="6000" dirty="0">
                <a:solidFill>
                  <a:schemeClr val="accent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삭제</a:t>
            </a:r>
            <a:endParaRPr lang="en-US" altLang="ko-KR" sz="6000" dirty="0">
              <a:solidFill>
                <a:schemeClr val="accent2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357379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F39AEE-6F55-B1B3-4DAA-90E42BBCC6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텍스트, 스크린샷, 폰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31ED6A97-A6A2-8FC6-0F65-7F8C0B9243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12" t="24039" r="8912" b="23798"/>
          <a:stretch>
            <a:fillRect/>
          </a:stretch>
        </p:blipFill>
        <p:spPr>
          <a:xfrm>
            <a:off x="2033588" y="2400300"/>
            <a:ext cx="8124826" cy="2066925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0F3FF72-3D4C-578B-C401-AB2E50B32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열 추가 및 수정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862C4C-F909-0E19-2968-9492B3355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2025-08-07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CF0F858-EA6C-B13A-B1E2-E1FD09FF1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089924-9473-838A-57CB-4DB72779B3FA}"/>
              </a:ext>
            </a:extLst>
          </p:cNvPr>
          <p:cNvSpPr txBox="1"/>
          <p:nvPr/>
        </p:nvSpPr>
        <p:spPr>
          <a:xfrm>
            <a:off x="1885171" y="1857590"/>
            <a:ext cx="309562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b="0" i="0" dirty="0">
                <a:effectLst/>
                <a:latin typeface="+mn-ea"/>
              </a:rPr>
              <a:t>✅ </a:t>
            </a:r>
            <a:r>
              <a:rPr lang="ko-KR" altLang="en-US" sz="2400" dirty="0"/>
              <a:t>열 추가 및 수정 문법</a:t>
            </a:r>
            <a:endParaRPr lang="en-US" altLang="ko-KR" sz="2400" dirty="0"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3AF45D-4E88-303B-F0D9-C6682164BB2A}"/>
              </a:ext>
            </a:extLst>
          </p:cNvPr>
          <p:cNvSpPr txBox="1"/>
          <p:nvPr/>
        </p:nvSpPr>
        <p:spPr>
          <a:xfrm>
            <a:off x="1939243" y="4467225"/>
            <a:ext cx="7618414" cy="459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 여러 개의 값을 넣으려면 반드시 행 개수와 동일한 길이의 리스트</a:t>
            </a:r>
            <a:r>
              <a:rPr lang="en-US" altLang="ko-KR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/</a:t>
            </a:r>
            <a:r>
              <a:rPr lang="ko-KR" altLang="en-US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시리즈여야 함</a:t>
            </a:r>
            <a:endParaRPr lang="en-US" altLang="ko-KR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279531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39909D-CD48-DC0E-D68A-0733B55A3E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텍스트, 스크린샷, 디스플레이, 소프트웨어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342930E0-A1FC-1EEC-FDE4-AFF3CEE944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985" y="808794"/>
            <a:ext cx="8675076" cy="6017394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4AA60F2-979D-8766-F620-569098796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열 추가 및 수정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10EF52-23BC-5858-F114-7DA0D663C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2025-08-07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1CB9D05-043C-2C11-CF2E-815E8F097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892178-B280-2387-14E3-4EC249FE294E}"/>
              </a:ext>
            </a:extLst>
          </p:cNvPr>
          <p:cNvSpPr txBox="1"/>
          <p:nvPr/>
        </p:nvSpPr>
        <p:spPr>
          <a:xfrm>
            <a:off x="1429224" y="1129777"/>
            <a:ext cx="309562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b="0" i="0" dirty="0">
                <a:effectLst/>
                <a:latin typeface="+mn-ea"/>
              </a:rPr>
              <a:t>✅ </a:t>
            </a:r>
            <a:r>
              <a:rPr lang="ko-KR" altLang="en-US" sz="2400" dirty="0"/>
              <a:t>열 추가 및 수정 예제</a:t>
            </a:r>
            <a:endParaRPr lang="en-US" altLang="ko-KR" sz="2400" dirty="0">
              <a:latin typeface="+mn-ea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0DED5838-821C-8698-7B6C-2F0950F66D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5610" y="4584113"/>
            <a:ext cx="3448531" cy="14098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829299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3E9A57-AAF8-6EA1-E6AE-8D2991E597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텍스트, 스크린샷, 디스플레이, 소프트웨어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80109B79-79FF-4676-E6F5-1E10B56B75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61" t="15280" r="7651" b="15080"/>
          <a:stretch>
            <a:fillRect/>
          </a:stretch>
        </p:blipFill>
        <p:spPr>
          <a:xfrm>
            <a:off x="1233714" y="1446811"/>
            <a:ext cx="9702800" cy="4271818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072B6EB0-D739-C291-488F-BB3CFD5C8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열 삭제 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C5225E-D153-2DA1-6FD7-4A48E65C2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2025-08-07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75799ED-3A59-29CA-174D-DB671EE94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5CD4E5-C7B7-3E91-2B8A-F65DECFAF49E}"/>
              </a:ext>
            </a:extLst>
          </p:cNvPr>
          <p:cNvSpPr txBox="1"/>
          <p:nvPr/>
        </p:nvSpPr>
        <p:spPr>
          <a:xfrm>
            <a:off x="1105766" y="985146"/>
            <a:ext cx="309562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b="0" i="0" dirty="0">
                <a:effectLst/>
                <a:latin typeface="+mn-ea"/>
              </a:rPr>
              <a:t>✅ </a:t>
            </a:r>
            <a:r>
              <a:rPr lang="ko-KR" altLang="en-US" sz="2400" dirty="0"/>
              <a:t>열 삭제 문법</a:t>
            </a:r>
            <a:endParaRPr lang="en-US" altLang="ko-KR" sz="2400" dirty="0"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A4B613-2730-D589-13A5-245772911D50}"/>
              </a:ext>
            </a:extLst>
          </p:cNvPr>
          <p:cNvSpPr txBox="1"/>
          <p:nvPr/>
        </p:nvSpPr>
        <p:spPr>
          <a:xfrm>
            <a:off x="1180321" y="5643271"/>
            <a:ext cx="7618414" cy="459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 </a:t>
            </a:r>
            <a:r>
              <a:rPr lang="en-US" altLang="ko-KR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inplace</a:t>
            </a:r>
            <a:r>
              <a:rPr lang="en-US" altLang="ko-KR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=True</a:t>
            </a:r>
            <a:r>
              <a:rPr lang="ko-KR" altLang="en-US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는 원본 객체가 바로 변경됨</a:t>
            </a:r>
            <a:endParaRPr lang="en-US" altLang="ko-KR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30398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603584D-0366-9795-1051-9A1D2B700605}"/>
              </a:ext>
            </a:extLst>
          </p:cNvPr>
          <p:cNvSpPr txBox="1"/>
          <p:nvPr/>
        </p:nvSpPr>
        <p:spPr>
          <a:xfrm>
            <a:off x="3791545" y="2600493"/>
            <a:ext cx="460895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accent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Pandas(2)</a:t>
            </a:r>
          </a:p>
        </p:txBody>
      </p:sp>
    </p:spTree>
    <p:extLst>
      <p:ext uri="{BB962C8B-B14F-4D97-AF65-F5344CB8AC3E}">
        <p14:creationId xmlns:p14="http://schemas.microsoft.com/office/powerpoint/2010/main" val="12331706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802457-97CE-980C-4978-428A4EFA29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텍스트, 스크린샷, 디스플레이, 폰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8577E360-0518-1606-F2D2-9362A0F49C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72704"/>
            <a:ext cx="11430000" cy="61341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FCF04F01-4848-3710-34CC-75935DF83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열 삭제 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7FF158-E61E-3B11-B26F-6F9F498F5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2025-08-07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5612728-AA05-7E71-FB2B-43D01D1D9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3995B3-1F39-EA9B-53C1-E9AA3BD7A332}"/>
              </a:ext>
            </a:extLst>
          </p:cNvPr>
          <p:cNvSpPr txBox="1"/>
          <p:nvPr/>
        </p:nvSpPr>
        <p:spPr>
          <a:xfrm>
            <a:off x="1105766" y="985146"/>
            <a:ext cx="309562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b="0" i="0" dirty="0">
                <a:effectLst/>
                <a:latin typeface="+mn-ea"/>
              </a:rPr>
              <a:t>✅ </a:t>
            </a:r>
            <a:r>
              <a:rPr lang="ko-KR" altLang="en-US" sz="2400" dirty="0"/>
              <a:t>열 삭제 예제</a:t>
            </a:r>
            <a:endParaRPr lang="en-US" altLang="ko-KR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629428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CC568A-9DAE-E868-E534-39E2C4A78B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93A80F4-4B52-62D8-7BAB-44D9FF74DA5C}"/>
              </a:ext>
            </a:extLst>
          </p:cNvPr>
          <p:cNvSpPr txBox="1"/>
          <p:nvPr/>
        </p:nvSpPr>
        <p:spPr>
          <a:xfrm>
            <a:off x="2498699" y="2647385"/>
            <a:ext cx="719459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000" dirty="0">
                <a:solidFill>
                  <a:schemeClr val="accent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행 추가 및 수정</a:t>
            </a:r>
            <a:r>
              <a:rPr lang="en-US" altLang="ko-KR" sz="6000" dirty="0">
                <a:solidFill>
                  <a:schemeClr val="accent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</a:t>
            </a:r>
            <a:r>
              <a:rPr lang="ko-KR" altLang="en-US" sz="6000" dirty="0">
                <a:solidFill>
                  <a:schemeClr val="accent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삭제</a:t>
            </a:r>
            <a:endParaRPr lang="en-US" altLang="ko-KR" sz="6000" dirty="0">
              <a:solidFill>
                <a:schemeClr val="accent2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759951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742D56-A1E3-1812-46AB-6C9CB6B299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D76FDA-9EA4-6846-54F0-E9A8FC7CD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행 추가</a:t>
            </a:r>
            <a:r>
              <a:rPr lang="en-US" altLang="ko-KR" dirty="0"/>
              <a:t>(</a:t>
            </a:r>
            <a:r>
              <a:rPr lang="en-US" altLang="ko-KR" dirty="0" err="1"/>
              <a:t>concat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8F17A7-9519-C1AB-2D7A-D0713A850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2025-08-07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4236CC8-FA35-04F4-71AA-E30C9823E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7CA576A0-1B06-D904-50D1-F48985BED693}"/>
              </a:ext>
            </a:extLst>
          </p:cNvPr>
          <p:cNvSpPr txBox="1">
            <a:spLocks/>
          </p:cNvSpPr>
          <p:nvPr/>
        </p:nvSpPr>
        <p:spPr>
          <a:xfrm>
            <a:off x="238991" y="968698"/>
            <a:ext cx="11701221" cy="4830317"/>
          </a:xfrm>
          <a:prstGeom prst="rect">
            <a:avLst/>
          </a:prstGeom>
        </p:spPr>
        <p:txBody>
          <a:bodyPr vert="horz" lIns="90000" tIns="45720" rIns="9000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dirty="0"/>
              <a:t>💡 </a:t>
            </a:r>
            <a:r>
              <a:rPr lang="en-US" altLang="ko-KR" dirty="0" err="1"/>
              <a:t>pd.concat</a:t>
            </a:r>
            <a:r>
              <a:rPr lang="en-US" altLang="ko-KR" dirty="0"/>
              <a:t>(</a:t>
            </a:r>
            <a:r>
              <a:rPr lang="en-US" altLang="ko-KR" dirty="0" err="1"/>
              <a:t>objs</a:t>
            </a:r>
            <a:r>
              <a:rPr lang="en-US" altLang="ko-KR" dirty="0"/>
              <a:t>, axis=0, join='outer', </a:t>
            </a:r>
            <a:r>
              <a:rPr lang="en-US" altLang="ko-KR" dirty="0" err="1"/>
              <a:t>ignore_index</a:t>
            </a:r>
            <a:r>
              <a:rPr lang="en-US" altLang="ko-KR" dirty="0"/>
              <a:t>=False, ...)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⚠️</a:t>
            </a:r>
            <a:r>
              <a:rPr lang="ko-KR" altLang="en-US" dirty="0"/>
              <a:t> </a:t>
            </a:r>
            <a:r>
              <a:rPr lang="ko-KR" altLang="en-US" dirty="0" err="1"/>
              <a:t>결합시</a:t>
            </a:r>
            <a:r>
              <a:rPr lang="ko-KR" altLang="en-US" dirty="0"/>
              <a:t> 열 이름이 기존과 다르면 </a:t>
            </a:r>
            <a:r>
              <a:rPr lang="en-US" altLang="ko-KR" dirty="0" err="1"/>
              <a:t>NaN</a:t>
            </a:r>
            <a:r>
              <a:rPr lang="en-US" altLang="ko-KR" dirty="0"/>
              <a:t> </a:t>
            </a:r>
            <a:r>
              <a:rPr lang="ko-KR" altLang="en-US" dirty="0"/>
              <a:t>값이 </a:t>
            </a:r>
            <a:r>
              <a:rPr lang="ko-KR" altLang="en-US" dirty="0" err="1"/>
              <a:t>들어감</a:t>
            </a:r>
            <a:endParaRPr lang="en-US" altLang="ko-KR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 err="1"/>
              <a:t>objs</a:t>
            </a:r>
            <a:r>
              <a:rPr lang="en-US" altLang="ko-KR" dirty="0"/>
              <a:t>: </a:t>
            </a:r>
            <a:r>
              <a:rPr lang="ko-KR" altLang="en-US" dirty="0"/>
              <a:t>결합할 </a:t>
            </a:r>
            <a:r>
              <a:rPr lang="en-US" altLang="ko-KR" dirty="0"/>
              <a:t>Series, </a:t>
            </a:r>
            <a:r>
              <a:rPr lang="en-US" altLang="ko-KR" dirty="0" err="1"/>
              <a:t>DataFrame</a:t>
            </a:r>
            <a:r>
              <a:rPr lang="en-US" altLang="ko-KR" dirty="0"/>
              <a:t> </a:t>
            </a:r>
            <a:r>
              <a:rPr lang="ko-KR" altLang="en-US" dirty="0"/>
              <a:t>또는 이들의 리스트</a:t>
            </a:r>
            <a:r>
              <a:rPr lang="en-US" altLang="ko-KR" dirty="0"/>
              <a:t>/</a:t>
            </a:r>
            <a:r>
              <a:rPr lang="ko-KR" altLang="en-US" dirty="0" err="1"/>
              <a:t>튜플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필수</a:t>
            </a:r>
            <a:r>
              <a:rPr lang="en-US" altLang="ko-KR" dirty="0"/>
              <a:t>)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/>
              <a:t>axis: </a:t>
            </a:r>
            <a:r>
              <a:rPr lang="ko-KR" altLang="en-US" dirty="0"/>
              <a:t>결합 방향</a:t>
            </a:r>
          </a:p>
          <a:p>
            <a:pPr lvl="2">
              <a:lnSpc>
                <a:spcPct val="150000"/>
              </a:lnSpc>
            </a:pPr>
            <a:r>
              <a:rPr lang="en-US" altLang="ko-KR" dirty="0"/>
              <a:t>0 (</a:t>
            </a:r>
            <a:r>
              <a:rPr lang="ko-KR" altLang="en-US" dirty="0"/>
              <a:t>기본값</a:t>
            </a:r>
            <a:r>
              <a:rPr lang="en-US" altLang="ko-KR" dirty="0"/>
              <a:t>): </a:t>
            </a:r>
            <a:r>
              <a:rPr lang="ko-KR" altLang="en-US" dirty="0"/>
              <a:t>행 방향</a:t>
            </a:r>
            <a:r>
              <a:rPr lang="en-US" altLang="ko-KR" dirty="0"/>
              <a:t>(</a:t>
            </a:r>
            <a:r>
              <a:rPr lang="ko-KR" altLang="en-US" dirty="0"/>
              <a:t>아래로 붙임</a:t>
            </a:r>
            <a:r>
              <a:rPr lang="en-US" altLang="ko-KR" dirty="0"/>
              <a:t>, row-wise, index </a:t>
            </a:r>
            <a:r>
              <a:rPr lang="ko-KR" altLang="en-US" dirty="0"/>
              <a:t>증가</a:t>
            </a:r>
            <a:r>
              <a:rPr lang="en-US" altLang="ko-KR" dirty="0"/>
              <a:t>)</a:t>
            </a:r>
          </a:p>
          <a:p>
            <a:pPr lvl="2">
              <a:lnSpc>
                <a:spcPct val="150000"/>
              </a:lnSpc>
            </a:pPr>
            <a:r>
              <a:rPr lang="en-US" altLang="ko-KR" dirty="0"/>
              <a:t>1: </a:t>
            </a:r>
            <a:r>
              <a:rPr lang="ko-KR" altLang="en-US" dirty="0"/>
              <a:t>열 방향</a:t>
            </a:r>
            <a:r>
              <a:rPr lang="en-US" altLang="ko-KR" dirty="0"/>
              <a:t>(</a:t>
            </a:r>
            <a:r>
              <a:rPr lang="ko-KR" altLang="en-US" dirty="0"/>
              <a:t>옆으로 붙임</a:t>
            </a:r>
            <a:r>
              <a:rPr lang="en-US" altLang="ko-KR" dirty="0"/>
              <a:t>, column-wise, column </a:t>
            </a:r>
            <a:r>
              <a:rPr lang="ko-KR" altLang="en-US" dirty="0"/>
              <a:t>증가</a:t>
            </a:r>
            <a:r>
              <a:rPr lang="en-US" altLang="ko-KR" dirty="0"/>
              <a:t>)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 err="1"/>
              <a:t>ignore_index</a:t>
            </a:r>
            <a:r>
              <a:rPr lang="en-US" altLang="ko-KR" dirty="0"/>
              <a:t>: </a:t>
            </a:r>
            <a:r>
              <a:rPr lang="ko-KR" altLang="en-US" dirty="0"/>
              <a:t>인덱스 재설정 여부 </a:t>
            </a:r>
            <a:r>
              <a:rPr lang="en-US" altLang="ko-KR" dirty="0"/>
              <a:t>(</a:t>
            </a:r>
            <a:r>
              <a:rPr lang="ko-KR" altLang="en-US" dirty="0"/>
              <a:t>기본값</a:t>
            </a:r>
            <a:r>
              <a:rPr lang="en-US" altLang="ko-KR" dirty="0"/>
              <a:t>: False)</a:t>
            </a:r>
          </a:p>
          <a:p>
            <a:pPr lvl="2">
              <a:lnSpc>
                <a:spcPct val="150000"/>
              </a:lnSpc>
            </a:pPr>
            <a:r>
              <a:rPr lang="en-US" altLang="ko-KR" dirty="0"/>
              <a:t>True</a:t>
            </a:r>
            <a:r>
              <a:rPr lang="ko-KR" altLang="en-US" dirty="0"/>
              <a:t>로 설정 시 결과의 인덱스를 </a:t>
            </a:r>
            <a:r>
              <a:rPr lang="en-US" altLang="ko-KR" dirty="0"/>
              <a:t>0</a:t>
            </a:r>
            <a:r>
              <a:rPr lang="ko-KR" altLang="en-US" dirty="0"/>
              <a:t>부터 재부여</a:t>
            </a:r>
          </a:p>
        </p:txBody>
      </p:sp>
    </p:spTree>
    <p:extLst>
      <p:ext uri="{BB962C8B-B14F-4D97-AF65-F5344CB8AC3E}">
        <p14:creationId xmlns:p14="http://schemas.microsoft.com/office/powerpoint/2010/main" val="4110421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21C57F-B282-2AC4-0DDC-C530AB3B14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 descr="텍스트, 스크린샷, 디스플레이, 소프트웨어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FA870A1C-D9B2-B63E-D4C4-B9FA323EC3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42" t="13584" r="7561" b="13651"/>
          <a:stretch>
            <a:fillRect/>
          </a:stretch>
        </p:blipFill>
        <p:spPr>
          <a:xfrm>
            <a:off x="1535142" y="1555259"/>
            <a:ext cx="8151447" cy="4196862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469D87C8-046B-84FD-0021-BC8796AE3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행 추가</a:t>
            </a:r>
            <a:r>
              <a:rPr lang="en-US" altLang="ko-KR" dirty="0"/>
              <a:t>(</a:t>
            </a:r>
            <a:r>
              <a:rPr lang="en-US" altLang="ko-KR" dirty="0" err="1"/>
              <a:t>concat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284B69-1D72-8F3B-4F1E-861E6D54C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2025-08-07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0F8C20E-AE51-720C-B8F7-64328C231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A6FFD3-5AB5-957C-011D-5A407C58B799}"/>
              </a:ext>
            </a:extLst>
          </p:cNvPr>
          <p:cNvSpPr txBox="1"/>
          <p:nvPr/>
        </p:nvSpPr>
        <p:spPr>
          <a:xfrm>
            <a:off x="1396129" y="1052610"/>
            <a:ext cx="309562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b="0" i="0" dirty="0">
                <a:effectLst/>
                <a:latin typeface="+mn-ea"/>
              </a:rPr>
              <a:t>✅ </a:t>
            </a:r>
            <a:r>
              <a:rPr lang="ko-KR" altLang="en-US" sz="2400" dirty="0"/>
              <a:t>행 추가 기본 문법</a:t>
            </a:r>
            <a:endParaRPr lang="en-US" altLang="ko-KR" sz="2400" dirty="0"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6A8B25-7CE2-6D8F-EA7D-C1FD25733ACA}"/>
              </a:ext>
            </a:extLst>
          </p:cNvPr>
          <p:cNvSpPr txBox="1"/>
          <p:nvPr/>
        </p:nvSpPr>
        <p:spPr>
          <a:xfrm>
            <a:off x="1396129" y="5741129"/>
            <a:ext cx="7618414" cy="459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 </a:t>
            </a:r>
            <a:r>
              <a:rPr lang="en-US" altLang="ko-KR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ignore_index</a:t>
            </a:r>
            <a:r>
              <a:rPr lang="en-US" altLang="ko-KR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=True </a:t>
            </a:r>
            <a:r>
              <a:rPr lang="ko-KR" altLang="en-US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옵션으로 인덱스 재정렬</a:t>
            </a:r>
            <a:endParaRPr lang="en-US" altLang="ko-KR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BC28E9F4-A1C6-DC95-5DC4-64C159D8E7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14543" y="3950179"/>
            <a:ext cx="1752845" cy="17909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349007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2FB5FF-7F8A-A66C-6F1F-7822D234FC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텍스트, 스크린샷, 디스플레이, 소프트웨어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87A04DB5-C199-5EB4-AF7F-5631F8DF49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1771" y="788658"/>
            <a:ext cx="9608458" cy="6069342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8C72B173-B31D-F795-6FB6-F1A69DFE3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행 수정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020F32-34B7-6D6D-9BE4-A5CFEA758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2025-08-07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094E4CB-5496-517A-EB32-A6504F052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A9FDEF-3C6C-7BE7-33B8-9B38C891CE70}"/>
              </a:ext>
            </a:extLst>
          </p:cNvPr>
          <p:cNvSpPr txBox="1"/>
          <p:nvPr/>
        </p:nvSpPr>
        <p:spPr>
          <a:xfrm>
            <a:off x="1875101" y="1026385"/>
            <a:ext cx="309562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b="0" i="0" dirty="0">
                <a:effectLst/>
                <a:latin typeface="+mn-ea"/>
              </a:rPr>
              <a:t>✅ </a:t>
            </a:r>
            <a:r>
              <a:rPr lang="ko-KR" altLang="en-US" sz="2400" dirty="0"/>
              <a:t>행 수정 기본 문법</a:t>
            </a:r>
            <a:endParaRPr lang="en-US" altLang="ko-KR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562879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451546-1398-3495-0A23-7C4CC73104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텍스트, 스크린샷, 디스플레이, 폰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3CCFA08B-464C-0280-E1FE-C84B4DC0F4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22" t="18679" r="7612" b="18553"/>
          <a:stretch>
            <a:fillRect/>
          </a:stretch>
        </p:blipFill>
        <p:spPr>
          <a:xfrm>
            <a:off x="1257300" y="1676586"/>
            <a:ext cx="9677400" cy="3168651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82BF004-9FDB-D6EA-415D-A6FA4E292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행 삭제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F0163B-A68F-6C0C-105D-0CCA2E2A6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2025-08-07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2B00953-081E-8E6B-8E1B-41320449D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4F1A12-9266-A6CF-6819-58807172450D}"/>
              </a:ext>
            </a:extLst>
          </p:cNvPr>
          <p:cNvSpPr txBox="1"/>
          <p:nvPr/>
        </p:nvSpPr>
        <p:spPr>
          <a:xfrm>
            <a:off x="1084981" y="1145407"/>
            <a:ext cx="309562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b="0" i="0" dirty="0">
                <a:effectLst/>
                <a:latin typeface="+mn-ea"/>
              </a:rPr>
              <a:t>✅ </a:t>
            </a:r>
            <a:r>
              <a:rPr lang="ko-KR" altLang="en-US" sz="2400" dirty="0"/>
              <a:t>행 삭제 기본 문법</a:t>
            </a:r>
            <a:endParaRPr lang="en-US" altLang="ko-KR" sz="2400" dirty="0"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ABAF3C-C9AA-7B97-DECB-5F9DAA3C4B15}"/>
              </a:ext>
            </a:extLst>
          </p:cNvPr>
          <p:cNvSpPr txBox="1"/>
          <p:nvPr/>
        </p:nvSpPr>
        <p:spPr>
          <a:xfrm>
            <a:off x="1179322" y="4845237"/>
            <a:ext cx="7618414" cy="8754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 </a:t>
            </a:r>
            <a:r>
              <a:rPr lang="en-US" altLang="ko-KR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drop </a:t>
            </a:r>
            <a:r>
              <a:rPr lang="ko-KR" altLang="en-US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메서드로 삭제</a:t>
            </a:r>
            <a:endParaRPr lang="en-US" altLang="ko-KR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axis = 0</a:t>
            </a:r>
            <a:r>
              <a:rPr lang="ko-KR" altLang="en-US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이 기본값 → </a:t>
            </a:r>
            <a:r>
              <a:rPr lang="en-US" altLang="ko-KR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axis</a:t>
            </a:r>
            <a:r>
              <a:rPr lang="ko-KR" altLang="en-US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를 지정하지 않으면 행이 삭제됨</a:t>
            </a:r>
            <a:r>
              <a:rPr lang="en-US" altLang="ko-KR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797106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140367-671C-CD70-8106-2BA8F452BF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3F0C83-C5EB-4768-6313-198B25083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accent2"/>
                </a:solidFill>
              </a:rPr>
              <a:t>실습</a:t>
            </a:r>
            <a:r>
              <a:rPr lang="en-US" altLang="ko-KR" dirty="0">
                <a:solidFill>
                  <a:schemeClr val="accent2"/>
                </a:solidFill>
              </a:rPr>
              <a:t>2. </a:t>
            </a:r>
            <a:r>
              <a:rPr lang="ko-KR" altLang="en-US" dirty="0">
                <a:solidFill>
                  <a:schemeClr val="accent2"/>
                </a:solidFill>
              </a:rPr>
              <a:t>행</a:t>
            </a:r>
            <a:r>
              <a:rPr lang="en-US" altLang="ko-KR" dirty="0">
                <a:solidFill>
                  <a:schemeClr val="accent2"/>
                </a:solidFill>
              </a:rPr>
              <a:t>/</a:t>
            </a:r>
            <a:r>
              <a:rPr lang="ko-KR" altLang="en-US" dirty="0">
                <a:solidFill>
                  <a:schemeClr val="accent2"/>
                </a:solidFill>
              </a:rPr>
              <a:t>열 추가</a:t>
            </a:r>
            <a:r>
              <a:rPr lang="en-US" altLang="ko-KR" dirty="0">
                <a:solidFill>
                  <a:schemeClr val="accent2"/>
                </a:solidFill>
              </a:rPr>
              <a:t>·</a:t>
            </a:r>
            <a:r>
              <a:rPr lang="ko-KR" altLang="en-US" dirty="0">
                <a:solidFill>
                  <a:schemeClr val="accent2"/>
                </a:solidFill>
              </a:rPr>
              <a:t>수정</a:t>
            </a:r>
            <a:r>
              <a:rPr lang="en-US" altLang="ko-KR" dirty="0">
                <a:solidFill>
                  <a:schemeClr val="accent2"/>
                </a:solidFill>
              </a:rPr>
              <a:t>·</a:t>
            </a:r>
            <a:r>
              <a:rPr lang="ko-KR" altLang="en-US" dirty="0">
                <a:solidFill>
                  <a:schemeClr val="accent2"/>
                </a:solidFill>
              </a:rPr>
              <a:t>삭제</a:t>
            </a:r>
            <a:r>
              <a:rPr lang="en-US" altLang="ko-KR" dirty="0">
                <a:solidFill>
                  <a:schemeClr val="accent2"/>
                </a:solidFill>
              </a:rPr>
              <a:t>(1)</a:t>
            </a:r>
            <a:endParaRPr lang="ko-KR" altLang="en-US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60CA03EB-C67F-4E6E-F065-89C12348A0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788" y="1028175"/>
            <a:ext cx="11688424" cy="5208501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2400" dirty="0"/>
              <a:t>📌 사용 데이터</a:t>
            </a:r>
            <a:endParaRPr lang="en-US" altLang="ko-KR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400" dirty="0" err="1"/>
              <a:t>df</a:t>
            </a:r>
            <a:r>
              <a:rPr lang="en-US" altLang="ko-KR" sz="2400" dirty="0"/>
              <a:t> = </a:t>
            </a:r>
            <a:r>
              <a:rPr lang="en-US" altLang="ko-KR" sz="2400" dirty="0" err="1"/>
              <a:t>pd.DataFrame</a:t>
            </a:r>
            <a:r>
              <a:rPr lang="en-US" altLang="ko-KR" sz="2400" dirty="0"/>
              <a:t>({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400" dirty="0"/>
              <a:t>    '</a:t>
            </a:r>
            <a:r>
              <a:rPr lang="ko-KR" altLang="en-US" sz="2400" dirty="0"/>
              <a:t>이름</a:t>
            </a:r>
            <a:r>
              <a:rPr lang="en-US" altLang="ko-KR" sz="2400" dirty="0"/>
              <a:t>': ['</a:t>
            </a:r>
            <a:r>
              <a:rPr lang="ko-KR" altLang="en-US" sz="2400" dirty="0"/>
              <a:t>김철수</a:t>
            </a:r>
            <a:r>
              <a:rPr lang="en-US" altLang="ko-KR" sz="2400" dirty="0"/>
              <a:t>', '</a:t>
            </a:r>
            <a:r>
              <a:rPr lang="ko-KR" altLang="en-US" sz="2400" dirty="0"/>
              <a:t>이영희</a:t>
            </a:r>
            <a:r>
              <a:rPr lang="en-US" altLang="ko-KR" sz="2400" dirty="0"/>
              <a:t>', '</a:t>
            </a:r>
            <a:r>
              <a:rPr lang="ko-KR" altLang="en-US" sz="2400" dirty="0"/>
              <a:t>박민수</a:t>
            </a:r>
            <a:r>
              <a:rPr lang="en-US" altLang="ko-KR" sz="2400" dirty="0"/>
              <a:t>'],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400" dirty="0"/>
              <a:t>    '</a:t>
            </a:r>
            <a:r>
              <a:rPr lang="ko-KR" altLang="en-US" sz="2400" dirty="0"/>
              <a:t>국어</a:t>
            </a:r>
            <a:r>
              <a:rPr lang="en-US" altLang="ko-KR" sz="2400" dirty="0"/>
              <a:t>': [90, 80, 70]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400" dirty="0"/>
              <a:t>})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altLang="ko-KR" sz="2400" dirty="0"/>
              <a:t>'</a:t>
            </a:r>
            <a:r>
              <a:rPr lang="ko-KR" altLang="en-US" sz="2400" dirty="0"/>
              <a:t>수학</a:t>
            </a:r>
            <a:r>
              <a:rPr lang="en-US" altLang="ko-KR" sz="2400" dirty="0"/>
              <a:t>' </a:t>
            </a:r>
            <a:r>
              <a:rPr lang="ko-KR" altLang="en-US" sz="2400" dirty="0"/>
              <a:t>점수 </a:t>
            </a:r>
            <a:r>
              <a:rPr lang="en-US" altLang="ko-KR" sz="2400" dirty="0"/>
              <a:t>[95, 100, 88]</a:t>
            </a:r>
            <a:r>
              <a:rPr lang="ko-KR" altLang="en-US" sz="2400" dirty="0"/>
              <a:t>을 새 열로 추가하세요</a:t>
            </a:r>
            <a:r>
              <a:rPr lang="en-US" altLang="ko-KR" sz="2400" dirty="0"/>
              <a:t>.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altLang="ko-KR" sz="2400" dirty="0"/>
              <a:t>1</a:t>
            </a:r>
            <a:r>
              <a:rPr lang="ko-KR" altLang="en-US" sz="2400" dirty="0"/>
              <a:t>번 문제의 </a:t>
            </a:r>
            <a:r>
              <a:rPr lang="en-US" altLang="ko-KR" sz="2400" dirty="0" err="1"/>
              <a:t>DataFrame</a:t>
            </a:r>
            <a:r>
              <a:rPr lang="ko-KR" altLang="en-US" sz="2400" dirty="0"/>
              <a:t>에서 </a:t>
            </a:r>
            <a:r>
              <a:rPr lang="en-US" altLang="ko-KR" sz="2400" dirty="0"/>
              <a:t>'</a:t>
            </a:r>
            <a:r>
              <a:rPr lang="ko-KR" altLang="en-US" sz="2400" dirty="0"/>
              <a:t>이름</a:t>
            </a:r>
            <a:r>
              <a:rPr lang="en-US" altLang="ko-KR" sz="2400" dirty="0"/>
              <a:t>' </a:t>
            </a:r>
            <a:r>
              <a:rPr lang="ko-KR" altLang="en-US" sz="2400" dirty="0"/>
              <a:t>열을 삭제하세요</a:t>
            </a:r>
            <a:r>
              <a:rPr lang="en-US" altLang="ko-KR" sz="2400" dirty="0"/>
              <a:t>.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6B6DDF-4ACD-09D7-8550-F6D3B5197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2025-08-07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49648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03B22E-B5C3-46A8-3B7B-0FE943BDF6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46B402-AEFD-62F8-E479-ED9710452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accent2"/>
                </a:solidFill>
              </a:rPr>
              <a:t>실습</a:t>
            </a:r>
            <a:r>
              <a:rPr lang="en-US" altLang="ko-KR" dirty="0">
                <a:solidFill>
                  <a:schemeClr val="accent2"/>
                </a:solidFill>
              </a:rPr>
              <a:t>2. </a:t>
            </a:r>
            <a:r>
              <a:rPr lang="ko-KR" altLang="en-US" dirty="0">
                <a:solidFill>
                  <a:schemeClr val="accent2"/>
                </a:solidFill>
              </a:rPr>
              <a:t>행</a:t>
            </a:r>
            <a:r>
              <a:rPr lang="en-US" altLang="ko-KR" dirty="0">
                <a:solidFill>
                  <a:schemeClr val="accent2"/>
                </a:solidFill>
              </a:rPr>
              <a:t>/</a:t>
            </a:r>
            <a:r>
              <a:rPr lang="ko-KR" altLang="en-US" dirty="0">
                <a:solidFill>
                  <a:schemeClr val="accent2"/>
                </a:solidFill>
              </a:rPr>
              <a:t>열 추가</a:t>
            </a:r>
            <a:r>
              <a:rPr lang="en-US" altLang="ko-KR" dirty="0">
                <a:solidFill>
                  <a:schemeClr val="accent2"/>
                </a:solidFill>
              </a:rPr>
              <a:t>·</a:t>
            </a:r>
            <a:r>
              <a:rPr lang="ko-KR" altLang="en-US" dirty="0">
                <a:solidFill>
                  <a:schemeClr val="accent2"/>
                </a:solidFill>
              </a:rPr>
              <a:t>수정</a:t>
            </a:r>
            <a:r>
              <a:rPr lang="en-US" altLang="ko-KR" dirty="0">
                <a:solidFill>
                  <a:schemeClr val="accent2"/>
                </a:solidFill>
              </a:rPr>
              <a:t>·</a:t>
            </a:r>
            <a:r>
              <a:rPr lang="ko-KR" altLang="en-US" dirty="0">
                <a:solidFill>
                  <a:schemeClr val="accent2"/>
                </a:solidFill>
              </a:rPr>
              <a:t>삭제</a:t>
            </a:r>
            <a:r>
              <a:rPr lang="en-US" altLang="ko-KR" dirty="0">
                <a:solidFill>
                  <a:schemeClr val="accent2"/>
                </a:solidFill>
              </a:rPr>
              <a:t>(2)</a:t>
            </a:r>
            <a:endParaRPr lang="ko-KR" altLang="en-US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37D8E9BF-EB14-678B-E369-F12BDB42C5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788" y="1028175"/>
            <a:ext cx="11688424" cy="5208501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2400" dirty="0"/>
              <a:t>📌 사용 데이터</a:t>
            </a:r>
            <a:endParaRPr lang="en-US" altLang="ko-KR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400" dirty="0" err="1"/>
              <a:t>df</a:t>
            </a:r>
            <a:r>
              <a:rPr lang="en-US" altLang="ko-KR" sz="2400" dirty="0"/>
              <a:t> = </a:t>
            </a:r>
            <a:r>
              <a:rPr lang="en-US" altLang="ko-KR" sz="2400" dirty="0" err="1"/>
              <a:t>pd.DataFrame</a:t>
            </a:r>
            <a:r>
              <a:rPr lang="en-US" altLang="ko-KR" sz="2400" dirty="0"/>
              <a:t>({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400" dirty="0"/>
              <a:t>    '</a:t>
            </a:r>
            <a:r>
              <a:rPr lang="ko-KR" altLang="en-US" sz="2400" dirty="0"/>
              <a:t>제품</a:t>
            </a:r>
            <a:r>
              <a:rPr lang="en-US" altLang="ko-KR" sz="2400" dirty="0"/>
              <a:t>': ['A', 'B'],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400" dirty="0"/>
              <a:t>    '</a:t>
            </a:r>
            <a:r>
              <a:rPr lang="ko-KR" altLang="en-US" sz="2400" dirty="0"/>
              <a:t>가격</a:t>
            </a:r>
            <a:r>
              <a:rPr lang="en-US" altLang="ko-KR" sz="2400" dirty="0"/>
              <a:t>': [1000, 2000]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400" dirty="0"/>
              <a:t>})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 startAt="3"/>
            </a:pPr>
            <a:r>
              <a:rPr lang="ko-KR" altLang="en-US" sz="2400" dirty="0"/>
              <a:t>제품 </a:t>
            </a:r>
            <a:r>
              <a:rPr lang="en-US" altLang="ko-KR" sz="2400" dirty="0"/>
              <a:t>'C', </a:t>
            </a:r>
            <a:r>
              <a:rPr lang="ko-KR" altLang="en-US" sz="2400" dirty="0"/>
              <a:t>가격 </a:t>
            </a:r>
            <a:r>
              <a:rPr lang="en-US" altLang="ko-KR" sz="2400" dirty="0"/>
              <a:t>1500</a:t>
            </a:r>
            <a:r>
              <a:rPr lang="ko-KR" altLang="en-US" sz="2400" dirty="0"/>
              <a:t>인 새 행을 추가하세요</a:t>
            </a:r>
            <a:r>
              <a:rPr lang="en-US" altLang="ko-KR" sz="2400" dirty="0"/>
              <a:t>.</a:t>
            </a:r>
          </a:p>
          <a:p>
            <a:pPr marL="514350" indent="-514350">
              <a:lnSpc>
                <a:spcPct val="150000"/>
              </a:lnSpc>
              <a:buAutoNum type="arabicPeriod" startAt="3"/>
            </a:pPr>
            <a:r>
              <a:rPr lang="en-US" altLang="ko-KR" sz="2400" dirty="0"/>
              <a:t>3</a:t>
            </a:r>
            <a:r>
              <a:rPr lang="ko-KR" altLang="en-US" sz="2400" dirty="0"/>
              <a:t>번 문제의 </a:t>
            </a:r>
            <a:r>
              <a:rPr lang="en-US" altLang="ko-KR" sz="2400" dirty="0" err="1"/>
              <a:t>DataFrame</a:t>
            </a:r>
            <a:r>
              <a:rPr lang="ko-KR" altLang="en-US" sz="2400" dirty="0"/>
              <a:t>에서 첫 번째 행</a:t>
            </a:r>
            <a:r>
              <a:rPr lang="en-US" altLang="ko-KR" sz="2400" dirty="0"/>
              <a:t>(</a:t>
            </a:r>
            <a:r>
              <a:rPr lang="ko-KR" altLang="en-US" sz="2400" dirty="0"/>
              <a:t>제품 </a:t>
            </a:r>
            <a:r>
              <a:rPr lang="en-US" altLang="ko-KR" sz="2400" dirty="0"/>
              <a:t>'A')</a:t>
            </a:r>
            <a:r>
              <a:rPr lang="ko-KR" altLang="en-US" sz="2400" dirty="0"/>
              <a:t>을 삭제하세요</a:t>
            </a:r>
            <a:r>
              <a:rPr lang="en-US" altLang="ko-KR" sz="2400" dirty="0"/>
              <a:t>.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5F370F-DC42-EDB1-38D7-9B68085C5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2025-08-07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15825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8AA88A-7250-037E-7284-F0205ADE0C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3732D8-46FD-1B31-1E52-4AB6132F5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accent2"/>
                </a:solidFill>
              </a:rPr>
              <a:t>실습</a:t>
            </a:r>
            <a:r>
              <a:rPr lang="en-US" altLang="ko-KR" dirty="0">
                <a:solidFill>
                  <a:schemeClr val="accent2"/>
                </a:solidFill>
              </a:rPr>
              <a:t>2. </a:t>
            </a:r>
            <a:r>
              <a:rPr lang="ko-KR" altLang="en-US" dirty="0">
                <a:solidFill>
                  <a:schemeClr val="accent2"/>
                </a:solidFill>
              </a:rPr>
              <a:t>행</a:t>
            </a:r>
            <a:r>
              <a:rPr lang="en-US" altLang="ko-KR" dirty="0">
                <a:solidFill>
                  <a:schemeClr val="accent2"/>
                </a:solidFill>
              </a:rPr>
              <a:t>/</a:t>
            </a:r>
            <a:r>
              <a:rPr lang="ko-KR" altLang="en-US" dirty="0">
                <a:solidFill>
                  <a:schemeClr val="accent2"/>
                </a:solidFill>
              </a:rPr>
              <a:t>열 추가</a:t>
            </a:r>
            <a:r>
              <a:rPr lang="en-US" altLang="ko-KR" dirty="0">
                <a:solidFill>
                  <a:schemeClr val="accent2"/>
                </a:solidFill>
              </a:rPr>
              <a:t>·</a:t>
            </a:r>
            <a:r>
              <a:rPr lang="ko-KR" altLang="en-US" dirty="0">
                <a:solidFill>
                  <a:schemeClr val="accent2"/>
                </a:solidFill>
              </a:rPr>
              <a:t>수정</a:t>
            </a:r>
            <a:r>
              <a:rPr lang="en-US" altLang="ko-KR" dirty="0">
                <a:solidFill>
                  <a:schemeClr val="accent2"/>
                </a:solidFill>
              </a:rPr>
              <a:t>·</a:t>
            </a:r>
            <a:r>
              <a:rPr lang="ko-KR" altLang="en-US" dirty="0">
                <a:solidFill>
                  <a:schemeClr val="accent2"/>
                </a:solidFill>
              </a:rPr>
              <a:t>삭제</a:t>
            </a:r>
            <a:r>
              <a:rPr lang="en-US" altLang="ko-KR" dirty="0">
                <a:solidFill>
                  <a:schemeClr val="accent2"/>
                </a:solidFill>
              </a:rPr>
              <a:t>(3)</a:t>
            </a:r>
            <a:endParaRPr lang="ko-KR" altLang="en-US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90769BA5-15B7-6A49-784A-EB0AFEE9B4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788" y="1028175"/>
            <a:ext cx="11688424" cy="5208501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2400" dirty="0"/>
              <a:t>📌 사용 데이터</a:t>
            </a:r>
            <a:endParaRPr lang="en-US" altLang="ko-KR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400" dirty="0" err="1"/>
              <a:t>df</a:t>
            </a:r>
            <a:r>
              <a:rPr lang="en-US" altLang="ko-KR" sz="2400" dirty="0"/>
              <a:t> = </a:t>
            </a:r>
            <a:r>
              <a:rPr lang="en-US" altLang="ko-KR" sz="2400" dirty="0" err="1"/>
              <a:t>pd.DataFrame</a:t>
            </a:r>
            <a:r>
              <a:rPr lang="en-US" altLang="ko-KR" sz="2400" dirty="0"/>
              <a:t>({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400" dirty="0"/>
              <a:t>    '</a:t>
            </a:r>
            <a:r>
              <a:rPr lang="ko-KR" altLang="en-US" sz="2400" dirty="0"/>
              <a:t>과목</a:t>
            </a:r>
            <a:r>
              <a:rPr lang="en-US" altLang="ko-KR" sz="2400" dirty="0"/>
              <a:t>': ['</a:t>
            </a:r>
            <a:r>
              <a:rPr lang="ko-KR" altLang="en-US" sz="2400" dirty="0"/>
              <a:t>국어</a:t>
            </a:r>
            <a:r>
              <a:rPr lang="en-US" altLang="ko-KR" sz="2400" dirty="0"/>
              <a:t>', '</a:t>
            </a:r>
            <a:r>
              <a:rPr lang="ko-KR" altLang="en-US" sz="2400" dirty="0"/>
              <a:t>영어</a:t>
            </a:r>
            <a:r>
              <a:rPr lang="en-US" altLang="ko-KR" sz="2400" dirty="0"/>
              <a:t>', '</a:t>
            </a:r>
            <a:r>
              <a:rPr lang="ko-KR" altLang="en-US" sz="2400" dirty="0"/>
              <a:t>수학</a:t>
            </a:r>
            <a:r>
              <a:rPr lang="en-US" altLang="ko-KR" sz="2400" dirty="0"/>
              <a:t>'],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400" dirty="0"/>
              <a:t>    '</a:t>
            </a:r>
            <a:r>
              <a:rPr lang="ko-KR" altLang="en-US" sz="2400" dirty="0"/>
              <a:t>점수</a:t>
            </a:r>
            <a:r>
              <a:rPr lang="en-US" altLang="ko-KR" sz="2400" dirty="0"/>
              <a:t>': [85, 90, 78]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400" dirty="0"/>
              <a:t>})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 startAt="5"/>
            </a:pPr>
            <a:r>
              <a:rPr lang="en-US" altLang="ko-KR" sz="2400" dirty="0"/>
              <a:t>'</a:t>
            </a:r>
            <a:r>
              <a:rPr lang="ko-KR" altLang="en-US" sz="2400" dirty="0"/>
              <a:t>점수</a:t>
            </a:r>
            <a:r>
              <a:rPr lang="en-US" altLang="ko-KR" sz="2400" dirty="0"/>
              <a:t>'</a:t>
            </a:r>
            <a:r>
              <a:rPr lang="ko-KR" altLang="en-US" sz="2400" dirty="0"/>
              <a:t>가 </a:t>
            </a:r>
            <a:r>
              <a:rPr lang="en-US" altLang="ko-KR" sz="2400" dirty="0"/>
              <a:t>80 </a:t>
            </a:r>
            <a:r>
              <a:rPr lang="ko-KR" altLang="en-US" sz="2400" dirty="0"/>
              <a:t>미만인 행을 모두 삭제하세요</a:t>
            </a:r>
            <a:r>
              <a:rPr lang="en-US" altLang="ko-KR" sz="2400" dirty="0"/>
              <a:t>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 startAt="5"/>
            </a:pPr>
            <a:r>
              <a:rPr lang="en-US" altLang="ko-KR" sz="2400" dirty="0"/>
              <a:t>'</a:t>
            </a:r>
            <a:r>
              <a:rPr lang="ko-KR" altLang="en-US" sz="2400" dirty="0"/>
              <a:t>학년</a:t>
            </a:r>
            <a:r>
              <a:rPr lang="en-US" altLang="ko-KR" sz="2400" dirty="0"/>
              <a:t>' </a:t>
            </a:r>
            <a:r>
              <a:rPr lang="ko-KR" altLang="en-US" sz="2400" dirty="0"/>
              <a:t>열</a:t>
            </a:r>
            <a:r>
              <a:rPr lang="en-US" altLang="ko-KR" sz="2400" dirty="0"/>
              <a:t>(</a:t>
            </a:r>
            <a:r>
              <a:rPr lang="ko-KR" altLang="en-US" sz="2400" dirty="0"/>
              <a:t>값은 모두 </a:t>
            </a:r>
            <a:r>
              <a:rPr lang="en-US" altLang="ko-KR" sz="2400" dirty="0"/>
              <a:t>1)</a:t>
            </a:r>
            <a:r>
              <a:rPr lang="ko-KR" altLang="en-US" sz="2400" dirty="0"/>
              <a:t>을 추가하세요</a:t>
            </a:r>
            <a:r>
              <a:rPr lang="en-US" altLang="ko-KR" sz="2400" dirty="0"/>
              <a:t>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 startAt="5"/>
            </a:pPr>
            <a:endParaRPr lang="en-US" altLang="ko-KR" sz="2400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60D33B-0371-09BA-E1E1-E62CA6D4A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2025-08-07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13080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467C82-3ABF-CE69-108F-5171F61F47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3FBC38-3F1B-2ED5-409C-A2C6DC861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accent2"/>
                </a:solidFill>
              </a:rPr>
              <a:t>실습</a:t>
            </a:r>
            <a:r>
              <a:rPr lang="en-US" altLang="ko-KR" dirty="0">
                <a:solidFill>
                  <a:schemeClr val="accent2"/>
                </a:solidFill>
              </a:rPr>
              <a:t>2. </a:t>
            </a:r>
            <a:r>
              <a:rPr lang="ko-KR" altLang="en-US" dirty="0">
                <a:solidFill>
                  <a:schemeClr val="accent2"/>
                </a:solidFill>
              </a:rPr>
              <a:t>행</a:t>
            </a:r>
            <a:r>
              <a:rPr lang="en-US" altLang="ko-KR" dirty="0">
                <a:solidFill>
                  <a:schemeClr val="accent2"/>
                </a:solidFill>
              </a:rPr>
              <a:t>/</a:t>
            </a:r>
            <a:r>
              <a:rPr lang="ko-KR" altLang="en-US" dirty="0">
                <a:solidFill>
                  <a:schemeClr val="accent2"/>
                </a:solidFill>
              </a:rPr>
              <a:t>열 추가</a:t>
            </a:r>
            <a:r>
              <a:rPr lang="en-US" altLang="ko-KR" dirty="0">
                <a:solidFill>
                  <a:schemeClr val="accent2"/>
                </a:solidFill>
              </a:rPr>
              <a:t>·</a:t>
            </a:r>
            <a:r>
              <a:rPr lang="ko-KR" altLang="en-US" dirty="0">
                <a:solidFill>
                  <a:schemeClr val="accent2"/>
                </a:solidFill>
              </a:rPr>
              <a:t>수정</a:t>
            </a:r>
            <a:r>
              <a:rPr lang="en-US" altLang="ko-KR" dirty="0">
                <a:solidFill>
                  <a:schemeClr val="accent2"/>
                </a:solidFill>
              </a:rPr>
              <a:t>·</a:t>
            </a:r>
            <a:r>
              <a:rPr lang="ko-KR" altLang="en-US" dirty="0">
                <a:solidFill>
                  <a:schemeClr val="accent2"/>
                </a:solidFill>
              </a:rPr>
              <a:t>삭제</a:t>
            </a:r>
            <a:r>
              <a:rPr lang="en-US" altLang="ko-KR" dirty="0">
                <a:solidFill>
                  <a:schemeClr val="accent2"/>
                </a:solidFill>
              </a:rPr>
              <a:t>(4)</a:t>
            </a:r>
            <a:endParaRPr lang="ko-KR" altLang="en-US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EB40BC07-14F2-860A-C71A-A9C432D9A3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788" y="1028175"/>
            <a:ext cx="11688424" cy="5208501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2400" dirty="0"/>
              <a:t>📌 사용 데이터</a:t>
            </a:r>
            <a:endParaRPr lang="en-US" altLang="ko-KR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400" dirty="0" err="1"/>
              <a:t>df</a:t>
            </a:r>
            <a:r>
              <a:rPr lang="en-US" altLang="ko-KR" sz="2400" dirty="0"/>
              <a:t> = </a:t>
            </a:r>
            <a:r>
              <a:rPr lang="en-US" altLang="ko-KR" sz="2400" dirty="0" err="1"/>
              <a:t>pd.DataFrame</a:t>
            </a:r>
            <a:r>
              <a:rPr lang="en-US" altLang="ko-KR" sz="2400" dirty="0"/>
              <a:t>({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400" dirty="0"/>
              <a:t>    '</a:t>
            </a:r>
            <a:r>
              <a:rPr lang="ko-KR" altLang="en-US" sz="2400" dirty="0"/>
              <a:t>이름</a:t>
            </a:r>
            <a:r>
              <a:rPr lang="en-US" altLang="ko-KR" sz="2400" dirty="0"/>
              <a:t>': ['A', 'B'],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400" dirty="0"/>
              <a:t>    '</a:t>
            </a:r>
            <a:r>
              <a:rPr lang="ko-KR" altLang="en-US" sz="2400" dirty="0"/>
              <a:t>나이</a:t>
            </a:r>
            <a:r>
              <a:rPr lang="en-US" altLang="ko-KR" sz="2400" dirty="0"/>
              <a:t>': [20, 22]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400" dirty="0"/>
              <a:t>})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 startAt="7"/>
            </a:pPr>
            <a:r>
              <a:rPr lang="ko-KR" altLang="en-US" sz="2400" dirty="0"/>
              <a:t>이름이 </a:t>
            </a:r>
            <a:r>
              <a:rPr lang="en-US" altLang="ko-KR" sz="2400" dirty="0"/>
              <a:t>'C', </a:t>
            </a:r>
            <a:r>
              <a:rPr lang="ko-KR" altLang="en-US" sz="2400" dirty="0"/>
              <a:t>나이가 </a:t>
            </a:r>
            <a:r>
              <a:rPr lang="en-US" altLang="ko-KR" sz="2400" dirty="0"/>
              <a:t>25, </a:t>
            </a:r>
            <a:r>
              <a:rPr lang="ko-KR" altLang="en-US" sz="2400" dirty="0"/>
              <a:t>키가 </a:t>
            </a:r>
            <a:r>
              <a:rPr lang="en-US" altLang="ko-KR" sz="2400" dirty="0" err="1"/>
              <a:t>NaN</a:t>
            </a:r>
            <a:r>
              <a:rPr lang="en-US" altLang="ko-KR" sz="2400" dirty="0"/>
              <a:t>(</a:t>
            </a:r>
            <a:r>
              <a:rPr lang="ko-KR" altLang="en-US" sz="2400" dirty="0" err="1"/>
              <a:t>결측값</a:t>
            </a:r>
            <a:r>
              <a:rPr lang="en-US" altLang="ko-KR" sz="2400" dirty="0"/>
              <a:t>)</a:t>
            </a:r>
            <a:r>
              <a:rPr lang="ko-KR" altLang="en-US" sz="2400" dirty="0"/>
              <a:t>인 새 행을 추가하세요</a:t>
            </a:r>
            <a:r>
              <a:rPr lang="en-US" altLang="ko-KR" sz="2400" dirty="0"/>
              <a:t>.</a:t>
            </a:r>
            <a:br>
              <a:rPr lang="en-US" altLang="ko-KR" sz="2400" dirty="0"/>
            </a:br>
            <a:r>
              <a:rPr lang="en-US" altLang="ko-KR" sz="2400" dirty="0"/>
              <a:t>(</a:t>
            </a:r>
            <a:r>
              <a:rPr lang="ko-KR" altLang="en-US" sz="2400" dirty="0"/>
              <a:t>단</a:t>
            </a:r>
            <a:r>
              <a:rPr lang="en-US" altLang="ko-KR" sz="2400" dirty="0"/>
              <a:t>, '</a:t>
            </a:r>
            <a:r>
              <a:rPr lang="ko-KR" altLang="en-US" sz="2400" dirty="0"/>
              <a:t>키</a:t>
            </a:r>
            <a:r>
              <a:rPr lang="en-US" altLang="ko-KR" sz="2400" dirty="0"/>
              <a:t>'</a:t>
            </a:r>
            <a:r>
              <a:rPr lang="ko-KR" altLang="en-US" sz="2400" dirty="0"/>
              <a:t>라는 새 열이 자동으로 추가되어야 함</a:t>
            </a:r>
            <a:r>
              <a:rPr lang="en-US" altLang="ko-KR" sz="2400" dirty="0"/>
              <a:t>)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425B79-92A3-141D-ECE8-BFAE80397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2025-08-07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2991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04FA99-FBF0-C3B7-3340-9D6FBEB20C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EED78AA-360A-7C4F-CB1E-1ED13FBD7D7C}"/>
              </a:ext>
            </a:extLst>
          </p:cNvPr>
          <p:cNvSpPr txBox="1"/>
          <p:nvPr/>
        </p:nvSpPr>
        <p:spPr>
          <a:xfrm>
            <a:off x="4044795" y="2647385"/>
            <a:ext cx="410240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000" dirty="0">
                <a:solidFill>
                  <a:schemeClr val="accent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조건 </a:t>
            </a:r>
            <a:r>
              <a:rPr lang="ko-KR" altLang="en-US" sz="6000" dirty="0" err="1">
                <a:solidFill>
                  <a:schemeClr val="accent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필터링</a:t>
            </a:r>
            <a:endParaRPr lang="en-US" altLang="ko-KR" sz="6000" dirty="0">
              <a:solidFill>
                <a:schemeClr val="accent2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50641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992B18-5BF4-D64F-7188-40C21AB3D9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0853A7-643F-FDFF-0BF6-DDEB61887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accent2"/>
                </a:solidFill>
              </a:rPr>
              <a:t>실습</a:t>
            </a:r>
            <a:r>
              <a:rPr lang="en-US" altLang="ko-KR" dirty="0">
                <a:solidFill>
                  <a:schemeClr val="accent2"/>
                </a:solidFill>
              </a:rPr>
              <a:t>2. </a:t>
            </a:r>
            <a:r>
              <a:rPr lang="ko-KR" altLang="en-US" dirty="0">
                <a:solidFill>
                  <a:schemeClr val="accent2"/>
                </a:solidFill>
              </a:rPr>
              <a:t>행</a:t>
            </a:r>
            <a:r>
              <a:rPr lang="en-US" altLang="ko-KR" dirty="0">
                <a:solidFill>
                  <a:schemeClr val="accent2"/>
                </a:solidFill>
              </a:rPr>
              <a:t>/</a:t>
            </a:r>
            <a:r>
              <a:rPr lang="ko-KR" altLang="en-US" dirty="0">
                <a:solidFill>
                  <a:schemeClr val="accent2"/>
                </a:solidFill>
              </a:rPr>
              <a:t>열 추가</a:t>
            </a:r>
            <a:r>
              <a:rPr lang="en-US" altLang="ko-KR" dirty="0">
                <a:solidFill>
                  <a:schemeClr val="accent2"/>
                </a:solidFill>
              </a:rPr>
              <a:t>·</a:t>
            </a:r>
            <a:r>
              <a:rPr lang="ko-KR" altLang="en-US" dirty="0">
                <a:solidFill>
                  <a:schemeClr val="accent2"/>
                </a:solidFill>
              </a:rPr>
              <a:t>수정</a:t>
            </a:r>
            <a:r>
              <a:rPr lang="en-US" altLang="ko-KR" dirty="0">
                <a:solidFill>
                  <a:schemeClr val="accent2"/>
                </a:solidFill>
              </a:rPr>
              <a:t>·</a:t>
            </a:r>
            <a:r>
              <a:rPr lang="ko-KR" altLang="en-US" dirty="0">
                <a:solidFill>
                  <a:schemeClr val="accent2"/>
                </a:solidFill>
              </a:rPr>
              <a:t>삭제</a:t>
            </a:r>
            <a:r>
              <a:rPr lang="en-US" altLang="ko-KR" dirty="0">
                <a:solidFill>
                  <a:schemeClr val="accent2"/>
                </a:solidFill>
              </a:rPr>
              <a:t>(5)</a:t>
            </a:r>
            <a:endParaRPr lang="ko-KR" altLang="en-US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2B199196-ADD8-B56C-F035-B59D8DD407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788" y="1028175"/>
            <a:ext cx="11688424" cy="5208501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2400" dirty="0"/>
              <a:t>📌 사용 데이터</a:t>
            </a:r>
            <a:endParaRPr lang="en-US" altLang="ko-KR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400" dirty="0" err="1"/>
              <a:t>df</a:t>
            </a:r>
            <a:r>
              <a:rPr lang="en-US" altLang="ko-KR" sz="2400" dirty="0"/>
              <a:t> = </a:t>
            </a:r>
            <a:r>
              <a:rPr lang="en-US" altLang="ko-KR" sz="2400" dirty="0" err="1"/>
              <a:t>pd.DataFrame</a:t>
            </a:r>
            <a:r>
              <a:rPr lang="en-US" altLang="ko-KR" sz="2400" dirty="0"/>
              <a:t>({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400" dirty="0"/>
              <a:t>    '</a:t>
            </a:r>
            <a:r>
              <a:rPr lang="ko-KR" altLang="en-US" sz="2400" dirty="0"/>
              <a:t>부서</a:t>
            </a:r>
            <a:r>
              <a:rPr lang="en-US" altLang="ko-KR" sz="2400" dirty="0"/>
              <a:t>': ['</a:t>
            </a:r>
            <a:r>
              <a:rPr lang="ko-KR" altLang="en-US" sz="2400" dirty="0"/>
              <a:t>영업</a:t>
            </a:r>
            <a:r>
              <a:rPr lang="en-US" altLang="ko-KR" sz="2400" dirty="0"/>
              <a:t>', '</a:t>
            </a:r>
            <a:r>
              <a:rPr lang="ko-KR" altLang="en-US" sz="2400" dirty="0"/>
              <a:t>기획</a:t>
            </a:r>
            <a:r>
              <a:rPr lang="en-US" altLang="ko-KR" sz="2400" dirty="0"/>
              <a:t>', '</a:t>
            </a:r>
            <a:r>
              <a:rPr lang="ko-KR" altLang="en-US" sz="2400" dirty="0"/>
              <a:t>개발</a:t>
            </a:r>
            <a:r>
              <a:rPr lang="en-US" altLang="ko-KR" sz="2400" dirty="0"/>
              <a:t>', '</a:t>
            </a:r>
            <a:r>
              <a:rPr lang="ko-KR" altLang="en-US" sz="2400" dirty="0"/>
              <a:t>디자인</a:t>
            </a:r>
            <a:r>
              <a:rPr lang="en-US" altLang="ko-KR" sz="2400" dirty="0"/>
              <a:t>'],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400" dirty="0"/>
              <a:t>    '</a:t>
            </a:r>
            <a:r>
              <a:rPr lang="ko-KR" altLang="en-US" sz="2400" dirty="0"/>
              <a:t>인원</a:t>
            </a:r>
            <a:r>
              <a:rPr lang="en-US" altLang="ko-KR" sz="2400" dirty="0"/>
              <a:t>': [3, 2, 5, 1]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400" dirty="0"/>
              <a:t>})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 startAt="8"/>
            </a:pPr>
            <a:r>
              <a:rPr lang="ko-KR" altLang="en-US" sz="2400" dirty="0"/>
              <a:t>인원이 </a:t>
            </a:r>
            <a:r>
              <a:rPr lang="en-US" altLang="ko-KR" sz="2400" dirty="0"/>
              <a:t>2</a:t>
            </a:r>
            <a:r>
              <a:rPr lang="ko-KR" altLang="en-US" sz="2400" dirty="0"/>
              <a:t>명 이하인 행을 모두 삭제하고</a:t>
            </a:r>
            <a:r>
              <a:rPr lang="en-US" altLang="ko-KR" sz="2400" dirty="0"/>
              <a:t>,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 startAt="8"/>
            </a:pPr>
            <a:r>
              <a:rPr lang="en-US" altLang="ko-KR" sz="2400" dirty="0"/>
              <a:t>'</a:t>
            </a:r>
            <a:r>
              <a:rPr lang="ko-KR" altLang="en-US" sz="2400" dirty="0"/>
              <a:t>평가</a:t>
            </a:r>
            <a:r>
              <a:rPr lang="en-US" altLang="ko-KR" sz="2400" dirty="0"/>
              <a:t>' </a:t>
            </a:r>
            <a:r>
              <a:rPr lang="ko-KR" altLang="en-US" sz="2400" dirty="0"/>
              <a:t>열을 새로 추가해 모든 값을 </a:t>
            </a:r>
            <a:r>
              <a:rPr lang="en-US" altLang="ko-KR" sz="2400" dirty="0"/>
              <a:t>'</a:t>
            </a:r>
            <a:r>
              <a:rPr lang="ko-KR" altLang="en-US" sz="2400" dirty="0"/>
              <a:t>미정</a:t>
            </a:r>
            <a:r>
              <a:rPr lang="en-US" altLang="ko-KR" sz="2400" dirty="0"/>
              <a:t>'</a:t>
            </a:r>
            <a:r>
              <a:rPr lang="ko-KR" altLang="en-US" sz="2400" dirty="0"/>
              <a:t>으로 채우세요</a:t>
            </a:r>
            <a:r>
              <a:rPr lang="en-US" altLang="ko-KR" sz="2400" dirty="0"/>
              <a:t>.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39485D-770E-7BEB-C874-7C8B084A7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2025-08-07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32628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CFE02E-3113-25D2-C8DB-E801245F8C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497F6D7-3C82-D0A3-41E4-874D7719EC96}"/>
              </a:ext>
            </a:extLst>
          </p:cNvPr>
          <p:cNvSpPr txBox="1"/>
          <p:nvPr/>
        </p:nvSpPr>
        <p:spPr>
          <a:xfrm>
            <a:off x="2826515" y="2647385"/>
            <a:ext cx="653897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000" dirty="0">
                <a:solidFill>
                  <a:schemeClr val="accent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문자열 데이터 처리</a:t>
            </a:r>
            <a:endParaRPr lang="en-US" altLang="ko-KR" sz="6000" dirty="0">
              <a:solidFill>
                <a:schemeClr val="accent2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703819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AF9FAA-7BDA-17D8-B3AA-B17C0C3134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C6ACC5-1A01-9001-B91A-254352AEA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 데이터 처리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E26DF8-5E02-03DB-09EA-12F7B0957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2025-08-07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64F7795-4F57-C6BA-5CF6-7127B98F3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32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8E8125-715D-3501-21C5-1E88124FE77B}"/>
              </a:ext>
            </a:extLst>
          </p:cNvPr>
          <p:cNvSpPr txBox="1"/>
          <p:nvPr/>
        </p:nvSpPr>
        <p:spPr>
          <a:xfrm>
            <a:off x="251788" y="1007070"/>
            <a:ext cx="35963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b="0" i="0">
                <a:effectLst/>
                <a:latin typeface="+mn-ea"/>
              </a:rPr>
              <a:t>✅ </a:t>
            </a:r>
            <a:r>
              <a:rPr lang="ko-KR" altLang="en-US" sz="2400"/>
              <a:t>문자열 데이터 처리 함수</a:t>
            </a:r>
            <a:endParaRPr lang="en-US" altLang="ko-KR" sz="2400" dirty="0">
              <a:latin typeface="+mn-ea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941AB491-9D67-AEF9-A6A9-829E965EF4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381609"/>
              </p:ext>
            </p:extLst>
          </p:nvPr>
        </p:nvGraphicFramePr>
        <p:xfrm>
          <a:off x="406399" y="1468735"/>
          <a:ext cx="11408229" cy="4721164"/>
        </p:xfrm>
        <a:graphic>
          <a:graphicData uri="http://schemas.openxmlformats.org/drawingml/2006/table">
            <a:tbl>
              <a:tblPr/>
              <a:tblGrid>
                <a:gridCol w="1909860">
                  <a:extLst>
                    <a:ext uri="{9D8B030D-6E8A-4147-A177-3AD203B41FA5}">
                      <a16:colId xmlns:a16="http://schemas.microsoft.com/office/drawing/2014/main" val="2477589077"/>
                    </a:ext>
                  </a:extLst>
                </a:gridCol>
                <a:gridCol w="4507269">
                  <a:extLst>
                    <a:ext uri="{9D8B030D-6E8A-4147-A177-3AD203B41FA5}">
                      <a16:colId xmlns:a16="http://schemas.microsoft.com/office/drawing/2014/main" val="2524934826"/>
                    </a:ext>
                  </a:extLst>
                </a:gridCol>
                <a:gridCol w="4991100">
                  <a:extLst>
                    <a:ext uri="{9D8B030D-6E8A-4147-A177-3AD203B41FA5}">
                      <a16:colId xmlns:a16="http://schemas.microsoft.com/office/drawing/2014/main" val="3802527910"/>
                    </a:ext>
                  </a:extLst>
                </a:gridCol>
              </a:tblGrid>
              <a:tr h="337226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메서드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설명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예시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9813353"/>
                  </a:ext>
                </a:extLst>
              </a:tr>
              <a:tr h="337226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.str.lower()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소문자로 변환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"Hello" → "hello"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1068335"/>
                  </a:ext>
                </a:extLst>
              </a:tr>
              <a:tr h="337226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.str.upper()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대문자로 변환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"Hello" → "HELLO"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3670"/>
                  </a:ext>
                </a:extLst>
              </a:tr>
              <a:tr h="337226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.str.strip()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양쪽 공백 제거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" hi " → "hi"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8919035"/>
                  </a:ext>
                </a:extLst>
              </a:tr>
              <a:tr h="337226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.str.lstrip()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왼쪽 공백 제거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" hi" → "hi"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0182725"/>
                  </a:ext>
                </a:extLst>
              </a:tr>
              <a:tr h="337226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.str.rstrip()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오른쪽 공백 제거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"hi " → "hi"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7671191"/>
                  </a:ext>
                </a:extLst>
              </a:tr>
              <a:tr h="337226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.str.replace()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문자열 치환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"2024-01" → "2024/01"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9750433"/>
                  </a:ext>
                </a:extLst>
              </a:tr>
              <a:tr h="337226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.str.contains()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특정 패턴</a:t>
                      </a:r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(</a:t>
                      </a:r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문자열</a:t>
                      </a:r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) </a:t>
                      </a:r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포함 여부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"abc123" → True (if "abc" </a:t>
                      </a:r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포함 시</a:t>
                      </a:r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2438141"/>
                  </a:ext>
                </a:extLst>
              </a:tr>
              <a:tr h="337226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.str.startswith()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특정 접두사로 시작 여부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"Python" → True (if "Py"</a:t>
                      </a:r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로 시작</a:t>
                      </a:r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7463079"/>
                  </a:ext>
                </a:extLst>
              </a:tr>
              <a:tr h="337226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.str.endswith()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특정 접미사로 끝남 여부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"main.py" → True (if ".py"</a:t>
                      </a:r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로 끝남</a:t>
                      </a:r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5661241"/>
                  </a:ext>
                </a:extLst>
              </a:tr>
              <a:tr h="337226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.str.len()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문자열 길이 반환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"apple" → 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3824451"/>
                  </a:ext>
                </a:extLst>
              </a:tr>
              <a:tr h="337226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.str.split()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구분자로 분할하여 리스트 반환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"a,b,c" → ["a", "b", "c"]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5833801"/>
                  </a:ext>
                </a:extLst>
              </a:tr>
              <a:tr h="337226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.str.get(i)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i</a:t>
                      </a:r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번째 원소 추출 </a:t>
                      </a:r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(split </a:t>
                      </a:r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등에서</a:t>
                      </a:r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["a","b","c"] → "a" (i=0)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4323067"/>
                  </a:ext>
                </a:extLst>
              </a:tr>
              <a:tr h="337226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.str.cat()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문자열 결합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(Series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끼리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, </a:t>
                      </a:r>
                      <a:r>
                        <a:rPr lang="ko-KR" alt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구분자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SeriesA.str.cat(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SeriesB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,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sep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=":")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95831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02561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C73741-9D2A-3BDD-A7AA-7176779040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텍스트, 스크린샷, 디스플레이, 소프트웨어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1D5CDDF6-F994-525A-2E57-D3A23451B9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87" t="10532" r="4687" b="10786"/>
          <a:stretch>
            <a:fillRect/>
          </a:stretch>
        </p:blipFill>
        <p:spPr>
          <a:xfrm>
            <a:off x="571500" y="1419317"/>
            <a:ext cx="11049000" cy="4476657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F7CB7136-99EB-96D2-9F3C-9962BA90E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 데이터 처리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50FCDC-077B-6104-054A-9A859286E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2025-08-07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8E4E088-748B-6677-5C2B-BFE3B2EF1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33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75FCE3-9428-59FB-7192-9AF6BC1C2F2D}"/>
              </a:ext>
            </a:extLst>
          </p:cNvPr>
          <p:cNvSpPr txBox="1"/>
          <p:nvPr/>
        </p:nvSpPr>
        <p:spPr>
          <a:xfrm>
            <a:off x="413712" y="957653"/>
            <a:ext cx="476788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b="0" i="0" dirty="0">
                <a:effectLst/>
                <a:latin typeface="+mn-ea"/>
              </a:rPr>
              <a:t>✅ </a:t>
            </a:r>
            <a:r>
              <a:rPr lang="ko-KR" altLang="en-US" sz="2400" dirty="0"/>
              <a:t>문자열 데이터 처리 함수 사용 예시</a:t>
            </a:r>
            <a:endParaRPr lang="en-US" altLang="ko-KR" sz="2400" dirty="0">
              <a:latin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E54FF2-60E4-2C67-C5A6-B035DD70CF3A}"/>
              </a:ext>
            </a:extLst>
          </p:cNvPr>
          <p:cNvSpPr txBox="1"/>
          <p:nvPr/>
        </p:nvSpPr>
        <p:spPr>
          <a:xfrm>
            <a:off x="483996" y="5845403"/>
            <a:ext cx="8793353" cy="459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 반드시 </a:t>
            </a:r>
            <a:r>
              <a:rPr lang="en-US" altLang="ko-KR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Series</a:t>
            </a:r>
            <a:r>
              <a:rPr lang="ko-KR" altLang="en-US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에서만 사용 가능 </a:t>
            </a:r>
            <a:r>
              <a:rPr lang="en-US" altLang="ko-KR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(</a:t>
            </a:r>
            <a:r>
              <a:rPr lang="en-US" altLang="ko-KR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DataFrame</a:t>
            </a:r>
            <a:r>
              <a:rPr lang="en-US" altLang="ko-KR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</a:t>
            </a:r>
            <a:r>
              <a:rPr lang="ko-KR" altLang="en-US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전체에는 바로 적용 불가</a:t>
            </a:r>
            <a:r>
              <a:rPr lang="en-US" altLang="ko-KR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, </a:t>
            </a:r>
            <a:r>
              <a:rPr lang="ko-KR" altLang="en-US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개별 열 선택 필요</a:t>
            </a:r>
            <a:r>
              <a:rPr lang="en-US" altLang="ko-KR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949062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8B9528-E5E6-B1F0-6EA3-EF39DD7D46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3E92F23-B686-4F81-F166-A54D3039A214}"/>
              </a:ext>
            </a:extLst>
          </p:cNvPr>
          <p:cNvSpPr txBox="1"/>
          <p:nvPr/>
        </p:nvSpPr>
        <p:spPr>
          <a:xfrm>
            <a:off x="4044795" y="2647385"/>
            <a:ext cx="410240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000" dirty="0">
                <a:solidFill>
                  <a:schemeClr val="accent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데이터 정렬</a:t>
            </a:r>
            <a:endParaRPr lang="en-US" altLang="ko-KR" sz="6000" dirty="0">
              <a:solidFill>
                <a:schemeClr val="accent2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057633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F3E821-1191-C6F5-9408-D18E2B23C3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7CEE2A-C838-2505-6C5E-A24D9200B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값 기준 정렬</a:t>
            </a:r>
            <a:r>
              <a:rPr lang="en-US" altLang="ko-KR" dirty="0"/>
              <a:t>(</a:t>
            </a:r>
            <a:r>
              <a:rPr lang="en-US" altLang="ko-KR" dirty="0" err="1"/>
              <a:t>sort_values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C80A1F-1998-6B59-3C5E-0CFA4513C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2025-08-07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836E85F-1F57-FCA4-E39E-3B64E998D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35</a:t>
            </a:fld>
            <a:endParaRPr lang="ko-KR" altLang="en-US"/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962C388B-9BC0-9F6A-7DAA-4A4AFF679B19}"/>
              </a:ext>
            </a:extLst>
          </p:cNvPr>
          <p:cNvSpPr txBox="1">
            <a:spLocks/>
          </p:cNvSpPr>
          <p:nvPr/>
        </p:nvSpPr>
        <p:spPr>
          <a:xfrm>
            <a:off x="238991" y="968698"/>
            <a:ext cx="11701221" cy="3290687"/>
          </a:xfrm>
          <a:prstGeom prst="rect">
            <a:avLst/>
          </a:prstGeom>
        </p:spPr>
        <p:txBody>
          <a:bodyPr vert="horz" lIns="90000" tIns="45720" rIns="9000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dirty="0"/>
              <a:t>💡 </a:t>
            </a:r>
            <a:r>
              <a:rPr lang="en-US" altLang="ko-KR" dirty="0" err="1"/>
              <a:t>DataFrame.sort_values</a:t>
            </a:r>
            <a:r>
              <a:rPr lang="en-US" altLang="ko-KR" dirty="0"/>
              <a:t>(by, axis=0, ascending=True, </a:t>
            </a:r>
            <a:r>
              <a:rPr lang="en-US" altLang="ko-KR" dirty="0" err="1"/>
              <a:t>inplace</a:t>
            </a:r>
            <a:r>
              <a:rPr lang="en-US" altLang="ko-KR" dirty="0"/>
              <a:t>=False)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by: </a:t>
            </a:r>
            <a:r>
              <a:rPr lang="ko-KR" altLang="en-US" dirty="0"/>
              <a:t>정렬 기준이 되는 </a:t>
            </a:r>
            <a:r>
              <a:rPr lang="ko-KR" altLang="en-US" dirty="0" err="1"/>
              <a:t>컬럼명</a:t>
            </a:r>
            <a:r>
              <a:rPr lang="en-US" altLang="ko-KR" dirty="0"/>
              <a:t>(</a:t>
            </a:r>
            <a:r>
              <a:rPr lang="ko-KR" altLang="en-US" dirty="0"/>
              <a:t>또는 리스트</a:t>
            </a:r>
            <a:r>
              <a:rPr lang="en-US" altLang="ko-KR" dirty="0"/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axis: 0=</a:t>
            </a:r>
            <a:r>
              <a:rPr lang="ko-KR" altLang="en-US" dirty="0"/>
              <a:t>행을 기준</a:t>
            </a:r>
            <a:r>
              <a:rPr lang="en-US" altLang="ko-KR" dirty="0"/>
              <a:t>(</a:t>
            </a:r>
            <a:r>
              <a:rPr lang="ko-KR" altLang="en-US" dirty="0"/>
              <a:t>기본</a:t>
            </a:r>
            <a:r>
              <a:rPr lang="en-US" altLang="ko-KR" dirty="0"/>
              <a:t>), 1=</a:t>
            </a:r>
            <a:r>
              <a:rPr lang="ko-KR" altLang="en-US" dirty="0"/>
              <a:t>열을 기준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ascending: </a:t>
            </a:r>
            <a:r>
              <a:rPr lang="ko-KR" altLang="en-US" dirty="0"/>
              <a:t>오름차순 여부</a:t>
            </a:r>
            <a:r>
              <a:rPr lang="en-US" altLang="ko-KR" dirty="0"/>
              <a:t>(True=</a:t>
            </a:r>
            <a:r>
              <a:rPr lang="ko-KR" altLang="en-US" dirty="0"/>
              <a:t>오름차순</a:t>
            </a:r>
            <a:r>
              <a:rPr lang="en-US" altLang="ko-KR" dirty="0"/>
              <a:t>, False=</a:t>
            </a:r>
            <a:r>
              <a:rPr lang="ko-KR" altLang="en-US" dirty="0"/>
              <a:t>내림차순</a:t>
            </a:r>
            <a:r>
              <a:rPr lang="en-US" altLang="ko-KR" dirty="0"/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ko-KR" dirty="0" err="1"/>
              <a:t>inplace</a:t>
            </a:r>
            <a:r>
              <a:rPr lang="en-US" altLang="ko-KR" dirty="0"/>
              <a:t>: </a:t>
            </a:r>
            <a:r>
              <a:rPr lang="ko-KR" altLang="en-US" dirty="0"/>
              <a:t>원본 변경 여부</a:t>
            </a:r>
            <a:r>
              <a:rPr lang="en-US" altLang="ko-KR" dirty="0"/>
              <a:t>(False=</a:t>
            </a:r>
            <a:r>
              <a:rPr lang="ko-KR" altLang="en-US" dirty="0"/>
              <a:t>새로운 객체 반환</a:t>
            </a:r>
            <a:r>
              <a:rPr lang="en-US" altLang="ko-KR" dirty="0"/>
              <a:t>, True=</a:t>
            </a:r>
            <a:r>
              <a:rPr lang="ko-KR" altLang="en-US" dirty="0"/>
              <a:t>원본 수정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568909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96E74E-ECA5-A8B2-1EBF-49BE5E7ED3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텍스트, 스크린샷, 디스플레이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8D2F58B8-90BF-9DCF-07C3-6747EFADAB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525" y="1085849"/>
            <a:ext cx="11410950" cy="577215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E446FA0-378A-8ADF-4830-CD95CBE64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값 기준 정렬</a:t>
            </a:r>
            <a:r>
              <a:rPr lang="en-US" altLang="ko-KR" dirty="0"/>
              <a:t>(</a:t>
            </a:r>
            <a:r>
              <a:rPr lang="en-US" altLang="ko-KR" dirty="0" err="1"/>
              <a:t>sort_values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D622E2-5F9E-84E7-0FDE-B8E4901FD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2025-08-07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C62025F-0D61-F771-AA81-E350B0534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36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151627-941E-F4AE-27D1-1308D0157A34}"/>
              </a:ext>
            </a:extLst>
          </p:cNvPr>
          <p:cNvSpPr txBox="1"/>
          <p:nvPr/>
        </p:nvSpPr>
        <p:spPr>
          <a:xfrm>
            <a:off x="1108657" y="1509247"/>
            <a:ext cx="309562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b="0" i="0" dirty="0">
                <a:effectLst/>
                <a:latin typeface="+mn-ea"/>
              </a:rPr>
              <a:t>✅ </a:t>
            </a:r>
            <a:r>
              <a:rPr lang="ko-KR" altLang="en-US" sz="2400" dirty="0"/>
              <a:t>정렬 예제 데이터</a:t>
            </a:r>
            <a:endParaRPr lang="en-US" altLang="ko-KR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2696657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D0D716-A7F5-EB5D-4980-B1A0F03BA1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AF2F20-5FD2-2D7F-9636-9D6EF2594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값 기준 정렬</a:t>
            </a:r>
            <a:r>
              <a:rPr lang="en-US" altLang="ko-KR" dirty="0"/>
              <a:t>(</a:t>
            </a:r>
            <a:r>
              <a:rPr lang="en-US" altLang="ko-KR" dirty="0" err="1"/>
              <a:t>sort_values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7AF53E-6810-421F-F3B5-82BD8A721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2025-08-07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82A064F-0B63-C596-3CEE-1FC6E8E1C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37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CE3EC3-3278-6E6E-EA1A-D3195E6CF8F5}"/>
              </a:ext>
            </a:extLst>
          </p:cNvPr>
          <p:cNvSpPr txBox="1"/>
          <p:nvPr/>
        </p:nvSpPr>
        <p:spPr>
          <a:xfrm>
            <a:off x="1108657" y="1321679"/>
            <a:ext cx="309562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b="0" i="0" dirty="0">
                <a:effectLst/>
                <a:latin typeface="+mn-ea"/>
              </a:rPr>
              <a:t>✅ </a:t>
            </a:r>
            <a:r>
              <a:rPr lang="ko-KR" altLang="en-US" sz="2400" dirty="0"/>
              <a:t>정렬 사용 예시</a:t>
            </a:r>
            <a:r>
              <a:rPr lang="en-US" altLang="ko-KR" sz="2400" dirty="0"/>
              <a:t>(1)</a:t>
            </a:r>
            <a:endParaRPr lang="en-US" altLang="ko-KR" sz="2400" dirty="0">
              <a:latin typeface="+mn-ea"/>
            </a:endParaRPr>
          </a:p>
        </p:txBody>
      </p:sp>
      <p:pic>
        <p:nvPicPr>
          <p:cNvPr id="7" name="그림 6" descr="텍스트, 스크린샷, 폰트, 디스플레이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EE23D841-D76C-986E-4D5D-14D61B4BC8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22" t="16211" r="7265" b="16055"/>
          <a:stretch>
            <a:fillRect/>
          </a:stretch>
        </p:blipFill>
        <p:spPr>
          <a:xfrm>
            <a:off x="1250461" y="1819962"/>
            <a:ext cx="9691078" cy="374971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A0F4C36-DCC9-D9BB-EF43-F403F58AAD0B}"/>
              </a:ext>
            </a:extLst>
          </p:cNvPr>
          <p:cNvSpPr txBox="1"/>
          <p:nvPr/>
        </p:nvSpPr>
        <p:spPr>
          <a:xfrm>
            <a:off x="1145399" y="5536321"/>
            <a:ext cx="6117770" cy="459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 </a:t>
            </a:r>
            <a:r>
              <a:rPr lang="en-US" altLang="ko-KR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ascending=False: </a:t>
            </a:r>
            <a:r>
              <a:rPr lang="ko-KR" altLang="en-US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내림차순 정렬</a:t>
            </a:r>
            <a:r>
              <a:rPr lang="en-US" altLang="ko-KR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(</a:t>
            </a:r>
            <a:r>
              <a:rPr lang="ko-KR" altLang="en-US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기본값 </a:t>
            </a:r>
            <a:r>
              <a:rPr lang="en-US" altLang="ko-KR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: </a:t>
            </a:r>
            <a:r>
              <a:rPr lang="ko-KR" altLang="en-US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오름차순</a:t>
            </a:r>
            <a:r>
              <a:rPr lang="en-US" altLang="ko-KR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)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997FE09-0421-2462-7C2F-11C54B6A181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50000"/>
          <a:stretch>
            <a:fillRect/>
          </a:stretch>
        </p:blipFill>
        <p:spPr>
          <a:xfrm>
            <a:off x="9209809" y="3317102"/>
            <a:ext cx="1390844" cy="9812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DA576EC-BDB3-2244-C3AC-21D8B6C9B50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50647"/>
          <a:stretch>
            <a:fillRect/>
          </a:stretch>
        </p:blipFill>
        <p:spPr>
          <a:xfrm>
            <a:off x="9209809" y="4961043"/>
            <a:ext cx="1390844" cy="9685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B82B6A39-9371-E3B9-3D59-571D789A19E6}"/>
              </a:ext>
            </a:extLst>
          </p:cNvPr>
          <p:cNvSpPr/>
          <p:nvPr/>
        </p:nvSpPr>
        <p:spPr>
          <a:xfrm>
            <a:off x="9972534" y="3317103"/>
            <a:ext cx="308116" cy="981212"/>
          </a:xfrm>
          <a:prstGeom prst="rect">
            <a:avLst/>
          </a:prstGeom>
          <a:noFill/>
          <a:ln w="25400">
            <a:solidFill>
              <a:srgbClr val="FF5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10906D1-C569-C030-6012-159BBD0667E7}"/>
              </a:ext>
            </a:extLst>
          </p:cNvPr>
          <p:cNvSpPr/>
          <p:nvPr/>
        </p:nvSpPr>
        <p:spPr>
          <a:xfrm>
            <a:off x="9972534" y="4948343"/>
            <a:ext cx="308116" cy="981212"/>
          </a:xfrm>
          <a:prstGeom prst="rect">
            <a:avLst/>
          </a:prstGeom>
          <a:noFill/>
          <a:ln w="25400">
            <a:solidFill>
              <a:srgbClr val="FF5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9990979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3FD0C5-1FE4-998F-85E6-869ECDA821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848A4F-FC46-E403-A833-3D0232F2D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값 기준 정렬</a:t>
            </a:r>
            <a:r>
              <a:rPr lang="en-US" altLang="ko-KR" dirty="0"/>
              <a:t>(</a:t>
            </a:r>
            <a:r>
              <a:rPr lang="en-US" altLang="ko-KR" dirty="0" err="1"/>
              <a:t>sort_values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018837-BF59-B83D-0F92-BBABBF054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2025-08-07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91114B4-81BF-0BB7-E61E-BCAA0FC8B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38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43FF65-41E6-F43E-D799-8CFD94804D5E}"/>
              </a:ext>
            </a:extLst>
          </p:cNvPr>
          <p:cNvSpPr txBox="1"/>
          <p:nvPr/>
        </p:nvSpPr>
        <p:spPr>
          <a:xfrm>
            <a:off x="1108657" y="2040137"/>
            <a:ext cx="309562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b="0" i="0" dirty="0">
                <a:effectLst/>
                <a:latin typeface="+mn-ea"/>
              </a:rPr>
              <a:t>✅ </a:t>
            </a:r>
            <a:r>
              <a:rPr lang="ko-KR" altLang="en-US" sz="2400" dirty="0"/>
              <a:t>정렬 사용 예시</a:t>
            </a:r>
            <a:r>
              <a:rPr lang="en-US" altLang="ko-KR" sz="2400" dirty="0"/>
              <a:t>(2)</a:t>
            </a:r>
            <a:endParaRPr lang="en-US" altLang="ko-KR" sz="2400" dirty="0"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8708A5-DC96-E4CE-AE1D-C8BF6D735187}"/>
              </a:ext>
            </a:extLst>
          </p:cNvPr>
          <p:cNvSpPr txBox="1"/>
          <p:nvPr/>
        </p:nvSpPr>
        <p:spPr>
          <a:xfrm>
            <a:off x="1145399" y="4302608"/>
            <a:ext cx="6117770" cy="459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 여러 컬럼 기준 정렬 시</a:t>
            </a:r>
            <a:r>
              <a:rPr lang="en-US" altLang="ko-KR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, by=['</a:t>
            </a:r>
            <a:r>
              <a:rPr lang="ko-KR" altLang="en-US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반</a:t>
            </a:r>
            <a:r>
              <a:rPr lang="en-US" altLang="ko-KR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', '</a:t>
            </a:r>
            <a:r>
              <a:rPr lang="ko-KR" altLang="en-US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점수</a:t>
            </a:r>
            <a:r>
              <a:rPr lang="en-US" altLang="ko-KR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']</a:t>
            </a:r>
            <a:r>
              <a:rPr lang="ko-KR" altLang="en-US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처럼 리스트로 지정</a:t>
            </a:r>
            <a:endParaRPr lang="en-US" altLang="ko-KR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  <p:pic>
        <p:nvPicPr>
          <p:cNvPr id="8" name="그림 7" descr="텍스트, 스크린샷, 폰트, 멀티미디어 소프트웨어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E9EEB17A-E48F-652A-F0F8-53C9DD0EC6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67" t="21933" r="5767" b="21932"/>
          <a:stretch>
            <a:fillRect/>
          </a:stretch>
        </p:blipFill>
        <p:spPr>
          <a:xfrm>
            <a:off x="1284513" y="2554513"/>
            <a:ext cx="9622973" cy="174897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9DC074E-D4EF-806C-3EAB-02400F2DB7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69010" y="3827485"/>
            <a:ext cx="1438476" cy="10574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2A47D620-FD62-A488-D86D-B4AB576FFCE1}"/>
              </a:ext>
            </a:extLst>
          </p:cNvPr>
          <p:cNvSpPr/>
          <p:nvPr/>
        </p:nvSpPr>
        <p:spPr>
          <a:xfrm>
            <a:off x="10188248" y="3865590"/>
            <a:ext cx="719238" cy="981212"/>
          </a:xfrm>
          <a:prstGeom prst="rect">
            <a:avLst/>
          </a:prstGeom>
          <a:noFill/>
          <a:ln w="25400">
            <a:solidFill>
              <a:srgbClr val="FF5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671477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0EB3A4-A414-67FD-1666-E246293BC6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71D2D1-2EA0-D12B-50A1-FD2112D4A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인덱스 기준 정렬</a:t>
            </a:r>
            <a:r>
              <a:rPr lang="en-US" altLang="ko-KR" dirty="0"/>
              <a:t>(</a:t>
            </a:r>
            <a:r>
              <a:rPr lang="en-US" altLang="ko-KR" dirty="0" err="1"/>
              <a:t>sort_index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013750-8707-6CDC-48D2-BE31143DA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2025-08-07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568D12A-7223-9FAC-3E6A-674B2480E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39</a:t>
            </a:fld>
            <a:endParaRPr lang="ko-KR" altLang="en-US"/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14F7C26C-D538-4ADC-5D66-D86A362B68CE}"/>
              </a:ext>
            </a:extLst>
          </p:cNvPr>
          <p:cNvSpPr txBox="1">
            <a:spLocks/>
          </p:cNvSpPr>
          <p:nvPr/>
        </p:nvSpPr>
        <p:spPr>
          <a:xfrm>
            <a:off x="238991" y="968698"/>
            <a:ext cx="11701221" cy="3290687"/>
          </a:xfrm>
          <a:prstGeom prst="rect">
            <a:avLst/>
          </a:prstGeom>
        </p:spPr>
        <p:txBody>
          <a:bodyPr vert="horz" lIns="90000" tIns="45720" rIns="9000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dirty="0"/>
              <a:t>💡 </a:t>
            </a:r>
            <a:r>
              <a:rPr lang="en-US" altLang="ko-KR" dirty="0" err="1"/>
              <a:t>DataFrame.sort_index</a:t>
            </a:r>
            <a:r>
              <a:rPr lang="en-US" altLang="ko-KR" dirty="0"/>
              <a:t>(axis=0, ascending=True, </a:t>
            </a:r>
            <a:r>
              <a:rPr lang="en-US" altLang="ko-KR" dirty="0" err="1"/>
              <a:t>inplace</a:t>
            </a:r>
            <a:r>
              <a:rPr lang="en-US" altLang="ko-KR" dirty="0"/>
              <a:t>=False)</a:t>
            </a:r>
            <a:endParaRPr lang="ko-KR" altLang="en-US" dirty="0"/>
          </a:p>
          <a:p>
            <a:pPr lvl="1"/>
            <a:r>
              <a:rPr lang="en-US" altLang="ko-KR" b="1" dirty="0"/>
              <a:t>axis</a:t>
            </a:r>
            <a:r>
              <a:rPr lang="en-US" altLang="ko-KR" dirty="0"/>
              <a:t>: 0=</a:t>
            </a:r>
            <a:r>
              <a:rPr lang="ko-KR" altLang="en-US" dirty="0"/>
              <a:t>행 인덱스 기준</a:t>
            </a:r>
            <a:r>
              <a:rPr lang="en-US" altLang="ko-KR" dirty="0"/>
              <a:t>, 1=</a:t>
            </a:r>
            <a:r>
              <a:rPr lang="ko-KR" altLang="en-US" dirty="0"/>
              <a:t>열 이름 기준</a:t>
            </a:r>
          </a:p>
          <a:p>
            <a:pPr lvl="1"/>
            <a:r>
              <a:rPr lang="en-US" altLang="ko-KR" b="1" dirty="0"/>
              <a:t>ascending</a:t>
            </a:r>
            <a:r>
              <a:rPr lang="en-US" altLang="ko-KR" dirty="0"/>
              <a:t>: </a:t>
            </a:r>
            <a:r>
              <a:rPr lang="ko-KR" altLang="en-US" dirty="0"/>
              <a:t>오름차순</a:t>
            </a:r>
            <a:r>
              <a:rPr lang="en-US" altLang="ko-KR" dirty="0"/>
              <a:t>/</a:t>
            </a:r>
            <a:r>
              <a:rPr lang="ko-KR" altLang="en-US" dirty="0"/>
              <a:t>내림차순</a:t>
            </a:r>
          </a:p>
          <a:p>
            <a:pPr lvl="1"/>
            <a:r>
              <a:rPr lang="en-US" altLang="ko-KR" b="1" dirty="0" err="1"/>
              <a:t>inplace</a:t>
            </a:r>
            <a:r>
              <a:rPr lang="en-US" altLang="ko-KR" dirty="0"/>
              <a:t>: </a:t>
            </a:r>
            <a:r>
              <a:rPr lang="ko-KR" altLang="en-US" dirty="0"/>
              <a:t>원본 변경 여부</a:t>
            </a:r>
          </a:p>
        </p:txBody>
      </p:sp>
    </p:spTree>
    <p:extLst>
      <p:ext uri="{BB962C8B-B14F-4D97-AF65-F5344CB8AC3E}">
        <p14:creationId xmlns:p14="http://schemas.microsoft.com/office/powerpoint/2010/main" val="2552113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F39AEE-6F55-B1B3-4DAA-90E42BBCC6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LMH\Desktop\조건필터링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360" y="916434"/>
            <a:ext cx="10241280" cy="5512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0F3FF72-3D4C-578B-C401-AB2E50B32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조건 </a:t>
            </a:r>
            <a:r>
              <a:rPr lang="ko-KR" altLang="en-US" dirty="0" err="1"/>
              <a:t>필터링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862C4C-F909-0E19-2968-9492B3355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2025-08-07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CF0F858-EA6C-B13A-B1E2-E1FD09FF1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089924-9473-838A-57CB-4DB72779B3FA}"/>
              </a:ext>
            </a:extLst>
          </p:cNvPr>
          <p:cNvSpPr txBox="1"/>
          <p:nvPr/>
        </p:nvSpPr>
        <p:spPr>
          <a:xfrm>
            <a:off x="1885171" y="1446110"/>
            <a:ext cx="401270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b="0" i="0" dirty="0">
                <a:effectLst/>
                <a:latin typeface="+mn-ea"/>
              </a:rPr>
              <a:t>✅ </a:t>
            </a:r>
            <a:r>
              <a:rPr lang="en-US" altLang="ko-KR" sz="2400" dirty="0"/>
              <a:t>Series</a:t>
            </a:r>
            <a:r>
              <a:rPr lang="ko-KR" altLang="en-US" sz="2400" dirty="0"/>
              <a:t>에서의 조건 </a:t>
            </a:r>
            <a:r>
              <a:rPr lang="ko-KR" altLang="en-US" sz="2400" dirty="0" err="1"/>
              <a:t>필터링</a:t>
            </a:r>
            <a:endParaRPr lang="en-US" altLang="ko-KR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0175086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DBACB8-997C-C584-E821-B4422725EA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텍스트, 스크린샷, 디스플레이, 소프트웨어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25501257-1EB9-8659-7D37-41E9E83979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44" t="12590" r="7544" b="13324"/>
          <a:stretch>
            <a:fillRect/>
          </a:stretch>
        </p:blipFill>
        <p:spPr>
          <a:xfrm>
            <a:off x="1070706" y="1613645"/>
            <a:ext cx="7237048" cy="3962142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0DF7BEE4-9CEF-E7D0-0189-DA8DAC08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인덱스 기준 정렬</a:t>
            </a:r>
            <a:r>
              <a:rPr lang="en-US" altLang="ko-KR" dirty="0"/>
              <a:t>(</a:t>
            </a:r>
            <a:r>
              <a:rPr lang="en-US" altLang="ko-KR" dirty="0" err="1"/>
              <a:t>sort_index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1EB836-50DE-8543-73C3-7EF55709C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2025-08-07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E265C03-667D-D04D-5383-C82B9CD35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40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81A401-E138-06D9-0DFF-4913CB2C7A77}"/>
              </a:ext>
            </a:extLst>
          </p:cNvPr>
          <p:cNvSpPr txBox="1"/>
          <p:nvPr/>
        </p:nvSpPr>
        <p:spPr>
          <a:xfrm>
            <a:off x="908631" y="1145407"/>
            <a:ext cx="309562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b="0" i="0" dirty="0">
                <a:effectLst/>
                <a:latin typeface="+mn-ea"/>
              </a:rPr>
              <a:t>✅ </a:t>
            </a:r>
            <a:r>
              <a:rPr lang="ko-KR" altLang="en-US" sz="2400" dirty="0"/>
              <a:t>정렬 사용 예시</a:t>
            </a:r>
            <a:endParaRPr lang="en-US" altLang="ko-KR" sz="2400" dirty="0"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1818C3-EFBC-D4AA-43C4-05E43D63EA9F}"/>
              </a:ext>
            </a:extLst>
          </p:cNvPr>
          <p:cNvSpPr txBox="1"/>
          <p:nvPr/>
        </p:nvSpPr>
        <p:spPr>
          <a:xfrm>
            <a:off x="945373" y="5542607"/>
            <a:ext cx="6117770" cy="459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 </a:t>
            </a:r>
            <a:r>
              <a:rPr lang="en-US" altLang="ko-KR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axis=1</a:t>
            </a:r>
            <a:r>
              <a:rPr lang="ko-KR" altLang="en-US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로 컬럼 이름</a:t>
            </a:r>
            <a:r>
              <a:rPr lang="en-US" altLang="ko-KR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(</a:t>
            </a:r>
            <a:r>
              <a:rPr lang="ko-KR" altLang="en-US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알파벳 순</a:t>
            </a:r>
            <a:r>
              <a:rPr lang="en-US" altLang="ko-KR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) </a:t>
            </a:r>
            <a:r>
              <a:rPr lang="ko-KR" altLang="en-US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기준 정렬</a:t>
            </a:r>
            <a:endParaRPr lang="en-US" altLang="ko-KR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11716109-28BD-B5C6-BD72-EED49865E6E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66534"/>
          <a:stretch>
            <a:fillRect/>
          </a:stretch>
        </p:blipFill>
        <p:spPr>
          <a:xfrm>
            <a:off x="7129395" y="4174914"/>
            <a:ext cx="1981477" cy="13676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AC08F329-EDCC-4812-154F-27003609D62D}"/>
              </a:ext>
            </a:extLst>
          </p:cNvPr>
          <p:cNvGrpSpPr/>
          <p:nvPr/>
        </p:nvGrpSpPr>
        <p:grpSpPr>
          <a:xfrm>
            <a:off x="7129395" y="2488280"/>
            <a:ext cx="4091709" cy="1367693"/>
            <a:chOff x="7332596" y="2227023"/>
            <a:chExt cx="4091709" cy="1367693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0F50B88E-90AE-FD66-8EF4-65DE88F90F1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b="66533"/>
            <a:stretch>
              <a:fillRect/>
            </a:stretch>
          </p:blipFill>
          <p:spPr>
            <a:xfrm>
              <a:off x="7332596" y="2227023"/>
              <a:ext cx="1981477" cy="1367693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07770ECA-B7CB-10B2-054B-2A2849FB337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t="33517" b="33017"/>
            <a:stretch>
              <a:fillRect/>
            </a:stretch>
          </p:blipFill>
          <p:spPr>
            <a:xfrm>
              <a:off x="9442828" y="2227024"/>
              <a:ext cx="1981477" cy="1367692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9A36293D-D7BB-F9A1-7EB9-EC84A3B401E4}"/>
                </a:ext>
              </a:extLst>
            </p:cNvPr>
            <p:cNvSpPr/>
            <p:nvPr/>
          </p:nvSpPr>
          <p:spPr>
            <a:xfrm>
              <a:off x="7332596" y="2541932"/>
              <a:ext cx="308116" cy="1052784"/>
            </a:xfrm>
            <a:prstGeom prst="rect">
              <a:avLst/>
            </a:prstGeom>
            <a:noFill/>
            <a:ln w="25400">
              <a:solidFill>
                <a:srgbClr val="FF5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45BE85A-56E9-84AB-CEAC-A2E77BDED5CB}"/>
                </a:ext>
              </a:extLst>
            </p:cNvPr>
            <p:cNvSpPr/>
            <p:nvPr/>
          </p:nvSpPr>
          <p:spPr>
            <a:xfrm>
              <a:off x="9441078" y="2541932"/>
              <a:ext cx="308116" cy="1052784"/>
            </a:xfrm>
            <a:prstGeom prst="rect">
              <a:avLst/>
            </a:prstGeom>
            <a:noFill/>
            <a:ln w="25400">
              <a:solidFill>
                <a:srgbClr val="FF5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2F21700D-2E37-148E-1786-6E7A1E4479E4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8960970" y="3172127"/>
            <a:ext cx="278657" cy="0"/>
          </a:xfrm>
          <a:prstGeom prst="straightConnector1">
            <a:avLst/>
          </a:prstGeom>
          <a:ln w="38100">
            <a:solidFill>
              <a:srgbClr val="FF5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317311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4DD607-3503-ADC3-72B4-725D82376C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3E5D36-C9AB-0115-B2AE-3379404F7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accent2"/>
                </a:solidFill>
              </a:rPr>
              <a:t>실습</a:t>
            </a:r>
            <a:r>
              <a:rPr lang="en-US" altLang="ko-KR" dirty="0">
                <a:solidFill>
                  <a:schemeClr val="accent2"/>
                </a:solidFill>
              </a:rPr>
              <a:t>3. </a:t>
            </a:r>
            <a:r>
              <a:rPr lang="ko-KR" altLang="en-US" dirty="0">
                <a:solidFill>
                  <a:schemeClr val="accent2"/>
                </a:solidFill>
              </a:rPr>
              <a:t>정렬</a:t>
            </a:r>
            <a:r>
              <a:rPr lang="en-US" altLang="ko-KR" dirty="0">
                <a:solidFill>
                  <a:schemeClr val="accent2"/>
                </a:solidFill>
              </a:rPr>
              <a:t>(1)</a:t>
            </a:r>
            <a:endParaRPr lang="ko-KR" altLang="en-US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1CAF198C-781A-00B3-C12D-785224E439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788" y="1028175"/>
            <a:ext cx="11688424" cy="5208501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2400" dirty="0"/>
              <a:t>📌 사용 데이터</a:t>
            </a:r>
            <a:endParaRPr lang="en-US" altLang="ko-KR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400" dirty="0" err="1"/>
              <a:t>df</a:t>
            </a:r>
            <a:r>
              <a:rPr lang="en-US" altLang="ko-KR" sz="2400" dirty="0"/>
              <a:t> = </a:t>
            </a:r>
            <a:r>
              <a:rPr lang="en-US" altLang="ko-KR" sz="2400" dirty="0" err="1"/>
              <a:t>pd.DataFrame</a:t>
            </a:r>
            <a:r>
              <a:rPr lang="en-US" altLang="ko-KR" sz="2400" dirty="0"/>
              <a:t>({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400" dirty="0"/>
              <a:t>    'name': ['Alice', 'Bob', 'Charlie', 'David'],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400" dirty="0"/>
              <a:t>    'score': [88, 95, 70, 100]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400" dirty="0"/>
              <a:t>})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2400" dirty="0"/>
              <a:t>주어진 </a:t>
            </a:r>
            <a:r>
              <a:rPr lang="en-US" altLang="ko-KR" sz="2400" dirty="0" err="1"/>
              <a:t>DataFrame</a:t>
            </a:r>
            <a:r>
              <a:rPr lang="ko-KR" altLang="en-US" sz="2400" dirty="0"/>
              <a:t>에서</a:t>
            </a:r>
            <a:r>
              <a:rPr lang="en-US" altLang="ko-KR" sz="2400" dirty="0"/>
              <a:t>, score </a:t>
            </a:r>
            <a:r>
              <a:rPr lang="ko-KR" altLang="en-US" sz="2400" dirty="0"/>
              <a:t>컬럼 기준으로 오름차순 정렬한 결과를 출력하세요</a:t>
            </a:r>
            <a:r>
              <a:rPr lang="en-US" altLang="ko-KR" sz="2400" dirty="0"/>
              <a:t>.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altLang="ko-KR" sz="2400" dirty="0"/>
              <a:t>score </a:t>
            </a:r>
            <a:r>
              <a:rPr lang="ko-KR" altLang="en-US" sz="2400" dirty="0"/>
              <a:t>컬럼 기준 내림차순으로 정렬한 후</a:t>
            </a:r>
            <a:r>
              <a:rPr lang="en-US" altLang="ko-KR" sz="2400" dirty="0"/>
              <a:t>, </a:t>
            </a:r>
            <a:r>
              <a:rPr lang="ko-KR" altLang="en-US" sz="2400" dirty="0"/>
              <a:t>정렬된 인덱스를 무시하고 </a:t>
            </a:r>
            <a:r>
              <a:rPr lang="en-US" altLang="ko-KR" sz="2400" dirty="0"/>
              <a:t>0</a:t>
            </a:r>
            <a:r>
              <a:rPr lang="ko-KR" altLang="en-US" sz="2400" dirty="0"/>
              <a:t>부터 재정렬한 결과를 출력하세요</a:t>
            </a:r>
            <a:r>
              <a:rPr lang="en-US" altLang="ko-KR" sz="2400" dirty="0"/>
              <a:t>.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9E93C6-8E68-2046-295D-4AB7248DC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2025-08-07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08220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9E7905-504B-640A-F554-DF928A351A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1A120E-0440-C8DA-4609-7097A00F4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accent2"/>
                </a:solidFill>
              </a:rPr>
              <a:t>실습</a:t>
            </a:r>
            <a:r>
              <a:rPr lang="en-US" altLang="ko-KR" dirty="0">
                <a:solidFill>
                  <a:schemeClr val="accent2"/>
                </a:solidFill>
              </a:rPr>
              <a:t>3. </a:t>
            </a:r>
            <a:r>
              <a:rPr lang="ko-KR" altLang="en-US" dirty="0">
                <a:solidFill>
                  <a:schemeClr val="accent2"/>
                </a:solidFill>
              </a:rPr>
              <a:t>정렬</a:t>
            </a:r>
            <a:r>
              <a:rPr lang="en-US" altLang="ko-KR" dirty="0">
                <a:solidFill>
                  <a:schemeClr val="accent2"/>
                </a:solidFill>
              </a:rPr>
              <a:t>(2)</a:t>
            </a:r>
            <a:endParaRPr lang="ko-KR" altLang="en-US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196F98C4-3DC7-7EA1-D7B1-190B3D8466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788" y="951975"/>
            <a:ext cx="11688424" cy="5208501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2000" dirty="0"/>
              <a:t>📌 사용 데이터</a:t>
            </a:r>
            <a:endParaRPr lang="en-US" altLang="ko-KR" sz="20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 err="1"/>
              <a:t>df</a:t>
            </a:r>
            <a:r>
              <a:rPr lang="en-US" altLang="ko-KR" sz="2000" dirty="0"/>
              <a:t> = </a:t>
            </a:r>
            <a:r>
              <a:rPr lang="en-US" altLang="ko-KR" sz="2000" dirty="0" err="1"/>
              <a:t>pd.DataFrame</a:t>
            </a:r>
            <a:r>
              <a:rPr lang="en-US" altLang="ko-KR" sz="2000" dirty="0"/>
              <a:t>({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/>
              <a:t>    '</a:t>
            </a:r>
            <a:r>
              <a:rPr lang="ko-KR" altLang="en-US" sz="2000" dirty="0"/>
              <a:t>이름</a:t>
            </a:r>
            <a:r>
              <a:rPr lang="en-US" altLang="ko-KR" sz="2000" dirty="0"/>
              <a:t>': ['</a:t>
            </a:r>
            <a:r>
              <a:rPr lang="ko-KR" altLang="en-US" sz="2000" dirty="0"/>
              <a:t>가</a:t>
            </a:r>
            <a:r>
              <a:rPr lang="en-US" altLang="ko-KR" sz="2000" dirty="0"/>
              <a:t>', '</a:t>
            </a:r>
            <a:r>
              <a:rPr lang="ko-KR" altLang="en-US" sz="2000" dirty="0"/>
              <a:t>나</a:t>
            </a:r>
            <a:r>
              <a:rPr lang="en-US" altLang="ko-KR" sz="2000" dirty="0"/>
              <a:t>', '</a:t>
            </a:r>
            <a:r>
              <a:rPr lang="ko-KR" altLang="en-US" sz="2000" dirty="0"/>
              <a:t>다</a:t>
            </a:r>
            <a:r>
              <a:rPr lang="en-US" altLang="ko-KR" sz="2000" dirty="0"/>
              <a:t>', '</a:t>
            </a:r>
            <a:r>
              <a:rPr lang="ko-KR" altLang="en-US" sz="2000" dirty="0"/>
              <a:t>라</a:t>
            </a:r>
            <a:r>
              <a:rPr lang="en-US" altLang="ko-KR" sz="2000" dirty="0"/>
              <a:t>', '</a:t>
            </a:r>
            <a:r>
              <a:rPr lang="ko-KR" altLang="en-US" sz="2000" dirty="0"/>
              <a:t>마</a:t>
            </a:r>
            <a:r>
              <a:rPr lang="en-US" altLang="ko-KR" sz="2000" dirty="0"/>
              <a:t>'],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/>
              <a:t>    '</a:t>
            </a:r>
            <a:r>
              <a:rPr lang="ko-KR" altLang="en-US" sz="2000" dirty="0"/>
              <a:t>반</a:t>
            </a:r>
            <a:r>
              <a:rPr lang="en-US" altLang="ko-KR" sz="2000" dirty="0"/>
              <a:t>': [2, 1, 1, 2, 1],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/>
              <a:t>    '</a:t>
            </a:r>
            <a:r>
              <a:rPr lang="ko-KR" altLang="en-US" sz="2000" dirty="0"/>
              <a:t>점수</a:t>
            </a:r>
            <a:r>
              <a:rPr lang="en-US" altLang="ko-KR" sz="2000" dirty="0"/>
              <a:t>': [90, 85, 80, 95, 85]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/>
              <a:t>})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 startAt="3"/>
            </a:pPr>
            <a:r>
              <a:rPr lang="ko-KR" altLang="en-US" sz="2000" dirty="0"/>
              <a:t>주어진 </a:t>
            </a:r>
            <a:r>
              <a:rPr lang="en-US" altLang="ko-KR" sz="2000" dirty="0" err="1"/>
              <a:t>DataFrame</a:t>
            </a:r>
            <a:r>
              <a:rPr lang="ko-KR" altLang="en-US" sz="2000" dirty="0"/>
              <a:t>에서</a:t>
            </a:r>
            <a:r>
              <a:rPr lang="en-US" altLang="ko-KR" sz="2000" dirty="0"/>
              <a:t>,</a:t>
            </a:r>
            <a:r>
              <a:rPr lang="ko-KR" altLang="en-US" sz="2000" dirty="0"/>
              <a:t>반</a:t>
            </a:r>
            <a:r>
              <a:rPr lang="en-US" altLang="ko-KR" sz="2000" dirty="0"/>
              <a:t>(class) </a:t>
            </a:r>
            <a:r>
              <a:rPr lang="ko-KR" altLang="en-US" sz="2000" dirty="0"/>
              <a:t>기준 오름차순</a:t>
            </a:r>
            <a:r>
              <a:rPr lang="en-US" altLang="ko-KR" sz="2000" dirty="0"/>
              <a:t>, </a:t>
            </a:r>
            <a:r>
              <a:rPr lang="ko-KR" altLang="en-US" sz="2000" dirty="0"/>
              <a:t>같은 반 내에서는 점수</a:t>
            </a:r>
            <a:r>
              <a:rPr lang="en-US" altLang="ko-KR" sz="2000" dirty="0"/>
              <a:t>(score) </a:t>
            </a:r>
            <a:r>
              <a:rPr lang="ko-KR" altLang="en-US" sz="2000" dirty="0"/>
              <a:t>기준 내림차순으로 정렬한 결과를 출력하세요</a:t>
            </a:r>
            <a:r>
              <a:rPr lang="en-US" altLang="ko-KR" sz="2000" dirty="0"/>
              <a:t>.</a:t>
            </a:r>
          </a:p>
          <a:p>
            <a:pPr marL="514350" indent="-514350">
              <a:lnSpc>
                <a:spcPct val="150000"/>
              </a:lnSpc>
              <a:buAutoNum type="arabicPeriod" startAt="3"/>
            </a:pPr>
            <a:r>
              <a:rPr lang="ko-KR" altLang="en-US" sz="2000" dirty="0"/>
              <a:t>열</a:t>
            </a:r>
            <a:r>
              <a:rPr lang="en-US" altLang="ko-KR" sz="2000" dirty="0"/>
              <a:t>(</a:t>
            </a:r>
            <a:r>
              <a:rPr lang="ko-KR" altLang="en-US" sz="2000" dirty="0"/>
              <a:t>컬럼</a:t>
            </a:r>
            <a:r>
              <a:rPr lang="en-US" altLang="ko-KR" sz="2000" dirty="0"/>
              <a:t>) </a:t>
            </a:r>
            <a:r>
              <a:rPr lang="ko-KR" altLang="en-US" sz="2000" dirty="0"/>
              <a:t>이름을 알파벳순으로 정렬해서 출력하세요</a:t>
            </a:r>
            <a:r>
              <a:rPr lang="en-US" altLang="ko-KR" sz="2000" dirty="0"/>
              <a:t>.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21ADDC-8121-46F9-1044-BF6997A23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2025-08-07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319794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0B1A57-B57F-5075-C596-BDA67F9A12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D35047-6747-C766-562D-3B7114ED0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accent2"/>
                </a:solidFill>
              </a:rPr>
              <a:t>실습</a:t>
            </a:r>
            <a:r>
              <a:rPr lang="en-US" altLang="ko-KR" dirty="0">
                <a:solidFill>
                  <a:schemeClr val="accent2"/>
                </a:solidFill>
              </a:rPr>
              <a:t>3. </a:t>
            </a:r>
            <a:r>
              <a:rPr lang="ko-KR" altLang="en-US" dirty="0">
                <a:solidFill>
                  <a:schemeClr val="accent2"/>
                </a:solidFill>
              </a:rPr>
              <a:t>정렬</a:t>
            </a:r>
            <a:r>
              <a:rPr lang="en-US" altLang="ko-KR" dirty="0">
                <a:solidFill>
                  <a:schemeClr val="accent2"/>
                </a:solidFill>
              </a:rPr>
              <a:t>(3)</a:t>
            </a:r>
            <a:endParaRPr lang="ko-KR" altLang="en-US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9DA43102-E440-7952-9BCB-10306E6E37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788" y="951975"/>
            <a:ext cx="11688424" cy="5208501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2400" dirty="0"/>
              <a:t>📌 사용 데이터</a:t>
            </a:r>
            <a:endParaRPr lang="en-US" altLang="ko-KR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400" dirty="0" err="1"/>
              <a:t>df</a:t>
            </a:r>
            <a:r>
              <a:rPr lang="en-US" altLang="ko-KR" sz="2400" dirty="0"/>
              <a:t> = </a:t>
            </a:r>
            <a:r>
              <a:rPr lang="en-US" altLang="ko-KR" sz="2400" dirty="0" err="1"/>
              <a:t>pd.DataFrame</a:t>
            </a:r>
            <a:r>
              <a:rPr lang="en-US" altLang="ko-KR" sz="2400" dirty="0"/>
              <a:t>({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400" dirty="0"/>
              <a:t>    'value': [10, 20, 30, 40]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400" dirty="0"/>
              <a:t>}, index=[3, 1, 4, 2])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 startAt="5"/>
            </a:pPr>
            <a:r>
              <a:rPr lang="ko-KR" altLang="en-US" sz="2400" dirty="0"/>
              <a:t>인덱스 기준으로 오름차순 정렬한 결과를 출력하세요</a:t>
            </a:r>
            <a:r>
              <a:rPr lang="en-US" altLang="ko-KR" sz="2400" dirty="0"/>
              <a:t>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 startAt="5"/>
            </a:pPr>
            <a:r>
              <a:rPr lang="ko-KR" altLang="en-US" sz="2400" dirty="0"/>
              <a:t>인덱스 기준 내림차순 정렬</a:t>
            </a:r>
            <a:r>
              <a:rPr lang="en-US" altLang="ko-KR" sz="2400" dirty="0"/>
              <a:t>,</a:t>
            </a:r>
            <a:r>
              <a:rPr lang="ko-KR" altLang="en-US" sz="2400" dirty="0"/>
              <a:t> </a:t>
            </a:r>
            <a:r>
              <a:rPr lang="en-US" altLang="ko-KR" sz="2400" dirty="0"/>
              <a:t>value </a:t>
            </a:r>
            <a:r>
              <a:rPr lang="ko-KR" altLang="en-US" sz="2400" dirty="0"/>
              <a:t>컬럼 기준 오름차순 정렬 두 가지 정렬 결과를 각각 출력하세요</a:t>
            </a:r>
            <a:r>
              <a:rPr lang="en-US" altLang="ko-KR" sz="2400" dirty="0"/>
              <a:t>.</a:t>
            </a:r>
          </a:p>
          <a:p>
            <a:pPr marL="514350" indent="-514350">
              <a:lnSpc>
                <a:spcPct val="150000"/>
              </a:lnSpc>
              <a:buAutoNum type="arabicPeriod" startAt="5"/>
            </a:pPr>
            <a:endParaRPr lang="en-US" altLang="ko-KR" sz="2400" dirty="0"/>
          </a:p>
          <a:p>
            <a:pPr marL="514350" indent="-514350">
              <a:lnSpc>
                <a:spcPct val="150000"/>
              </a:lnSpc>
              <a:buAutoNum type="arabicPeriod" startAt="5"/>
            </a:pPr>
            <a:endParaRPr lang="en-US" altLang="ko-KR" sz="2400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EBA0E4-30EA-6C54-6F1C-BF96D1014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2025-08-07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037726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70AB90-158F-FA39-B207-1C062904F6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2B7C144-BE8A-CDA2-8B68-7D8E49A8D771}"/>
              </a:ext>
            </a:extLst>
          </p:cNvPr>
          <p:cNvSpPr txBox="1"/>
          <p:nvPr/>
        </p:nvSpPr>
        <p:spPr>
          <a:xfrm>
            <a:off x="2975592" y="2647385"/>
            <a:ext cx="624081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dirty="0" err="1">
                <a:solidFill>
                  <a:schemeClr val="accent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groupby</a:t>
            </a:r>
            <a:r>
              <a:rPr lang="ko-KR" altLang="en-US" sz="6000" dirty="0">
                <a:solidFill>
                  <a:schemeClr val="accent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와 집계</a:t>
            </a:r>
            <a:endParaRPr lang="en-US" altLang="ko-KR" sz="6000" dirty="0">
              <a:solidFill>
                <a:schemeClr val="accent2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7077452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0ADB0C-358E-62BC-E5E6-C320435033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7D921D-4001-DA71-693A-48E09E9DF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groupby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8A7A9F-A1B4-3BE8-0220-28AC896C6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2025-08-07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0D85F6B-BDCA-66FD-C4F7-1264B6F92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45</a:t>
            </a:fld>
            <a:endParaRPr lang="ko-KR" altLang="en-US"/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51349D1D-0CEB-A5CE-0BAA-D31DC7D22FBD}"/>
              </a:ext>
            </a:extLst>
          </p:cNvPr>
          <p:cNvSpPr txBox="1">
            <a:spLocks/>
          </p:cNvSpPr>
          <p:nvPr/>
        </p:nvSpPr>
        <p:spPr>
          <a:xfrm>
            <a:off x="238991" y="968698"/>
            <a:ext cx="11701221" cy="3290687"/>
          </a:xfrm>
          <a:prstGeom prst="rect">
            <a:avLst/>
          </a:prstGeom>
        </p:spPr>
        <p:txBody>
          <a:bodyPr vert="horz" lIns="90000" tIns="45720" rIns="9000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dirty="0"/>
              <a:t>💡 데이터프레임에서 특정 컬럼</a:t>
            </a:r>
            <a:r>
              <a:rPr lang="en-US" altLang="ko-KR" dirty="0"/>
              <a:t>(</a:t>
            </a:r>
            <a:r>
              <a:rPr lang="ko-KR" altLang="en-US" dirty="0"/>
              <a:t>또는 조건</a:t>
            </a:r>
            <a:r>
              <a:rPr lang="en-US" altLang="ko-KR" dirty="0"/>
              <a:t>)</a:t>
            </a:r>
            <a:r>
              <a:rPr lang="ko-KR" altLang="en-US" dirty="0"/>
              <a:t>에 따라 데이터를 그룹화하는 기능</a:t>
            </a:r>
            <a:endParaRPr lang="en-US" altLang="ko-KR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dirty="0"/>
              <a:t>➡️ 각 그룹별로 </a:t>
            </a:r>
            <a:r>
              <a:rPr lang="ko-KR" altLang="en-US" b="1" dirty="0"/>
              <a:t>집계</a:t>
            </a:r>
            <a:r>
              <a:rPr lang="en-US" altLang="ko-KR" dirty="0"/>
              <a:t>(</a:t>
            </a:r>
            <a:r>
              <a:rPr lang="ko-KR" altLang="en-US" dirty="0"/>
              <a:t>합계</a:t>
            </a:r>
            <a:r>
              <a:rPr lang="en-US" altLang="ko-KR" dirty="0"/>
              <a:t>, </a:t>
            </a:r>
            <a:r>
              <a:rPr lang="ko-KR" altLang="en-US" dirty="0"/>
              <a:t>평균 등</a:t>
            </a:r>
            <a:r>
              <a:rPr lang="en-US" altLang="ko-KR" dirty="0"/>
              <a:t>), </a:t>
            </a:r>
            <a:r>
              <a:rPr lang="ko-KR" altLang="en-US" dirty="0"/>
              <a:t>변환</a:t>
            </a:r>
            <a:r>
              <a:rPr lang="en-US" altLang="ko-KR" dirty="0"/>
              <a:t>, </a:t>
            </a:r>
            <a:r>
              <a:rPr lang="ko-KR" altLang="en-US" dirty="0"/>
              <a:t>필터링 등의 연산을 적용할 수 있도록 함</a:t>
            </a:r>
            <a:endParaRPr lang="en-US" altLang="ko-KR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dirty="0"/>
              <a:t>✔️ 집계 함수와 함께 사용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en-US" altLang="ko-KR" dirty="0"/>
              <a:t>sum(), mean(), count(), size(), min(), max(), median(), std(), var(), first(), last(), </a:t>
            </a:r>
            <a:r>
              <a:rPr lang="en-US" altLang="ko-KR" dirty="0" err="1"/>
              <a:t>agg</a:t>
            </a:r>
            <a:r>
              <a:rPr lang="en-US" altLang="ko-KR" dirty="0"/>
              <a:t>(), </a:t>
            </a:r>
            <a:r>
              <a:rPr lang="ko-KR" altLang="en-US" dirty="0"/>
              <a:t>등</a:t>
            </a:r>
          </a:p>
        </p:txBody>
      </p:sp>
    </p:spTree>
    <p:extLst>
      <p:ext uri="{BB962C8B-B14F-4D97-AF65-F5344CB8AC3E}">
        <p14:creationId xmlns:p14="http://schemas.microsoft.com/office/powerpoint/2010/main" val="416336200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12505A-46D5-6AAC-832A-8765E07CCB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CF0355-EF73-D906-5FCB-968BD4842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groupby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19E021-5C82-9A3D-96FC-3AD2105E1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2025-08-07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02E84AC-E25E-2F49-187C-1B057F24B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46</a:t>
            </a:fld>
            <a:endParaRPr lang="ko-KR" altLang="en-US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925C4238-4F49-CB6A-9FAC-DB5BECB053F7}"/>
              </a:ext>
            </a:extLst>
          </p:cNvPr>
          <p:cNvGrpSpPr/>
          <p:nvPr/>
        </p:nvGrpSpPr>
        <p:grpSpPr>
          <a:xfrm>
            <a:off x="1610591" y="1777124"/>
            <a:ext cx="9077275" cy="4043276"/>
            <a:chOff x="1733750" y="2543194"/>
            <a:chExt cx="8724499" cy="3886141"/>
          </a:xfrm>
        </p:grpSpPr>
        <p:pic>
          <p:nvPicPr>
            <p:cNvPr id="3" name="Picture 2" descr="GROUP BY (上) : 개념과 실제 사용 방법">
              <a:extLst>
                <a:ext uri="{FF2B5EF4-FFF2-40B4-BE49-F238E27FC236}">
                  <a16:creationId xmlns:a16="http://schemas.microsoft.com/office/drawing/2014/main" id="{48641A90-662A-7430-6B1C-D656A727FCE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33750" y="2543194"/>
              <a:ext cx="8724499" cy="33786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FD02E79-F017-ECD1-49FA-770D561E0DF0}"/>
                </a:ext>
              </a:extLst>
            </p:cNvPr>
            <p:cNvSpPr txBox="1"/>
            <p:nvPr/>
          </p:nvSpPr>
          <p:spPr>
            <a:xfrm>
              <a:off x="3037572" y="6005693"/>
              <a:ext cx="6836650" cy="42364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https://kimsyoung.tistory.com/entry/SQL-GROUP-BY-%E4%B8%8A-%EA%B0%9C%EB%85%90%EA%B3%BC-%EC%8B%A4%EC%A0%9C-%EC%A0%81%EC%9A%A9-%EB%B0%A9%EB%B2%95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945776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BCA992-5E47-D4F8-16B1-EFC02737FD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7698FD-C0D2-2B13-B6C3-DA20F1B1C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groupby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1D9AE8-8989-6B03-CAC7-D9E237802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2025-08-07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231DD90-FD53-A0E5-2951-0EACC5E22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47</a:t>
            </a:fld>
            <a:endParaRPr lang="ko-KR" altLang="en-US"/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64DC5165-6494-2B80-47D5-4E97D9F9AB23}"/>
              </a:ext>
            </a:extLst>
          </p:cNvPr>
          <p:cNvSpPr txBox="1">
            <a:spLocks/>
          </p:cNvSpPr>
          <p:nvPr/>
        </p:nvSpPr>
        <p:spPr>
          <a:xfrm>
            <a:off x="238991" y="968698"/>
            <a:ext cx="11701221" cy="3290687"/>
          </a:xfrm>
          <a:prstGeom prst="rect">
            <a:avLst/>
          </a:prstGeom>
        </p:spPr>
        <p:txBody>
          <a:bodyPr vert="horz" lIns="90000" tIns="45720" rIns="9000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dirty="0"/>
              <a:t>💡 </a:t>
            </a:r>
            <a:r>
              <a:rPr lang="en-US" altLang="ko-KR" dirty="0" err="1"/>
              <a:t>DataFrame.groupby</a:t>
            </a:r>
            <a:r>
              <a:rPr lang="en-US" altLang="ko-KR" dirty="0"/>
              <a:t>(by=None, axis=0, </a:t>
            </a:r>
            <a:r>
              <a:rPr lang="en-US" altLang="ko-KR" dirty="0" err="1"/>
              <a:t>as_index</a:t>
            </a:r>
            <a:r>
              <a:rPr lang="en-US" altLang="ko-KR" dirty="0"/>
              <a:t>=True)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by: </a:t>
            </a:r>
            <a:r>
              <a:rPr lang="ko-KR" altLang="en-US" dirty="0"/>
              <a:t>그룹화 기준 컬럼 또는 컬럼의 리스트</a:t>
            </a:r>
            <a:r>
              <a:rPr lang="en-US" altLang="ko-KR" dirty="0"/>
              <a:t>(</a:t>
            </a:r>
            <a:r>
              <a:rPr lang="ko-KR" altLang="en-US" dirty="0"/>
              <a:t>혹은 함수</a:t>
            </a:r>
            <a:r>
              <a:rPr lang="en-US" altLang="ko-KR" dirty="0"/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ko-KR" dirty="0" err="1"/>
              <a:t>as_index</a:t>
            </a:r>
            <a:r>
              <a:rPr lang="en-US" altLang="ko-KR" dirty="0"/>
              <a:t>: </a:t>
            </a:r>
            <a:r>
              <a:rPr lang="ko-KR" altLang="en-US" dirty="0"/>
              <a:t>결과의 그룹키를 인덱스로 할지 여부 </a:t>
            </a:r>
            <a:r>
              <a:rPr lang="en-US" altLang="ko-KR" dirty="0"/>
              <a:t>(</a:t>
            </a:r>
            <a:r>
              <a:rPr lang="ko-KR" altLang="en-US" dirty="0"/>
              <a:t>기본값</a:t>
            </a:r>
            <a:r>
              <a:rPr lang="en-US" altLang="ko-KR" dirty="0"/>
              <a:t>: True)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axis: </a:t>
            </a:r>
            <a:r>
              <a:rPr lang="ko-KR" altLang="en-US" dirty="0"/>
              <a:t>그룹화 기준 방향 </a:t>
            </a:r>
            <a:r>
              <a:rPr lang="en-US" altLang="ko-KR" dirty="0"/>
              <a:t>(</a:t>
            </a:r>
            <a:r>
              <a:rPr lang="ko-KR" altLang="en-US" dirty="0"/>
              <a:t>보통 </a:t>
            </a:r>
            <a:r>
              <a:rPr lang="en-US" altLang="ko-KR" dirty="0"/>
              <a:t>0=</a:t>
            </a:r>
            <a:r>
              <a:rPr lang="ko-KR" altLang="en-US" dirty="0"/>
              <a:t>행</a:t>
            </a:r>
            <a:r>
              <a:rPr lang="en-US" altLang="ko-KR" dirty="0"/>
              <a:t>, </a:t>
            </a:r>
            <a:r>
              <a:rPr lang="ko-KR" altLang="en-US" dirty="0"/>
              <a:t>기본값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034951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E53992-FF7B-3B17-9CDC-A38FE48E26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645775-53D3-EA95-F2A8-9BE260714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groupby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1A3025-905D-2F63-B705-AB4F18465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2025-08-07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6368605-FF04-F89A-AEB1-CC670E603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48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934845-0658-66ED-717F-C7DDCC6468B5}"/>
              </a:ext>
            </a:extLst>
          </p:cNvPr>
          <p:cNvSpPr txBox="1"/>
          <p:nvPr/>
        </p:nvSpPr>
        <p:spPr>
          <a:xfrm>
            <a:off x="1108656" y="1509247"/>
            <a:ext cx="346334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b="0" i="0" dirty="0">
                <a:effectLst/>
                <a:latin typeface="+mn-ea"/>
              </a:rPr>
              <a:t>✅ </a:t>
            </a:r>
            <a:r>
              <a:rPr lang="en-US" altLang="ko-KR" sz="2400" dirty="0" err="1">
                <a:latin typeface="+mn-ea"/>
              </a:rPr>
              <a:t>groupby</a:t>
            </a:r>
            <a:r>
              <a:rPr lang="ko-KR" altLang="en-US" sz="2400" dirty="0"/>
              <a:t> 예제 데이터</a:t>
            </a:r>
            <a:endParaRPr lang="en-US" altLang="ko-KR" sz="2400" dirty="0">
              <a:latin typeface="+mn-ea"/>
            </a:endParaRPr>
          </a:p>
        </p:txBody>
      </p:sp>
      <p:pic>
        <p:nvPicPr>
          <p:cNvPr id="8" name="그림 7" descr="텍스트, 스크린샷, 폰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400C340A-7F24-67AC-0DD6-523A3EBB1A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57" y="1223970"/>
            <a:ext cx="11263086" cy="4700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83424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1613EC-ACB4-1F1F-89D2-813EABF0E7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텍스트, 스크린샷, 폰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0BBE642F-C8E0-325D-96AA-05C9A1BC55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920213"/>
            <a:ext cx="11887200" cy="554085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260A21A5-40B3-5C03-6575-576D26004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groupby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63773B-4FC8-5424-F7C2-1FE437BB8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2025-08-07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6DBCF82-C382-A58F-5F02-147E7ED19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49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2E53F5-C0A5-CB3B-828D-83C4751A8930}"/>
              </a:ext>
            </a:extLst>
          </p:cNvPr>
          <p:cNvSpPr txBox="1"/>
          <p:nvPr/>
        </p:nvSpPr>
        <p:spPr>
          <a:xfrm>
            <a:off x="1108656" y="1509247"/>
            <a:ext cx="512069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b="0" i="0" dirty="0">
                <a:effectLst/>
                <a:latin typeface="+mn-ea"/>
              </a:rPr>
              <a:t>✅ </a:t>
            </a:r>
            <a:r>
              <a:rPr lang="ko-KR" altLang="en-US" sz="2400" dirty="0"/>
              <a:t>단일 컬럼 기준 그룹화 및 합계 집계</a:t>
            </a:r>
            <a:endParaRPr lang="en-US" altLang="ko-KR" sz="2400" dirty="0">
              <a:latin typeface="+mn-ea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F8D84C5-5D10-7DE7-D784-F750852A27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9519" y="3429000"/>
            <a:ext cx="2557869" cy="12269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68798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F39AEE-6F55-B1B3-4DAA-90E42BBCC6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LMH\Desktop\조건필터링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4440" y="759248"/>
            <a:ext cx="9723120" cy="6098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0F3FF72-3D4C-578B-C401-AB2E50B32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조건 </a:t>
            </a:r>
            <a:r>
              <a:rPr lang="ko-KR" altLang="en-US" dirty="0" err="1"/>
              <a:t>필터링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862C4C-F909-0E19-2968-9492B3355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2025-08-07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CF0F858-EA6C-B13A-B1E2-E1FD09FF1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089924-9473-838A-57CB-4DB72779B3FA}"/>
              </a:ext>
            </a:extLst>
          </p:cNvPr>
          <p:cNvSpPr txBox="1"/>
          <p:nvPr/>
        </p:nvSpPr>
        <p:spPr>
          <a:xfrm>
            <a:off x="1885171" y="1065110"/>
            <a:ext cx="46070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b="0" i="0" dirty="0">
                <a:effectLst/>
                <a:latin typeface="+mn-ea"/>
              </a:rPr>
              <a:t>✅ </a:t>
            </a:r>
            <a:r>
              <a:rPr lang="en-US" altLang="ko-KR" sz="2400" dirty="0" err="1"/>
              <a:t>DataFrame</a:t>
            </a:r>
            <a:r>
              <a:rPr lang="ko-KR" altLang="en-US" sz="2400" dirty="0"/>
              <a:t>에서의 조건 </a:t>
            </a:r>
            <a:r>
              <a:rPr lang="ko-KR" altLang="en-US" sz="2400" dirty="0" err="1"/>
              <a:t>필터링</a:t>
            </a:r>
            <a:endParaRPr lang="en-US" altLang="ko-KR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7599477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245A1C-F5AC-A4AE-87D0-68F61FD1EB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텍스트, 스크린샷, 디스플레이, 폰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A2E0D295-7EED-F661-1DA3-A1470EA835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2393" y="1145407"/>
            <a:ext cx="9290277" cy="505528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C80BC8E-3527-F449-B8EC-5FFD227A01B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49217"/>
          <a:stretch>
            <a:fillRect/>
          </a:stretch>
        </p:blipFill>
        <p:spPr>
          <a:xfrm>
            <a:off x="8233171" y="2183432"/>
            <a:ext cx="3348931" cy="14691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0FEC0E7-1BB3-F0EB-3A8D-1AD47A7D2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groupby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AC0B49-697B-DBC4-E73B-0DA22B0C5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2025-08-07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5BFEE6A-8FD0-5B42-2E3B-94E2F5CB0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50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1FF0B7-7F14-F3B0-79EF-EADDEC1B027F}"/>
              </a:ext>
            </a:extLst>
          </p:cNvPr>
          <p:cNvSpPr txBox="1"/>
          <p:nvPr/>
        </p:nvSpPr>
        <p:spPr>
          <a:xfrm>
            <a:off x="478994" y="1540367"/>
            <a:ext cx="512069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b="0" i="0" dirty="0">
                <a:effectLst/>
                <a:latin typeface="+mn-ea"/>
              </a:rPr>
              <a:t>✅ </a:t>
            </a:r>
            <a:r>
              <a:rPr lang="ko-KR" altLang="en-US" sz="2400" dirty="0"/>
              <a:t>그룹별 평균</a:t>
            </a:r>
            <a:r>
              <a:rPr lang="en-US" altLang="ko-KR" sz="2400" dirty="0"/>
              <a:t>, </a:t>
            </a:r>
            <a:r>
              <a:rPr lang="ko-KR" altLang="en-US" sz="2400" dirty="0"/>
              <a:t>개수 등 다양한 집계</a:t>
            </a:r>
            <a:endParaRPr lang="en-US" altLang="ko-KR" sz="2400" dirty="0">
              <a:latin typeface="+mn-ea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64A398F-B77D-5A53-2B36-DF7A507283A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50780"/>
          <a:stretch>
            <a:fillRect/>
          </a:stretch>
        </p:blipFill>
        <p:spPr>
          <a:xfrm>
            <a:off x="8233171" y="3738741"/>
            <a:ext cx="3348931" cy="14239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6042939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92A8C1-C2CD-6281-FB88-6F8CDB631D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텍스트, 스크린샷, 디스플레이, 폰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E16F7C6C-AAA3-D581-A772-C45C100B88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589" y="825495"/>
            <a:ext cx="11278821" cy="571933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EA2D7834-A2FD-C5DE-46EF-9163B85DF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groupby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2791BD-DF1E-A11F-A334-EA6008CFA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2025-08-07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59ED13F-5A4E-3F7D-6A27-46764D001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51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22F029-888F-C362-B3A7-B690B26AD326}"/>
              </a:ext>
            </a:extLst>
          </p:cNvPr>
          <p:cNvSpPr txBox="1"/>
          <p:nvPr/>
        </p:nvSpPr>
        <p:spPr>
          <a:xfrm>
            <a:off x="1108656" y="1227893"/>
            <a:ext cx="512069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b="0" i="0" dirty="0">
                <a:effectLst/>
                <a:latin typeface="+mn-ea"/>
              </a:rPr>
              <a:t>✅ </a:t>
            </a:r>
            <a:r>
              <a:rPr lang="ko-KR" altLang="en-US" sz="2400" dirty="0"/>
              <a:t>여러 컬럼 기준 그룹화</a:t>
            </a:r>
            <a:endParaRPr lang="en-US" altLang="ko-KR" sz="2400" dirty="0">
              <a:latin typeface="+mn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212C0B2-45A5-35DD-054B-9A213330D972}"/>
              </a:ext>
            </a:extLst>
          </p:cNvPr>
          <p:cNvSpPr/>
          <p:nvPr/>
        </p:nvSpPr>
        <p:spPr>
          <a:xfrm>
            <a:off x="3789387" y="4667249"/>
            <a:ext cx="3693746" cy="326781"/>
          </a:xfrm>
          <a:prstGeom prst="rect">
            <a:avLst/>
          </a:prstGeom>
          <a:noFill/>
          <a:ln w="25400">
            <a:solidFill>
              <a:srgbClr val="FF5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C8D5147C-9796-E2A8-5A26-B8B1814C55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9308" y="2873091"/>
            <a:ext cx="2635392" cy="15859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7510339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6170AC-E84E-41ED-D4F3-B344284531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스크린샷, 텍스트, 멀티미디어 소프트웨어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A876E434-2C1F-49D4-769E-07680A7FE5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112" y="1356389"/>
            <a:ext cx="11153775" cy="3437014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E73451B0-4EF3-F631-A6B7-E6A3909F5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groupby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A2F60C-B2CC-77B4-AE96-CF51656A3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2025-08-07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F92358D-B179-16F6-04E3-573E30BCD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52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2F58B0-9689-0582-EEA6-1D2A60F71945}"/>
              </a:ext>
            </a:extLst>
          </p:cNvPr>
          <p:cNvSpPr txBox="1"/>
          <p:nvPr/>
        </p:nvSpPr>
        <p:spPr>
          <a:xfrm>
            <a:off x="1113419" y="1656518"/>
            <a:ext cx="512069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b="0" i="0" dirty="0">
                <a:effectLst/>
                <a:latin typeface="+mn-ea"/>
              </a:rPr>
              <a:t>✅ </a:t>
            </a:r>
            <a:r>
              <a:rPr lang="ko-KR" altLang="en-US" sz="2400" dirty="0"/>
              <a:t>여러 집계 함수 한 번에 적용</a:t>
            </a:r>
            <a:r>
              <a:rPr lang="en-US" altLang="ko-KR" sz="2400" dirty="0"/>
              <a:t>: </a:t>
            </a:r>
            <a:r>
              <a:rPr lang="en-US" altLang="ko-KR" sz="2400" dirty="0" err="1"/>
              <a:t>agg</a:t>
            </a:r>
            <a:r>
              <a:rPr lang="en-US" altLang="ko-KR" sz="2400" dirty="0"/>
              <a:t>()</a:t>
            </a:r>
            <a:endParaRPr lang="en-US" altLang="ko-KR" sz="2400" dirty="0">
              <a:latin typeface="+mn-ea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2976FEE1-5C3A-6C70-342B-A02EC15D76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1834" y="4090878"/>
            <a:ext cx="3267531" cy="15718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2922504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1C5EAF-7A81-7C38-A69F-68B4B6F2D8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99F0D1-11D9-BCE7-E21B-89BEE71E3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accent2"/>
                </a:solidFill>
              </a:rPr>
              <a:t>실습</a:t>
            </a:r>
            <a:r>
              <a:rPr lang="en-US" altLang="ko-KR" dirty="0">
                <a:solidFill>
                  <a:schemeClr val="accent2"/>
                </a:solidFill>
              </a:rPr>
              <a:t>4. </a:t>
            </a:r>
            <a:r>
              <a:rPr lang="en-US" altLang="ko-KR" dirty="0" err="1">
                <a:solidFill>
                  <a:schemeClr val="accent2"/>
                </a:solidFill>
              </a:rPr>
              <a:t>groupby</a:t>
            </a:r>
            <a:r>
              <a:rPr lang="en-US" altLang="ko-KR" dirty="0">
                <a:solidFill>
                  <a:schemeClr val="accent2"/>
                </a:solidFill>
              </a:rPr>
              <a:t> </a:t>
            </a:r>
            <a:r>
              <a:rPr lang="ko-KR" altLang="en-US" dirty="0">
                <a:solidFill>
                  <a:schemeClr val="accent2"/>
                </a:solidFill>
              </a:rPr>
              <a:t>연습문제</a:t>
            </a:r>
            <a:r>
              <a:rPr lang="en-US" altLang="ko-KR" dirty="0">
                <a:solidFill>
                  <a:schemeClr val="accent2"/>
                </a:solidFill>
              </a:rPr>
              <a:t>(1)</a:t>
            </a:r>
            <a:endParaRPr lang="ko-KR" altLang="en-US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BA5FD600-094F-0E9A-C8BB-F96578B6A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788" y="1028175"/>
            <a:ext cx="11688424" cy="5208501"/>
          </a:xfrm>
        </p:spPr>
        <p:txBody>
          <a:bodyPr>
            <a:noAutofit/>
          </a:bodyPr>
          <a:lstStyle/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2400" dirty="0"/>
              <a:t>각 학년</a:t>
            </a:r>
            <a:r>
              <a:rPr lang="en-US" altLang="ko-KR" sz="2400" dirty="0"/>
              <a:t>(grade)</a:t>
            </a:r>
            <a:r>
              <a:rPr lang="ko-KR" altLang="en-US" sz="2400" dirty="0"/>
              <a:t>별 평균 국어 점수</a:t>
            </a:r>
            <a:r>
              <a:rPr lang="en-US" altLang="ko-KR" sz="2400" dirty="0"/>
              <a:t>(kor)</a:t>
            </a:r>
            <a:r>
              <a:rPr lang="ko-KR" altLang="en-US" sz="2400" dirty="0"/>
              <a:t>를 구하세요</a:t>
            </a:r>
            <a:r>
              <a:rPr lang="en-US" altLang="ko-KR" sz="2400" dirty="0"/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400" dirty="0" err="1"/>
              <a:t>df</a:t>
            </a:r>
            <a:r>
              <a:rPr lang="en-US" altLang="ko-KR" sz="2400" dirty="0"/>
              <a:t> = </a:t>
            </a:r>
            <a:r>
              <a:rPr lang="en-US" altLang="ko-KR" sz="2400" dirty="0" err="1"/>
              <a:t>pd.DataFrame</a:t>
            </a:r>
            <a:r>
              <a:rPr lang="en-US" altLang="ko-KR" sz="2400" dirty="0"/>
              <a:t>({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400" dirty="0"/>
              <a:t>    'grade': [1, 2, 1, 2, 1, 3],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400" dirty="0"/>
              <a:t>    'name': ['Kim', 'Lee', 'Park', 'Choi', 'Jung', 'Han'],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400" dirty="0"/>
              <a:t>    'kor': [85, 78, 90, 92, 80, 75]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400" dirty="0"/>
              <a:t>})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5A198B-E292-E50D-E124-909A36EE7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2025-08-07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295963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6C4FF6-4172-50D9-F038-0E487C8D1C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D11C0F-A01A-8C47-D09A-427295321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accent2"/>
                </a:solidFill>
              </a:rPr>
              <a:t>실습</a:t>
            </a:r>
            <a:r>
              <a:rPr lang="en-US" altLang="ko-KR" dirty="0">
                <a:solidFill>
                  <a:schemeClr val="accent2"/>
                </a:solidFill>
              </a:rPr>
              <a:t>4. </a:t>
            </a:r>
            <a:r>
              <a:rPr lang="en-US" altLang="ko-KR" dirty="0" err="1">
                <a:solidFill>
                  <a:schemeClr val="accent2"/>
                </a:solidFill>
              </a:rPr>
              <a:t>groupby</a:t>
            </a:r>
            <a:r>
              <a:rPr lang="en-US" altLang="ko-KR" dirty="0">
                <a:solidFill>
                  <a:schemeClr val="accent2"/>
                </a:solidFill>
              </a:rPr>
              <a:t> </a:t>
            </a:r>
            <a:r>
              <a:rPr lang="ko-KR" altLang="en-US" dirty="0">
                <a:solidFill>
                  <a:schemeClr val="accent2"/>
                </a:solidFill>
              </a:rPr>
              <a:t>연습문제</a:t>
            </a:r>
            <a:r>
              <a:rPr lang="en-US" altLang="ko-KR" dirty="0">
                <a:solidFill>
                  <a:schemeClr val="accent2"/>
                </a:solidFill>
              </a:rPr>
              <a:t>(2)</a:t>
            </a:r>
            <a:endParaRPr lang="ko-KR" altLang="en-US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2D575494-15BF-B55D-11FB-CAF539D031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788" y="1028175"/>
            <a:ext cx="11688424" cy="5208501"/>
          </a:xfrm>
        </p:spPr>
        <p:txBody>
          <a:bodyPr>
            <a:no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 startAt="2"/>
            </a:pPr>
            <a:r>
              <a:rPr lang="ko-KR" altLang="en-US" sz="2400" dirty="0"/>
              <a:t>아래 </a:t>
            </a:r>
            <a:r>
              <a:rPr lang="en-US" altLang="ko-KR" sz="2400" dirty="0" err="1"/>
              <a:t>DataFrame</a:t>
            </a:r>
            <a:r>
              <a:rPr lang="ko-KR" altLang="en-US" sz="2400" dirty="0"/>
              <a:t>에서 반</a:t>
            </a:r>
            <a:r>
              <a:rPr lang="en-US" altLang="ko-KR" sz="2400" dirty="0"/>
              <a:t>(class)</a:t>
            </a:r>
            <a:r>
              <a:rPr lang="ko-KR" altLang="en-US" sz="2400" dirty="0"/>
              <a:t>별</a:t>
            </a:r>
            <a:r>
              <a:rPr lang="en-US" altLang="ko-KR" sz="2400" dirty="0"/>
              <a:t>, </a:t>
            </a:r>
            <a:r>
              <a:rPr lang="ko-KR" altLang="en-US" sz="2400" dirty="0"/>
              <a:t>과목</a:t>
            </a:r>
            <a:r>
              <a:rPr lang="en-US" altLang="ko-KR" sz="2400" dirty="0"/>
              <a:t>(subject)</a:t>
            </a:r>
            <a:r>
              <a:rPr lang="ko-KR" altLang="en-US" sz="2400" dirty="0"/>
              <a:t>별로 시험에 응시한 학생 수</a:t>
            </a:r>
            <a:r>
              <a:rPr lang="en-US" altLang="ko-KR" sz="2400" dirty="0"/>
              <a:t>(count)</a:t>
            </a:r>
            <a:r>
              <a:rPr lang="ko-KR" altLang="en-US" sz="2400" dirty="0"/>
              <a:t>와 평균 점수</a:t>
            </a:r>
            <a:r>
              <a:rPr lang="en-US" altLang="ko-KR" sz="2400" dirty="0"/>
              <a:t>(avg)</a:t>
            </a:r>
            <a:r>
              <a:rPr lang="ko-KR" altLang="en-US" sz="2400" dirty="0"/>
              <a:t>를 구하세요</a:t>
            </a:r>
            <a:r>
              <a:rPr lang="en-US" altLang="ko-KR" sz="2400" dirty="0"/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400" dirty="0" err="1"/>
              <a:t>df</a:t>
            </a:r>
            <a:r>
              <a:rPr lang="en-US" altLang="ko-KR" sz="2400" dirty="0"/>
              <a:t> = </a:t>
            </a:r>
            <a:r>
              <a:rPr lang="en-US" altLang="ko-KR" sz="2400" dirty="0" err="1"/>
              <a:t>pd.DataFrame</a:t>
            </a:r>
            <a:r>
              <a:rPr lang="en-US" altLang="ko-KR" sz="2400" dirty="0"/>
              <a:t>({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400" dirty="0"/>
              <a:t>    'class': [1, 1, 1, 2, 2, 2],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400" dirty="0"/>
              <a:t>    'subject': ['Math', 'Math', 'Eng', 'Math', 'Eng', 'Eng'],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400" dirty="0"/>
              <a:t>    'score': [80, 90, 85, 70, 95, 90]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400" dirty="0"/>
              <a:t>})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FA84A2-9CE4-EB9F-51DB-26B46DE8C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2025-08-07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783929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5CB17B-AFBE-7BEA-B5FF-958B55C2F1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7AD128-AAC9-BA03-766C-6BF50E99C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accent2"/>
                </a:solidFill>
              </a:rPr>
              <a:t>실습</a:t>
            </a:r>
            <a:r>
              <a:rPr lang="en-US" altLang="ko-KR" dirty="0">
                <a:solidFill>
                  <a:schemeClr val="accent2"/>
                </a:solidFill>
              </a:rPr>
              <a:t>4. </a:t>
            </a:r>
            <a:r>
              <a:rPr lang="en-US" altLang="ko-KR" dirty="0" err="1">
                <a:solidFill>
                  <a:schemeClr val="accent2"/>
                </a:solidFill>
              </a:rPr>
              <a:t>groupby</a:t>
            </a:r>
            <a:r>
              <a:rPr lang="en-US" altLang="ko-KR" dirty="0">
                <a:solidFill>
                  <a:schemeClr val="accent2"/>
                </a:solidFill>
              </a:rPr>
              <a:t> </a:t>
            </a:r>
            <a:r>
              <a:rPr lang="ko-KR" altLang="en-US" dirty="0">
                <a:solidFill>
                  <a:schemeClr val="accent2"/>
                </a:solidFill>
              </a:rPr>
              <a:t>연습문제</a:t>
            </a:r>
            <a:r>
              <a:rPr lang="en-US" altLang="ko-KR" dirty="0">
                <a:solidFill>
                  <a:schemeClr val="accent2"/>
                </a:solidFill>
              </a:rPr>
              <a:t>(3)</a:t>
            </a:r>
            <a:endParaRPr lang="ko-KR" altLang="en-US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5F3D308B-0980-DC72-F62C-34D411EE99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788" y="1028175"/>
            <a:ext cx="11688424" cy="5208501"/>
          </a:xfrm>
        </p:spPr>
        <p:txBody>
          <a:bodyPr>
            <a:no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 startAt="3"/>
            </a:pPr>
            <a:r>
              <a:rPr lang="ko-KR" altLang="en-US" sz="2400" dirty="0"/>
              <a:t>아래 </a:t>
            </a:r>
            <a:r>
              <a:rPr lang="en-US" altLang="ko-KR" sz="2400" dirty="0" err="1"/>
              <a:t>DataFrame</a:t>
            </a:r>
            <a:r>
              <a:rPr lang="ko-KR" altLang="en-US" sz="2400" dirty="0"/>
              <a:t>에서 지역</a:t>
            </a:r>
            <a:r>
              <a:rPr lang="en-US" altLang="ko-KR" sz="2400" dirty="0"/>
              <a:t>(region)</a:t>
            </a:r>
            <a:r>
              <a:rPr lang="ko-KR" altLang="en-US" sz="2400" dirty="0"/>
              <a:t>별 판매자</a:t>
            </a:r>
            <a:r>
              <a:rPr lang="en-US" altLang="ko-KR" sz="2400" dirty="0"/>
              <a:t>(seller)</a:t>
            </a:r>
            <a:r>
              <a:rPr lang="ko-KR" altLang="en-US" sz="2400" dirty="0"/>
              <a:t>별로 판매액</a:t>
            </a:r>
            <a:r>
              <a:rPr lang="en-US" altLang="ko-KR" sz="2400" dirty="0"/>
              <a:t>(sales)</a:t>
            </a:r>
            <a:r>
              <a:rPr lang="ko-KR" altLang="en-US" sz="2400" dirty="0"/>
              <a:t>의 합계와 최대값을 구하세요</a:t>
            </a:r>
            <a:r>
              <a:rPr lang="en-US" altLang="ko-KR" sz="2400" dirty="0"/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400" dirty="0" err="1"/>
              <a:t>df</a:t>
            </a:r>
            <a:r>
              <a:rPr lang="en-US" altLang="ko-KR" sz="2400" dirty="0"/>
              <a:t> = </a:t>
            </a:r>
            <a:r>
              <a:rPr lang="en-US" altLang="ko-KR" sz="2400" dirty="0" err="1"/>
              <a:t>pd.DataFrame</a:t>
            </a:r>
            <a:r>
              <a:rPr lang="en-US" altLang="ko-KR" sz="2400" dirty="0"/>
              <a:t>({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400" dirty="0"/>
              <a:t>    'region': ['Seoul', 'Seoul', 'Busan', 'Busan', 'Daegu'],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400" dirty="0"/>
              <a:t>    'seller': ['A', 'B', 'A', 'B', 'A'],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400" dirty="0"/>
              <a:t>    'sales': [100, 200, 150, 120, 130]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400" dirty="0"/>
              <a:t>})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2239D0-F461-BC7B-1B75-3CFD4F7FF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2025-08-07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1336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D13C57-FA4E-7562-BEA7-2B52AA4581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8C9B09-0406-F571-FC6D-62BCC8D52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accent2"/>
                </a:solidFill>
              </a:rPr>
              <a:t>실습</a:t>
            </a:r>
            <a:r>
              <a:rPr lang="en-US" altLang="ko-KR" dirty="0">
                <a:solidFill>
                  <a:schemeClr val="accent2"/>
                </a:solidFill>
              </a:rPr>
              <a:t>4. </a:t>
            </a:r>
            <a:r>
              <a:rPr lang="en-US" altLang="ko-KR" dirty="0" err="1">
                <a:solidFill>
                  <a:schemeClr val="accent2"/>
                </a:solidFill>
              </a:rPr>
              <a:t>groupby</a:t>
            </a:r>
            <a:r>
              <a:rPr lang="en-US" altLang="ko-KR" dirty="0">
                <a:solidFill>
                  <a:schemeClr val="accent2"/>
                </a:solidFill>
              </a:rPr>
              <a:t> </a:t>
            </a:r>
            <a:r>
              <a:rPr lang="ko-KR" altLang="en-US" dirty="0">
                <a:solidFill>
                  <a:schemeClr val="accent2"/>
                </a:solidFill>
              </a:rPr>
              <a:t>연습문제</a:t>
            </a:r>
            <a:r>
              <a:rPr lang="en-US" altLang="ko-KR" dirty="0">
                <a:solidFill>
                  <a:schemeClr val="accent2"/>
                </a:solidFill>
              </a:rPr>
              <a:t>(4)</a:t>
            </a:r>
            <a:endParaRPr lang="ko-KR" altLang="en-US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B420BB23-DDA8-161D-8AE5-D60B2DC67C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788" y="1028175"/>
            <a:ext cx="11688424" cy="5208501"/>
          </a:xfrm>
        </p:spPr>
        <p:txBody>
          <a:bodyPr>
            <a:no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 startAt="4"/>
            </a:pPr>
            <a:r>
              <a:rPr lang="ko-KR" altLang="en-US" sz="2400" dirty="0"/>
              <a:t>아래 </a:t>
            </a:r>
            <a:r>
              <a:rPr lang="en-US" altLang="ko-KR" sz="2400" dirty="0" err="1"/>
              <a:t>DataFrame</a:t>
            </a:r>
            <a:r>
              <a:rPr lang="ko-KR" altLang="en-US" sz="2400" dirty="0"/>
              <a:t>에서 팀</a:t>
            </a:r>
            <a:r>
              <a:rPr lang="en-US" altLang="ko-KR" sz="2400" dirty="0"/>
              <a:t>(team)</a:t>
            </a:r>
            <a:r>
              <a:rPr lang="ko-KR" altLang="en-US" sz="2400" dirty="0"/>
              <a:t>별</a:t>
            </a:r>
            <a:r>
              <a:rPr lang="en-US" altLang="ko-KR" sz="2400" dirty="0"/>
              <a:t>, </a:t>
            </a:r>
            <a:r>
              <a:rPr lang="ko-KR" altLang="en-US" sz="2400" dirty="0"/>
              <a:t>포지션</a:t>
            </a:r>
            <a:r>
              <a:rPr lang="en-US" altLang="ko-KR" sz="2400" dirty="0"/>
              <a:t>(position)</a:t>
            </a:r>
            <a:r>
              <a:rPr lang="ko-KR" altLang="en-US" sz="2400" dirty="0"/>
              <a:t>별로 </a:t>
            </a:r>
            <a:r>
              <a:rPr lang="ko-KR" altLang="en-US" sz="2400" dirty="0" err="1"/>
              <a:t>결측치</a:t>
            </a:r>
            <a:r>
              <a:rPr lang="en-US" altLang="ko-KR" sz="2400" dirty="0"/>
              <a:t>(</a:t>
            </a:r>
            <a:r>
              <a:rPr lang="en-US" altLang="ko-KR" sz="2400" dirty="0" err="1"/>
              <a:t>NaN</a:t>
            </a:r>
            <a:r>
              <a:rPr lang="en-US" altLang="ko-KR" sz="2400" dirty="0"/>
              <a:t>)</a:t>
            </a:r>
            <a:r>
              <a:rPr lang="ko-KR" altLang="en-US" sz="2400" dirty="0"/>
              <a:t>를 포함한 점수</a:t>
            </a:r>
            <a:r>
              <a:rPr lang="en-US" altLang="ko-KR" sz="2400" dirty="0"/>
              <a:t>(score)</a:t>
            </a:r>
            <a:r>
              <a:rPr lang="ko-KR" altLang="en-US" sz="2400" dirty="0"/>
              <a:t>의 평균을 구하세요</a:t>
            </a:r>
            <a:r>
              <a:rPr lang="en-US" altLang="ko-KR" sz="2400" dirty="0"/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400" dirty="0" err="1"/>
              <a:t>df</a:t>
            </a:r>
            <a:r>
              <a:rPr lang="en-US" altLang="ko-KR" sz="2400" dirty="0"/>
              <a:t> = </a:t>
            </a:r>
            <a:r>
              <a:rPr lang="en-US" altLang="ko-KR" sz="2400" dirty="0" err="1"/>
              <a:t>pd.DataFrame</a:t>
            </a:r>
            <a:r>
              <a:rPr lang="en-US" altLang="ko-KR" sz="2400" dirty="0"/>
              <a:t>({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400" dirty="0"/>
              <a:t>    'team': ['A', 'A', 'B', 'B', 'A', 'B'],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400" dirty="0"/>
              <a:t>    'position': ['FW', 'DF', 'FW', 'DF', 'DF', 'FW'],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400" dirty="0"/>
              <a:t>    'score': [3, 2, None, 1, 4, 2]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400" dirty="0"/>
              <a:t>})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2303D3-01E0-9924-C51E-4E70E6E9B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2025-08-07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616014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380E9E-403B-C0B7-826A-13F2FEF438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B767ED-889D-BC01-90AB-017B8BF97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accent2"/>
                </a:solidFill>
              </a:rPr>
              <a:t>실습</a:t>
            </a:r>
            <a:r>
              <a:rPr lang="en-US" altLang="ko-KR" dirty="0">
                <a:solidFill>
                  <a:schemeClr val="accent2"/>
                </a:solidFill>
              </a:rPr>
              <a:t>4. </a:t>
            </a:r>
            <a:r>
              <a:rPr lang="en-US" altLang="ko-KR" dirty="0" err="1">
                <a:solidFill>
                  <a:schemeClr val="accent2"/>
                </a:solidFill>
              </a:rPr>
              <a:t>groupby</a:t>
            </a:r>
            <a:r>
              <a:rPr lang="en-US" altLang="ko-KR" dirty="0">
                <a:solidFill>
                  <a:schemeClr val="accent2"/>
                </a:solidFill>
              </a:rPr>
              <a:t> </a:t>
            </a:r>
            <a:r>
              <a:rPr lang="ko-KR" altLang="en-US" dirty="0">
                <a:solidFill>
                  <a:schemeClr val="accent2"/>
                </a:solidFill>
              </a:rPr>
              <a:t>연습문제</a:t>
            </a:r>
            <a:r>
              <a:rPr lang="en-US" altLang="ko-KR" dirty="0">
                <a:solidFill>
                  <a:schemeClr val="accent2"/>
                </a:solidFill>
              </a:rPr>
              <a:t>(5)</a:t>
            </a:r>
            <a:endParaRPr lang="ko-KR" altLang="en-US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0A3E6256-6EB6-ADDA-4CD4-E763C085C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788" y="1028175"/>
            <a:ext cx="11688424" cy="5208501"/>
          </a:xfrm>
        </p:spPr>
        <p:txBody>
          <a:bodyPr>
            <a:no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 startAt="5"/>
            </a:pPr>
            <a:r>
              <a:rPr lang="ko-KR" altLang="en-US" sz="2400" dirty="0"/>
              <a:t>아래 </a:t>
            </a:r>
            <a:r>
              <a:rPr lang="en-US" altLang="ko-KR" sz="2400" dirty="0" err="1"/>
              <a:t>DataFrame</a:t>
            </a:r>
            <a:r>
              <a:rPr lang="ko-KR" altLang="en-US" sz="2400" dirty="0"/>
              <a:t>에서 부서</a:t>
            </a:r>
            <a:r>
              <a:rPr lang="en-US" altLang="ko-KR" sz="2400" dirty="0"/>
              <a:t>(dept)</a:t>
            </a:r>
            <a:r>
              <a:rPr lang="ko-KR" altLang="en-US" sz="2400" dirty="0"/>
              <a:t>별로 성별</a:t>
            </a:r>
            <a:r>
              <a:rPr lang="en-US" altLang="ko-KR" sz="2400" dirty="0"/>
              <a:t>(gender)</a:t>
            </a:r>
            <a:r>
              <a:rPr lang="ko-KR" altLang="en-US" sz="2400" dirty="0"/>
              <a:t>별 인원 수와</a:t>
            </a:r>
            <a:r>
              <a:rPr lang="en-US" altLang="ko-KR" sz="2400" dirty="0"/>
              <a:t>, </a:t>
            </a:r>
            <a:r>
              <a:rPr lang="ko-KR" altLang="en-US" sz="2400" dirty="0"/>
              <a:t>총 연봉</a:t>
            </a:r>
            <a:r>
              <a:rPr lang="en-US" altLang="ko-KR" sz="2400" dirty="0"/>
              <a:t>(salary) </a:t>
            </a:r>
            <a:r>
              <a:rPr lang="ko-KR" altLang="en-US" sz="2400" dirty="0"/>
              <a:t>합계를 구하세요</a:t>
            </a:r>
            <a:r>
              <a:rPr lang="en-US" altLang="ko-KR" sz="2400" dirty="0"/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400" dirty="0" err="1"/>
              <a:t>df</a:t>
            </a:r>
            <a:r>
              <a:rPr lang="en-US" altLang="ko-KR" sz="2400" dirty="0"/>
              <a:t> = </a:t>
            </a:r>
            <a:r>
              <a:rPr lang="en-US" altLang="ko-KR" sz="2400" dirty="0" err="1"/>
              <a:t>pd.DataFrame</a:t>
            </a:r>
            <a:r>
              <a:rPr lang="en-US" altLang="ko-KR" sz="2400" dirty="0"/>
              <a:t>({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400" dirty="0"/>
              <a:t>    'dept': ['HR', 'HR', 'IT', 'IT', 'Sales', 'Sales'],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400" dirty="0"/>
              <a:t>    'gender': ['M', 'F', 'F', 'M', 'F', 'F'],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400" dirty="0"/>
              <a:t>    'salary': [3500, 3200, 4000, 4200, 3000, 3100]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400" dirty="0"/>
              <a:t>})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815BF9-CF0F-0206-0AD7-B63D4070C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2025-08-07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607077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048508-AAA0-ABBB-4AA1-756029F1E9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A3E9F74D-109B-6AF9-777B-3CFA92906B71}"/>
              </a:ext>
            </a:extLst>
          </p:cNvPr>
          <p:cNvSpPr txBox="1">
            <a:spLocks/>
          </p:cNvSpPr>
          <p:nvPr/>
        </p:nvSpPr>
        <p:spPr>
          <a:xfrm>
            <a:off x="1524000" y="2555530"/>
            <a:ext cx="9144000" cy="111610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solidFill>
                  <a:schemeClr val="accent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2959371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742D56-A1E3-1812-46AB-6C9CB6B299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D76FDA-9EA4-6846-54F0-E9A8FC7CD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조건 </a:t>
            </a:r>
            <a:r>
              <a:rPr lang="ko-KR" altLang="en-US" dirty="0" err="1"/>
              <a:t>필터링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8F17A7-9519-C1AB-2D7A-D0713A850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2025-08-07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4236CC8-FA35-04F4-71AA-E30C9823E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7CA576A0-1B06-D904-50D1-F48985BED693}"/>
              </a:ext>
            </a:extLst>
          </p:cNvPr>
          <p:cNvSpPr txBox="1">
            <a:spLocks/>
          </p:cNvSpPr>
          <p:nvPr/>
        </p:nvSpPr>
        <p:spPr>
          <a:xfrm>
            <a:off x="238991" y="968698"/>
            <a:ext cx="11701221" cy="4830317"/>
          </a:xfrm>
          <a:prstGeom prst="rect">
            <a:avLst/>
          </a:prstGeom>
        </p:spPr>
        <p:txBody>
          <a:bodyPr vert="horz" lIns="90000" tIns="45720" rIns="9000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dirty="0"/>
              <a:t>💡 여러 조건 결합</a:t>
            </a:r>
            <a:endParaRPr lang="en-US" altLang="ko-KR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/>
              <a:t>AND </a:t>
            </a:r>
            <a:r>
              <a:rPr lang="ko-KR" altLang="en-US" dirty="0"/>
              <a:t>조건</a:t>
            </a:r>
            <a:r>
              <a:rPr lang="en-US" altLang="ko-KR" dirty="0"/>
              <a:t>: &amp;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/>
              <a:t>OR </a:t>
            </a:r>
            <a:r>
              <a:rPr lang="ko-KR" altLang="en-US" dirty="0"/>
              <a:t>조건</a:t>
            </a:r>
            <a:r>
              <a:rPr lang="en-US" altLang="ko-KR" dirty="0"/>
              <a:t>: |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/>
              <a:t>NOT </a:t>
            </a:r>
            <a:r>
              <a:rPr lang="ko-KR" altLang="en-US" dirty="0"/>
              <a:t>조건</a:t>
            </a:r>
            <a:r>
              <a:rPr lang="en-US" altLang="ko-KR" dirty="0"/>
              <a:t>: ~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⚠️</a:t>
            </a:r>
            <a:r>
              <a:rPr lang="ko-KR" altLang="en-US" dirty="0"/>
              <a:t>각 조건은 반드시 괄호로 묶어야 함</a:t>
            </a:r>
            <a:endParaRPr lang="en-US" altLang="ko-KR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85961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F39AEE-6F55-B1B3-4DAA-90E42BBCC6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LMH\Desktop\조건필터링3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37" t="12374" r="7863" b="12873"/>
          <a:stretch/>
        </p:blipFill>
        <p:spPr bwMode="auto">
          <a:xfrm>
            <a:off x="2301073" y="1374972"/>
            <a:ext cx="7596554" cy="4453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0F3FF72-3D4C-578B-C401-AB2E50B32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조건 </a:t>
            </a:r>
            <a:r>
              <a:rPr lang="ko-KR" altLang="en-US" dirty="0" err="1"/>
              <a:t>필터링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862C4C-F909-0E19-2968-9492B3355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2025-08-07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CF0F858-EA6C-B13A-B1E2-E1FD09FF1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089924-9473-838A-57CB-4DB72779B3FA}"/>
              </a:ext>
            </a:extLst>
          </p:cNvPr>
          <p:cNvSpPr txBox="1"/>
          <p:nvPr/>
        </p:nvSpPr>
        <p:spPr>
          <a:xfrm>
            <a:off x="2174731" y="913307"/>
            <a:ext cx="46070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b="0" i="0" dirty="0">
                <a:effectLst/>
                <a:latin typeface="+mn-ea"/>
              </a:rPr>
              <a:t>✅ </a:t>
            </a:r>
            <a:r>
              <a:rPr lang="ko-KR" altLang="en-US" sz="2400" dirty="0"/>
              <a:t>여러 조건 결합 예제</a:t>
            </a:r>
            <a:endParaRPr lang="en-US" altLang="ko-KR" sz="2400" dirty="0"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3AF45D-4E88-303B-F0D9-C6682164BB2A}"/>
              </a:ext>
            </a:extLst>
          </p:cNvPr>
          <p:cNvSpPr txBox="1"/>
          <p:nvPr/>
        </p:nvSpPr>
        <p:spPr>
          <a:xfrm>
            <a:off x="2301073" y="5841503"/>
            <a:ext cx="7717134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 여러 조건 결합 시 각 조건을 괄호로 감싸야 오류가 발생하지 않음</a:t>
            </a:r>
            <a:endParaRPr lang="en-US" altLang="ko-KR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26838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F39AEE-6F55-B1B3-4DAA-90E42BBCC6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F3FF72-3D4C-578B-C401-AB2E50B32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조건 </a:t>
            </a:r>
            <a:r>
              <a:rPr lang="ko-KR" altLang="en-US" dirty="0" err="1"/>
              <a:t>필터링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862C4C-F909-0E19-2968-9492B3355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2025-08-07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CF0F858-EA6C-B13A-B1E2-E1FD09FF1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089924-9473-838A-57CB-4DB72779B3FA}"/>
              </a:ext>
            </a:extLst>
          </p:cNvPr>
          <p:cNvSpPr txBox="1"/>
          <p:nvPr/>
        </p:nvSpPr>
        <p:spPr>
          <a:xfrm>
            <a:off x="1388451" y="1918142"/>
            <a:ext cx="46070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b="0" i="0" dirty="0">
                <a:effectLst/>
                <a:latin typeface="+mn-ea"/>
              </a:rPr>
              <a:t>✅ </a:t>
            </a:r>
            <a:r>
              <a:rPr lang="en-US" altLang="ko-KR" sz="2400" dirty="0" err="1"/>
              <a:t>isin</a:t>
            </a:r>
            <a:r>
              <a:rPr lang="en-US" altLang="ko-KR" sz="2400" dirty="0"/>
              <a:t>()</a:t>
            </a:r>
            <a:r>
              <a:rPr lang="ko-KR" altLang="en-US" sz="2400" dirty="0"/>
              <a:t>을 활용한 다중 조건 </a:t>
            </a:r>
            <a:r>
              <a:rPr lang="ko-KR" altLang="en-US" sz="2400" dirty="0" err="1"/>
              <a:t>필터링</a:t>
            </a:r>
            <a:endParaRPr lang="en-US" altLang="ko-KR" sz="2400" dirty="0"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3AF45D-4E88-303B-F0D9-C6682164BB2A}"/>
              </a:ext>
            </a:extLst>
          </p:cNvPr>
          <p:cNvSpPr txBox="1"/>
          <p:nvPr/>
        </p:nvSpPr>
        <p:spPr>
          <a:xfrm>
            <a:off x="1488831" y="4913643"/>
            <a:ext cx="7717134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 </a:t>
            </a:r>
            <a:r>
              <a:rPr lang="en-US" altLang="ko-KR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isin</a:t>
            </a:r>
            <a:r>
              <a:rPr lang="en-US" altLang="ko-KR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() </a:t>
            </a:r>
            <a:r>
              <a:rPr lang="ko-KR" altLang="en-US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메서드는</a:t>
            </a:r>
            <a:r>
              <a:rPr lang="ko-KR" altLang="en-US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여러 값 중 하나에 해당하는지 여부를 판단할 때 사용함</a:t>
            </a:r>
            <a:endParaRPr lang="en-US" altLang="ko-KR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  <p:pic>
        <p:nvPicPr>
          <p:cNvPr id="4098" name="Picture 2" descr="C:\Users\LMH\Desktop\isin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03" t="21726" r="7930" b="21112"/>
          <a:stretch/>
        </p:blipFill>
        <p:spPr bwMode="auto">
          <a:xfrm>
            <a:off x="1488831" y="2441748"/>
            <a:ext cx="9214338" cy="2471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08790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742D56-A1E3-1812-46AB-6C9CB6B299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D76FDA-9EA4-6846-54F0-E9A8FC7CD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reset_index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8F17A7-9519-C1AB-2D7A-D0713A850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2025-08-07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4236CC8-FA35-04F4-71AA-E30C9823E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7CA576A0-1B06-D904-50D1-F48985BED693}"/>
              </a:ext>
            </a:extLst>
          </p:cNvPr>
          <p:cNvSpPr txBox="1">
            <a:spLocks/>
          </p:cNvSpPr>
          <p:nvPr/>
        </p:nvSpPr>
        <p:spPr>
          <a:xfrm>
            <a:off x="238991" y="968698"/>
            <a:ext cx="11701221" cy="5321570"/>
          </a:xfrm>
          <a:prstGeom prst="rect">
            <a:avLst/>
          </a:prstGeom>
        </p:spPr>
        <p:txBody>
          <a:bodyPr vert="horz" lIns="90000" tIns="45720" rIns="9000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2400" dirty="0"/>
              <a:t>💡 </a:t>
            </a:r>
            <a:r>
              <a:rPr lang="en-US" altLang="ko-KR" sz="2400" dirty="0" err="1"/>
              <a:t>reset_index</a:t>
            </a:r>
            <a:r>
              <a:rPr lang="en-US" altLang="ko-KR" sz="2400" dirty="0"/>
              <a:t>()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 err="1"/>
              <a:t>DataFrame</a:t>
            </a:r>
            <a:r>
              <a:rPr lang="ko-KR" altLang="en-US" sz="2000" dirty="0"/>
              <a:t>의 인덱스를 기본값</a:t>
            </a:r>
            <a:r>
              <a:rPr lang="en-US" altLang="ko-KR" sz="2000" dirty="0"/>
              <a:t>(0, 1, 2, …)</a:t>
            </a:r>
            <a:r>
              <a:rPr lang="ko-KR" altLang="en-US" sz="2000" dirty="0"/>
              <a:t>으로 되돌리는 함수</a:t>
            </a:r>
            <a:endParaRPr lang="en-US" altLang="ko-KR" sz="2000" dirty="0"/>
          </a:p>
          <a:p>
            <a:pPr lvl="2">
              <a:lnSpc>
                <a:spcPct val="150000"/>
              </a:lnSpc>
            </a:pPr>
            <a:r>
              <a:rPr lang="ko-KR" altLang="en-US" sz="1800" dirty="0"/>
              <a:t>인덱스가 중간에 비연속적이거나</a:t>
            </a:r>
            <a:r>
              <a:rPr lang="en-US" altLang="ko-KR" sz="1800" dirty="0"/>
              <a:t>, </a:t>
            </a:r>
            <a:r>
              <a:rPr lang="ko-KR" altLang="en-US" sz="1800" dirty="0"/>
              <a:t>삭제</a:t>
            </a:r>
            <a:r>
              <a:rPr lang="en-US" altLang="ko-KR" sz="1800" dirty="0"/>
              <a:t>/</a:t>
            </a:r>
            <a:r>
              <a:rPr lang="ko-KR" altLang="en-US" sz="1800" dirty="0"/>
              <a:t>추출</a:t>
            </a:r>
            <a:r>
              <a:rPr lang="en-US" altLang="ko-KR" sz="1800" dirty="0"/>
              <a:t>/</a:t>
            </a:r>
            <a:r>
              <a:rPr lang="ko-KR" altLang="en-US" sz="1800" dirty="0" err="1"/>
              <a:t>필터링</a:t>
            </a:r>
            <a:r>
              <a:rPr lang="ko-KR" altLang="en-US" sz="1800" dirty="0"/>
              <a:t> 등으로 어긋났을 때 정렬된 기본 인덱스를 다시 부여함</a:t>
            </a:r>
            <a:endParaRPr lang="en-US" altLang="ko-KR" sz="1800" dirty="0"/>
          </a:p>
          <a:p>
            <a:pPr lvl="2">
              <a:lnSpc>
                <a:spcPct val="150000"/>
              </a:lnSpc>
            </a:pPr>
            <a:r>
              <a:rPr lang="ko-KR" altLang="en-US" sz="1800" dirty="0"/>
              <a:t>행 삭제</a:t>
            </a:r>
            <a:r>
              <a:rPr lang="en-US" altLang="ko-KR" sz="1800" dirty="0"/>
              <a:t>, </a:t>
            </a:r>
            <a:r>
              <a:rPr lang="ko-KR" altLang="en-US" sz="1800" dirty="0"/>
              <a:t>조건 </a:t>
            </a:r>
            <a:r>
              <a:rPr lang="ko-KR" altLang="en-US" sz="1800" dirty="0" err="1"/>
              <a:t>필터링</a:t>
            </a:r>
            <a:r>
              <a:rPr lang="ko-KR" altLang="en-US" sz="1800" dirty="0"/>
              <a:t> 등 후에는 </a:t>
            </a:r>
            <a:r>
              <a:rPr lang="en-US" altLang="ko-KR" sz="1800" dirty="0" err="1"/>
              <a:t>reset_index</a:t>
            </a:r>
            <a:r>
              <a:rPr lang="en-US" altLang="ko-KR" sz="1800" dirty="0"/>
              <a:t>(drop=True) </a:t>
            </a:r>
            <a:r>
              <a:rPr lang="ko-KR" altLang="en-US" sz="1800" dirty="0"/>
              <a:t>습관화</a:t>
            </a:r>
            <a:endParaRPr lang="en-US" altLang="ko-KR" sz="18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/>
              <a:t>drop</a:t>
            </a:r>
          </a:p>
          <a:p>
            <a:pPr lvl="2">
              <a:lnSpc>
                <a:spcPct val="150000"/>
              </a:lnSpc>
            </a:pPr>
            <a:r>
              <a:rPr lang="en-US" altLang="ko-KR" sz="1800" dirty="0"/>
              <a:t>True : </a:t>
            </a:r>
            <a:r>
              <a:rPr lang="ko-KR" altLang="en-US" sz="1800" dirty="0"/>
              <a:t>기존 인덱스 값을 새로운 열로 남기지 않고 완전히 버림</a:t>
            </a:r>
          </a:p>
          <a:p>
            <a:pPr lvl="2">
              <a:lnSpc>
                <a:spcPct val="150000"/>
              </a:lnSpc>
            </a:pPr>
            <a:r>
              <a:rPr lang="en-US" altLang="ko-KR" sz="1800" dirty="0"/>
              <a:t>False(</a:t>
            </a:r>
            <a:r>
              <a:rPr lang="ko-KR" altLang="en-US" sz="1800" dirty="0"/>
              <a:t>기본값</a:t>
            </a:r>
            <a:r>
              <a:rPr lang="en-US" altLang="ko-KR" sz="1800" dirty="0"/>
              <a:t>) : </a:t>
            </a:r>
            <a:r>
              <a:rPr lang="ko-KR" altLang="en-US" sz="1800" dirty="0"/>
              <a:t>기존 인덱스 값을 새 열로 </a:t>
            </a:r>
            <a:r>
              <a:rPr lang="en-US" altLang="ko-KR" sz="1800" dirty="0" err="1"/>
              <a:t>DataFrame</a:t>
            </a:r>
            <a:r>
              <a:rPr lang="ko-KR" altLang="en-US" sz="1800" dirty="0"/>
              <a:t>에 남김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 err="1"/>
              <a:t>inplace</a:t>
            </a:r>
            <a:endParaRPr lang="en-US" altLang="ko-KR" sz="2000" dirty="0"/>
          </a:p>
          <a:p>
            <a:pPr lvl="2">
              <a:lnSpc>
                <a:spcPct val="150000"/>
              </a:lnSpc>
            </a:pPr>
            <a:r>
              <a:rPr lang="en-US" altLang="ko-KR" sz="1800" dirty="0"/>
              <a:t>True : </a:t>
            </a:r>
            <a:r>
              <a:rPr lang="ko-KR" altLang="en-US" sz="1800" dirty="0"/>
              <a:t>원본을 직접 변경</a:t>
            </a:r>
          </a:p>
          <a:p>
            <a:pPr lvl="2">
              <a:lnSpc>
                <a:spcPct val="150000"/>
              </a:lnSpc>
            </a:pPr>
            <a:r>
              <a:rPr lang="en-US" altLang="ko-KR" sz="1800" dirty="0"/>
              <a:t>False(</a:t>
            </a:r>
            <a:r>
              <a:rPr lang="ko-KR" altLang="en-US" sz="1800" dirty="0"/>
              <a:t>기본값</a:t>
            </a:r>
            <a:r>
              <a:rPr lang="en-US" altLang="ko-KR" sz="1800" dirty="0"/>
              <a:t>) : </a:t>
            </a:r>
            <a:r>
              <a:rPr lang="ko-KR" altLang="en-US" sz="1800" dirty="0"/>
              <a:t>변경된 </a:t>
            </a:r>
            <a:r>
              <a:rPr lang="en-US" altLang="ko-KR" sz="1800" dirty="0" err="1"/>
              <a:t>DataFrame</a:t>
            </a:r>
            <a:r>
              <a:rPr lang="ko-KR" altLang="en-US" sz="1800" dirty="0"/>
              <a:t>을 반환</a:t>
            </a:r>
            <a:r>
              <a:rPr lang="en-US" altLang="ko-KR" sz="1800" dirty="0"/>
              <a:t>(</a:t>
            </a:r>
            <a:r>
              <a:rPr lang="ko-KR" altLang="en-US" sz="1800" dirty="0"/>
              <a:t>원본은 그대로</a:t>
            </a:r>
            <a:r>
              <a:rPr lang="en-US" altLang="ko-KR" sz="1800" dirty="0"/>
              <a:t>)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51215882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Pretendard Black"/>
        <a:ea typeface="Pretendard Black"/>
        <a:cs typeface=""/>
      </a:majorFont>
      <a:minorFont>
        <a:latin typeface="Pretendard Medium"/>
        <a:ea typeface="Pretendard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9034</TotalTime>
  <Words>2682</Words>
  <Application>Microsoft Office PowerPoint</Application>
  <PresentationFormat>와이드스크린</PresentationFormat>
  <Paragraphs>425</Paragraphs>
  <Slides>58</Slides>
  <Notes>52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58</vt:i4>
      </vt:variant>
    </vt:vector>
  </HeadingPairs>
  <TitlesOfParts>
    <vt:vector size="68" baseType="lpstr">
      <vt:lpstr>G마켓 산스 TTF Bold</vt:lpstr>
      <vt:lpstr>Kim jung chul Gothic Regular</vt:lpstr>
      <vt:lpstr>Pretendard Black</vt:lpstr>
      <vt:lpstr>Pretendard Light</vt:lpstr>
      <vt:lpstr>Pretendard Medium</vt:lpstr>
      <vt:lpstr>맑은 고딕</vt:lpstr>
      <vt:lpstr>메이플스토리</vt:lpstr>
      <vt:lpstr>Arial</vt:lpstr>
      <vt:lpstr>Wingdings</vt:lpstr>
      <vt:lpstr>1_Office 테마</vt:lpstr>
      <vt:lpstr>x</vt:lpstr>
      <vt:lpstr>PowerPoint 프레젠테이션</vt:lpstr>
      <vt:lpstr>PowerPoint 프레젠테이션</vt:lpstr>
      <vt:lpstr>조건 필터링</vt:lpstr>
      <vt:lpstr>조건 필터링</vt:lpstr>
      <vt:lpstr>조건 필터링</vt:lpstr>
      <vt:lpstr>조건 필터링</vt:lpstr>
      <vt:lpstr>조건 필터링</vt:lpstr>
      <vt:lpstr>reset_index()</vt:lpstr>
      <vt:lpstr>reset_index()</vt:lpstr>
      <vt:lpstr>reset_index()</vt:lpstr>
      <vt:lpstr>reset_index()</vt:lpstr>
      <vt:lpstr>실습1. 조건 필터링 연습(1)</vt:lpstr>
      <vt:lpstr>실습1. 조건 필터링 연습(2)</vt:lpstr>
      <vt:lpstr>실습1. 조건 필터링 연습(3)</vt:lpstr>
      <vt:lpstr>PowerPoint 프레젠테이션</vt:lpstr>
      <vt:lpstr>열 추가 및 수정</vt:lpstr>
      <vt:lpstr>열 추가 및 수정</vt:lpstr>
      <vt:lpstr>열 삭제 </vt:lpstr>
      <vt:lpstr>열 삭제 </vt:lpstr>
      <vt:lpstr>PowerPoint 프레젠테이션</vt:lpstr>
      <vt:lpstr>행 추가(concat)</vt:lpstr>
      <vt:lpstr>행 추가(concat)</vt:lpstr>
      <vt:lpstr>행 수정</vt:lpstr>
      <vt:lpstr>행 삭제</vt:lpstr>
      <vt:lpstr>실습2. 행/열 추가·수정·삭제(1)</vt:lpstr>
      <vt:lpstr>실습2. 행/열 추가·수정·삭제(2)</vt:lpstr>
      <vt:lpstr>실습2. 행/열 추가·수정·삭제(3)</vt:lpstr>
      <vt:lpstr>실습2. 행/열 추가·수정·삭제(4)</vt:lpstr>
      <vt:lpstr>실습2. 행/열 추가·수정·삭제(5)</vt:lpstr>
      <vt:lpstr>PowerPoint 프레젠테이션</vt:lpstr>
      <vt:lpstr>문자열 데이터 처리</vt:lpstr>
      <vt:lpstr>문자열 데이터 처리</vt:lpstr>
      <vt:lpstr>PowerPoint 프레젠테이션</vt:lpstr>
      <vt:lpstr>값 기준 정렬(sort_values)</vt:lpstr>
      <vt:lpstr>값 기준 정렬(sort_values)</vt:lpstr>
      <vt:lpstr>값 기준 정렬(sort_values)</vt:lpstr>
      <vt:lpstr>값 기준 정렬(sort_values)</vt:lpstr>
      <vt:lpstr>인덱스 기준 정렬(sort_index)</vt:lpstr>
      <vt:lpstr>인덱스 기준 정렬(sort_index)</vt:lpstr>
      <vt:lpstr>실습3. 정렬(1)</vt:lpstr>
      <vt:lpstr>실습3. 정렬(2)</vt:lpstr>
      <vt:lpstr>실습3. 정렬(3)</vt:lpstr>
      <vt:lpstr>PowerPoint 프레젠테이션</vt:lpstr>
      <vt:lpstr>groupby</vt:lpstr>
      <vt:lpstr>groupby</vt:lpstr>
      <vt:lpstr>groupby</vt:lpstr>
      <vt:lpstr>groupby</vt:lpstr>
      <vt:lpstr>groupby</vt:lpstr>
      <vt:lpstr>groupby</vt:lpstr>
      <vt:lpstr>groupby</vt:lpstr>
      <vt:lpstr>groupby</vt:lpstr>
      <vt:lpstr>실습4. groupby 연습문제(1)</vt:lpstr>
      <vt:lpstr>실습4. groupby 연습문제(2)</vt:lpstr>
      <vt:lpstr>실습4. groupby 연습문제(3)</vt:lpstr>
      <vt:lpstr>실습4. groupby 연습문제(4)</vt:lpstr>
      <vt:lpstr>실습4. groupby 연습문제(5)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</dc:title>
  <dc:creator>spreatics</dc:creator>
  <cp:lastModifiedBy>On Coding</cp:lastModifiedBy>
  <cp:revision>617</cp:revision>
  <dcterms:created xsi:type="dcterms:W3CDTF">2023-01-31T04:26:23Z</dcterms:created>
  <dcterms:modified xsi:type="dcterms:W3CDTF">2025-08-07T06:32:50Z</dcterms:modified>
</cp:coreProperties>
</file>