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1004" r:id="rId2"/>
    <p:sldId id="257" r:id="rId3"/>
    <p:sldId id="1323" r:id="rId4"/>
    <p:sldId id="1314" r:id="rId5"/>
    <p:sldId id="1263" r:id="rId6"/>
    <p:sldId id="672" r:id="rId7"/>
    <p:sldId id="1320" r:id="rId8"/>
    <p:sldId id="1269" r:id="rId9"/>
    <p:sldId id="1265" r:id="rId10"/>
    <p:sldId id="1321" r:id="rId11"/>
    <p:sldId id="1324" r:id="rId12"/>
    <p:sldId id="1322" r:id="rId13"/>
    <p:sldId id="1325" r:id="rId14"/>
    <p:sldId id="1326" r:id="rId15"/>
    <p:sldId id="1327" r:id="rId16"/>
    <p:sldId id="1328" r:id="rId17"/>
    <p:sldId id="1329" r:id="rId18"/>
    <p:sldId id="1356" r:id="rId19"/>
    <p:sldId id="1330" r:id="rId20"/>
    <p:sldId id="1331" r:id="rId21"/>
    <p:sldId id="1332" r:id="rId22"/>
    <p:sldId id="1334" r:id="rId23"/>
    <p:sldId id="1333" r:id="rId24"/>
    <p:sldId id="1335" r:id="rId25"/>
    <p:sldId id="1336" r:id="rId26"/>
    <p:sldId id="1342" r:id="rId27"/>
    <p:sldId id="1345" r:id="rId28"/>
    <p:sldId id="1346" r:id="rId29"/>
    <p:sldId id="1341" r:id="rId30"/>
    <p:sldId id="1344" r:id="rId31"/>
    <p:sldId id="1337" r:id="rId32"/>
    <p:sldId id="1340" r:id="rId33"/>
    <p:sldId id="1343" r:id="rId34"/>
    <p:sldId id="694" r:id="rId35"/>
    <p:sldId id="704" r:id="rId36"/>
    <p:sldId id="1347" r:id="rId37"/>
    <p:sldId id="1348" r:id="rId38"/>
    <p:sldId id="1349" r:id="rId39"/>
    <p:sldId id="703" r:id="rId40"/>
    <p:sldId id="1350" r:id="rId41"/>
    <p:sldId id="1351" r:id="rId42"/>
    <p:sldId id="1357" r:id="rId43"/>
    <p:sldId id="1352" r:id="rId44"/>
    <p:sldId id="1353" r:id="rId45"/>
    <p:sldId id="1358" r:id="rId46"/>
    <p:sldId id="1354" r:id="rId47"/>
    <p:sldId id="1355" r:id="rId48"/>
    <p:sldId id="706" r:id="rId49"/>
    <p:sldId id="81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FF99"/>
    <a:srgbClr val="FF5050"/>
    <a:srgbClr val="FF7C80"/>
    <a:srgbClr val="2B2B2B"/>
    <a:srgbClr val="00B050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0" autoAdjust="0"/>
    <p:restoredTop sz="91676" autoAdjust="0"/>
  </p:normalViewPr>
  <p:slideViewPr>
    <p:cSldViewPr snapToGrid="0">
      <p:cViewPr>
        <p:scale>
          <a:sx n="50" d="100"/>
          <a:sy n="50" d="100"/>
        </p:scale>
        <p:origin x="1335" y="2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2025-08-08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51A71-8B91-0E79-FE90-89675E00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DA500A-9F97-4E1B-E46F-3E269393D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473E4-1C88-A6EF-AE85-8298C73C2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225C25-5BB3-E9AA-720F-BB9DBAD5B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52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29A2D-E048-6AA6-4BF9-D2C98CB0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825C00-6947-B55B-F346-F7D44B34E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64EE59-589B-75A0-A963-152BB4927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5B8A3-E8B3-F0CC-5633-9A2841F0E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93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C9CE-B931-351E-4DF7-B62DE7A2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74147A-79B8-55B6-931E-D3318C72B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A0F27E-126A-48DC-5FBC-9477A2CF3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9C91D-97F2-0D5A-F5C2-6DD0293EF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39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B2E4-252E-11C5-7265-D06DE6AF9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6A0F9B-3828-C0D7-6845-0E5535CF8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274946-1CB4-758C-ACED-8E951014D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9CEF2-59B8-D776-8347-3A7384945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7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E8DB4-DE3A-E8FF-581D-35B0966DC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D0C772-47F5-3E8E-4C27-E6FD30224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5782E9-E081-988F-DA8B-6BBDA9F9C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113B9-556B-E8EC-3C35-E09D9DEED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06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399B2-FFA8-624E-4A9A-D96FC5D08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F6B2D5-B0CF-A8FF-A111-97C973F312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A7975B-0D64-9F66-B6A6-FCC74C89F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9EB3E-84B1-67B2-C6BE-B6CFF5820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5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matplotlib.org/stable/content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2C889-FC32-E2DE-C709-704D11D21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B3B4F-FEF1-2F86-A1E7-FED6F2D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사용 준비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19C62-29D9-7A7B-68BF-7A5D6F30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B06DD0-48C2-43BB-441B-BBDE1AA8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4372D7E-93B2-6385-8A6D-1E70E3D6D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145407"/>
            <a:ext cx="87439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F00C7-8E7C-6DF7-644E-D775BF8D5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45015-E201-B92D-35C1-084E1CC4A880}"/>
              </a:ext>
            </a:extLst>
          </p:cNvPr>
          <p:cNvSpPr txBox="1"/>
          <p:nvPr/>
        </p:nvSpPr>
        <p:spPr>
          <a:xfrm>
            <a:off x="2960387" y="2600493"/>
            <a:ext cx="6271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Matplotlib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기초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67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9A07-F483-E8B8-220A-8DCA4FAE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0A4AF76-0962-A2CE-C93E-515A769A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 err="1"/>
              <a:t>pyplot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8E725A2-6AB0-7D00-8CFD-64A52FF73483}"/>
              </a:ext>
            </a:extLst>
          </p:cNvPr>
          <p:cNvSpPr txBox="1">
            <a:spLocks/>
          </p:cNvSpPr>
          <p:nvPr/>
        </p:nvSpPr>
        <p:spPr>
          <a:xfrm>
            <a:off x="251788" y="1026757"/>
            <a:ext cx="11701221" cy="213735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pyplot</a:t>
            </a:r>
            <a:r>
              <a:rPr lang="ko-KR" altLang="en-US" dirty="0"/>
              <a:t>은 </a:t>
            </a:r>
            <a:r>
              <a:rPr lang="en-US" altLang="ko-KR" dirty="0"/>
              <a:t>Matplotlib</a:t>
            </a:r>
            <a:r>
              <a:rPr lang="ko-KR" altLang="en-US" dirty="0"/>
              <a:t>에서 가장 많이 사용하는 서브패키지로</a:t>
            </a:r>
            <a:r>
              <a:rPr lang="en-US" altLang="ko-KR" dirty="0"/>
              <a:t>, </a:t>
            </a:r>
            <a:r>
              <a:rPr lang="ko-KR" altLang="en-US" dirty="0"/>
              <a:t>간단한 명령으로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그래프를 빠르게 생성할 수 있도록 함수 기반 인터페이스를 제공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E5845-3165-730A-C957-8DA8037533AD}"/>
              </a:ext>
            </a:extLst>
          </p:cNvPr>
          <p:cNvSpPr/>
          <p:nvPr/>
        </p:nvSpPr>
        <p:spPr>
          <a:xfrm>
            <a:off x="886229" y="3273744"/>
            <a:ext cx="10406743" cy="2401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en-US" altLang="ko-KR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matplotlib.pyplot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is a collection of functions that make Matplotlib work like MATLAB.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Each </a:t>
            </a:r>
            <a:r>
              <a:rPr lang="en-US" altLang="ko-KR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pyplot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function makes some change to a figure: e.g., creates a figure, creates a plotting area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 a figure, plots some lines in a plotting area, decorates the plot with labels, etc."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139239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37B70-DBBA-7F8E-C2AF-4F70216C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9958E26-A3CB-1F5E-A9DE-0E22BEC4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그래프 그리기 </a:t>
            </a:r>
            <a:r>
              <a:rPr lang="en-US" altLang="ko-KR" dirty="0"/>
              <a:t>: </a:t>
            </a:r>
            <a:r>
              <a:rPr lang="en-US" altLang="ko-KR" dirty="0" err="1"/>
              <a:t>pyplot.plot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F9783E70-0328-9B24-5C1A-9CAE829047A1}"/>
              </a:ext>
            </a:extLst>
          </p:cNvPr>
          <p:cNvSpPr txBox="1">
            <a:spLocks/>
          </p:cNvSpPr>
          <p:nvPr/>
        </p:nvSpPr>
        <p:spPr>
          <a:xfrm>
            <a:off x="251788" y="1026757"/>
            <a:ext cx="11701221" cy="83107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plot() </a:t>
            </a:r>
            <a:r>
              <a:rPr lang="ko-KR" altLang="en-US" dirty="0"/>
              <a:t>함수 </a:t>
            </a:r>
            <a:r>
              <a:rPr lang="en-US" altLang="ko-KR" dirty="0"/>
              <a:t>: 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데이터를 선 또는 마커 형태로 그래프에 그리는 함수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F5FF2D-D978-1679-1B14-A47DDF6EDEB4}"/>
              </a:ext>
            </a:extLst>
          </p:cNvPr>
          <p:cNvSpPr/>
          <p:nvPr/>
        </p:nvSpPr>
        <p:spPr>
          <a:xfrm>
            <a:off x="886229" y="3273745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“The plot() function plots y versus x as lines and/or markers.”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358626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FB9E9-EB0B-0983-22CE-9DBD8761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6AD60A4-E8F2-519D-7D1E-441F837A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그래프 그리기 </a:t>
            </a:r>
            <a:r>
              <a:rPr lang="en-US" altLang="ko-KR" dirty="0"/>
              <a:t>: </a:t>
            </a:r>
            <a:r>
              <a:rPr lang="en-US" altLang="ko-KR" dirty="0" err="1"/>
              <a:t>pyplot.plot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E5BCD9-6381-06DA-977D-D310D200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t="21519" r="9986" b="21711"/>
          <a:stretch>
            <a:fillRect/>
          </a:stretch>
        </p:blipFill>
        <p:spPr>
          <a:xfrm>
            <a:off x="2600324" y="2020570"/>
            <a:ext cx="6991351" cy="245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C086A0-8538-0DDA-80F6-2969D7E3682D}"/>
              </a:ext>
            </a:extLst>
          </p:cNvPr>
          <p:cNvSpPr txBox="1"/>
          <p:nvPr/>
        </p:nvSpPr>
        <p:spPr>
          <a:xfrm>
            <a:off x="2463402" y="1395580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기본 사용법</a:t>
            </a: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6F264-A1AB-4DD6-F47E-7AE3AA90F176}"/>
              </a:ext>
            </a:extLst>
          </p:cNvPr>
          <p:cNvSpPr txBox="1"/>
          <p:nvPr/>
        </p:nvSpPr>
        <p:spPr>
          <a:xfrm>
            <a:off x="2600324" y="4475480"/>
            <a:ext cx="6358734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as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plt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별칭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불러와서 사용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x, y: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각각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x, y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축에 대응하는 값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배열 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sz="2000" dirty="0"/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기본적으로 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그래프를 그림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2C596-E42E-F14D-0827-0272741625BA}"/>
              </a:ext>
            </a:extLst>
          </p:cNvPr>
          <p:cNvSpPr/>
          <p:nvPr/>
        </p:nvSpPr>
        <p:spPr>
          <a:xfrm>
            <a:off x="7024007" y="3058784"/>
            <a:ext cx="995136" cy="31578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63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E402-F8ED-EC58-15E2-434FDC594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E675F7F-6A32-3D5C-7711-DAFCFDFC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그래프 그리기 </a:t>
            </a:r>
            <a:r>
              <a:rPr lang="en-US" altLang="ko-KR" dirty="0"/>
              <a:t>: </a:t>
            </a:r>
            <a:r>
              <a:rPr lang="en-US" altLang="ko-KR" dirty="0" err="1"/>
              <a:t>pyplot.plot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653A-263C-FF0D-4597-FF0A6C6FA77A}"/>
              </a:ext>
            </a:extLst>
          </p:cNvPr>
          <p:cNvSpPr txBox="1"/>
          <p:nvPr/>
        </p:nvSpPr>
        <p:spPr>
          <a:xfrm>
            <a:off x="887336" y="1435484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그래프 그리기 예제</a:t>
            </a:r>
            <a:endParaRPr lang="en-US" altLang="ko-KR" sz="2400" dirty="0"/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BB7EDF7-229F-021E-B248-B35D0B48D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" t="16184" r="7606" b="15982"/>
          <a:stretch>
            <a:fillRect/>
          </a:stretch>
        </p:blipFill>
        <p:spPr>
          <a:xfrm>
            <a:off x="1016828" y="2053275"/>
            <a:ext cx="7906187" cy="31892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FD021F-8B32-85B7-B461-FAFBC173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69" y="2292674"/>
            <a:ext cx="3566795" cy="2710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2EA409-03C4-2400-D79E-412D56B01497}"/>
              </a:ext>
            </a:extLst>
          </p:cNvPr>
          <p:cNvSpPr txBox="1"/>
          <p:nvPr/>
        </p:nvSpPr>
        <p:spPr>
          <a:xfrm>
            <a:off x="887336" y="5242485"/>
            <a:ext cx="635873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plt.show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그래프 창을 화면에 표시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68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B7D3-306F-5C89-D8C4-05098C1BB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30AA10F-6194-4395-7CB8-81939969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show(), </a:t>
            </a:r>
            <a:r>
              <a:rPr lang="en-US" altLang="ko-KR" dirty="0" err="1"/>
              <a:t>savefig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320EA912-7C2C-8C1F-C924-D59187AA61E9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348809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show()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현재까지 그려진 모든 그래프를 화면에 출력함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savefig</a:t>
            </a:r>
            <a:r>
              <a:rPr lang="en-US" altLang="ko-KR" dirty="0"/>
              <a:t>()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현재 그려진 그래프를 이미지 파일로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121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7C454-4FC4-F74C-BF8E-93A4F4F1C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6777499-87E7-2C08-1EAD-40294103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show(), </a:t>
            </a:r>
            <a:r>
              <a:rPr lang="en-US" altLang="ko-KR" dirty="0" err="1"/>
              <a:t>savefig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29A1E-65E2-2164-BB75-022C79320510}"/>
              </a:ext>
            </a:extLst>
          </p:cNvPr>
          <p:cNvSpPr txBox="1"/>
          <p:nvPr/>
        </p:nvSpPr>
        <p:spPr>
          <a:xfrm>
            <a:off x="2848997" y="1145407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그래프 그리기 예제</a:t>
            </a:r>
            <a:endParaRPr lang="en-US" altLang="ko-KR" sz="2400" dirty="0"/>
          </a:p>
        </p:txBody>
      </p:sp>
      <p:pic>
        <p:nvPicPr>
          <p:cNvPr id="4" name="그림 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9CECB4-861C-28C1-0BFD-4D960F17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15376" r="9868" b="15440"/>
          <a:stretch>
            <a:fillRect/>
          </a:stretch>
        </p:blipFill>
        <p:spPr>
          <a:xfrm>
            <a:off x="2985477" y="1755102"/>
            <a:ext cx="6221046" cy="376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6FAAE-79D7-5D6C-90A1-C316DFF4C968}"/>
              </a:ext>
            </a:extLst>
          </p:cNvPr>
          <p:cNvSpPr txBox="1"/>
          <p:nvPr/>
        </p:nvSpPr>
        <p:spPr>
          <a:xfrm>
            <a:off x="2916633" y="5521022"/>
            <a:ext cx="635873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확장자에 따라 다양한 포맷 지원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png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jpg,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svg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75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6052B-E9D5-3B1F-6022-D599B70B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CB41505-AAF5-904C-B1DB-94E87DA62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123"/>
            <a:ext cx="12192000" cy="3304965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5AF821-6E4D-36BF-BDAE-1276007DC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383"/>
            <a:ext cx="12192000" cy="3304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C33DD6-A79D-A1C2-E696-7305D586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BD231-5F81-6300-F519-954FF9D2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8AC66-D4F1-D928-3719-8F5CE48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F11AE-0403-7054-E518-FA4ACACBC0E2}"/>
              </a:ext>
            </a:extLst>
          </p:cNvPr>
          <p:cNvSpPr txBox="1"/>
          <p:nvPr/>
        </p:nvSpPr>
        <p:spPr>
          <a:xfrm>
            <a:off x="577452" y="1022100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한글 깨짐 방지</a:t>
            </a:r>
            <a:r>
              <a:rPr lang="en-US" altLang="ko-KR" sz="2400" dirty="0"/>
              <a:t>(</a:t>
            </a:r>
            <a:r>
              <a:rPr lang="ko-KR" altLang="en-US" sz="2400" dirty="0"/>
              <a:t>윈도우</a:t>
            </a:r>
            <a:r>
              <a:rPr lang="en-US" altLang="ko-KR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D0F7A-0951-86D4-7743-A11F4D212992}"/>
              </a:ext>
            </a:extLst>
          </p:cNvPr>
          <p:cNvSpPr txBox="1"/>
          <p:nvPr/>
        </p:nvSpPr>
        <p:spPr>
          <a:xfrm>
            <a:off x="577452" y="3632769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한글 깨짐 방지</a:t>
            </a:r>
            <a:r>
              <a:rPr lang="en-US" altLang="ko-KR" sz="2400" dirty="0"/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92943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6764D-5A39-E3ED-EBB7-397878D14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123C86-A02E-CEE3-503A-5256B67E9843}"/>
              </a:ext>
            </a:extLst>
          </p:cNvPr>
          <p:cNvSpPr txBox="1"/>
          <p:nvPr/>
        </p:nvSpPr>
        <p:spPr>
          <a:xfrm>
            <a:off x="2826539" y="2600493"/>
            <a:ext cx="6538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그래프의 구성 요소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78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803567" y="2600493"/>
            <a:ext cx="4584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30505-1E09-831A-B5A7-20FB1302C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092F9FA-1846-1B95-9A5A-2C69DC9D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Figure, Axes, Axis </a:t>
            </a:r>
            <a:r>
              <a:rPr lang="ko-KR" altLang="en-US" dirty="0"/>
              <a:t>구조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F3D5DEB2-D8C6-EEC9-C676-78321B3CF2E6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512639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1️⃣</a:t>
            </a:r>
            <a:r>
              <a:rPr lang="ko-KR" altLang="en-US" dirty="0"/>
              <a:t> </a:t>
            </a:r>
            <a:r>
              <a:rPr lang="en-US" altLang="ko-KR" dirty="0"/>
              <a:t>Figure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모든 그래프</a:t>
            </a:r>
            <a:r>
              <a:rPr lang="en-US" altLang="ko-KR" dirty="0"/>
              <a:t>(</a:t>
            </a:r>
            <a:r>
              <a:rPr lang="ko-KR" altLang="en-US" dirty="0"/>
              <a:t>도표</a:t>
            </a:r>
            <a:r>
              <a:rPr lang="en-US" altLang="ko-KR" dirty="0"/>
              <a:t>)</a:t>
            </a:r>
            <a:r>
              <a:rPr lang="ko-KR" altLang="en-US" dirty="0"/>
              <a:t>를 담고 있는 최상위 컨테이너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Figure </a:t>
            </a:r>
            <a:r>
              <a:rPr lang="ko-KR" altLang="en-US" dirty="0"/>
              <a:t>안에는 여러 개의 </a:t>
            </a:r>
            <a:r>
              <a:rPr lang="en-US" altLang="ko-KR" dirty="0"/>
              <a:t>Axes(</a:t>
            </a:r>
            <a:r>
              <a:rPr lang="ko-KR" altLang="en-US" dirty="0"/>
              <a:t>좌표축 영역</a:t>
            </a:r>
            <a:r>
              <a:rPr lang="en-US" altLang="ko-KR" dirty="0"/>
              <a:t>, subplot)</a:t>
            </a:r>
            <a:r>
              <a:rPr lang="ko-KR" altLang="en-US" dirty="0"/>
              <a:t>가 포함될 수 있음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2️⃣</a:t>
            </a:r>
            <a:r>
              <a:rPr lang="ko-KR" altLang="en-US" dirty="0"/>
              <a:t> </a:t>
            </a:r>
            <a:r>
              <a:rPr lang="en-US" altLang="ko-KR" dirty="0"/>
              <a:t>Axes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Axes</a:t>
            </a:r>
            <a:r>
              <a:rPr lang="ko-KR" altLang="en-US" dirty="0"/>
              <a:t>는 실제로 데이터가 그려지는 영역</a:t>
            </a:r>
            <a:r>
              <a:rPr lang="en-US" altLang="ko-KR" dirty="0"/>
              <a:t>. 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(2D), </a:t>
            </a:r>
            <a:r>
              <a:rPr lang="ko-KR" altLang="en-US" dirty="0"/>
              <a:t>또는 </a:t>
            </a:r>
            <a:r>
              <a:rPr lang="en-US" altLang="ko-KR" dirty="0"/>
              <a:t>x, y, z</a:t>
            </a:r>
            <a:r>
              <a:rPr lang="ko-KR" altLang="en-US" dirty="0"/>
              <a:t>축</a:t>
            </a:r>
            <a:r>
              <a:rPr lang="en-US" altLang="ko-KR" dirty="0"/>
              <a:t>(3D)</a:t>
            </a:r>
            <a:r>
              <a:rPr lang="ko-KR" altLang="en-US" dirty="0"/>
              <a:t>을 가질 수 있음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3️⃣</a:t>
            </a:r>
            <a:r>
              <a:rPr lang="ko-KR" altLang="en-US" dirty="0"/>
              <a:t> </a:t>
            </a:r>
            <a:r>
              <a:rPr lang="en-US" altLang="ko-KR" dirty="0"/>
              <a:t>Axes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Axis</a:t>
            </a:r>
            <a:r>
              <a:rPr lang="ko-KR" altLang="en-US" dirty="0"/>
              <a:t>는 </a:t>
            </a:r>
            <a:r>
              <a:rPr lang="en-US" altLang="ko-KR" dirty="0"/>
              <a:t>Axes </a:t>
            </a:r>
            <a:r>
              <a:rPr lang="ko-KR" altLang="en-US" dirty="0"/>
              <a:t>안에 있는 실제 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축은 눈금</a:t>
            </a:r>
            <a:r>
              <a:rPr lang="en-US" altLang="ko-KR" dirty="0"/>
              <a:t>, </a:t>
            </a:r>
            <a:r>
              <a:rPr lang="ko-KR" altLang="en-US" dirty="0"/>
              <a:t>레이블</a:t>
            </a:r>
            <a:r>
              <a:rPr lang="en-US" altLang="ko-KR" dirty="0"/>
              <a:t>, </a:t>
            </a:r>
            <a:r>
              <a:rPr lang="ko-KR" altLang="en-US" dirty="0"/>
              <a:t>눈금선</a:t>
            </a:r>
            <a:r>
              <a:rPr lang="en-US" altLang="ko-KR" dirty="0"/>
              <a:t>, </a:t>
            </a:r>
            <a:r>
              <a:rPr lang="ko-KR" altLang="en-US" dirty="0"/>
              <a:t>그리드</a:t>
            </a:r>
            <a:r>
              <a:rPr lang="en-US" altLang="ko-KR" dirty="0"/>
              <a:t> </a:t>
            </a:r>
            <a:r>
              <a:rPr lang="ko-KR" altLang="en-US" dirty="0"/>
              <a:t>등 다양한 속성을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08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D7CDD-A223-9D9E-DB33-D0C143FD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F326D35-0CC0-A541-D1AF-1A3051D0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Figure, Axes, Axis </a:t>
            </a:r>
            <a:r>
              <a:rPr lang="ko-KR" altLang="en-US" dirty="0"/>
              <a:t>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8186CD-D776-89EC-1784-9C8BC7A1AC14}"/>
              </a:ext>
            </a:extLst>
          </p:cNvPr>
          <p:cNvGrpSpPr/>
          <p:nvPr/>
        </p:nvGrpSpPr>
        <p:grpSpPr>
          <a:xfrm>
            <a:off x="2676525" y="1398912"/>
            <a:ext cx="6838950" cy="4590680"/>
            <a:chOff x="2676525" y="1398912"/>
            <a:chExt cx="6838950" cy="4590680"/>
          </a:xfrm>
        </p:grpSpPr>
        <p:pic>
          <p:nvPicPr>
            <p:cNvPr id="11266" name="Picture 2" descr="8.1 matplotlib 다루기 - 나만 모르는 파이썬의 신비한 세상">
              <a:extLst>
                <a:ext uri="{FF2B5EF4-FFF2-40B4-BE49-F238E27FC236}">
                  <a16:creationId xmlns:a16="http://schemas.microsoft.com/office/drawing/2014/main" id="{6D74FA30-F80B-7E0E-7C92-65F9B4B0F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525" y="1398912"/>
              <a:ext cx="6838950" cy="406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FA48D8-4E00-B839-BA12-079797CCAE73}"/>
                </a:ext>
              </a:extLst>
            </p:cNvPr>
            <p:cNvSpPr txBox="1"/>
            <p:nvPr/>
          </p:nvSpPr>
          <p:spPr>
            <a:xfrm>
              <a:off x="4625886" y="5712593"/>
              <a:ext cx="2940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이미지 출처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https://wikidocs.net/256428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68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B32DD-79CC-C1C5-B06D-B7A93240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571A211-96A9-CAE0-4303-9E3295AE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 err="1"/>
              <a:t>plt.subplots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2F79D638-29B3-4D9C-097C-31E7C64B8AD5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348809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plt.subplots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) - Figure</a:t>
            </a:r>
            <a:r>
              <a:rPr lang="ko-KR" altLang="en-US" dirty="0"/>
              <a:t>와 </a:t>
            </a:r>
            <a:r>
              <a:rPr lang="en-US" altLang="ko-KR" dirty="0"/>
              <a:t>Axes</a:t>
            </a:r>
            <a:r>
              <a:rPr lang="ko-KR" altLang="en-US" dirty="0"/>
              <a:t>를 한 번에 만드는 함수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figure</a:t>
            </a:r>
            <a:r>
              <a:rPr lang="ko-KR" altLang="en-US" dirty="0"/>
              <a:t>와 </a:t>
            </a:r>
            <a:r>
              <a:rPr lang="en-US" altLang="ko-KR" dirty="0"/>
              <a:t>axes</a:t>
            </a:r>
            <a:r>
              <a:rPr lang="ko-KR" altLang="en-US" dirty="0"/>
              <a:t>를 동시에 반환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여러 개의 그래프를 만들고 싶을 때 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행</a:t>
            </a:r>
            <a:r>
              <a:rPr lang="en-US" altLang="ko-KR" dirty="0"/>
              <a:t>, </a:t>
            </a:r>
            <a:r>
              <a:rPr lang="ko-KR" altLang="en-US" dirty="0"/>
              <a:t>열은 그래프</a:t>
            </a:r>
            <a:r>
              <a:rPr lang="en-US" altLang="ko-KR" dirty="0"/>
              <a:t>(</a:t>
            </a:r>
            <a:r>
              <a:rPr lang="ko-KR" altLang="en-US" dirty="0" err="1"/>
              <a:t>서브플롯</a:t>
            </a:r>
            <a:r>
              <a:rPr lang="en-US" altLang="ko-KR" dirty="0"/>
              <a:t>) </a:t>
            </a:r>
            <a:r>
              <a:rPr lang="ko-KR" altLang="en-US" dirty="0"/>
              <a:t>영역이 몇 행</a:t>
            </a:r>
            <a:r>
              <a:rPr lang="en-US" altLang="ko-KR" dirty="0"/>
              <a:t>, </a:t>
            </a:r>
            <a:r>
              <a:rPr lang="ko-KR" altLang="en-US" dirty="0"/>
              <a:t>몇 열로 배치될지를 지정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🔎 </a:t>
            </a:r>
            <a:r>
              <a:rPr lang="en-US" altLang="ko-KR" dirty="0" err="1"/>
              <a:t>plt.plot</a:t>
            </a:r>
            <a:r>
              <a:rPr lang="en-US" altLang="ko-KR" dirty="0"/>
              <a:t>()</a:t>
            </a:r>
            <a:r>
              <a:rPr lang="ko-KR" altLang="en-US" dirty="0"/>
              <a:t>을 그냥 사용하면 </a:t>
            </a:r>
            <a:r>
              <a:rPr lang="en-US" altLang="ko-KR" dirty="0"/>
              <a:t>Figure 1</a:t>
            </a:r>
            <a:r>
              <a:rPr lang="ko-KR" altLang="en-US" dirty="0"/>
              <a:t>개</a:t>
            </a:r>
            <a:r>
              <a:rPr lang="en-US" altLang="ko-KR" dirty="0"/>
              <a:t>, Axes 1</a:t>
            </a:r>
            <a:r>
              <a:rPr lang="ko-KR" altLang="en-US" dirty="0"/>
              <a:t>개가 자동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923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871C-80E2-30A1-95B8-9B991B258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6DF6816-7DEB-ADED-E868-63424488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Figure</a:t>
            </a:r>
            <a:r>
              <a:rPr lang="ko-KR" altLang="en-US" dirty="0"/>
              <a:t>와 </a:t>
            </a:r>
            <a:r>
              <a:rPr lang="en-US" altLang="ko-KR" dirty="0"/>
              <a:t>Axes </a:t>
            </a:r>
            <a:r>
              <a:rPr lang="ko-KR" altLang="en-US" dirty="0"/>
              <a:t>생성</a:t>
            </a:r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7CA8E4-07CE-BE1C-C250-105AA9D04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20190" r="7611" b="20325"/>
          <a:stretch>
            <a:fillRect/>
          </a:stretch>
        </p:blipFill>
        <p:spPr>
          <a:xfrm>
            <a:off x="1250950" y="2235932"/>
            <a:ext cx="9690100" cy="2787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41DD0-BE16-3B0C-FEC6-942DEAAC81D9}"/>
              </a:ext>
            </a:extLst>
          </p:cNvPr>
          <p:cNvSpPr txBox="1"/>
          <p:nvPr/>
        </p:nvSpPr>
        <p:spPr>
          <a:xfrm>
            <a:off x="1098350" y="1591617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Figure</a:t>
            </a:r>
            <a:r>
              <a:rPr lang="ko-KR" altLang="en-US" sz="2400" dirty="0"/>
              <a:t>와 </a:t>
            </a:r>
            <a:r>
              <a:rPr lang="en-US" altLang="ko-KR" sz="2400" dirty="0"/>
              <a:t>Axes </a:t>
            </a:r>
            <a:r>
              <a:rPr lang="ko-KR" altLang="en-US" sz="2400" dirty="0"/>
              <a:t>생성 예제</a:t>
            </a:r>
            <a:r>
              <a:rPr lang="en-US" altLang="ko-KR" sz="2400" dirty="0"/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B99F4-92FB-14C7-212C-4AC325747BDD}"/>
              </a:ext>
            </a:extLst>
          </p:cNvPr>
          <p:cNvSpPr txBox="1"/>
          <p:nvPr/>
        </p:nvSpPr>
        <p:spPr>
          <a:xfrm>
            <a:off x="1158171" y="5023582"/>
            <a:ext cx="727145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괄호안에 숫자를 입력하지 않으면 한 개의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figure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axes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생성됨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3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DC8ED-08B4-9B0D-9184-A3D363EE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A7FA5D5-EA6E-50FE-2D44-A9AD253B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Figure</a:t>
            </a:r>
            <a:r>
              <a:rPr lang="ko-KR" altLang="en-US" dirty="0"/>
              <a:t>와 </a:t>
            </a:r>
            <a:r>
              <a:rPr lang="en-US" altLang="ko-KR" dirty="0"/>
              <a:t>Axes 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B65F2-ACD1-F56A-7D27-564357A01A79}"/>
              </a:ext>
            </a:extLst>
          </p:cNvPr>
          <p:cNvSpPr txBox="1"/>
          <p:nvPr/>
        </p:nvSpPr>
        <p:spPr>
          <a:xfrm>
            <a:off x="948621" y="4444621"/>
            <a:ext cx="727145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Figure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Axes(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좌우로 나란한 그래프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생성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4CCB2-C286-FD0C-AF3C-D3E387619CCF}"/>
              </a:ext>
            </a:extLst>
          </p:cNvPr>
          <p:cNvSpPr txBox="1"/>
          <p:nvPr/>
        </p:nvSpPr>
        <p:spPr>
          <a:xfrm>
            <a:off x="879249" y="1692563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Figure</a:t>
            </a:r>
            <a:r>
              <a:rPr lang="ko-KR" altLang="en-US" sz="2400" dirty="0"/>
              <a:t>와 </a:t>
            </a:r>
            <a:r>
              <a:rPr lang="en-US" altLang="ko-KR" sz="2400" dirty="0"/>
              <a:t>Axes </a:t>
            </a:r>
            <a:r>
              <a:rPr lang="ko-KR" altLang="en-US" sz="2400" dirty="0"/>
              <a:t>생성 예제</a:t>
            </a:r>
            <a:r>
              <a:rPr lang="en-US" altLang="ko-KR" sz="2400" dirty="0"/>
              <a:t>(2)</a:t>
            </a:r>
          </a:p>
        </p:txBody>
      </p:sp>
      <p:pic>
        <p:nvPicPr>
          <p:cNvPr id="3" name="그림 2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D41067-7426-8DDC-E91C-3B63710B5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" t="20834" r="7587" b="19925"/>
          <a:stretch>
            <a:fillRect/>
          </a:stretch>
        </p:blipFill>
        <p:spPr>
          <a:xfrm>
            <a:off x="1021870" y="2379189"/>
            <a:ext cx="7271455" cy="2080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E2BD48-B461-2229-8FC4-0B1303B5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700" y="2033001"/>
            <a:ext cx="3785050" cy="280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AE06CC-BF42-6681-23C1-8632ABC9AF05}"/>
              </a:ext>
            </a:extLst>
          </p:cNvPr>
          <p:cNvSpPr txBox="1"/>
          <p:nvPr/>
        </p:nvSpPr>
        <p:spPr>
          <a:xfrm>
            <a:off x="8220075" y="48395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axs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78DB6-7F0E-B5B8-F20F-341AB2F86641}"/>
              </a:ext>
            </a:extLst>
          </p:cNvPr>
          <p:cNvSpPr txBox="1"/>
          <p:nvPr/>
        </p:nvSpPr>
        <p:spPr>
          <a:xfrm>
            <a:off x="10061575" y="483951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axs</a:t>
            </a:r>
            <a:r>
              <a:rPr lang="en-US" altLang="ko-KR" dirty="0"/>
              <a:t>[1]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8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CB746-D650-3E94-3F08-26A6277D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10490E7-7D4F-97C2-DEFA-065D5F40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(title), </a:t>
            </a:r>
            <a:r>
              <a:rPr lang="ko-KR" altLang="en-US" dirty="0"/>
              <a:t>축 레이블</a:t>
            </a:r>
            <a:r>
              <a:rPr lang="en-US" altLang="ko-KR" dirty="0"/>
              <a:t>(</a:t>
            </a:r>
            <a:r>
              <a:rPr lang="en-US" altLang="ko-KR" dirty="0" err="1"/>
              <a:t>xlabel</a:t>
            </a:r>
            <a:r>
              <a:rPr lang="en-US" altLang="ko-KR" dirty="0"/>
              <a:t>, </a:t>
            </a:r>
            <a:r>
              <a:rPr lang="en-US" altLang="ko-KR" dirty="0" err="1"/>
              <a:t>ylabel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CC7259FF-6839-AA3A-89BD-C73435DC5C20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348809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제목</a:t>
            </a:r>
            <a:r>
              <a:rPr lang="en-US" altLang="ko-KR" dirty="0"/>
              <a:t>(title)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그래프 전체의 주제를 한눈에 보여주는 역할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축 레이블</a:t>
            </a:r>
            <a:r>
              <a:rPr lang="en-US" altLang="ko-KR" dirty="0"/>
              <a:t>(</a:t>
            </a:r>
            <a:r>
              <a:rPr lang="en-US" altLang="ko-KR" dirty="0" err="1"/>
              <a:t>xlabel</a:t>
            </a:r>
            <a:r>
              <a:rPr lang="en-US" altLang="ko-KR" dirty="0"/>
              <a:t>, </a:t>
            </a:r>
            <a:r>
              <a:rPr lang="en-US" altLang="ko-KR" dirty="0" err="1"/>
              <a:t>ylabel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축의 데이터가 무엇을 의미하는지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988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EF966-D9CC-CC9D-1145-900DD5B3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CA60B8-F15E-92B7-5808-4E9DA122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범례</a:t>
            </a:r>
            <a:r>
              <a:rPr lang="en-US" altLang="ko-KR" dirty="0"/>
              <a:t>(legend)</a:t>
            </a:r>
            <a:r>
              <a:rPr lang="ko-KR" altLang="en-US" dirty="0"/>
              <a:t>와 격자</a:t>
            </a:r>
            <a:r>
              <a:rPr lang="en-US" altLang="ko-KR" dirty="0"/>
              <a:t>(grid)</a:t>
            </a:r>
            <a:endParaRPr lang="ko-KR" altLang="en-US" dirty="0"/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CCD04AED-AD15-5119-FCA2-0F82241EAF1E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421199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범례</a:t>
            </a:r>
            <a:r>
              <a:rPr lang="en-US" altLang="ko-KR" dirty="0"/>
              <a:t>(legend)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데이터 시리즈를 구분할 때 각 라인</a:t>
            </a:r>
            <a:r>
              <a:rPr lang="en-US" altLang="ko-KR" dirty="0"/>
              <a:t>(</a:t>
            </a:r>
            <a:r>
              <a:rPr lang="ko-KR" altLang="en-US" dirty="0"/>
              <a:t>혹은 마커</a:t>
            </a:r>
            <a:r>
              <a:rPr lang="en-US" altLang="ko-KR" dirty="0"/>
              <a:t>)</a:t>
            </a:r>
            <a:r>
              <a:rPr lang="ko-KR" altLang="en-US" dirty="0"/>
              <a:t>이 의미하는 바를 표기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격자</a:t>
            </a:r>
            <a:r>
              <a:rPr lang="en-US" altLang="ko-KR" dirty="0"/>
              <a:t>(grid)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ax.grid</a:t>
            </a:r>
            <a:r>
              <a:rPr lang="en-US" altLang="ko-KR" dirty="0"/>
              <a:t>(True, </a:t>
            </a:r>
            <a:r>
              <a:rPr lang="en-US" altLang="ko-KR" dirty="0" err="1"/>
              <a:t>linestyle</a:t>
            </a:r>
            <a:r>
              <a:rPr lang="en-US" altLang="ko-KR" dirty="0"/>
              <a:t>='--', color='gray', alpha=0.7)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값의 대략적인 위치를 쉽게 파악할 수 있게 </a:t>
            </a:r>
            <a:r>
              <a:rPr lang="ko-KR" altLang="en-US" dirty="0" err="1"/>
              <a:t>도와줌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8627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6C9EC-3F30-6AB5-B722-0B59ECF05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6D33E1B-4963-5259-CF08-E5EE5BE2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스타일 지정</a:t>
            </a:r>
            <a:r>
              <a:rPr lang="en-US" altLang="ko-KR" dirty="0"/>
              <a:t>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선 종류</a:t>
            </a:r>
            <a:r>
              <a:rPr lang="en-US" altLang="ko-KR" dirty="0"/>
              <a:t>, </a:t>
            </a:r>
            <a:r>
              <a:rPr lang="ko-KR" altLang="en-US" dirty="0"/>
              <a:t>마커</a:t>
            </a: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CF73C714-9AB8-0A76-66D7-DBB335040239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421199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색상</a:t>
            </a:r>
            <a:r>
              <a:rPr lang="en-US" altLang="ko-KR" dirty="0"/>
              <a:t>(color):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'r', 'g', 'b' </a:t>
            </a:r>
            <a:r>
              <a:rPr lang="ko-KR" altLang="en-US" dirty="0"/>
              <a:t>등 축약코드 또는 </a:t>
            </a:r>
            <a:r>
              <a:rPr lang="en-US" altLang="ko-KR" dirty="0"/>
              <a:t>'red', 'blue' </a:t>
            </a:r>
            <a:r>
              <a:rPr lang="ko-KR" altLang="en-US" dirty="0"/>
              <a:t>등 문자열 사용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선 종류</a:t>
            </a:r>
            <a:r>
              <a:rPr lang="en-US" altLang="ko-KR" dirty="0"/>
              <a:t>(</a:t>
            </a:r>
            <a:r>
              <a:rPr lang="en-US" altLang="ko-KR" dirty="0" err="1"/>
              <a:t>linestyle</a:t>
            </a:r>
            <a:r>
              <a:rPr lang="en-US" altLang="ko-KR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'-'(</a:t>
            </a:r>
            <a:r>
              <a:rPr lang="ko-KR" altLang="en-US" dirty="0"/>
              <a:t>실선</a:t>
            </a:r>
            <a:r>
              <a:rPr lang="en-US" altLang="ko-KR" dirty="0"/>
              <a:t>), '--'(</a:t>
            </a:r>
            <a:r>
              <a:rPr lang="ko-KR" altLang="en-US" dirty="0"/>
              <a:t>점선</a:t>
            </a:r>
            <a:r>
              <a:rPr lang="en-US" altLang="ko-KR" dirty="0"/>
              <a:t>), ':'(</a:t>
            </a:r>
            <a:r>
              <a:rPr lang="ko-KR" altLang="en-US" dirty="0" err="1"/>
              <a:t>점점선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마커</a:t>
            </a:r>
            <a:r>
              <a:rPr lang="en-US" altLang="ko-KR" dirty="0"/>
              <a:t>(marker):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'.'(</a:t>
            </a:r>
            <a:r>
              <a:rPr lang="ko-KR" altLang="en-US" dirty="0"/>
              <a:t>점</a:t>
            </a:r>
            <a:r>
              <a:rPr lang="en-US" altLang="ko-KR" dirty="0"/>
              <a:t>), 'o'(</a:t>
            </a:r>
            <a:r>
              <a:rPr lang="ko-KR" altLang="en-US" dirty="0"/>
              <a:t>원</a:t>
            </a:r>
            <a:r>
              <a:rPr lang="en-US" altLang="ko-KR" dirty="0"/>
              <a:t>), '^'(</a:t>
            </a:r>
            <a:r>
              <a:rPr lang="ko-KR" altLang="en-US" dirty="0"/>
              <a:t>삼각형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25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692A-96AF-EC90-29D0-B808B2C0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B22C557-4F7D-2CA0-5212-E10A645F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스타일 지정</a:t>
            </a:r>
            <a:r>
              <a:rPr lang="en-US" altLang="ko-KR" dirty="0"/>
              <a:t>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선 종류</a:t>
            </a:r>
            <a:r>
              <a:rPr lang="en-US" altLang="ko-KR" dirty="0"/>
              <a:t>, </a:t>
            </a:r>
            <a:r>
              <a:rPr lang="ko-KR" altLang="en-US" dirty="0"/>
              <a:t>마커</a:t>
            </a: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11B8673A-4176-5C6C-BA43-3001D6485CEB}"/>
              </a:ext>
            </a:extLst>
          </p:cNvPr>
          <p:cNvSpPr txBox="1">
            <a:spLocks/>
          </p:cNvSpPr>
          <p:nvPr/>
        </p:nvSpPr>
        <p:spPr>
          <a:xfrm>
            <a:off x="251788" y="1026756"/>
            <a:ext cx="11701221" cy="421199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스타일 문자열 축약 사용법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'</a:t>
            </a:r>
            <a:r>
              <a:rPr lang="en-US" altLang="ko-KR" dirty="0" err="1"/>
              <a:t>bo</a:t>
            </a:r>
            <a:r>
              <a:rPr lang="en-US" altLang="ko-KR" dirty="0"/>
              <a:t>--＇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</a:t>
            </a:r>
            <a:r>
              <a:rPr lang="en-US" altLang="ko-KR" dirty="0"/>
              <a:t>'b': blue(</a:t>
            </a:r>
            <a:r>
              <a:rPr lang="ko-KR" altLang="en-US" dirty="0"/>
              <a:t>파랑</a:t>
            </a:r>
            <a:r>
              <a:rPr lang="en-US" altLang="ko-KR" dirty="0"/>
              <a:t>), 'o': </a:t>
            </a:r>
            <a:r>
              <a:rPr lang="ko-KR" altLang="en-US" dirty="0"/>
              <a:t>원 마커</a:t>
            </a:r>
            <a:r>
              <a:rPr lang="en-US" altLang="ko-KR" dirty="0"/>
              <a:t>, '--': </a:t>
            </a:r>
            <a:r>
              <a:rPr lang="ko-KR" altLang="en-US" dirty="0"/>
              <a:t>점선</a:t>
            </a:r>
          </a:p>
        </p:txBody>
      </p:sp>
    </p:spTree>
    <p:extLst>
      <p:ext uri="{BB962C8B-B14F-4D97-AF65-F5344CB8AC3E}">
        <p14:creationId xmlns:p14="http://schemas.microsoft.com/office/powerpoint/2010/main" val="407975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C1E4-9A93-416C-884F-F82D92D6B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808D9E-4C5E-75BF-014F-8C20FE94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" y="1730264"/>
            <a:ext cx="8344225" cy="36853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C009AD-C2AC-E481-FAA2-5F014A08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015" y="2240175"/>
            <a:ext cx="3326035" cy="2718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DBD70F9-4BC4-05BD-44E1-94837478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그래프에 옵션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4E751-332B-7BBC-3E11-86791206247B}"/>
              </a:ext>
            </a:extLst>
          </p:cNvPr>
          <p:cNvSpPr txBox="1"/>
          <p:nvPr/>
        </p:nvSpPr>
        <p:spPr>
          <a:xfrm>
            <a:off x="895150" y="1762969"/>
            <a:ext cx="653616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plot()</a:t>
            </a:r>
            <a:r>
              <a:rPr lang="ko-KR" altLang="en-US" sz="2400" dirty="0"/>
              <a:t>으로 생성한 그래프 예제</a:t>
            </a:r>
            <a:r>
              <a:rPr lang="en-US" altLang="ko-KR" sz="2400" dirty="0"/>
              <a:t>(1) – </a:t>
            </a:r>
            <a:r>
              <a:rPr lang="ko-KR" altLang="en-US" sz="2400" dirty="0"/>
              <a:t>제목</a:t>
            </a:r>
            <a:r>
              <a:rPr lang="en-US" altLang="ko-KR" sz="2400" dirty="0"/>
              <a:t>, </a:t>
            </a:r>
            <a:r>
              <a:rPr lang="ko-KR" altLang="en-US" sz="2400" dirty="0"/>
              <a:t>레이블</a:t>
            </a:r>
            <a:endParaRPr lang="en-US" altLang="ko-KR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DF1196-051B-6563-56D1-7A9D558DB78E}"/>
              </a:ext>
            </a:extLst>
          </p:cNvPr>
          <p:cNvSpPr/>
          <p:nvPr/>
        </p:nvSpPr>
        <p:spPr>
          <a:xfrm>
            <a:off x="9360807" y="2240175"/>
            <a:ext cx="843643" cy="19822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937E88-8636-D71D-2C4E-987B974B700B}"/>
              </a:ext>
            </a:extLst>
          </p:cNvPr>
          <p:cNvSpPr/>
          <p:nvPr/>
        </p:nvSpPr>
        <p:spPr>
          <a:xfrm>
            <a:off x="7977207" y="3230777"/>
            <a:ext cx="188893" cy="64272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446862-5802-9D40-ACB9-9B5E14153A2D}"/>
              </a:ext>
            </a:extLst>
          </p:cNvPr>
          <p:cNvSpPr/>
          <p:nvPr/>
        </p:nvSpPr>
        <p:spPr>
          <a:xfrm>
            <a:off x="9635218" y="4754144"/>
            <a:ext cx="297768" cy="19822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95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548AF-C974-1CBF-8CF7-5BCE116C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CCE51-B9B9-6FA2-D2A2-BF6FB6A183A7}"/>
              </a:ext>
            </a:extLst>
          </p:cNvPr>
          <p:cNvSpPr txBox="1"/>
          <p:nvPr/>
        </p:nvSpPr>
        <p:spPr>
          <a:xfrm>
            <a:off x="2960387" y="2600493"/>
            <a:ext cx="6271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Matplotlib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개요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84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0FDCD-F35A-1D7C-163B-F2115360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B8FEE8-2767-E3A5-AFD0-FBF1DAF2C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4" y="1644652"/>
            <a:ext cx="9952662" cy="37654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D8D57A-2B2C-79C5-05DE-65A4DEF0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015" y="2240175"/>
            <a:ext cx="3326035" cy="271856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588F233-39BF-EE95-D138-DC3BF535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그래프에 옵션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92015-B8FC-34F6-7A2B-06D38666DDB4}"/>
              </a:ext>
            </a:extLst>
          </p:cNvPr>
          <p:cNvSpPr txBox="1"/>
          <p:nvPr/>
        </p:nvSpPr>
        <p:spPr>
          <a:xfrm>
            <a:off x="895150" y="1762969"/>
            <a:ext cx="653616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plot()</a:t>
            </a:r>
            <a:r>
              <a:rPr lang="ko-KR" altLang="en-US" sz="2400" dirty="0"/>
              <a:t>으로 생성한 그래프 예제</a:t>
            </a:r>
            <a:r>
              <a:rPr lang="en-US" altLang="ko-KR" sz="2400" dirty="0"/>
              <a:t>(2) – </a:t>
            </a:r>
            <a:r>
              <a:rPr lang="ko-KR" altLang="en-US" sz="2400" dirty="0"/>
              <a:t>범례</a:t>
            </a:r>
            <a:r>
              <a:rPr lang="en-US" altLang="ko-KR" sz="2400" dirty="0"/>
              <a:t>, </a:t>
            </a:r>
            <a:r>
              <a:rPr lang="ko-KR" altLang="en-US" sz="2400" dirty="0"/>
              <a:t>그리드</a:t>
            </a:r>
            <a:endParaRPr lang="en-US" altLang="ko-KR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2ED0E3-E315-7BA8-F4F4-934DC26F2D7F}"/>
              </a:ext>
            </a:extLst>
          </p:cNvPr>
          <p:cNvSpPr/>
          <p:nvPr/>
        </p:nvSpPr>
        <p:spPr>
          <a:xfrm>
            <a:off x="8279493" y="2402114"/>
            <a:ext cx="574222" cy="24674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BE262-D1DC-FD64-B5D4-5F9167F679F0}"/>
              </a:ext>
            </a:extLst>
          </p:cNvPr>
          <p:cNvSpPr txBox="1"/>
          <p:nvPr/>
        </p:nvSpPr>
        <p:spPr>
          <a:xfrm>
            <a:off x="955949" y="4679417"/>
            <a:ext cx="727145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plot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label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인자를 지정하면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ax.legend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호출 시 자동으로 범례가 생성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96E1AE-2379-4ACE-8931-B36767A74DFB}"/>
              </a:ext>
            </a:extLst>
          </p:cNvPr>
          <p:cNvCxnSpPr>
            <a:cxnSpLocks/>
          </p:cNvCxnSpPr>
          <p:nvPr/>
        </p:nvCxnSpPr>
        <p:spPr>
          <a:xfrm>
            <a:off x="5647269" y="3643085"/>
            <a:ext cx="1573590" cy="0"/>
          </a:xfrm>
          <a:prstGeom prst="line">
            <a:avLst/>
          </a:prstGeom>
          <a:ln w="254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4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0B79B-D6E4-0E77-0AFC-95F5D6A67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A6DBDB-F85F-924C-137F-4599F7C8F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6" y="1520692"/>
            <a:ext cx="8680489" cy="410876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F4F06E6-6718-29A9-E21C-36A30F05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그래프에 옵션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0F46D-9D5E-AC00-089B-2FA485366DBB}"/>
              </a:ext>
            </a:extLst>
          </p:cNvPr>
          <p:cNvSpPr txBox="1"/>
          <p:nvPr/>
        </p:nvSpPr>
        <p:spPr>
          <a:xfrm>
            <a:off x="895149" y="1520692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subplot()</a:t>
            </a:r>
            <a:r>
              <a:rPr lang="ko-KR" altLang="en-US" sz="2400" dirty="0"/>
              <a:t>으로 생성한 그래프 예제</a:t>
            </a:r>
            <a:r>
              <a:rPr lang="en-US" altLang="ko-KR" sz="2400" dirty="0"/>
              <a:t>(1)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3F194F-B4E0-9F84-261A-54AA6CA1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015" y="2240175"/>
            <a:ext cx="3326035" cy="266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542AC6-EABC-96E9-103B-6FB4CADD9476}"/>
              </a:ext>
            </a:extLst>
          </p:cNvPr>
          <p:cNvSpPr/>
          <p:nvPr/>
        </p:nvSpPr>
        <p:spPr>
          <a:xfrm>
            <a:off x="9360807" y="2240175"/>
            <a:ext cx="843643" cy="19822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0AC2A1-BC3D-BA08-8256-E195C8994AB5}"/>
              </a:ext>
            </a:extLst>
          </p:cNvPr>
          <p:cNvSpPr/>
          <p:nvPr/>
        </p:nvSpPr>
        <p:spPr>
          <a:xfrm>
            <a:off x="7977207" y="3211725"/>
            <a:ext cx="188893" cy="64272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50103E-D097-D469-DA31-B685CE6339CB}"/>
              </a:ext>
            </a:extLst>
          </p:cNvPr>
          <p:cNvSpPr/>
          <p:nvPr/>
        </p:nvSpPr>
        <p:spPr>
          <a:xfrm>
            <a:off x="9659033" y="4706515"/>
            <a:ext cx="297768" cy="19822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998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5ED16-63B4-387F-96DC-7B1454BC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A5E5FD-FCA4-DCAE-3852-DA52C7D5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6" y="1520692"/>
            <a:ext cx="8680487" cy="41087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747956-BDF6-8850-0DD1-8DD73256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015" y="2240175"/>
            <a:ext cx="3287935" cy="2667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579EEC4-2E9E-41A0-3127-62B7A4F8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그래프에 옵션 적용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579708-B571-9530-8951-A70A50469CBA}"/>
              </a:ext>
            </a:extLst>
          </p:cNvPr>
          <p:cNvSpPr/>
          <p:nvPr/>
        </p:nvSpPr>
        <p:spPr>
          <a:xfrm>
            <a:off x="9251951" y="2240175"/>
            <a:ext cx="1085850" cy="19822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4592A4-47E4-1BB2-83A0-BF81FA77D78A}"/>
              </a:ext>
            </a:extLst>
          </p:cNvPr>
          <p:cNvSpPr/>
          <p:nvPr/>
        </p:nvSpPr>
        <p:spPr>
          <a:xfrm>
            <a:off x="7977207" y="3147061"/>
            <a:ext cx="244773" cy="76962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EEE92-48A4-0604-FAA2-D093BEE79A37}"/>
              </a:ext>
            </a:extLst>
          </p:cNvPr>
          <p:cNvSpPr/>
          <p:nvPr/>
        </p:nvSpPr>
        <p:spPr>
          <a:xfrm>
            <a:off x="9659033" y="4706515"/>
            <a:ext cx="297768" cy="19822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592368-2F4C-E6DF-6E48-0096BD4E0543}"/>
              </a:ext>
            </a:extLst>
          </p:cNvPr>
          <p:cNvCxnSpPr>
            <a:cxnSpLocks/>
          </p:cNvCxnSpPr>
          <p:nvPr/>
        </p:nvCxnSpPr>
        <p:spPr>
          <a:xfrm>
            <a:off x="4972050" y="3817257"/>
            <a:ext cx="2881313" cy="0"/>
          </a:xfrm>
          <a:prstGeom prst="line">
            <a:avLst/>
          </a:prstGeom>
          <a:ln w="254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6F17623-8C5B-F1A4-841C-51F2E793BA68}"/>
              </a:ext>
            </a:extLst>
          </p:cNvPr>
          <p:cNvCxnSpPr>
            <a:cxnSpLocks/>
          </p:cNvCxnSpPr>
          <p:nvPr/>
        </p:nvCxnSpPr>
        <p:spPr>
          <a:xfrm>
            <a:off x="4972050" y="4398282"/>
            <a:ext cx="1485900" cy="0"/>
          </a:xfrm>
          <a:prstGeom prst="line">
            <a:avLst/>
          </a:prstGeom>
          <a:ln w="254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790364-2F53-42C3-6030-A97893C8068F}"/>
              </a:ext>
            </a:extLst>
          </p:cNvPr>
          <p:cNvSpPr txBox="1"/>
          <p:nvPr/>
        </p:nvSpPr>
        <p:spPr>
          <a:xfrm>
            <a:off x="948621" y="5025191"/>
            <a:ext cx="727145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fontsize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color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 다양한 옵션을 통해 스타일링 가능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01243-AB95-5BAA-96C7-B89ACB13DD67}"/>
              </a:ext>
            </a:extLst>
          </p:cNvPr>
          <p:cNvSpPr txBox="1"/>
          <p:nvPr/>
        </p:nvSpPr>
        <p:spPr>
          <a:xfrm>
            <a:off x="895149" y="1520692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subplot()</a:t>
            </a:r>
            <a:r>
              <a:rPr lang="ko-KR" altLang="en-US" sz="2400" dirty="0"/>
              <a:t>으로 생성한 그래프 예제</a:t>
            </a:r>
            <a:r>
              <a:rPr lang="en-US" altLang="ko-KR" sz="24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589586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3159C-EE08-56D4-5196-5D572016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스플레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ADF048-8887-2E63-3C5A-3288FA7F3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3" y="1500395"/>
            <a:ext cx="10753725" cy="406849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FF3E38F-DD26-C548-FF3E-A698914C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그래프에 옵션 적용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4C436-A057-00B4-67D6-2FE8BE2BFBC0}"/>
              </a:ext>
            </a:extLst>
          </p:cNvPr>
          <p:cNvSpPr txBox="1"/>
          <p:nvPr/>
        </p:nvSpPr>
        <p:spPr>
          <a:xfrm>
            <a:off x="784987" y="1752272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subplot()</a:t>
            </a:r>
            <a:r>
              <a:rPr lang="ko-KR" altLang="en-US" sz="2400" dirty="0"/>
              <a:t>으로 생성한 그래프 예제</a:t>
            </a:r>
            <a:r>
              <a:rPr lang="en-US" altLang="ko-KR" sz="2400" dirty="0"/>
              <a:t>(3) – </a:t>
            </a:r>
            <a:r>
              <a:rPr lang="ko-KR" altLang="en-US" sz="2400" dirty="0"/>
              <a:t>범례</a:t>
            </a:r>
            <a:r>
              <a:rPr lang="en-US" altLang="ko-KR" sz="2400" dirty="0"/>
              <a:t>, </a:t>
            </a:r>
            <a:r>
              <a:rPr lang="ko-KR" altLang="en-US" sz="2400" dirty="0"/>
              <a:t>그리드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C12A47-1204-3731-0655-5F3ED82B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00" y="2141733"/>
            <a:ext cx="3744287" cy="3037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A5439C-40FA-2396-0C7D-04EAA1E8F834}"/>
              </a:ext>
            </a:extLst>
          </p:cNvPr>
          <p:cNvSpPr/>
          <p:nvPr/>
        </p:nvSpPr>
        <p:spPr>
          <a:xfrm>
            <a:off x="8120082" y="2389384"/>
            <a:ext cx="604818" cy="23135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F68A28-485D-A816-D44C-F9708CCFF9F3}"/>
              </a:ext>
            </a:extLst>
          </p:cNvPr>
          <p:cNvCxnSpPr>
            <a:cxnSpLocks/>
          </p:cNvCxnSpPr>
          <p:nvPr/>
        </p:nvCxnSpPr>
        <p:spPr>
          <a:xfrm>
            <a:off x="5814181" y="3693884"/>
            <a:ext cx="1573590" cy="0"/>
          </a:xfrm>
          <a:prstGeom prst="line">
            <a:avLst/>
          </a:prstGeom>
          <a:ln w="25400">
            <a:solidFill>
              <a:srgbClr val="00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07B4CD-88C9-8F47-4141-8CA04CBF0D5F}"/>
              </a:ext>
            </a:extLst>
          </p:cNvPr>
          <p:cNvSpPr txBox="1"/>
          <p:nvPr/>
        </p:nvSpPr>
        <p:spPr>
          <a:xfrm>
            <a:off x="851174" y="4679417"/>
            <a:ext cx="727145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plot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label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인자를 지정하면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ax.legend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호출 시 자동으로 범례가 생성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87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2" y="978427"/>
            <a:ext cx="7831016" cy="53984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7CDE54-BF55-5B82-C840-CB844CEB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그래프에 옵션 적용</a:t>
            </a:r>
          </a:p>
        </p:txBody>
      </p:sp>
    </p:spTree>
    <p:extLst>
      <p:ext uri="{BB962C8B-B14F-4D97-AF65-F5344CB8AC3E}">
        <p14:creationId xmlns:p14="http://schemas.microsoft.com/office/powerpoint/2010/main" val="3230927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선 그래프 그리기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27" y="3031974"/>
            <a:ext cx="4242546" cy="3235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2E5732-5189-FB4C-F458-B69344540612}"/>
              </a:ext>
            </a:extLst>
          </p:cNvPr>
          <p:cNvSpPr txBox="1"/>
          <p:nvPr/>
        </p:nvSpPr>
        <p:spPr>
          <a:xfrm>
            <a:off x="251788" y="937113"/>
            <a:ext cx="9816137" cy="18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아래 데이터를 이용해서 예시와 같이 선 그래프를 그려보세요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months = ['Jan', 'Feb', 'Mar', 'Apr', 'May', 'Jun', 'Jul', 'Aug', 'Sep', 'Oct', 'Nov', 'Dec’]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sales_2019 = [100,120,140,110,130,150,160,170,180,200,190,210]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sales_2020 = [90,110,130,120,140,160,170,160,150,180,200,190]</a:t>
            </a:r>
          </a:p>
        </p:txBody>
      </p:sp>
    </p:spTree>
    <p:extLst>
      <p:ext uri="{BB962C8B-B14F-4D97-AF65-F5344CB8AC3E}">
        <p14:creationId xmlns:p14="http://schemas.microsoft.com/office/powerpoint/2010/main" val="2183742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191B5-2357-72D7-349D-BC8D4C47D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65A6B-5B3D-ADAD-9729-595D018F4E54}"/>
              </a:ext>
            </a:extLst>
          </p:cNvPr>
          <p:cNvSpPr txBox="1"/>
          <p:nvPr/>
        </p:nvSpPr>
        <p:spPr>
          <a:xfrm>
            <a:off x="1760545" y="2600493"/>
            <a:ext cx="8670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2D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그래프 그리기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435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A2F7E-74BA-17D6-95D2-24BF7D383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D2E70F5-33F7-3359-9364-450D86F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막대그래프</a:t>
            </a:r>
            <a:r>
              <a:rPr lang="en-US" altLang="ko-KR" dirty="0"/>
              <a:t>(Bar Chart) </a:t>
            </a:r>
            <a:r>
              <a:rPr lang="ko-KR" altLang="en-US" dirty="0"/>
              <a:t>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15A1A-C22D-54CF-B8DD-B5F6ABB873E3}"/>
              </a:ext>
            </a:extLst>
          </p:cNvPr>
          <p:cNvSpPr txBox="1"/>
          <p:nvPr/>
        </p:nvSpPr>
        <p:spPr>
          <a:xfrm>
            <a:off x="1091999" y="1145407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막대그래프 그리기 문법</a:t>
            </a:r>
            <a:endParaRPr lang="en-US" altLang="ko-KR" sz="2400" dirty="0"/>
          </a:p>
        </p:txBody>
      </p:sp>
      <p:pic>
        <p:nvPicPr>
          <p:cNvPr id="6" name="그림 5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FFDABF-BC9A-2D8F-30D3-3E0460E9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18589" r="7555" b="18733"/>
          <a:stretch>
            <a:fillRect/>
          </a:stretch>
        </p:blipFill>
        <p:spPr>
          <a:xfrm>
            <a:off x="1247775" y="1726913"/>
            <a:ext cx="9696450" cy="3164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9084D-98DF-9814-7534-FD669C653533}"/>
              </a:ext>
            </a:extLst>
          </p:cNvPr>
          <p:cNvSpPr txBox="1"/>
          <p:nvPr/>
        </p:nvSpPr>
        <p:spPr>
          <a:xfrm>
            <a:off x="1165499" y="4910696"/>
            <a:ext cx="7271454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x, y: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막대의 위치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범주값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height, width: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막대의 높이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수직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막대의 길이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수평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541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A9AFA-F5B1-56E2-D249-20DADD33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83301C-6EA9-AAE9-075D-B814FFB79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276731"/>
            <a:ext cx="6972302" cy="50665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FCC8499-2D5D-4D11-B06A-7456760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막대그래프</a:t>
            </a:r>
            <a:r>
              <a:rPr lang="en-US" altLang="ko-KR" dirty="0"/>
              <a:t>(Bar Chart) </a:t>
            </a:r>
            <a:r>
              <a:rPr lang="ko-KR" altLang="en-US" dirty="0"/>
              <a:t>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E883D-EB75-83E8-E28E-14EEFE46BCCA}"/>
              </a:ext>
            </a:extLst>
          </p:cNvPr>
          <p:cNvSpPr txBox="1"/>
          <p:nvPr/>
        </p:nvSpPr>
        <p:spPr>
          <a:xfrm>
            <a:off x="815774" y="1145407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막대그래프 예제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68A57-9884-9186-63BD-415D4BA1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2091610"/>
            <a:ext cx="4315751" cy="3489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228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</a:t>
            </a:r>
            <a:r>
              <a:rPr lang="ko-KR" altLang="en-US" dirty="0">
                <a:solidFill>
                  <a:srgbClr val="ED7D31"/>
                </a:solidFill>
              </a:rPr>
              <a:t>막대 그래프 그리기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9" y="2579633"/>
            <a:ext cx="4381502" cy="3712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E1270-817D-453F-EF15-78C6B6DD6C1C}"/>
              </a:ext>
            </a:extLst>
          </p:cNvPr>
          <p:cNvSpPr txBox="1"/>
          <p:nvPr/>
        </p:nvSpPr>
        <p:spPr>
          <a:xfrm>
            <a:off x="251788" y="979355"/>
            <a:ext cx="11082962" cy="151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아래 데이터를 바탕으로 예시와 같이 막대 그래프를 그려보세요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categories = ['Category 1','Category 2','Category 3','Category 4','Category 5’]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data = [20, 35, 15, 27, 45] </a:t>
            </a:r>
          </a:p>
        </p:txBody>
      </p:sp>
    </p:spTree>
    <p:extLst>
      <p:ext uri="{BB962C8B-B14F-4D97-AF65-F5344CB8AC3E}">
        <p14:creationId xmlns:p14="http://schemas.microsoft.com/office/powerpoint/2010/main" val="330591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E821-1191-C6F5-9408-D18E2B23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CEE2A-C838-2505-6C5E-A24D9200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0A1F-1998-6B59-3C5E-0CFA4513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6E85F-1F57-FCA4-E39E-3B64E99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62C388B-9BC0-9F6A-7DAA-4A4AFF679B19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154227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데이터를 시각적 요소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차트 등</a:t>
            </a:r>
            <a:r>
              <a:rPr lang="en-US" altLang="ko-KR" dirty="0"/>
              <a:t>)</a:t>
            </a:r>
            <a:r>
              <a:rPr lang="ko-KR" altLang="en-US" dirty="0"/>
              <a:t>로 표현하여 정보를 명확하고 효과적으로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전달하는 과정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5F1C1F-63F7-25FE-FAD0-266C23F2B910}"/>
              </a:ext>
            </a:extLst>
          </p:cNvPr>
          <p:cNvGrpSpPr/>
          <p:nvPr/>
        </p:nvGrpSpPr>
        <p:grpSpPr>
          <a:xfrm>
            <a:off x="2819400" y="2519365"/>
            <a:ext cx="6553200" cy="3655329"/>
            <a:chOff x="2819400" y="2510971"/>
            <a:chExt cx="6553200" cy="3655329"/>
          </a:xfrm>
        </p:grpSpPr>
        <p:pic>
          <p:nvPicPr>
            <p:cNvPr id="1026" name="Picture 2" descr="데이터 시각화(Data visualization)란? - 알테어 블로그">
              <a:extLst>
                <a:ext uri="{FF2B5EF4-FFF2-40B4-BE49-F238E27FC236}">
                  <a16:creationId xmlns:a16="http://schemas.microsoft.com/office/drawing/2014/main" id="{65BF0BEA-587C-999B-A9DB-2553A5079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510971"/>
              <a:ext cx="65532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D6E41A-0984-810D-0C67-F755D8BBD069}"/>
                </a:ext>
              </a:extLst>
            </p:cNvPr>
            <p:cNvSpPr txBox="1"/>
            <p:nvPr/>
          </p:nvSpPr>
          <p:spPr>
            <a:xfrm>
              <a:off x="4558572" y="5889301"/>
              <a:ext cx="3062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이미지 출처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https://blog.altair.co.kr/69196/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890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F344-1B1C-179B-99CF-68165250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79E3AE8-206C-33F0-E238-4B67959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히스토그램</a:t>
            </a:r>
            <a:r>
              <a:rPr lang="en-US" altLang="ko-KR" dirty="0"/>
              <a:t>(Histogram) </a:t>
            </a:r>
            <a:r>
              <a:rPr lang="ko-KR" altLang="en-US" dirty="0"/>
              <a:t>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E3747-C04E-550A-DEBD-6E1E8CCB30C9}"/>
              </a:ext>
            </a:extLst>
          </p:cNvPr>
          <p:cNvSpPr txBox="1"/>
          <p:nvPr/>
        </p:nvSpPr>
        <p:spPr>
          <a:xfrm>
            <a:off x="1095627" y="2429464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히스토그램 그리기 문법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15DD-7767-16B6-275C-24A3F24824E9}"/>
              </a:ext>
            </a:extLst>
          </p:cNvPr>
          <p:cNvSpPr txBox="1"/>
          <p:nvPr/>
        </p:nvSpPr>
        <p:spPr>
          <a:xfrm>
            <a:off x="1169127" y="4387730"/>
            <a:ext cx="7271454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 데이터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수치형 배열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bins: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구간의 개수 또는 구간 리스트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color,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edgecolor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막대의 색상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테두리 색상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4" name="그림 3" descr="스크린샷, 텍스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D26AF63-B6D1-2077-1542-B279031A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26331" r="5841" b="26063"/>
          <a:stretch>
            <a:fillRect/>
          </a:stretch>
        </p:blipFill>
        <p:spPr>
          <a:xfrm>
            <a:off x="1230085" y="3083831"/>
            <a:ext cx="9731830" cy="1291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F37C2-79CA-E1BE-C6D6-C9AF321364D4}"/>
              </a:ext>
            </a:extLst>
          </p:cNvPr>
          <p:cNvSpPr txBox="1"/>
          <p:nvPr/>
        </p:nvSpPr>
        <p:spPr>
          <a:xfrm>
            <a:off x="1095627" y="1138533"/>
            <a:ext cx="9866288" cy="105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히스토그램</a:t>
            </a:r>
            <a:r>
              <a:rPr lang="en-US" altLang="ko-KR" sz="24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연속형 데이터의 분포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빈도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구간별로 막대의 높이로 나타내는 그래프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07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55057-B74E-2BC5-B6FB-F00C6033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DA16700-B32D-EC5C-996D-0D43F5E4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429"/>
            <a:ext cx="8867776" cy="437062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5D0D47C-0C4B-6161-F412-F26C2B02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히스토그램</a:t>
            </a:r>
            <a:r>
              <a:rPr lang="en-US" altLang="ko-KR" dirty="0"/>
              <a:t>(Histogram) </a:t>
            </a:r>
            <a:r>
              <a:rPr lang="ko-KR" altLang="en-US" dirty="0"/>
              <a:t>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A7EBE-C64F-C18E-9E2C-50748C5F44AA}"/>
              </a:ext>
            </a:extLst>
          </p:cNvPr>
          <p:cNvSpPr txBox="1"/>
          <p:nvPr/>
        </p:nvSpPr>
        <p:spPr>
          <a:xfrm>
            <a:off x="371727" y="1405754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히스토그램 예제</a:t>
            </a:r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4EE977-5F25-D9D6-D4CF-42134F1D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236" y="2053934"/>
            <a:ext cx="4042890" cy="3200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048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5B559-AD20-9C4C-2F0B-E79F5A46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E96A2-F75D-191E-ED29-D9BED154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</a:t>
            </a:r>
            <a:r>
              <a:rPr lang="ko-KR" altLang="en-US" dirty="0">
                <a:solidFill>
                  <a:srgbClr val="ED7D31"/>
                </a:solidFill>
              </a:rPr>
              <a:t>히스토그램 그리기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B8C35-2BA7-38B3-FC9B-B8C27269614D}"/>
              </a:ext>
            </a:extLst>
          </p:cNvPr>
          <p:cNvSpPr txBox="1"/>
          <p:nvPr/>
        </p:nvSpPr>
        <p:spPr>
          <a:xfrm>
            <a:off x="251787" y="979355"/>
            <a:ext cx="11187738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💡 임의로 </a:t>
            </a:r>
            <a:r>
              <a:rPr lang="en-US" altLang="ko-KR" sz="2000" dirty="0"/>
              <a:t>1~6 </a:t>
            </a:r>
            <a:r>
              <a:rPr lang="ko-KR" altLang="en-US" sz="2000" dirty="0"/>
              <a:t>사이의 주사위 눈 </a:t>
            </a:r>
            <a:r>
              <a:rPr lang="en-US" altLang="ko-KR" sz="2000" dirty="0"/>
              <a:t>100</a:t>
            </a:r>
            <a:r>
              <a:rPr lang="ko-KR" altLang="en-US" sz="2000" dirty="0"/>
              <a:t>개를 생성해서 각 숫자가 얼마나 자주 나왔는지 히스토그램을 그려보세요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FC1E72-0BD2-B43E-69C5-E3637718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885950"/>
            <a:ext cx="53244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6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74BD4-76DE-24BE-5F40-FB1428E1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6F7026F-A9F7-AF87-40E8-5A2716A2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 err="1"/>
              <a:t>산점도</a:t>
            </a:r>
            <a:r>
              <a:rPr lang="en-US" altLang="ko-KR" dirty="0"/>
              <a:t>(Scatter Plot) </a:t>
            </a:r>
            <a:r>
              <a:rPr lang="ko-KR" altLang="en-US" dirty="0"/>
              <a:t>그리기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97954-7178-6A06-72FA-A832D2968CD3}"/>
              </a:ext>
            </a:extLst>
          </p:cNvPr>
          <p:cNvSpPr txBox="1"/>
          <p:nvPr/>
        </p:nvSpPr>
        <p:spPr>
          <a:xfrm>
            <a:off x="1102884" y="2436338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ko-KR" altLang="en-US" sz="2400" dirty="0" err="1"/>
              <a:t>산점도</a:t>
            </a:r>
            <a:r>
              <a:rPr lang="ko-KR" altLang="en-US" sz="2400" dirty="0"/>
              <a:t> 그리기 문법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96632-C4BD-87A0-FBAD-53945780D072}"/>
              </a:ext>
            </a:extLst>
          </p:cNvPr>
          <p:cNvSpPr txBox="1"/>
          <p:nvPr/>
        </p:nvSpPr>
        <p:spPr>
          <a:xfrm>
            <a:off x="1176384" y="4496204"/>
            <a:ext cx="7271454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x, y: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각각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X, Y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축 데이터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수치형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점의 크기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(size,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기본값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20)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점의 색상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(color,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리스트로 여러 색상 지정 가능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EA40E-D535-8A29-EB3E-5CA23BAA3E42}"/>
              </a:ext>
            </a:extLst>
          </p:cNvPr>
          <p:cNvSpPr txBox="1"/>
          <p:nvPr/>
        </p:nvSpPr>
        <p:spPr>
          <a:xfrm>
            <a:off x="1102884" y="1145407"/>
            <a:ext cx="9866288" cy="105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ko-KR" altLang="en-US" sz="2400" dirty="0" err="1"/>
              <a:t>산점도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 간의 관계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상관관계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패턴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(dot)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시각화한 그래프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1" name="그림 10" descr="스크린샷, 멀티미디어 소프트웨어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D7DE92-D605-6676-2509-D3FDC2917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5967" r="5834" b="26632"/>
          <a:stretch>
            <a:fillRect/>
          </a:stretch>
        </p:blipFill>
        <p:spPr>
          <a:xfrm>
            <a:off x="1222828" y="3119444"/>
            <a:ext cx="9746344" cy="12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5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547AC-2984-B35F-E309-0FFA0B0F3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0C67C41-4AAC-3287-7C84-A298AF56E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08" y="1054060"/>
            <a:ext cx="7291670" cy="552951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2345CE4-7024-A888-91E9-A9ED3110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 err="1"/>
              <a:t>산점도</a:t>
            </a:r>
            <a:r>
              <a:rPr lang="en-US" altLang="ko-KR" dirty="0"/>
              <a:t>(Scatter Plot) </a:t>
            </a:r>
            <a:r>
              <a:rPr lang="ko-KR" altLang="en-US" dirty="0"/>
              <a:t>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742D8-5D10-4E9B-1FB8-79A1DC8856A1}"/>
              </a:ext>
            </a:extLst>
          </p:cNvPr>
          <p:cNvSpPr txBox="1"/>
          <p:nvPr/>
        </p:nvSpPr>
        <p:spPr>
          <a:xfrm>
            <a:off x="348282" y="1014985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산점도</a:t>
            </a:r>
            <a:r>
              <a:rPr lang="ko-KR" altLang="en-US" sz="2400" dirty="0"/>
              <a:t> 예제</a:t>
            </a:r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54C9B2-B433-99F0-1569-71B72565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53" y="1667285"/>
            <a:ext cx="5343525" cy="430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633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FF4D6-5A25-126A-FDB4-49E7B40CB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D63A-A630-45FC-A22A-9F562AA4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 err="1">
                <a:solidFill>
                  <a:srgbClr val="ED7D31"/>
                </a:solidFill>
              </a:rPr>
              <a:t>산점도</a:t>
            </a:r>
            <a:r>
              <a:rPr lang="ko-KR" altLang="en-US" dirty="0">
                <a:solidFill>
                  <a:srgbClr val="ED7D31"/>
                </a:solidFill>
              </a:rPr>
              <a:t> 그리기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B4D52-1153-A7DF-744D-5ADA14453C2B}"/>
              </a:ext>
            </a:extLst>
          </p:cNvPr>
          <p:cNvSpPr txBox="1"/>
          <p:nvPr/>
        </p:nvSpPr>
        <p:spPr>
          <a:xfrm>
            <a:off x="251788" y="969830"/>
            <a:ext cx="11463962" cy="113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en-US" altLang="ko-KR" sz="2400" dirty="0"/>
              <a:t>x</a:t>
            </a:r>
            <a:r>
              <a:rPr lang="ko-KR" altLang="en-US" sz="2400" dirty="0"/>
              <a:t>값은 </a:t>
            </a: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10</a:t>
            </a:r>
            <a:r>
              <a:rPr lang="ko-KR" altLang="en-US" sz="2400" dirty="0"/>
              <a:t>까지 </a:t>
            </a:r>
            <a:r>
              <a:rPr lang="en-US" altLang="ko-KR" sz="2400" b="1" dirty="0"/>
              <a:t>30</a:t>
            </a:r>
            <a:r>
              <a:rPr lang="ko-KR" altLang="en-US" sz="2400" b="1" dirty="0"/>
              <a:t>개의 균등한 간격</a:t>
            </a:r>
            <a:r>
              <a:rPr lang="ko-KR" altLang="en-US" sz="2400" dirty="0"/>
              <a:t>으로 구성된 수열을 만들고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altLang="ko-KR" sz="2400" dirty="0"/>
              <a:t>      y</a:t>
            </a:r>
            <a:r>
              <a:rPr lang="ko-KR" altLang="en-US" sz="2400" dirty="0"/>
              <a:t>값은 </a:t>
            </a:r>
            <a:r>
              <a:rPr lang="en-US" altLang="ko-KR" sz="2400" dirty="0"/>
              <a:t>y = 3x + 2 + </a:t>
            </a:r>
            <a:r>
              <a:rPr lang="ko-KR" altLang="en-US" sz="2400" dirty="0"/>
              <a:t>난수</a:t>
            </a:r>
            <a:r>
              <a:rPr lang="en-US" altLang="ko-KR" sz="2400" dirty="0"/>
              <a:t>(</a:t>
            </a:r>
            <a:r>
              <a:rPr lang="ko-KR" altLang="en-US" sz="2400" dirty="0"/>
              <a:t>정규분포</a:t>
            </a:r>
            <a:r>
              <a:rPr lang="en-US" altLang="ko-KR" sz="2400" dirty="0"/>
              <a:t>, </a:t>
            </a:r>
            <a:r>
              <a:rPr lang="ko-KR" altLang="en-US" sz="2400" dirty="0"/>
              <a:t>평균 </a:t>
            </a:r>
            <a:r>
              <a:rPr lang="en-US" altLang="ko-KR" sz="2400" dirty="0"/>
              <a:t>0, </a:t>
            </a:r>
            <a:r>
              <a:rPr lang="ko-KR" altLang="en-US" sz="2400" dirty="0"/>
              <a:t>표준편차 </a:t>
            </a:r>
            <a:r>
              <a:rPr lang="en-US" altLang="ko-KR" sz="2400" dirty="0"/>
              <a:t>3)</a:t>
            </a:r>
            <a:r>
              <a:rPr lang="ko-KR" altLang="en-US" sz="2400" dirty="0"/>
              <a:t>로 생성하여 </a:t>
            </a:r>
            <a:r>
              <a:rPr lang="ko-KR" altLang="en-US" sz="2400" dirty="0" err="1"/>
              <a:t>산점도를</a:t>
            </a:r>
            <a:r>
              <a:rPr lang="ko-KR" altLang="en-US" sz="2400" dirty="0"/>
              <a:t> 그려보세요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6B1853-843D-9626-498A-B729439D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6" y="2508302"/>
            <a:ext cx="4552950" cy="36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6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DB3F6-9B29-3775-34AA-10676B0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E91FB3-4C84-83AE-4F08-B46B2856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파이 차트 </a:t>
            </a:r>
            <a:r>
              <a:rPr lang="en-US" altLang="ko-KR" dirty="0"/>
              <a:t>(Pie Chart) </a:t>
            </a:r>
            <a:r>
              <a:rPr lang="ko-KR" altLang="en-US" dirty="0"/>
              <a:t>그리기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0DC4D-FDE3-CA4F-45E2-86180F3DEF56}"/>
              </a:ext>
            </a:extLst>
          </p:cNvPr>
          <p:cNvSpPr txBox="1"/>
          <p:nvPr/>
        </p:nvSpPr>
        <p:spPr>
          <a:xfrm>
            <a:off x="1109234" y="2407514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파이 차트 그리기 문법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A2580-FD02-4F48-5ABB-7DEC30D94548}"/>
              </a:ext>
            </a:extLst>
          </p:cNvPr>
          <p:cNvSpPr txBox="1"/>
          <p:nvPr/>
        </p:nvSpPr>
        <p:spPr>
          <a:xfrm>
            <a:off x="1182734" y="4103078"/>
            <a:ext cx="7271454" cy="188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조각의 값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수치형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 합이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또는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100%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기준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labels: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조각의 이름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라벨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autopct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조각에 비율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수치 표시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"%1.1f%%"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형식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startangle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시작 각도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도 단위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90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12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 방향에서 시작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09BC0-3F1B-E8B8-3A11-574C6893C2D3}"/>
              </a:ext>
            </a:extLst>
          </p:cNvPr>
          <p:cNvSpPr txBox="1"/>
          <p:nvPr/>
        </p:nvSpPr>
        <p:spPr>
          <a:xfrm>
            <a:off x="1109234" y="1233315"/>
            <a:ext cx="9866288" cy="105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파이 차트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전체에 대한 부분의 비율을 원형의 조각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섹터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표현하는 그래프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6F825F-A5C1-BBCB-7FAA-17640CE2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t="44821" r="7667" b="30347"/>
          <a:stretch>
            <a:fillRect/>
          </a:stretch>
        </p:blipFill>
        <p:spPr>
          <a:xfrm>
            <a:off x="1250950" y="3108378"/>
            <a:ext cx="9690100" cy="9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18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59BB0-133A-7AA8-2E87-22ED53A2C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C6B046-29FE-64C9-27D5-E61B81C9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1" y="1029903"/>
            <a:ext cx="8982076" cy="5389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2E8600-4232-BAB8-D187-E04F76A8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1781598"/>
            <a:ext cx="4905375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C85335E-46E9-A054-4746-D5DC9E1B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파이 차트 </a:t>
            </a:r>
            <a:r>
              <a:rPr lang="en-US" altLang="ko-KR" dirty="0"/>
              <a:t>(Pie Chart) </a:t>
            </a:r>
            <a:r>
              <a:rPr lang="ko-KR" altLang="en-US" dirty="0"/>
              <a:t>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91D66-746D-F370-0A14-86F384618A03}"/>
              </a:ext>
            </a:extLst>
          </p:cNvPr>
          <p:cNvSpPr txBox="1"/>
          <p:nvPr/>
        </p:nvSpPr>
        <p:spPr>
          <a:xfrm>
            <a:off x="310182" y="1119760"/>
            <a:ext cx="708205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</a:t>
            </a:r>
            <a:r>
              <a:rPr lang="en-US" altLang="ko-KR" sz="2400" dirty="0"/>
              <a:t> </a:t>
            </a:r>
            <a:r>
              <a:rPr lang="ko-KR" altLang="en-US" sz="2400" dirty="0"/>
              <a:t>파이차트 예제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51043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400" dirty="0">
                <a:solidFill>
                  <a:srgbClr val="ED7D31"/>
                </a:solidFill>
              </a:rPr>
              <a:t>실습</a:t>
            </a:r>
            <a:r>
              <a:rPr lang="en-US" altLang="ko-KR" sz="5400" dirty="0">
                <a:solidFill>
                  <a:srgbClr val="ED7D31"/>
                </a:solidFill>
              </a:rPr>
              <a:t>5. </a:t>
            </a:r>
            <a:r>
              <a:rPr lang="ko-KR" altLang="en-US" sz="5400" dirty="0">
                <a:solidFill>
                  <a:srgbClr val="ED7D31"/>
                </a:solidFill>
              </a:rPr>
              <a:t>파이 차트 그리기</a:t>
            </a:r>
            <a:endParaRPr lang="ko-KR" altLang="en-US" sz="5400" dirty="0">
              <a:solidFill>
                <a:srgbClr val="FFC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08E91F-3FEE-7A6A-5C20-0BF1778ED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3027396"/>
            <a:ext cx="4032738" cy="3069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9A405-7BBB-489C-23A0-1ECACB381752}"/>
              </a:ext>
            </a:extLst>
          </p:cNvPr>
          <p:cNvSpPr txBox="1"/>
          <p:nvPr/>
        </p:nvSpPr>
        <p:spPr>
          <a:xfrm>
            <a:off x="251788" y="979355"/>
            <a:ext cx="8625512" cy="151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아래와 데이터를 이용해서 예시와 같이 파이 차트를 그려보세요</a:t>
            </a:r>
            <a:r>
              <a:rPr lang="en-US" altLang="ko-KR" sz="2400" dirty="0"/>
              <a:t>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labels = ['Apple', 'Banana', 'Mango', 'Blueberry’]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sizes = [15,30,45,10] explode = (0,0.1,0,0)</a:t>
            </a:r>
          </a:p>
        </p:txBody>
      </p:sp>
    </p:spTree>
    <p:extLst>
      <p:ext uri="{BB962C8B-B14F-4D97-AF65-F5344CB8AC3E}">
        <p14:creationId xmlns:p14="http://schemas.microsoft.com/office/powerpoint/2010/main" val="2636288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4FD95-94C1-B7C9-D4C8-0D701DCA4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69DDF-7520-AA76-DFD0-DD0FDD24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필요성과 목적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0DE42-34EB-69E7-369A-54FC8A7C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227FD5-2A0B-9C68-301F-2725E0FE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7131FEB-50FE-B283-7E9E-CBED12E5E3B1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609975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데이터 시각화의 필요성과 목적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데이터의 의미를 한눈에 파악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숫자나 표 형태의 데이터는 인간이 직관적으로 이해하기 어려움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시각화를 통해 데이터의 경향</a:t>
            </a:r>
            <a:r>
              <a:rPr lang="en-US" altLang="ko-KR" sz="1800" dirty="0"/>
              <a:t>, </a:t>
            </a:r>
            <a:r>
              <a:rPr lang="ko-KR" altLang="en-US" sz="1800" dirty="0"/>
              <a:t>패턴</a:t>
            </a:r>
            <a:r>
              <a:rPr lang="en-US" altLang="ko-KR" sz="1800" dirty="0"/>
              <a:t>, </a:t>
            </a:r>
            <a:r>
              <a:rPr lang="ko-KR" altLang="en-US" sz="1800" dirty="0"/>
              <a:t>이상치</a:t>
            </a:r>
            <a:r>
              <a:rPr lang="en-US" altLang="ko-KR" sz="1800" dirty="0"/>
              <a:t>(Outlier) </a:t>
            </a:r>
            <a:r>
              <a:rPr lang="ko-KR" altLang="en-US" sz="1800" dirty="0"/>
              <a:t>등을 빠르게 파악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의사결정 지원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분석 결과를 시각적으로 제시하여 이해관계자</a:t>
            </a:r>
            <a:r>
              <a:rPr lang="en-US" altLang="ko-KR" sz="1800" dirty="0"/>
              <a:t>(</a:t>
            </a:r>
            <a:r>
              <a:rPr lang="ko-KR" altLang="en-US" sz="1800" dirty="0"/>
              <a:t>팀</a:t>
            </a:r>
            <a:r>
              <a:rPr lang="en-US" altLang="ko-KR" sz="1800" dirty="0"/>
              <a:t>, </a:t>
            </a:r>
            <a:r>
              <a:rPr lang="ko-KR" altLang="en-US" sz="1800" dirty="0"/>
              <a:t>경영진 등</a:t>
            </a:r>
            <a:r>
              <a:rPr lang="en-US" altLang="ko-KR" sz="1800" dirty="0"/>
              <a:t>)</a:t>
            </a:r>
            <a:r>
              <a:rPr lang="ko-KR" altLang="en-US" sz="1800" dirty="0"/>
              <a:t>의 빠르고 정확한 의사결정 지원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소통과 설득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복잡한 정보를 간단명료하게 전달하여 소통의 효율성 및 설득력 증대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패턴 및 트렌드 발견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err="1"/>
              <a:t>시각화된</a:t>
            </a:r>
            <a:r>
              <a:rPr lang="ko-KR" altLang="en-US" sz="1800" dirty="0"/>
              <a:t> 데이터를 통해 시간의 흐름에 따른 변화</a:t>
            </a:r>
            <a:r>
              <a:rPr lang="en-US" altLang="ko-KR" sz="1800" dirty="0"/>
              <a:t>, </a:t>
            </a:r>
            <a:r>
              <a:rPr lang="ko-KR" altLang="en-US" sz="1800" dirty="0"/>
              <a:t>비교</a:t>
            </a:r>
            <a:r>
              <a:rPr lang="en-US" altLang="ko-KR" sz="1800" dirty="0"/>
              <a:t>, </a:t>
            </a:r>
            <a:r>
              <a:rPr lang="ko-KR" altLang="en-US" sz="1800" dirty="0"/>
              <a:t>분포 등을 쉽게 발견 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029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791C9EB-5BE7-C22D-A6A1-302B1EA0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A8A7A0A-0402-BC79-5E10-792D70CB6570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213735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ko-KR" altLang="en-US" dirty="0" err="1"/>
              <a:t>파이썬에서</a:t>
            </a:r>
            <a:r>
              <a:rPr lang="ko-KR" altLang="en-US" dirty="0"/>
              <a:t> 가장 널리 사용되는 데이터 시각화 라이브러리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🔎 </a:t>
            </a:r>
            <a:r>
              <a:rPr lang="en-US" altLang="ko-KR" dirty="0"/>
              <a:t>Matplotlib = MATLAB + plotting + library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</a:t>
            </a:r>
            <a:r>
              <a:rPr lang="en-US" altLang="ko-KR" dirty="0"/>
              <a:t>“MATLAB </a:t>
            </a:r>
            <a:r>
              <a:rPr lang="ko-KR" altLang="en-US" dirty="0"/>
              <a:t>스타일의 </a:t>
            </a:r>
            <a:r>
              <a:rPr lang="ko-KR" altLang="en-US" dirty="0" err="1"/>
              <a:t>플로팅</a:t>
            </a:r>
            <a:r>
              <a:rPr lang="ko-KR" altLang="en-US" dirty="0"/>
              <a:t> </a:t>
            </a:r>
            <a:r>
              <a:rPr lang="ko-KR" altLang="en-US" dirty="0" err="1"/>
              <a:t>라이브러리”라는</a:t>
            </a:r>
            <a:r>
              <a:rPr lang="ko-KR" altLang="en-US" dirty="0"/>
              <a:t> 의미</a:t>
            </a:r>
            <a:endParaRPr lang="en-US" altLang="ko-KR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62DC5207-B95E-F877-8A48-C3463FBC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9875" y="4932838"/>
            <a:ext cx="5572125" cy="1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89FF-C212-92BC-9932-96F82EA3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C521C42-C80A-3E8E-2069-BCCD3628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06FA9E8-E96F-C497-D30C-6FA161CBE908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69758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특징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다양한 형태의 그래프 지원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인터랙티브 플롯 지원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세밀한 커스터마이즈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다양한 출력 포맷 지원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NumPy</a:t>
            </a:r>
            <a:r>
              <a:rPr lang="ko-KR" altLang="en-US" dirty="0"/>
              <a:t>와 긴밀한 호환성</a:t>
            </a:r>
            <a:endParaRPr lang="en-US" altLang="ko-KR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CD3B7917-B050-1CAB-04FD-B6A90FCD5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9875" y="4932838"/>
            <a:ext cx="5572125" cy="1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BD613-E26D-BA57-CE50-CDC78E2A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8121-078E-F618-FD6C-599F30CD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공식 문서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DF480-4D62-E4D1-9352-E7BFE33D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2EB2BF-0274-3A21-69CB-A6F7FC4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57C3CD7-7D95-668B-B60B-AEDB2ABA1F0F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40394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✔️</a:t>
            </a:r>
            <a:r>
              <a:rPr lang="en-US" altLang="ko-KR" sz="2400" dirty="0"/>
              <a:t>Matplotlib </a:t>
            </a:r>
            <a:r>
              <a:rPr lang="ko-KR" altLang="en-US" sz="2400" dirty="0"/>
              <a:t>공식 홈페이지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3"/>
              </a:rPr>
              <a:t>https://matplotlib.org/</a:t>
            </a:r>
            <a:r>
              <a:rPr lang="en-US" altLang="ko-KR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✔️ </a:t>
            </a:r>
            <a:r>
              <a:rPr lang="en-US" altLang="ko-KR" sz="2400" dirty="0"/>
              <a:t>Matplotlib </a:t>
            </a:r>
            <a:r>
              <a:rPr lang="ko-KR" altLang="en-US" sz="2400" dirty="0"/>
              <a:t>전체 문서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https://matplotlib.org/stable/contents.html</a:t>
            </a:r>
            <a:r>
              <a:rPr lang="en-US" altLang="ko-KR" sz="2400" dirty="0"/>
              <a:t>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9AD5DACA-7922-3219-92C3-C04244851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19875" y="4932838"/>
            <a:ext cx="5572125" cy="1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9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A814-69F2-404A-D2AF-F04E6D67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6D8B-9A35-18F1-4CA3-5C22F440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FC967-79E8-97F4-C316-8C40A99A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FE8AC4-68AC-BC20-5D6B-69A3488C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8C1D0EA-58FE-7073-F174-795A5E253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050863"/>
            <a:ext cx="87439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23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</TotalTime>
  <Words>1533</Words>
  <Application>Microsoft Office PowerPoint</Application>
  <PresentationFormat>와이드스크린</PresentationFormat>
  <Paragraphs>202</Paragraphs>
  <Slides>49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G마켓 산스 TTF Bold</vt:lpstr>
      <vt:lpstr>Kim jung chul Gothic Regular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데이터 시각화</vt:lpstr>
      <vt:lpstr>필요성과 목적</vt:lpstr>
      <vt:lpstr>Matplotlib</vt:lpstr>
      <vt:lpstr>Matplotlib</vt:lpstr>
      <vt:lpstr>Matplotlib 공식 문서</vt:lpstr>
      <vt:lpstr>Matplotlib 설치</vt:lpstr>
      <vt:lpstr>Matplotlib 사용 준비</vt:lpstr>
      <vt:lpstr>PowerPoint 프레젠테이션</vt:lpstr>
      <vt:lpstr>pyplot</vt:lpstr>
      <vt:lpstr>그래프 그리기 : pyplot.plot()</vt:lpstr>
      <vt:lpstr>그래프 그리기 : pyplot.plot()</vt:lpstr>
      <vt:lpstr>그래프 그리기 : pyplot.plot()</vt:lpstr>
      <vt:lpstr>show(), savefig() 메서드</vt:lpstr>
      <vt:lpstr>show(), savefig() 메서드</vt:lpstr>
      <vt:lpstr>한글 깨짐 방지</vt:lpstr>
      <vt:lpstr>PowerPoint 프레젠테이션</vt:lpstr>
      <vt:lpstr>Figure, Axes, Axis 구조</vt:lpstr>
      <vt:lpstr>Figure, Axes, Axis 구조</vt:lpstr>
      <vt:lpstr>plt.subplots() </vt:lpstr>
      <vt:lpstr>Figure와 Axes 생성</vt:lpstr>
      <vt:lpstr>Figure와 Axes 생성</vt:lpstr>
      <vt:lpstr>제목(title), 축 레이블(xlabel, ylabel)</vt:lpstr>
      <vt:lpstr>범례(legend)와 격자(grid)</vt:lpstr>
      <vt:lpstr>스타일 지정: 색상, 선 종류, 마커</vt:lpstr>
      <vt:lpstr>스타일 지정: 색상, 선 종류, 마커</vt:lpstr>
      <vt:lpstr>그래프에 옵션 적용</vt:lpstr>
      <vt:lpstr>그래프에 옵션 적용</vt:lpstr>
      <vt:lpstr>그래프에 옵션 적용</vt:lpstr>
      <vt:lpstr>그래프에 옵션 적용</vt:lpstr>
      <vt:lpstr>그래프에 옵션 적용</vt:lpstr>
      <vt:lpstr>그래프에 옵션 적용</vt:lpstr>
      <vt:lpstr>실습1. 선 그래프 그리기</vt:lpstr>
      <vt:lpstr>PowerPoint 프레젠테이션</vt:lpstr>
      <vt:lpstr>막대그래프(Bar Chart) 그리기</vt:lpstr>
      <vt:lpstr>막대그래프(Bar Chart) 그리기</vt:lpstr>
      <vt:lpstr>실습2. 막대 그래프 그리기</vt:lpstr>
      <vt:lpstr>히스토그램(Histogram) 그리기</vt:lpstr>
      <vt:lpstr>히스토그램(Histogram) 그리기</vt:lpstr>
      <vt:lpstr>실습3. 히스토그램 그리기</vt:lpstr>
      <vt:lpstr>산점도(Scatter Plot) 그리기</vt:lpstr>
      <vt:lpstr>산점도(Scatter Plot) 그리기</vt:lpstr>
      <vt:lpstr>실습4. 산점도 그리기</vt:lpstr>
      <vt:lpstr>파이 차트 (Pie Chart) 그리기</vt:lpstr>
      <vt:lpstr>파이 차트 (Pie Chart) 그리기</vt:lpstr>
      <vt:lpstr>실습5. 파이 차트 그리기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527</cp:revision>
  <dcterms:created xsi:type="dcterms:W3CDTF">2023-01-31T04:26:23Z</dcterms:created>
  <dcterms:modified xsi:type="dcterms:W3CDTF">2025-08-07T23:49:27Z</dcterms:modified>
</cp:coreProperties>
</file>