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1004" r:id="rId2"/>
    <p:sldId id="257" r:id="rId3"/>
    <p:sldId id="1323" r:id="rId4"/>
    <p:sldId id="672" r:id="rId5"/>
    <p:sldId id="1320" r:id="rId6"/>
    <p:sldId id="1269" r:id="rId7"/>
    <p:sldId id="1265" r:id="rId8"/>
    <p:sldId id="1321" r:id="rId9"/>
    <p:sldId id="1359" r:id="rId10"/>
    <p:sldId id="1324" r:id="rId11"/>
    <p:sldId id="1322" r:id="rId12"/>
    <p:sldId id="1360" r:id="rId13"/>
    <p:sldId id="1361" r:id="rId14"/>
    <p:sldId id="1364" r:id="rId15"/>
    <p:sldId id="1365" r:id="rId16"/>
    <p:sldId id="1362" r:id="rId17"/>
    <p:sldId id="1350" r:id="rId18"/>
    <p:sldId id="1367" r:id="rId19"/>
    <p:sldId id="1368" r:id="rId20"/>
    <p:sldId id="1366" r:id="rId21"/>
    <p:sldId id="1363" r:id="rId22"/>
    <p:sldId id="1369" r:id="rId23"/>
    <p:sldId id="1370" r:id="rId24"/>
    <p:sldId id="1371" r:id="rId25"/>
    <p:sldId id="1372" r:id="rId26"/>
    <p:sldId id="1373" r:id="rId27"/>
    <p:sldId id="1374" r:id="rId28"/>
    <p:sldId id="1375" r:id="rId29"/>
    <p:sldId id="1376" r:id="rId30"/>
    <p:sldId id="1377" r:id="rId31"/>
    <p:sldId id="1378" r:id="rId32"/>
    <p:sldId id="1379" r:id="rId33"/>
    <p:sldId id="81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FF99"/>
    <a:srgbClr val="FF5050"/>
    <a:srgbClr val="FF7C80"/>
    <a:srgbClr val="2B2B2B"/>
    <a:srgbClr val="00B050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0" autoAdjust="0"/>
    <p:restoredTop sz="91676" autoAdjust="0"/>
  </p:normalViewPr>
  <p:slideViewPr>
    <p:cSldViewPr snapToGrid="0">
      <p:cViewPr varScale="1">
        <p:scale>
          <a:sx n="98" d="100"/>
          <a:sy n="98" d="100"/>
        </p:scale>
        <p:origin x="6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2025-08-11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8C9CE-B931-351E-4DF7-B62DE7A25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74147A-79B8-55B6-931E-D3318C72B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A0F27E-126A-48DC-5FBC-9477A2CF3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89C91D-97F2-0D5A-F5C2-6DD0293EF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39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2B2E4-252E-11C5-7265-D06DE6AF9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6A0F9B-3828-C0D7-6845-0E5535CF8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274946-1CB4-758C-ACED-8E951014D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9CEF2-59B8-D776-8347-3A7384945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37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E8DB4-DE3A-E8FF-581D-35B0966DC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D0C772-47F5-3E8E-4C27-E6FD30224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5782E9-E081-988F-DA8B-6BBDA9F9C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113B9-556B-E8EC-3C35-E09D9DEED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067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eaborn.pydata.org/tutorial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F00C7-8E7C-6DF7-644E-D775BF8D5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45015-E201-B92D-35C1-084E1CC4A880}"/>
              </a:ext>
            </a:extLst>
          </p:cNvPr>
          <p:cNvSpPr txBox="1"/>
          <p:nvPr/>
        </p:nvSpPr>
        <p:spPr>
          <a:xfrm>
            <a:off x="3307437" y="2600493"/>
            <a:ext cx="5577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Seaborn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기초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67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9A07-F483-E8B8-220A-8DCA4FAE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0A4AF76-0962-A2CE-C93E-515A769A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Seaborn </a:t>
            </a:r>
            <a:r>
              <a:rPr lang="ko-KR" altLang="en-US" dirty="0"/>
              <a:t>내장 데이터셋 확인 및 로딩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48E725A2-6AB0-7D00-8CFD-64A52FF73483}"/>
              </a:ext>
            </a:extLst>
          </p:cNvPr>
          <p:cNvSpPr txBox="1">
            <a:spLocks/>
          </p:cNvSpPr>
          <p:nvPr/>
        </p:nvSpPr>
        <p:spPr>
          <a:xfrm>
            <a:off x="251788" y="1026756"/>
            <a:ext cx="11701221" cy="478349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sns.get_dataset_names</a:t>
            </a:r>
            <a:r>
              <a:rPr lang="en-US" altLang="ko-KR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Seaborn</a:t>
            </a:r>
            <a:r>
              <a:rPr lang="ko-KR" altLang="en-US" dirty="0"/>
              <a:t>이 제공하는 샘플 데이터셋의 이름 목록을 반환함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인터넷 연결 필요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sns.load_dataset</a:t>
            </a:r>
            <a:r>
              <a:rPr lang="en-US" altLang="ko-KR" dirty="0"/>
              <a:t>(name)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Seaborn</a:t>
            </a:r>
            <a:r>
              <a:rPr lang="ko-KR" altLang="en-US" dirty="0"/>
              <a:t>이 제공하는 내장 데이터셋을 불러옴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239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CC168-3926-23D8-910E-6AC83A9C0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A15333-2E30-1882-18B8-0EA76D1F0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895350"/>
            <a:ext cx="8801100" cy="432435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FAB3552-8F3F-F8DB-9846-3FA34014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Seaborn </a:t>
            </a:r>
            <a:r>
              <a:rPr lang="ko-KR" altLang="en-US" dirty="0"/>
              <a:t>내장 데이터셋 확인 및 로딩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9A112-E181-D19F-E77D-891BA54FEF00}"/>
              </a:ext>
            </a:extLst>
          </p:cNvPr>
          <p:cNvSpPr txBox="1"/>
          <p:nvPr/>
        </p:nvSpPr>
        <p:spPr>
          <a:xfrm>
            <a:off x="2420372" y="1202557"/>
            <a:ext cx="611505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데이터셋 로딩 예시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3C53E4-9B69-A4AA-EE7C-6E2F77255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4384988"/>
            <a:ext cx="7067550" cy="12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9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0815A-7E77-9F41-9BED-AC6DE5AE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E9A4260-9557-D2A5-FDBD-42AFFFA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Seaborn</a:t>
            </a:r>
            <a:r>
              <a:rPr lang="ko-KR" altLang="en-US" dirty="0"/>
              <a:t> 스타일 설정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E524D81-E5D2-3EFC-2732-A5CEE6A6AC7D}"/>
              </a:ext>
            </a:extLst>
          </p:cNvPr>
          <p:cNvSpPr txBox="1">
            <a:spLocks/>
          </p:cNvSpPr>
          <p:nvPr/>
        </p:nvSpPr>
        <p:spPr>
          <a:xfrm>
            <a:off x="251788" y="1026756"/>
            <a:ext cx="11701221" cy="539309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en-US" altLang="ko-KR" sz="2400" dirty="0"/>
              <a:t>Seaborn</a:t>
            </a:r>
            <a:r>
              <a:rPr lang="ko-KR" altLang="en-US" sz="2400" dirty="0"/>
              <a:t>은 시각적으로 더 세련되고 직관적인 그래프를 만들기 위해 다양한 스타일을 제공함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➡️ </a:t>
            </a:r>
            <a:r>
              <a:rPr lang="en-US" altLang="ko-KR" sz="2000" dirty="0"/>
              <a:t>Matplotlib </a:t>
            </a:r>
            <a:r>
              <a:rPr lang="ko-KR" altLang="en-US" sz="2000" dirty="0"/>
              <a:t>기본 스타일보다 </a:t>
            </a:r>
            <a:r>
              <a:rPr lang="ko-KR" altLang="en-US" sz="2000" b="1" dirty="0"/>
              <a:t>더 높은 가독성과 일관된 디자인</a:t>
            </a:r>
            <a:r>
              <a:rPr lang="ko-KR" altLang="en-US" sz="2000" dirty="0"/>
              <a:t>을 제공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en-US" altLang="ko-KR" sz="2400" dirty="0" err="1"/>
              <a:t>sns.set_style</a:t>
            </a:r>
            <a:r>
              <a:rPr lang="en-US" altLang="ko-KR" sz="2400" dirty="0"/>
              <a:t>(): </a:t>
            </a:r>
            <a:r>
              <a:rPr lang="ko-KR" altLang="en-US" sz="2400" dirty="0"/>
              <a:t>스타일 테마 설정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사용 가능한 테마 </a:t>
            </a:r>
            <a:r>
              <a:rPr lang="en-US" altLang="ko-KR" sz="2000" dirty="0"/>
              <a:t>: “white“, “dark“, “</a:t>
            </a:r>
            <a:r>
              <a:rPr lang="en-US" altLang="ko-KR" sz="2000" dirty="0" err="1"/>
              <a:t>whitegrid</a:t>
            </a:r>
            <a:r>
              <a:rPr lang="en-US" altLang="ko-KR" sz="2000" dirty="0"/>
              <a:t>“, “</a:t>
            </a:r>
            <a:r>
              <a:rPr lang="en-US" altLang="ko-KR" sz="2000" dirty="0" err="1"/>
              <a:t>darkgrid</a:t>
            </a:r>
            <a:r>
              <a:rPr lang="en-US" altLang="ko-KR" sz="2000" dirty="0"/>
              <a:t>“, “ticks”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en-US" altLang="ko-KR" sz="2400" dirty="0" err="1"/>
              <a:t>sns.set_context</a:t>
            </a:r>
            <a:r>
              <a:rPr lang="en-US" altLang="ko-KR" sz="2400" dirty="0"/>
              <a:t>(): </a:t>
            </a:r>
            <a:r>
              <a:rPr lang="ko-KR" altLang="en-US" sz="2400" dirty="0"/>
              <a:t>문맥에 따라 스타일 크기 조정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사용 가능한 </a:t>
            </a:r>
            <a:r>
              <a:rPr lang="en-US" altLang="ko-KR" sz="2000" dirty="0"/>
              <a:t>context</a:t>
            </a:r>
            <a:r>
              <a:rPr lang="ko-KR" altLang="en-US" sz="2000" dirty="0"/>
              <a:t> </a:t>
            </a:r>
            <a:r>
              <a:rPr lang="en-US" altLang="ko-KR" sz="2000" dirty="0"/>
              <a:t>: “paper“ - </a:t>
            </a:r>
            <a:r>
              <a:rPr lang="ko-KR" altLang="en-US" sz="2000" dirty="0"/>
              <a:t>논문</a:t>
            </a:r>
            <a:r>
              <a:rPr lang="en-US" altLang="ko-KR" sz="2000" dirty="0"/>
              <a:t>/</a:t>
            </a:r>
            <a:r>
              <a:rPr lang="ko-KR" altLang="en-US" sz="2000" dirty="0"/>
              <a:t>출판용</a:t>
            </a:r>
            <a:r>
              <a:rPr lang="en-US" altLang="ko-KR" sz="2000" dirty="0"/>
              <a:t>, </a:t>
            </a:r>
            <a:r>
              <a:rPr lang="ko-KR" altLang="en-US" sz="2000" dirty="0"/>
              <a:t> </a:t>
            </a:r>
            <a:r>
              <a:rPr lang="en-US" altLang="ko-KR" sz="2000" dirty="0"/>
              <a:t>“notebook“ - </a:t>
            </a:r>
            <a:r>
              <a:rPr lang="en-US" altLang="ko-KR" sz="2000" dirty="0" err="1"/>
              <a:t>Jupyter</a:t>
            </a:r>
            <a:r>
              <a:rPr lang="en-US" altLang="ko-KR" sz="2000" dirty="0"/>
              <a:t> </a:t>
            </a:r>
            <a:r>
              <a:rPr lang="ko-KR" altLang="en-US" sz="2000" dirty="0"/>
              <a:t>기본 </a:t>
            </a:r>
            <a:r>
              <a:rPr lang="en-US" altLang="ko-KR" sz="2000" dirty="0"/>
              <a:t>(</a:t>
            </a:r>
            <a:r>
              <a:rPr lang="ko-KR" altLang="en-US" sz="2000" dirty="0"/>
              <a:t>기본값</a:t>
            </a:r>
            <a:r>
              <a:rPr lang="en-US" altLang="ko-KR" sz="20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			   “talk“ – </a:t>
            </a:r>
            <a:r>
              <a:rPr lang="ko-KR" altLang="en-US" sz="2000" dirty="0"/>
              <a:t>프레젠테이션용</a:t>
            </a:r>
            <a:r>
              <a:rPr lang="en-US" altLang="ko-KR" sz="2000" dirty="0"/>
              <a:t>, “poster“ - </a:t>
            </a:r>
            <a:r>
              <a:rPr lang="ko-KR" altLang="en-US" sz="2000" dirty="0"/>
              <a:t>포스터 등 대형 디스플레이용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3368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8FFBA-8C15-AE5C-EAA9-11E6B6D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DCE79A0-4576-7FFE-A149-42394B71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색상과 팔레트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D652DCC5-E638-68A1-C9A3-C89B219946C3}"/>
              </a:ext>
            </a:extLst>
          </p:cNvPr>
          <p:cNvSpPr txBox="1">
            <a:spLocks/>
          </p:cNvSpPr>
          <p:nvPr/>
        </p:nvSpPr>
        <p:spPr>
          <a:xfrm>
            <a:off x="251788" y="1026756"/>
            <a:ext cx="11701221" cy="217364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en-US" altLang="ko-KR" sz="2400" dirty="0" err="1"/>
              <a:t>sns.color_palette</a:t>
            </a:r>
            <a:r>
              <a:rPr lang="en-US" altLang="ko-KR" sz="2400" dirty="0"/>
              <a:t>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</a:t>
            </a:r>
            <a:r>
              <a:rPr lang="en-US" altLang="ko-KR" sz="2000" dirty="0"/>
              <a:t>Seaborn </a:t>
            </a:r>
            <a:r>
              <a:rPr lang="ko-KR" altLang="en-US" sz="2000" dirty="0"/>
              <a:t>색상 지정 방식</a:t>
            </a:r>
            <a:endParaRPr lang="en-US" altLang="ko-KR" sz="2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11D946-0515-5DC9-FEAE-D6D343AB0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24985"/>
              </p:ext>
            </p:extLst>
          </p:nvPr>
        </p:nvGraphicFramePr>
        <p:xfrm>
          <a:off x="1050925" y="2257425"/>
          <a:ext cx="10090149" cy="3155069"/>
        </p:xfrm>
        <a:graphic>
          <a:graphicData uri="http://schemas.openxmlformats.org/drawingml/2006/table">
            <a:tbl>
              <a:tblPr/>
              <a:tblGrid>
                <a:gridCol w="1482725">
                  <a:extLst>
                    <a:ext uri="{9D8B030D-6E8A-4147-A177-3AD203B41FA5}">
                      <a16:colId xmlns:a16="http://schemas.microsoft.com/office/drawing/2014/main" val="151661506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1676735880"/>
                    </a:ext>
                  </a:extLst>
                </a:gridCol>
                <a:gridCol w="6645274">
                  <a:extLst>
                    <a:ext uri="{9D8B030D-6E8A-4147-A177-3AD203B41FA5}">
                      <a16:colId xmlns:a16="http://schemas.microsoft.com/office/drawing/2014/main" val="524958766"/>
                    </a:ext>
                  </a:extLst>
                </a:gridCol>
              </a:tblGrid>
              <a:tr h="5261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이름 지정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"red", "blue"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HTML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색상 이름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29315"/>
                  </a:ext>
                </a:extLst>
              </a:tr>
              <a:tr h="5261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RGB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튜플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(0.2, 0.4, 0.6)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0~1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사이 실수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79427"/>
                  </a:ext>
                </a:extLst>
              </a:tr>
              <a:tr h="5261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HEX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코드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"#4C72B0"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16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진수 색상 코드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647070"/>
                  </a:ext>
                </a:extLst>
              </a:tr>
              <a:tr h="10503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팔레트 이름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"pastel", "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husl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범주형</a:t>
                      </a:r>
                      <a:r>
                        <a:rPr lang="en-US" altLang="ko-KR" sz="1600" dirty="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: "deep", "muted", "bright", "pastel", "dark", "colorblind"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연속형</a:t>
                      </a:r>
                      <a:r>
                        <a:rPr lang="en-US" altLang="ko-KR" sz="1600" dirty="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: "rocket", "mako", "</a:t>
                      </a:r>
                      <a:r>
                        <a:rPr lang="en-US" altLang="ko-KR" sz="1600" dirty="0" err="1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coolwarm</a:t>
                      </a:r>
                      <a:r>
                        <a:rPr lang="en-US" altLang="ko-KR" sz="1600" dirty="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", "</a:t>
                      </a:r>
                      <a:r>
                        <a:rPr lang="en-US" altLang="ko-KR" sz="1600" dirty="0" err="1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viridis</a:t>
                      </a:r>
                      <a:r>
                        <a:rPr lang="en-US" altLang="ko-KR" sz="1600" dirty="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", "flare" </a:t>
                      </a:r>
                      <a:r>
                        <a:rPr lang="ko-KR" altLang="en-US" sz="1600" dirty="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등</a:t>
                      </a:r>
                      <a:endParaRPr lang="en-US" altLang="ko-KR" sz="1600" dirty="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685969"/>
                  </a:ext>
                </a:extLst>
              </a:tr>
              <a:tr h="5261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컬러 맵 이름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coolwarm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", "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viridis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matplotlib colormap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83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70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05BD1-7315-809A-4F96-B4F2505B5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B744E78-2D96-E118-235F-BD6F1BEB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색상과 팔레트</a:t>
            </a:r>
          </a:p>
        </p:txBody>
      </p:sp>
      <p:pic>
        <p:nvPicPr>
          <p:cNvPr id="8" name="그림 7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A51D35D-9D2C-DEDA-64FB-18771BB0D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88" y="969735"/>
            <a:ext cx="9410700" cy="5772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20EFB-EE5C-E00C-5E94-8A7E9B6F8EED}"/>
              </a:ext>
            </a:extLst>
          </p:cNvPr>
          <p:cNvSpPr txBox="1"/>
          <p:nvPr/>
        </p:nvSpPr>
        <p:spPr>
          <a:xfrm>
            <a:off x="2081610" y="1246099"/>
            <a:ext cx="611505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색상 팔레트 적용 예시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1401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37F79-3F73-4330-58B9-BCB010B39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E15F1-D016-C580-D233-FF949CD8A5D7}"/>
              </a:ext>
            </a:extLst>
          </p:cNvPr>
          <p:cNvSpPr txBox="1"/>
          <p:nvPr/>
        </p:nvSpPr>
        <p:spPr>
          <a:xfrm>
            <a:off x="1718863" y="2600493"/>
            <a:ext cx="8754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Seaborn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그래프 그리기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33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3F344-1B1C-179B-99CF-681652509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9E3AE8-206C-33F0-E238-4B67959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범주형 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E3747-C04E-550A-DEBD-6E1E8CCB30C9}"/>
              </a:ext>
            </a:extLst>
          </p:cNvPr>
          <p:cNvSpPr txBox="1"/>
          <p:nvPr/>
        </p:nvSpPr>
        <p:spPr>
          <a:xfrm>
            <a:off x="1023055" y="1221607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주요 그래프 요약</a:t>
            </a:r>
            <a:endParaRPr lang="en-US" altLang="ko-KR" sz="2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68273EB-6E62-1AE0-5FDE-3A835DD3A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98025"/>
              </p:ext>
            </p:extLst>
          </p:nvPr>
        </p:nvGraphicFramePr>
        <p:xfrm>
          <a:off x="1137557" y="1917699"/>
          <a:ext cx="9907815" cy="3718694"/>
        </p:xfrm>
        <a:graphic>
          <a:graphicData uri="http://schemas.openxmlformats.org/drawingml/2006/table">
            <a:tbl>
              <a:tblPr/>
              <a:tblGrid>
                <a:gridCol w="1112157">
                  <a:extLst>
                    <a:ext uri="{9D8B030D-6E8A-4147-A177-3AD203B41FA5}">
                      <a16:colId xmlns:a16="http://schemas.microsoft.com/office/drawing/2014/main" val="409714211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71617107"/>
                    </a:ext>
                  </a:extLst>
                </a:gridCol>
                <a:gridCol w="2714172">
                  <a:extLst>
                    <a:ext uri="{9D8B030D-6E8A-4147-A177-3AD203B41FA5}">
                      <a16:colId xmlns:a16="http://schemas.microsoft.com/office/drawing/2014/main" val="3382349216"/>
                    </a:ext>
                  </a:extLst>
                </a:gridCol>
                <a:gridCol w="3338286">
                  <a:extLst>
                    <a:ext uri="{9D8B030D-6E8A-4147-A177-3AD203B41FA5}">
                      <a16:colId xmlns:a16="http://schemas.microsoft.com/office/drawing/2014/main" val="3279888167"/>
                    </a:ext>
                  </a:extLst>
                </a:gridCol>
              </a:tblGrid>
              <a:tr h="53124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주요 목적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시각화 내용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수치 요약 방식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692016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barplot()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범주별 평균값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신뢰구간 표시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막대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오차 막대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평균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(mean,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기본값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다른 통계량도 지정 가능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884499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countplot()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범주별 개수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빈도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시각화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막대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카운트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단순 빈도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count)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953373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boxplot()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분포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사분위수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이상치 시각화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사분위 상자 그림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이상치 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사분위수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Q1, Q2, Q3)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125761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violinplot()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분포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밀도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중앙값 시각화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커널 밀도 추정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(KDE) +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중앙값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박스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KDE +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사분위수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722016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stripplot()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개별 데이터 포인트 나열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각 데이터 점을 단순 나열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개별 데이터 자체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316554"/>
                  </a:ext>
                </a:extLst>
              </a:tr>
              <a:tr h="53124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swarmplot()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겹치지 않게 개별 데이터 시각화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겹치지 않도록 정렬된 데이터 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개별 데이터 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51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30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18C70-DA58-4612-9496-443FEDFB8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F7C04FA-0003-A6DB-B2F2-EE42D5EF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 err="1"/>
              <a:t>countplot</a:t>
            </a:r>
            <a:r>
              <a:rPr lang="en-US" altLang="ko-KR" dirty="0"/>
              <a:t>() – </a:t>
            </a:r>
            <a:r>
              <a:rPr lang="ko-KR" altLang="en-US" dirty="0"/>
              <a:t>카운트 막대그래프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88BC6-86A9-7D83-7F99-40F8330CEEDE}"/>
              </a:ext>
            </a:extLst>
          </p:cNvPr>
          <p:cNvSpPr txBox="1"/>
          <p:nvPr/>
        </p:nvSpPr>
        <p:spPr>
          <a:xfrm>
            <a:off x="1095627" y="2870486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 err="1"/>
              <a:t>countplot</a:t>
            </a:r>
            <a:r>
              <a:rPr lang="en-US" altLang="ko-KR" sz="2400" dirty="0"/>
              <a:t>()</a:t>
            </a:r>
            <a:r>
              <a:rPr lang="ko-KR" altLang="en-US" sz="2400" dirty="0"/>
              <a:t> 그리기 문법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6B71A-F5C1-4792-4B74-DD6F49DBED8A}"/>
              </a:ext>
            </a:extLst>
          </p:cNvPr>
          <p:cNvSpPr txBox="1"/>
          <p:nvPr/>
        </p:nvSpPr>
        <p:spPr>
          <a:xfrm>
            <a:off x="1169127" y="5041855"/>
            <a:ext cx="7271454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hue: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다른 범주로 그룹화하여 다중 시각화 가능 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FD82F-8A68-E4FD-698A-957E96A84143}"/>
              </a:ext>
            </a:extLst>
          </p:cNvPr>
          <p:cNvSpPr txBox="1"/>
          <p:nvPr/>
        </p:nvSpPr>
        <p:spPr>
          <a:xfrm>
            <a:off x="1095627" y="1480526"/>
            <a:ext cx="9866288" cy="105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</a:t>
            </a:r>
            <a:r>
              <a:rPr lang="en-US" altLang="ko-KR" sz="2400" dirty="0" err="1"/>
              <a:t>countplot</a:t>
            </a:r>
            <a:r>
              <a:rPr lang="en-US" altLang="ko-KR" sz="2400" dirty="0"/>
              <a:t>()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범주형 데이터의 빈도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갯수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세서 막대그래프로 나타냄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스크린샷, 텍스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8F8675-1F29-1EEE-E4AF-CA3A1D7BB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9" t="26083" r="7187" b="26153"/>
          <a:stretch>
            <a:fillRect/>
          </a:stretch>
        </p:blipFill>
        <p:spPr>
          <a:xfrm>
            <a:off x="1233715" y="3451993"/>
            <a:ext cx="9728200" cy="15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41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20604-73B3-911F-CC2E-7319A82DD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9140A3B-C4AA-4505-F198-4902AF85F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2" t="17576" r="9235" b="17740"/>
          <a:stretch>
            <a:fillRect/>
          </a:stretch>
        </p:blipFill>
        <p:spPr>
          <a:xfrm>
            <a:off x="849086" y="1885225"/>
            <a:ext cx="7692571" cy="349957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4BB69C1-FC67-7663-F9DB-EFD173A3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 err="1"/>
              <a:t>countplot</a:t>
            </a:r>
            <a:r>
              <a:rPr lang="en-US" altLang="ko-KR" dirty="0"/>
              <a:t>() – </a:t>
            </a:r>
            <a:r>
              <a:rPr lang="ko-KR" altLang="en-US" dirty="0"/>
              <a:t>카운트 막대그래프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17658-8569-6598-8D90-40915A9F2C51}"/>
              </a:ext>
            </a:extLst>
          </p:cNvPr>
          <p:cNvSpPr txBox="1"/>
          <p:nvPr/>
        </p:nvSpPr>
        <p:spPr>
          <a:xfrm>
            <a:off x="727780" y="1252450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 err="1"/>
              <a:t>countplot</a:t>
            </a:r>
            <a:r>
              <a:rPr lang="en-US" altLang="ko-KR" sz="2400" dirty="0"/>
              <a:t>() </a:t>
            </a:r>
            <a:r>
              <a:rPr lang="ko-KR" altLang="en-US" sz="2400" dirty="0"/>
              <a:t>예제</a:t>
            </a:r>
            <a:endParaRPr lang="en-US" altLang="ko-K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06AD99-5D0F-27E6-24B3-341509AADF4C}"/>
              </a:ext>
            </a:extLst>
          </p:cNvPr>
          <p:cNvSpPr txBox="1"/>
          <p:nvPr/>
        </p:nvSpPr>
        <p:spPr>
          <a:xfrm>
            <a:off x="727780" y="5390594"/>
            <a:ext cx="6358734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제목과 같은 요소는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plt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추가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5AB27C-3921-D47B-2EDD-972EA07F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0" y="1885225"/>
            <a:ext cx="4328014" cy="349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64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4155427" y="2600493"/>
            <a:ext cx="38811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D09F6-C76D-3457-42AE-6A309983C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56AC6DF-3586-B685-E561-FE7C9665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 err="1"/>
              <a:t>barplot</a:t>
            </a:r>
            <a:r>
              <a:rPr lang="en-US" altLang="ko-KR" dirty="0"/>
              <a:t>() – </a:t>
            </a:r>
            <a:r>
              <a:rPr lang="ko-KR" altLang="en-US" dirty="0"/>
              <a:t>평균과 신뢰구간 표시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4A71A-032F-347F-3CA4-805B2822AF26}"/>
              </a:ext>
            </a:extLst>
          </p:cNvPr>
          <p:cNvSpPr txBox="1"/>
          <p:nvPr/>
        </p:nvSpPr>
        <p:spPr>
          <a:xfrm>
            <a:off x="1095627" y="2651714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 err="1"/>
              <a:t>barplot</a:t>
            </a:r>
            <a:r>
              <a:rPr lang="en-US" altLang="ko-KR" sz="2400" dirty="0"/>
              <a:t>()</a:t>
            </a:r>
            <a:r>
              <a:rPr lang="ko-KR" altLang="en-US" sz="2400" dirty="0"/>
              <a:t> 그리기 문법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40939-32C4-EBA6-82E4-4B9B28B291E0}"/>
              </a:ext>
            </a:extLst>
          </p:cNvPr>
          <p:cNvSpPr txBox="1"/>
          <p:nvPr/>
        </p:nvSpPr>
        <p:spPr>
          <a:xfrm>
            <a:off x="1169127" y="4759205"/>
            <a:ext cx="7271454" cy="142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x, y: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축 지정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보통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범주형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y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수치형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ci: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신뢰구간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기본은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95%, ci=None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끄기 가능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estimator: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평균 이외의 다른 통계 함수 지정 가능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예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np.median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7FC1C-9693-FE46-1069-F432ABDD1B78}"/>
              </a:ext>
            </a:extLst>
          </p:cNvPr>
          <p:cNvSpPr txBox="1"/>
          <p:nvPr/>
        </p:nvSpPr>
        <p:spPr>
          <a:xfrm>
            <a:off x="1095627" y="1081383"/>
            <a:ext cx="9866288" cy="151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</a:t>
            </a:r>
            <a:r>
              <a:rPr lang="en-US" altLang="ko-KR" sz="2400" dirty="0" err="1"/>
              <a:t>barplot</a:t>
            </a:r>
            <a:r>
              <a:rPr lang="en-US" altLang="ko-KR" sz="2400" dirty="0"/>
              <a:t>()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범주형 데이터에 대해 각 범주의 평균값을 막대로 표현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신뢰구간을 함께 시각화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 descr="스크린샷, 텍스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65B9042-3235-0F51-B02F-211F9A480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 t="25663" r="7145" b="26130"/>
          <a:stretch>
            <a:fillRect/>
          </a:stretch>
        </p:blipFill>
        <p:spPr>
          <a:xfrm>
            <a:off x="1250950" y="3207820"/>
            <a:ext cx="9710965" cy="16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2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EC922-942F-29F8-719D-3966EF807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154083-3BDB-F6A4-EBDB-0740043E4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t="15801" r="8857" b="15940"/>
          <a:stretch>
            <a:fillRect/>
          </a:stretch>
        </p:blipFill>
        <p:spPr>
          <a:xfrm>
            <a:off x="457970" y="1841212"/>
            <a:ext cx="7145022" cy="363699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C84341C-6F9C-C615-864D-0E0F2B1C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 err="1"/>
              <a:t>barplot</a:t>
            </a:r>
            <a:r>
              <a:rPr lang="en-US" altLang="ko-KR" dirty="0"/>
              <a:t>() – </a:t>
            </a:r>
            <a:r>
              <a:rPr lang="ko-KR" altLang="en-US" dirty="0"/>
              <a:t>평균과 신뢰구간 표시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05044-68E8-F89B-FA1E-4EFD8C10DCD6}"/>
              </a:ext>
            </a:extLst>
          </p:cNvPr>
          <p:cNvSpPr txBox="1"/>
          <p:nvPr/>
        </p:nvSpPr>
        <p:spPr>
          <a:xfrm>
            <a:off x="362202" y="1259707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 err="1"/>
              <a:t>barplot</a:t>
            </a:r>
            <a:r>
              <a:rPr lang="en-US" altLang="ko-KR" sz="2400" dirty="0"/>
              <a:t>()</a:t>
            </a:r>
            <a:r>
              <a:rPr lang="ko-KR" altLang="en-US" sz="2400" dirty="0"/>
              <a:t> 예제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A4A62D-A50C-9477-996F-8F35ED98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81" y="1841213"/>
            <a:ext cx="4522099" cy="3636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FD4875-A362-2F0B-1F7A-48038AD3EA3F}"/>
              </a:ext>
            </a:extLst>
          </p:cNvPr>
          <p:cNvSpPr/>
          <p:nvPr/>
        </p:nvSpPr>
        <p:spPr>
          <a:xfrm>
            <a:off x="7887607" y="2488875"/>
            <a:ext cx="497568" cy="679778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95F27-8B2A-05EF-5D2A-F431F5905319}"/>
              </a:ext>
            </a:extLst>
          </p:cNvPr>
          <p:cNvSpPr txBox="1"/>
          <p:nvPr/>
        </p:nvSpPr>
        <p:spPr>
          <a:xfrm>
            <a:off x="7602991" y="211954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신뢰구간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92C53-11A5-6970-7CD9-DA67C2F112C2}"/>
              </a:ext>
            </a:extLst>
          </p:cNvPr>
          <p:cNvSpPr txBox="1"/>
          <p:nvPr/>
        </p:nvSpPr>
        <p:spPr>
          <a:xfrm>
            <a:off x="362202" y="5472355"/>
            <a:ext cx="6358734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제목과 같은 요소는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plt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추가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5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879F0-944A-D1A6-AD52-882150D80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14E31F-2B8D-0AB6-4393-6008A851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수치형 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6ED6D-C6EC-1F23-88AC-63C24375AD6B}"/>
              </a:ext>
            </a:extLst>
          </p:cNvPr>
          <p:cNvSpPr txBox="1"/>
          <p:nvPr/>
        </p:nvSpPr>
        <p:spPr>
          <a:xfrm>
            <a:off x="1023055" y="1221607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주요 그래프 요약</a:t>
            </a:r>
            <a:endParaRPr lang="en-US" altLang="ko-KR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5521D8-0C62-1BFF-5817-9A8443300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1625"/>
              </p:ext>
            </p:extLst>
          </p:nvPr>
        </p:nvGraphicFramePr>
        <p:xfrm>
          <a:off x="1180611" y="1879313"/>
          <a:ext cx="9800003" cy="3825920"/>
        </p:xfrm>
        <a:graphic>
          <a:graphicData uri="http://schemas.openxmlformats.org/drawingml/2006/table">
            <a:tbl>
              <a:tblPr/>
              <a:tblGrid>
                <a:gridCol w="992066">
                  <a:extLst>
                    <a:ext uri="{9D8B030D-6E8A-4147-A177-3AD203B41FA5}">
                      <a16:colId xmlns:a16="http://schemas.microsoft.com/office/drawing/2014/main" val="3648884223"/>
                    </a:ext>
                  </a:extLst>
                </a:gridCol>
                <a:gridCol w="2977661">
                  <a:extLst>
                    <a:ext uri="{9D8B030D-6E8A-4147-A177-3AD203B41FA5}">
                      <a16:colId xmlns:a16="http://schemas.microsoft.com/office/drawing/2014/main" val="2675347749"/>
                    </a:ext>
                  </a:extLst>
                </a:gridCol>
                <a:gridCol w="3446870">
                  <a:extLst>
                    <a:ext uri="{9D8B030D-6E8A-4147-A177-3AD203B41FA5}">
                      <a16:colId xmlns:a16="http://schemas.microsoft.com/office/drawing/2014/main" val="685622020"/>
                    </a:ext>
                  </a:extLst>
                </a:gridCol>
                <a:gridCol w="2383406">
                  <a:extLst>
                    <a:ext uri="{9D8B030D-6E8A-4147-A177-3AD203B41FA5}">
                      <a16:colId xmlns:a16="http://schemas.microsoft.com/office/drawing/2014/main" val="1847135858"/>
                    </a:ext>
                  </a:extLst>
                </a:gridCol>
              </a:tblGrid>
              <a:tr h="76518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주요 목적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시각화 내용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수치 요약 방식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798700"/>
                  </a:ext>
                </a:extLst>
              </a:tr>
              <a:tr h="76518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displot()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연속형 변수의 분포 파악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히스토그램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KDE, ECDF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등을 한 번에 시각화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빈도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밀도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051298"/>
                  </a:ext>
                </a:extLst>
              </a:tr>
              <a:tr h="76518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histplot()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히스토그램만 단독으로 정밀하게 시각화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막대그래프 형태로 데이터 분포 표시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빈도 또는 밀도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537769"/>
                  </a:ext>
                </a:extLst>
              </a:tr>
              <a:tr h="76518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kdeplot()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연속 데이터의 밀도 추정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부드러운 곡선 형태의 커널 밀도 함수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(KDE)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커널 밀도 추정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(KDE)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301198"/>
                  </a:ext>
                </a:extLst>
              </a:tr>
              <a:tr h="76518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rugplot()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데이터 포인트의 실제 위치 시각화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x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축에 짧은 선을 표시하여 데이터 분포를 보조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개별 위치만 표시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요약 없음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42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996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D220C-0E28-CB40-F293-314CB369E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1302352-7CDA-5EF7-6F06-A7669424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 err="1"/>
              <a:t>displot</a:t>
            </a:r>
            <a:r>
              <a:rPr lang="en-US" altLang="ko-KR" dirty="0"/>
              <a:t>() – </a:t>
            </a:r>
            <a:r>
              <a:rPr lang="ko-KR" altLang="en-US" dirty="0"/>
              <a:t>히스토그램 </a:t>
            </a:r>
            <a:r>
              <a:rPr lang="en-US" altLang="ko-KR" dirty="0"/>
              <a:t>+ </a:t>
            </a:r>
            <a:r>
              <a:rPr lang="ko-KR" altLang="en-US" dirty="0"/>
              <a:t>커널 밀도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88286-5E0E-D3B9-176F-70E9B8C02B23}"/>
              </a:ext>
            </a:extLst>
          </p:cNvPr>
          <p:cNvSpPr txBox="1"/>
          <p:nvPr/>
        </p:nvSpPr>
        <p:spPr>
          <a:xfrm>
            <a:off x="1095627" y="2365964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 err="1"/>
              <a:t>displot</a:t>
            </a:r>
            <a:r>
              <a:rPr lang="en-US" altLang="ko-KR" sz="2400" dirty="0"/>
              <a:t>() </a:t>
            </a:r>
            <a:r>
              <a:rPr lang="ko-KR" altLang="en-US" sz="2400" dirty="0"/>
              <a:t>그리기 문법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F6158-C6AC-085D-FB35-E2EF4682B343}"/>
              </a:ext>
            </a:extLst>
          </p:cNvPr>
          <p:cNvSpPr txBox="1"/>
          <p:nvPr/>
        </p:nvSpPr>
        <p:spPr>
          <a:xfrm>
            <a:off x="1143251" y="4532630"/>
            <a:ext cx="9818663" cy="1803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bins: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히스토그램 구간 수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kde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커널 밀도 그래프 표시 여부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(True/False)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kind: 'hist' 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히스토그램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), '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kde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 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밀도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), '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ecdf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 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경험누적분포함수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 </a:t>
            </a:r>
            <a:r>
              <a:rPr lang="ko-KR" altLang="en-US" sz="16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커널 밀도 추정</a:t>
            </a:r>
            <a:r>
              <a:rPr lang="en-US" altLang="ko-KR" sz="16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(KDE, Kernel Density Estimation)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데이터의 확률 밀도 함수를 부드러운 곡선으로 추정하는 방법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98669-A1DC-EAB4-D1CC-2B58123B734E}"/>
              </a:ext>
            </a:extLst>
          </p:cNvPr>
          <p:cNvSpPr txBox="1"/>
          <p:nvPr/>
        </p:nvSpPr>
        <p:spPr>
          <a:xfrm>
            <a:off x="1095627" y="865972"/>
            <a:ext cx="9866288" cy="151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</a:t>
            </a:r>
            <a:r>
              <a:rPr lang="en-US" altLang="ko-KR" sz="2400" dirty="0" err="1"/>
              <a:t>displot</a:t>
            </a:r>
            <a:r>
              <a:rPr lang="en-US" altLang="ko-KR" sz="2400" dirty="0"/>
              <a:t>()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연속형 데이터의 분포를 다양한 방식으로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시각화할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수 있는 고수준 함수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히스토그램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커널 밀도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ECDF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등 표현 가능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4" name="그림 3" descr="스크린샷, 텍스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515087C-C816-D8AB-6B22-E5564AEEC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26653" r="7084" b="26171"/>
          <a:stretch>
            <a:fillRect/>
          </a:stretch>
        </p:blipFill>
        <p:spPr>
          <a:xfrm>
            <a:off x="1237940" y="3010071"/>
            <a:ext cx="9723975" cy="1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1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7ABCE-2B18-6755-F4DC-F4E94C89E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2A04C45-08AB-A152-2398-5CDA112C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 err="1"/>
              <a:t>displot</a:t>
            </a:r>
            <a:r>
              <a:rPr lang="en-US" altLang="ko-KR" dirty="0"/>
              <a:t>() – </a:t>
            </a:r>
            <a:r>
              <a:rPr lang="ko-KR" altLang="en-US" dirty="0"/>
              <a:t>히스토그램 </a:t>
            </a:r>
            <a:r>
              <a:rPr lang="en-US" altLang="ko-KR" dirty="0"/>
              <a:t>+ </a:t>
            </a:r>
            <a:r>
              <a:rPr lang="ko-KR" altLang="en-US" dirty="0"/>
              <a:t>커널 밀도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5F2D40-6EC2-D4D6-FACD-BEDB520A8CF1}"/>
              </a:ext>
            </a:extLst>
          </p:cNvPr>
          <p:cNvSpPr txBox="1"/>
          <p:nvPr/>
        </p:nvSpPr>
        <p:spPr>
          <a:xfrm>
            <a:off x="524127" y="1655235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 err="1"/>
              <a:t>displot</a:t>
            </a:r>
            <a:r>
              <a:rPr lang="en-US" altLang="ko-KR" sz="2400" dirty="0"/>
              <a:t>() </a:t>
            </a:r>
            <a:r>
              <a:rPr lang="ko-KR" altLang="en-US" sz="2400" dirty="0"/>
              <a:t>예제</a:t>
            </a:r>
            <a:endParaRPr lang="en-US" altLang="ko-KR" sz="2400" dirty="0"/>
          </a:p>
        </p:txBody>
      </p:sp>
      <p:pic>
        <p:nvPicPr>
          <p:cNvPr id="4" name="그림 3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297C621-69A4-8D55-261C-37DE182D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" t="16031" r="7202" b="16158"/>
          <a:stretch>
            <a:fillRect/>
          </a:stretch>
        </p:blipFill>
        <p:spPr>
          <a:xfrm>
            <a:off x="655410" y="2254651"/>
            <a:ext cx="8108064" cy="30138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E266EA-48AC-51BC-D2DD-580C6BA5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948" y="1893411"/>
            <a:ext cx="3575437" cy="3736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133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56410-2937-6210-D94C-10944B6EF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8892462-3028-3216-7B28-19474B9B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관계형 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1683B-E478-4B1E-2789-E52B8F498F00}"/>
              </a:ext>
            </a:extLst>
          </p:cNvPr>
          <p:cNvSpPr txBox="1"/>
          <p:nvPr/>
        </p:nvSpPr>
        <p:spPr>
          <a:xfrm>
            <a:off x="1023055" y="1840732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주요 그래프 요약</a:t>
            </a:r>
            <a:endParaRPr lang="en-US" altLang="ko-KR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096D3AC-3FB3-B13B-FA98-D6E75CEEC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30332"/>
              </p:ext>
            </p:extLst>
          </p:nvPr>
        </p:nvGraphicFramePr>
        <p:xfrm>
          <a:off x="1187450" y="2533650"/>
          <a:ext cx="9798050" cy="2419352"/>
        </p:xfrm>
        <a:graphic>
          <a:graphicData uri="http://schemas.openxmlformats.org/drawingml/2006/table">
            <a:tbl>
              <a:tblPr/>
              <a:tblGrid>
                <a:gridCol w="1048559">
                  <a:extLst>
                    <a:ext uri="{9D8B030D-6E8A-4147-A177-3AD203B41FA5}">
                      <a16:colId xmlns:a16="http://schemas.microsoft.com/office/drawing/2014/main" val="681657018"/>
                    </a:ext>
                  </a:extLst>
                </a:gridCol>
                <a:gridCol w="2687290">
                  <a:extLst>
                    <a:ext uri="{9D8B030D-6E8A-4147-A177-3AD203B41FA5}">
                      <a16:colId xmlns:a16="http://schemas.microsoft.com/office/drawing/2014/main" val="1868516616"/>
                    </a:ext>
                  </a:extLst>
                </a:gridCol>
                <a:gridCol w="3530582">
                  <a:extLst>
                    <a:ext uri="{9D8B030D-6E8A-4147-A177-3AD203B41FA5}">
                      <a16:colId xmlns:a16="http://schemas.microsoft.com/office/drawing/2014/main" val="1104221235"/>
                    </a:ext>
                  </a:extLst>
                </a:gridCol>
                <a:gridCol w="2531619">
                  <a:extLst>
                    <a:ext uri="{9D8B030D-6E8A-4147-A177-3AD203B41FA5}">
                      <a16:colId xmlns:a16="http://schemas.microsoft.com/office/drawing/2014/main" val="1549634829"/>
                    </a:ext>
                  </a:extLst>
                </a:gridCol>
              </a:tblGrid>
              <a:tr h="60483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주요 목적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시각화 내용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수치 요약 방식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35958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scatterplot()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두 변수 간 관계 시각화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개별 데이터 포인트를 점으로 표시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없음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개별 점만 시각화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851195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lineplot()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시계열 또는 연속 데이터의 추세 표현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데이터 포인트를 선으로 연결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신뢰구간 표시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평균 및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95%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신뢰 구간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(default)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947194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relplot()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관계형 그래프의 서브플롯 생성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scatterplot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또는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lineplot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의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FacetGrid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버전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내부적으로 동일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평균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신뢰구간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43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622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30D0A-07C4-AD90-ECB8-C614E6AE5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B397620-E3A8-4C76-E44A-61397398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scatterplot() – </a:t>
            </a:r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7E076-6A28-AA90-029B-924AE1BBC566}"/>
              </a:ext>
            </a:extLst>
          </p:cNvPr>
          <p:cNvSpPr txBox="1"/>
          <p:nvPr/>
        </p:nvSpPr>
        <p:spPr>
          <a:xfrm>
            <a:off x="1095627" y="2491007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scatterplot() </a:t>
            </a:r>
            <a:r>
              <a:rPr lang="ko-KR" altLang="en-US" sz="2400" dirty="0"/>
              <a:t>그리기 문법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A0254-7560-6CA3-4C3E-C26E4C7F4300}"/>
              </a:ext>
            </a:extLst>
          </p:cNvPr>
          <p:cNvSpPr txBox="1"/>
          <p:nvPr/>
        </p:nvSpPr>
        <p:spPr>
          <a:xfrm>
            <a:off x="1143251" y="4297934"/>
            <a:ext cx="9818663" cy="1885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x, y: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각각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축과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y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축에 매핑할 변수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hue: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색상으로 그룹 구분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size: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점의 크기로 다른 변수 표현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style: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점의 스타일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모양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322E-570E-96E1-A5F3-D234370AC5BB}"/>
              </a:ext>
            </a:extLst>
          </p:cNvPr>
          <p:cNvSpPr txBox="1"/>
          <p:nvPr/>
        </p:nvSpPr>
        <p:spPr>
          <a:xfrm>
            <a:off x="1095627" y="991015"/>
            <a:ext cx="9866288" cy="151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</a:t>
            </a:r>
            <a:r>
              <a:rPr lang="en-US" altLang="ko-KR" sz="2400" dirty="0"/>
              <a:t>scatterplot()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두 변수 간의 관계를 점으로 표현한 그래프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연속형 데이터 간의 상관관계를 시각적으로 파악할 때 유용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0EE30E-4399-B151-3CFD-E12DA5D10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" t="25526" r="5000" b="26280"/>
          <a:stretch>
            <a:fillRect/>
          </a:stretch>
        </p:blipFill>
        <p:spPr>
          <a:xfrm>
            <a:off x="1231900" y="3166693"/>
            <a:ext cx="9730014" cy="11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9AEF5-11A7-6CDF-1219-8ABC2644D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57C8D87-CDC8-E239-8864-168AEFE1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scatterplot() – </a:t>
            </a:r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359AB-7459-CC19-90ED-CE4FF850F3A0}"/>
              </a:ext>
            </a:extLst>
          </p:cNvPr>
          <p:cNvSpPr txBox="1"/>
          <p:nvPr/>
        </p:nvSpPr>
        <p:spPr>
          <a:xfrm>
            <a:off x="524127" y="1655235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scatterplot() </a:t>
            </a:r>
            <a:r>
              <a:rPr lang="ko-KR" altLang="en-US" sz="2400" dirty="0"/>
              <a:t>예제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466061-6126-C19D-681A-6C2666E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t="16158" r="6954" b="16158"/>
          <a:stretch>
            <a:fillRect/>
          </a:stretch>
        </p:blipFill>
        <p:spPr>
          <a:xfrm>
            <a:off x="657225" y="2314576"/>
            <a:ext cx="7829550" cy="28509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99D401-92D6-BFAC-5A93-9E6FC3DBE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151" y="2314576"/>
            <a:ext cx="3496299" cy="2827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044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69A79-0CB9-63A7-FCA8-3AC50DB5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E942E2E-19E8-E9B3-5D4F-656A7008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 err="1"/>
              <a:t>다변량</a:t>
            </a:r>
            <a:r>
              <a:rPr lang="ko-KR" altLang="en-US" dirty="0"/>
              <a:t>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F3316-272C-8094-F69F-BB9F06F65180}"/>
              </a:ext>
            </a:extLst>
          </p:cNvPr>
          <p:cNvSpPr txBox="1"/>
          <p:nvPr/>
        </p:nvSpPr>
        <p:spPr>
          <a:xfrm>
            <a:off x="999244" y="1669282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주요 그래프 요약</a:t>
            </a:r>
            <a:endParaRPr lang="en-US" altLang="ko-KR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0376D11-9A71-B912-0451-3EE23D842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85207"/>
              </p:ext>
            </p:extLst>
          </p:nvPr>
        </p:nvGraphicFramePr>
        <p:xfrm>
          <a:off x="1147763" y="2337593"/>
          <a:ext cx="9896474" cy="2910679"/>
        </p:xfrm>
        <a:graphic>
          <a:graphicData uri="http://schemas.openxmlformats.org/drawingml/2006/table">
            <a:tbl>
              <a:tblPr/>
              <a:tblGrid>
                <a:gridCol w="1752601">
                  <a:extLst>
                    <a:ext uri="{9D8B030D-6E8A-4147-A177-3AD203B41FA5}">
                      <a16:colId xmlns:a16="http://schemas.microsoft.com/office/drawing/2014/main" val="2354649267"/>
                    </a:ext>
                  </a:extLst>
                </a:gridCol>
                <a:gridCol w="2512779">
                  <a:extLst>
                    <a:ext uri="{9D8B030D-6E8A-4147-A177-3AD203B41FA5}">
                      <a16:colId xmlns:a16="http://schemas.microsoft.com/office/drawing/2014/main" val="4030161071"/>
                    </a:ext>
                  </a:extLst>
                </a:gridCol>
                <a:gridCol w="2767714">
                  <a:extLst>
                    <a:ext uri="{9D8B030D-6E8A-4147-A177-3AD203B41FA5}">
                      <a16:colId xmlns:a16="http://schemas.microsoft.com/office/drawing/2014/main" val="3660229849"/>
                    </a:ext>
                  </a:extLst>
                </a:gridCol>
                <a:gridCol w="2863380">
                  <a:extLst>
                    <a:ext uri="{9D8B030D-6E8A-4147-A177-3AD203B41FA5}">
                      <a16:colId xmlns:a16="http://schemas.microsoft.com/office/drawing/2014/main" val="1681174196"/>
                    </a:ext>
                  </a:extLst>
                </a:gridCol>
              </a:tblGrid>
              <a:tr h="32011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주요 목적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시각화 내용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수치 요약 방식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568445"/>
                  </a:ext>
                </a:extLst>
              </a:tr>
              <a:tr h="64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pairplot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여러 변수 간의 관계 전반 탐색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변수 쌍 간의 산점도와 각 변수의 분포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대각선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: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히스토그램 또는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KDE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226474"/>
                  </a:ext>
                </a:extLst>
              </a:tr>
              <a:tr h="64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heatmap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변수 간 상관성 확인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상관계수 행렬을 색상으로 시각화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셀 내부에 수치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상관계수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표시 가능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12606"/>
                  </a:ext>
                </a:extLst>
              </a:tr>
              <a:tr h="64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jointplot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두 변수 간 관계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분포 동시 분석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중심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: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산점도 또는 회귀선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주변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: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변수별 분포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주변부 히스토그램 또는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KDE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252798"/>
                  </a:ext>
                </a:extLst>
              </a:tr>
              <a:tr h="64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jointplot(kind='reg')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회귀 관계와 분포 확인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중심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: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산점도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회귀선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주변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: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분포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회귀선 계수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분포 밀도 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98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01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00380-62F7-64F4-54BC-2351EFC63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9EC25F8-D472-11AF-8BB8-4B09AEDE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heatmap() – </a:t>
            </a:r>
            <a:r>
              <a:rPr lang="ko-KR" altLang="en-US" dirty="0" err="1"/>
              <a:t>히트맵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A527F-1A84-B73B-E053-3A88C3664077}"/>
              </a:ext>
            </a:extLst>
          </p:cNvPr>
          <p:cNvSpPr txBox="1"/>
          <p:nvPr/>
        </p:nvSpPr>
        <p:spPr>
          <a:xfrm>
            <a:off x="1095627" y="2491007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heatmap() </a:t>
            </a:r>
            <a:r>
              <a:rPr lang="ko-KR" altLang="en-US" sz="2400" dirty="0"/>
              <a:t>그리기 문법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F7984-4779-A873-7C6C-9A05ED8C1F14}"/>
              </a:ext>
            </a:extLst>
          </p:cNvPr>
          <p:cNvSpPr txBox="1"/>
          <p:nvPr/>
        </p:nvSpPr>
        <p:spPr>
          <a:xfrm>
            <a:off x="1143251" y="4352640"/>
            <a:ext cx="9818663" cy="188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data: 2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차원 행렬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보통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df.corr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결과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annot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셀 내부에 수치 출력 여부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fmt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수치 형식 지정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cmap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컬러 맵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색상 테마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2EC2-5B9F-EF9D-CEC9-87789467AAD1}"/>
              </a:ext>
            </a:extLst>
          </p:cNvPr>
          <p:cNvSpPr txBox="1"/>
          <p:nvPr/>
        </p:nvSpPr>
        <p:spPr>
          <a:xfrm>
            <a:off x="1095627" y="991015"/>
            <a:ext cx="9866288" cy="151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</a:t>
            </a:r>
            <a:r>
              <a:rPr lang="en-US" altLang="ko-KR" sz="2400" dirty="0"/>
              <a:t>heatmap()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차원 행렬을 색상을 통해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시각화하는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방법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특히 변수 간 상관계수 행렬을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시각화할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때 자주 사용됨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스크린샷, 텍스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990A588-3866-7305-68CF-F667B6576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" t="25542" r="6090" b="25358"/>
          <a:stretch>
            <a:fillRect/>
          </a:stretch>
        </p:blipFill>
        <p:spPr>
          <a:xfrm>
            <a:off x="1230086" y="3072513"/>
            <a:ext cx="9818663" cy="13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3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548AF-C974-1CBF-8CF7-5BCE116C2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CCE51-B9B9-6FA2-D2A2-BF6FB6A183A7}"/>
              </a:ext>
            </a:extLst>
          </p:cNvPr>
          <p:cNvSpPr txBox="1"/>
          <p:nvPr/>
        </p:nvSpPr>
        <p:spPr>
          <a:xfrm>
            <a:off x="3307437" y="2600493"/>
            <a:ext cx="5577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Seaborn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개요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841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D63DF-6BBA-64BE-A35C-7961E1B21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8B3121C-3CF0-A56B-DEFA-D6258B57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heatmap() – </a:t>
            </a:r>
            <a:r>
              <a:rPr lang="ko-KR" altLang="en-US" dirty="0" err="1"/>
              <a:t>히트맵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2EEA0-BBEB-A467-35C6-B9C7F7B02B4D}"/>
              </a:ext>
            </a:extLst>
          </p:cNvPr>
          <p:cNvSpPr txBox="1"/>
          <p:nvPr/>
        </p:nvSpPr>
        <p:spPr>
          <a:xfrm>
            <a:off x="610096" y="1096437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heatmap() </a:t>
            </a:r>
            <a:r>
              <a:rPr lang="ko-KR" altLang="en-US" sz="2400" dirty="0"/>
              <a:t>예제</a:t>
            </a:r>
            <a:endParaRPr lang="en-US" altLang="ko-KR" sz="2400" dirty="0"/>
          </a:p>
        </p:txBody>
      </p:sp>
      <p:pic>
        <p:nvPicPr>
          <p:cNvPr id="4" name="그림 3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5B2A7AC-3CAC-7182-A93B-030059480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" t="13855" r="6989" b="13762"/>
          <a:stretch>
            <a:fillRect/>
          </a:stretch>
        </p:blipFill>
        <p:spPr>
          <a:xfrm>
            <a:off x="739042" y="1677943"/>
            <a:ext cx="7514601" cy="3403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81B6B8-6F40-619D-2B21-48ECF18C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520" y="1677944"/>
            <a:ext cx="3930650" cy="340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9DF50-592E-30A1-BF2C-5F811442B5EE}"/>
              </a:ext>
            </a:extLst>
          </p:cNvPr>
          <p:cNvSpPr txBox="1"/>
          <p:nvPr/>
        </p:nvSpPr>
        <p:spPr>
          <a:xfrm>
            <a:off x="600256" y="5081543"/>
            <a:ext cx="9818663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상관계수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 =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완전한 양의 상관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상관계수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-1 =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완전한 음의 상관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가까울수록 관계 없음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991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9A4BC-30B6-F9DB-816B-0458CDCF5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6C190DC-564E-C600-BD26-1A2E9C90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jointplot</a:t>
            </a:r>
            <a:r>
              <a:rPr lang="en-US" altLang="ko-KR" dirty="0"/>
              <a:t>() – scatter + histogram/</a:t>
            </a:r>
            <a:r>
              <a:rPr lang="en-US" altLang="ko-KR" dirty="0" err="1"/>
              <a:t>kde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1CC82-2D9A-720A-1A2F-B477FD6A4ED0}"/>
              </a:ext>
            </a:extLst>
          </p:cNvPr>
          <p:cNvSpPr txBox="1"/>
          <p:nvPr/>
        </p:nvSpPr>
        <p:spPr>
          <a:xfrm>
            <a:off x="1095626" y="2975561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 err="1"/>
              <a:t>jointplot</a:t>
            </a:r>
            <a:r>
              <a:rPr lang="en-US" altLang="ko-KR" sz="2400" dirty="0"/>
              <a:t>() </a:t>
            </a:r>
            <a:r>
              <a:rPr lang="ko-KR" altLang="en-US" sz="2400" dirty="0"/>
              <a:t>그리기 문법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A5798-45FD-26D4-CC02-160426D20515}"/>
              </a:ext>
            </a:extLst>
          </p:cNvPr>
          <p:cNvSpPr txBox="1"/>
          <p:nvPr/>
        </p:nvSpPr>
        <p:spPr>
          <a:xfrm>
            <a:off x="1143250" y="4837194"/>
            <a:ext cx="9818663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kind: 'scatter', '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kde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', 'hist', 'reg', 'hex'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등 가능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0301D-A8A5-DED1-C22B-39326D23FCF8}"/>
              </a:ext>
            </a:extLst>
          </p:cNvPr>
          <p:cNvSpPr txBox="1"/>
          <p:nvPr/>
        </p:nvSpPr>
        <p:spPr>
          <a:xfrm>
            <a:off x="1095626" y="1475569"/>
            <a:ext cx="9866288" cy="151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</a:t>
            </a:r>
            <a:r>
              <a:rPr lang="en-US" altLang="ko-KR" sz="2400" dirty="0" err="1"/>
              <a:t>jointplot</a:t>
            </a:r>
            <a:r>
              <a:rPr lang="en-US" altLang="ko-KR" sz="2400" dirty="0"/>
              <a:t>()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두 변수의 관계를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시각화하면서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주변 분포도를 함께 보여주는 시각화 방법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중심은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산점도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또는 회귀선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주변에는 각 변수의 히스토그램 또는 커널 밀도 함수를 포함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 descr="스크린샷, 텍스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A01B8F9-AC2E-0CFB-EA0B-2840D376A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25780" r="5953" b="25780"/>
          <a:stretch>
            <a:fillRect/>
          </a:stretch>
        </p:blipFill>
        <p:spPr>
          <a:xfrm>
            <a:off x="1230086" y="3547956"/>
            <a:ext cx="9731828" cy="130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40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78219-5BAF-6CC6-313D-1CDA80294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E92EB8A-12EE-B27C-FB8A-1002722FF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6159" r="7208" b="16587"/>
          <a:stretch>
            <a:fillRect/>
          </a:stretch>
        </p:blipFill>
        <p:spPr>
          <a:xfrm>
            <a:off x="758092" y="1674857"/>
            <a:ext cx="7668113" cy="302556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712CF7B-6D23-FFA9-7FFE-3E199A9C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jointplot</a:t>
            </a:r>
            <a:r>
              <a:rPr lang="en-US" altLang="ko-KR" dirty="0"/>
              <a:t>() – scatter + histogram/</a:t>
            </a:r>
            <a:r>
              <a:rPr lang="en-US" altLang="ko-KR" dirty="0" err="1"/>
              <a:t>kde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1F060-6E69-877E-9CBA-4B2F66AD6B8C}"/>
              </a:ext>
            </a:extLst>
          </p:cNvPr>
          <p:cNvSpPr txBox="1"/>
          <p:nvPr/>
        </p:nvSpPr>
        <p:spPr>
          <a:xfrm>
            <a:off x="617911" y="994837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 err="1"/>
              <a:t>jointplot</a:t>
            </a:r>
            <a:r>
              <a:rPr lang="en-US" altLang="ko-KR" sz="2400" dirty="0"/>
              <a:t>() </a:t>
            </a:r>
            <a:r>
              <a:rPr lang="ko-KR" altLang="en-US" sz="2400" dirty="0"/>
              <a:t>예제</a:t>
            </a: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F1591-F52A-1DCC-AAB5-4D4C9D0A6FF5}"/>
              </a:ext>
            </a:extLst>
          </p:cNvPr>
          <p:cNvSpPr txBox="1"/>
          <p:nvPr/>
        </p:nvSpPr>
        <p:spPr>
          <a:xfrm>
            <a:off x="664305" y="4700421"/>
            <a:ext cx="9818663" cy="142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중심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산점도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+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회귀선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(kind='reg')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주변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x/y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변수 각각의 분포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히스토그램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상관성과 분포를 동시에 확인 가능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D0AC0A-3F7A-223D-8EE0-E31E30BA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205" y="1674858"/>
            <a:ext cx="3087101" cy="3025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861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791C9EB-5BE7-C22D-A6A1-302B1EA0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Seaborn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A8A7A0A-0402-BC79-5E10-792D70CB6570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3041326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/>
              <a:t>Matplotlib</a:t>
            </a:r>
            <a:r>
              <a:rPr lang="ko-KR" altLang="en-US" dirty="0"/>
              <a:t>기반의 시각화 라이브러리로</a:t>
            </a:r>
            <a:r>
              <a:rPr lang="en-US" altLang="ko-KR" dirty="0"/>
              <a:t>, </a:t>
            </a:r>
            <a:r>
              <a:rPr lang="ko-KR" altLang="en-US" dirty="0"/>
              <a:t>세련되고 통계적인 시각화를 쉽게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구현할 수 있음 ➡️ 통계적 데이터 시각화에 특화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주로 </a:t>
            </a:r>
            <a:r>
              <a:rPr lang="en-US" altLang="ko-KR" b="1" dirty="0"/>
              <a:t>pandas </a:t>
            </a:r>
            <a:r>
              <a:rPr lang="en-US" altLang="ko-KR" b="1" dirty="0" err="1"/>
              <a:t>DataFrame</a:t>
            </a:r>
            <a:r>
              <a:rPr lang="ko-KR" altLang="en-US" b="1" dirty="0"/>
              <a:t>과 함께 사용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ko-KR" altLang="en-US" b="1" dirty="0"/>
              <a:t>통계 분석과 시각화가 결합된 그래프</a:t>
            </a:r>
            <a:r>
              <a:rPr lang="ko-KR" altLang="en-US" dirty="0"/>
              <a:t>를 간단한 코드로 만들 수 있음</a:t>
            </a:r>
            <a:endParaRPr lang="en-US" altLang="ko-KR" dirty="0"/>
          </a:p>
        </p:txBody>
      </p:sp>
      <p:pic>
        <p:nvPicPr>
          <p:cNvPr id="1026" name="Picture 2" descr="3주차 - 22.08.11) 데이터 분석 및 의미 찾기 2 - Seaborn,이변량분석1">
            <a:extLst>
              <a:ext uri="{FF2B5EF4-FFF2-40B4-BE49-F238E27FC236}">
                <a16:creationId xmlns:a16="http://schemas.microsoft.com/office/drawing/2014/main" id="{C1C1FD0B-E42C-1EC1-9885-19C48154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712" y="5086350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1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789FF-C212-92BC-9932-96F82EA36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C521C42-C80A-3E8E-2069-BCCD3628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Seaborn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06FA9E8-E96F-C497-D30C-6FA161CBE908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9843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특징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세련된 테마와 스타일 제공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통계 시각화 내장 기능 제공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복잡한 그래프도 간단한 코드로 작성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기본 제공 데이터셋이 내장되어 있음</a:t>
            </a:r>
            <a:endParaRPr lang="en-US" altLang="ko-KR" dirty="0"/>
          </a:p>
        </p:txBody>
      </p:sp>
      <p:pic>
        <p:nvPicPr>
          <p:cNvPr id="2" name="Picture 2" descr="3주차 - 22.08.11) 데이터 분석 및 의미 찾기 2 - Seaborn,이변량분석1">
            <a:extLst>
              <a:ext uri="{FF2B5EF4-FFF2-40B4-BE49-F238E27FC236}">
                <a16:creationId xmlns:a16="http://schemas.microsoft.com/office/drawing/2014/main" id="{CD0DCFF7-92B3-BE39-F783-F37EA042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712" y="5086350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5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BD613-E26D-BA57-CE50-CDC78E2A4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78121-078E-F618-FD6C-599F30CD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Seaborn </a:t>
            </a:r>
            <a:r>
              <a:rPr lang="ko-KR" altLang="en-US" dirty="0"/>
              <a:t>공식 문서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DF480-4D62-E4D1-9352-E7BFE33D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2025-08-11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2EB2BF-0274-3A21-69CB-A6F7FC4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57C3CD7-7D95-668B-B60B-AEDB2ABA1F0F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40394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✔️</a:t>
            </a:r>
            <a:r>
              <a:rPr lang="en-US" altLang="ko-KR" sz="2400" dirty="0"/>
              <a:t>Seaborn </a:t>
            </a:r>
            <a:r>
              <a:rPr lang="ko-KR" altLang="en-US" sz="2400" dirty="0"/>
              <a:t>공식 홈페이지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3"/>
              </a:rPr>
              <a:t>https://seaborn.pydata.org/</a:t>
            </a:r>
            <a:r>
              <a:rPr lang="en-US" altLang="ko-KR" sz="2400" dirty="0"/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✔️ </a:t>
            </a:r>
            <a:r>
              <a:rPr lang="en-US" altLang="ko-KR" sz="2400" dirty="0"/>
              <a:t>Seaborn </a:t>
            </a:r>
            <a:r>
              <a:rPr lang="ko-KR" altLang="en-US" sz="2400" dirty="0"/>
              <a:t>가이드 및 튜토리얼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4"/>
              </a:rPr>
              <a:t>https://seaborn.pydata.org/tutorial.html</a:t>
            </a:r>
            <a:r>
              <a:rPr lang="en-US" altLang="ko-KR" sz="2400" dirty="0"/>
              <a:t>  </a:t>
            </a:r>
          </a:p>
        </p:txBody>
      </p:sp>
      <p:pic>
        <p:nvPicPr>
          <p:cNvPr id="6" name="Picture 2" descr="3주차 - 22.08.11) 데이터 분석 및 의미 찾기 2 - Seaborn,이변량분석1">
            <a:extLst>
              <a:ext uri="{FF2B5EF4-FFF2-40B4-BE49-F238E27FC236}">
                <a16:creationId xmlns:a16="http://schemas.microsoft.com/office/drawing/2014/main" id="{041D8FC4-1C45-ECE8-AF94-DF14A370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712" y="5086350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29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3A814-69F2-404A-D2AF-F04E6D67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16D8B-9A35-18F1-4CA3-5C22F440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Seaborn </a:t>
            </a:r>
            <a:r>
              <a:rPr lang="ko-KR" altLang="en-US" dirty="0"/>
              <a:t>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FC967-79E8-97F4-C316-8C40A99A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2025-08-11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FE8AC4-68AC-BC20-5D6B-69A3488C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4FBED3-80F7-3D7C-E56E-0CACB0CF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723900"/>
            <a:ext cx="87439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2C889-FC32-E2DE-C709-704D11D21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B3B4F-FEF1-2F86-A1E7-FED6F2D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Seaborn </a:t>
            </a:r>
            <a:r>
              <a:rPr lang="ko-KR" altLang="en-US" dirty="0"/>
              <a:t>사용 준비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19C62-29D9-7A7B-68BF-7A5D6F30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2025-08-11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B06DD0-48C2-43BB-441B-BBDE1AA8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1C9BC70-9CC4-F9EF-6C4E-718AE3490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085850"/>
            <a:ext cx="8743950" cy="4686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769C48-9327-7C0C-7A2B-9E2F37E8C705}"/>
              </a:ext>
            </a:extLst>
          </p:cNvPr>
          <p:cNvSpPr/>
          <p:nvPr/>
        </p:nvSpPr>
        <p:spPr>
          <a:xfrm>
            <a:off x="5552394" y="3034972"/>
            <a:ext cx="995136" cy="31578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55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DCE8-0FBA-9AB3-E553-515C2B02A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EF76566-B467-D7FF-88F0-A05EFBFF3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23818" r="9902" b="24099"/>
          <a:stretch>
            <a:fillRect/>
          </a:stretch>
        </p:blipFill>
        <p:spPr>
          <a:xfrm>
            <a:off x="2564606" y="2266587"/>
            <a:ext cx="7062788" cy="206375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AE5936F-262C-CA4E-0A19-9988A191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Seaborn </a:t>
            </a:r>
            <a:r>
              <a:rPr lang="ko-KR" altLang="en-US" dirty="0"/>
              <a:t>기본 </a:t>
            </a:r>
            <a:r>
              <a:rPr lang="ko-KR" altLang="en-US" dirty="0" err="1"/>
              <a:t>임포트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B46A2-B6D4-9DFF-B9BB-EBD8B8826E75}"/>
              </a:ext>
            </a:extLst>
          </p:cNvPr>
          <p:cNvSpPr txBox="1"/>
          <p:nvPr/>
        </p:nvSpPr>
        <p:spPr>
          <a:xfrm>
            <a:off x="2495549" y="4330337"/>
            <a:ext cx="6657976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seaborn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은 보통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sns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라는 별칭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(alias)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사용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Seaborn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은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matplotlib.pyplot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도 함께 사용하는 경우가 많음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2803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8062</TotalTime>
  <Words>1314</Words>
  <Application>Microsoft Office PowerPoint</Application>
  <PresentationFormat>와이드스크린</PresentationFormat>
  <Paragraphs>236</Paragraphs>
  <Slides>33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G마켓 산스 TTF Bold</vt:lpstr>
      <vt:lpstr>Kim jung chul Gothic Regular</vt:lpstr>
      <vt:lpstr>Pretendard Black</vt:lpstr>
      <vt:lpstr>Pretendard Light</vt:lpstr>
      <vt:lpstr>Pretendard Medium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Seaborn</vt:lpstr>
      <vt:lpstr>Seaborn</vt:lpstr>
      <vt:lpstr>Seaborn 공식 문서</vt:lpstr>
      <vt:lpstr>Seaborn 설치</vt:lpstr>
      <vt:lpstr>Seaborn 사용 준비</vt:lpstr>
      <vt:lpstr>Seaborn 기본 임포트</vt:lpstr>
      <vt:lpstr>PowerPoint 프레젠테이션</vt:lpstr>
      <vt:lpstr>Seaborn 내장 데이터셋 확인 및 로딩</vt:lpstr>
      <vt:lpstr>Seaborn 내장 데이터셋 확인 및 로딩</vt:lpstr>
      <vt:lpstr>Seaborn 스타일 설정</vt:lpstr>
      <vt:lpstr>색상과 팔레트</vt:lpstr>
      <vt:lpstr>색상과 팔레트</vt:lpstr>
      <vt:lpstr>PowerPoint 프레젠테이션</vt:lpstr>
      <vt:lpstr>범주형 데이터 시각화</vt:lpstr>
      <vt:lpstr>countplot() – 카운트 막대그래프</vt:lpstr>
      <vt:lpstr>countplot() – 카운트 막대그래프</vt:lpstr>
      <vt:lpstr>barplot() – 평균과 신뢰구간 표시</vt:lpstr>
      <vt:lpstr>barplot() – 평균과 신뢰구간 표시</vt:lpstr>
      <vt:lpstr>수치형 데이터 시각화</vt:lpstr>
      <vt:lpstr>displot() – 히스토그램 + 커널 밀도</vt:lpstr>
      <vt:lpstr>displot() – 히스토그램 + 커널 밀도</vt:lpstr>
      <vt:lpstr>관계형 데이터 시각화</vt:lpstr>
      <vt:lpstr>scatterplot() – 산점도</vt:lpstr>
      <vt:lpstr>scatterplot() – 산점도</vt:lpstr>
      <vt:lpstr>다변량 시각화</vt:lpstr>
      <vt:lpstr>heatmap() – 히트맵</vt:lpstr>
      <vt:lpstr>heatmap() – 히트맵</vt:lpstr>
      <vt:lpstr>jointplot() – scatter + histogram/kde</vt:lpstr>
      <vt:lpstr>jointplot() – scatter + histogram/kde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540</cp:revision>
  <dcterms:created xsi:type="dcterms:W3CDTF">2023-01-31T04:26:23Z</dcterms:created>
  <dcterms:modified xsi:type="dcterms:W3CDTF">2025-08-11T01:39:19Z</dcterms:modified>
</cp:coreProperties>
</file>