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770" r:id="rId2"/>
    <p:sldId id="746" r:id="rId3"/>
    <p:sldId id="771" r:id="rId4"/>
    <p:sldId id="772" r:id="rId5"/>
    <p:sldId id="773" r:id="rId6"/>
    <p:sldId id="774" r:id="rId7"/>
    <p:sldId id="775" r:id="rId8"/>
    <p:sldId id="776" r:id="rId9"/>
    <p:sldId id="778" r:id="rId10"/>
    <p:sldId id="779" r:id="rId11"/>
    <p:sldId id="780" r:id="rId12"/>
    <p:sldId id="781" r:id="rId13"/>
    <p:sldId id="782" r:id="rId14"/>
    <p:sldId id="783" r:id="rId15"/>
    <p:sldId id="784" r:id="rId16"/>
    <p:sldId id="790" r:id="rId17"/>
    <p:sldId id="791" r:id="rId18"/>
    <p:sldId id="792" r:id="rId19"/>
    <p:sldId id="793" r:id="rId20"/>
    <p:sldId id="788" r:id="rId21"/>
    <p:sldId id="789" r:id="rId22"/>
    <p:sldId id="794" r:id="rId23"/>
    <p:sldId id="795" r:id="rId24"/>
    <p:sldId id="796" r:id="rId25"/>
    <p:sldId id="797" r:id="rId26"/>
    <p:sldId id="798" r:id="rId27"/>
    <p:sldId id="799" r:id="rId28"/>
    <p:sldId id="785" r:id="rId29"/>
    <p:sldId id="786" r:id="rId30"/>
    <p:sldId id="787" r:id="rId31"/>
    <p:sldId id="802" r:id="rId32"/>
    <p:sldId id="800" r:id="rId33"/>
    <p:sldId id="801" r:id="rId34"/>
    <p:sldId id="803" r:id="rId35"/>
    <p:sldId id="804" r:id="rId36"/>
    <p:sldId id="805" r:id="rId37"/>
    <p:sldId id="806" r:id="rId38"/>
    <p:sldId id="807" r:id="rId39"/>
    <p:sldId id="808" r:id="rId40"/>
    <p:sldId id="809" r:id="rId41"/>
    <p:sldId id="810" r:id="rId42"/>
    <p:sldId id="811" r:id="rId43"/>
    <p:sldId id="812" r:id="rId44"/>
    <p:sldId id="813" r:id="rId45"/>
    <p:sldId id="814" r:id="rId46"/>
    <p:sldId id="815" r:id="rId47"/>
    <p:sldId id="816" r:id="rId48"/>
    <p:sldId id="817" r:id="rId49"/>
    <p:sldId id="818" r:id="rId50"/>
    <p:sldId id="819" r:id="rId51"/>
    <p:sldId id="820" r:id="rId52"/>
    <p:sldId id="821" r:id="rId53"/>
    <p:sldId id="822" r:id="rId54"/>
    <p:sldId id="823" r:id="rId55"/>
    <p:sldId id="824" r:id="rId56"/>
    <p:sldId id="825" r:id="rId57"/>
    <p:sldId id="826" r:id="rId58"/>
    <p:sldId id="82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47" autoAdjust="0"/>
    <p:restoredTop sz="78214" autoAdjust="0"/>
  </p:normalViewPr>
  <p:slideViewPr>
    <p:cSldViewPr snapToGrid="0">
      <p:cViewPr varScale="1">
        <p:scale>
          <a:sx n="63" d="100"/>
          <a:sy n="63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수업노트 주소</a:t>
            </a:r>
            <a:endParaRPr lang="en-US" altLang="ko-KR"/>
          </a:p>
          <a:p>
            <a:r>
              <a:rPr lang="en-US" altLang="ko-KR"/>
              <a:t>https://clever-newsprint-4a9.notion.site/git-30553c7930e0448085ec310215631bc5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85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작업흐름을</a:t>
            </a:r>
            <a:r>
              <a:rPr lang="ko-KR" altLang="en-US" dirty="0"/>
              <a:t> 시각화</a:t>
            </a:r>
            <a:r>
              <a:rPr lang="en-US" altLang="ko-KR" dirty="0"/>
              <a:t>, </a:t>
            </a:r>
            <a:r>
              <a:rPr lang="ko-KR" altLang="en-US" dirty="0"/>
              <a:t>지속적인 개선을 목표로 하는 방법론</a:t>
            </a:r>
            <a:endParaRPr lang="en-US" altLang="ko-KR" dirty="0"/>
          </a:p>
          <a:p>
            <a:r>
              <a:rPr lang="ko-KR" altLang="en-US" dirty="0"/>
              <a:t>작업 항목을 보드에 시각적으로 관리하며</a:t>
            </a:r>
            <a:r>
              <a:rPr lang="en-US" altLang="ko-KR" dirty="0"/>
              <a:t>, </a:t>
            </a:r>
            <a:r>
              <a:rPr lang="ko-KR" altLang="en-US" dirty="0"/>
              <a:t>각 항목의 진행 상태를 명확히 표시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유연한 구조</a:t>
            </a:r>
            <a:r>
              <a:rPr lang="en-US" altLang="ko-KR" dirty="0"/>
              <a:t>, </a:t>
            </a:r>
            <a:r>
              <a:rPr lang="ko-KR" altLang="en-US" dirty="0"/>
              <a:t>작업 흐름을지속적으로 관리하고 필요에 따라 조정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2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4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67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91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8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뒤에 배움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3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7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02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3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smtClean="0"/>
              <a:t>1. ✅ Require a pull request before merging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병합 전에 </a:t>
            </a:r>
            <a:r>
              <a:rPr lang="en-US" altLang="ko-KR" dirty="0" smtClean="0"/>
              <a:t>Pull Request</a:t>
            </a:r>
            <a:r>
              <a:rPr lang="ko-KR" altLang="en-US" dirty="0" smtClean="0"/>
              <a:t>를 반드시 사용해야 함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</a:t>
            </a:r>
            <a:r>
              <a:rPr lang="ko-KR" altLang="en-US" dirty="0" err="1" smtClean="0"/>
              <a:t>브랜치에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푸시하는</a:t>
            </a:r>
            <a:r>
              <a:rPr lang="ko-KR" altLang="en-US" dirty="0" smtClean="0"/>
              <a:t> 것을 막고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병합은 반드시 </a:t>
            </a:r>
            <a:r>
              <a:rPr lang="en-US" altLang="ko-KR" dirty="0" smtClean="0"/>
              <a:t>PR(Pull Request) </a:t>
            </a:r>
            <a:r>
              <a:rPr lang="ko-KR" altLang="en-US" dirty="0" smtClean="0"/>
              <a:t>과정을 통해서만 가능하도록 설정합니다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🔽 </a:t>
            </a:r>
            <a:r>
              <a:rPr lang="en-US" altLang="ko-KR" b="1" dirty="0" smtClean="0"/>
              <a:t>Required approvals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리뷰어의 승인 횟수를 설정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Pull Request</a:t>
            </a:r>
            <a:r>
              <a:rPr lang="ko-KR" altLang="en-US" dirty="0" smtClean="0"/>
              <a:t>가 병합되기 전에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지정된 최소 승인 횟수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1</a:t>
            </a:r>
            <a:r>
              <a:rPr lang="ko-KR" altLang="en-US" dirty="0" smtClean="0"/>
              <a:t>명 이상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만족해야 병합할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3. ☑️ Dismiss stale pull request approvals when new commits are pushed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PR </a:t>
            </a:r>
            <a:r>
              <a:rPr lang="ko-KR" altLang="en-US" dirty="0" smtClean="0"/>
              <a:t>승인 후 새로운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발생하면 기존 승인을 무효화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코드가 바뀌면 다시 </a:t>
            </a:r>
            <a:r>
              <a:rPr lang="ko-KR" altLang="en-US" dirty="0" err="1" smtClean="0"/>
              <a:t>리뷰받아야</a:t>
            </a:r>
            <a:r>
              <a:rPr lang="ko-KR" altLang="en-US" dirty="0" smtClean="0"/>
              <a:t> 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 </a:t>
            </a:r>
            <a:r>
              <a:rPr lang="ko-KR" altLang="en-US" dirty="0" err="1" smtClean="0"/>
              <a:t>커밋이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푸시되면</a:t>
            </a:r>
            <a:r>
              <a:rPr lang="ko-KR" altLang="en-US" dirty="0" smtClean="0"/>
              <a:t> 기존 리뷰 승인 상태를 초기화합니다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4. ⬜ Require review from Code Owners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특정 파일을 담당하는 코드 소유자의 리뷰 필요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CODEOWNERS </a:t>
            </a:r>
            <a:r>
              <a:rPr lang="ko-KR" altLang="en-US" dirty="0" smtClean="0"/>
              <a:t>파일을 기준으로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파일을 다루는 사람의 승인을 요구합니다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5. ⬜ Require approval of the most recent reviewable push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마지막 </a:t>
            </a:r>
            <a:r>
              <a:rPr lang="ko-KR" altLang="en-US" dirty="0" err="1" smtClean="0"/>
              <a:t>푸시에</a:t>
            </a:r>
            <a:r>
              <a:rPr lang="ko-KR" altLang="en-US" dirty="0" smtClean="0"/>
              <a:t> 대해 승인 필요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가장 최근에 </a:t>
            </a:r>
            <a:r>
              <a:rPr lang="ko-KR" altLang="en-US" dirty="0" err="1" smtClean="0"/>
              <a:t>푸시된</a:t>
            </a:r>
            <a:r>
              <a:rPr lang="ko-KR" altLang="en-US" dirty="0" smtClean="0"/>
              <a:t> 코드에 대해서는 </a:t>
            </a:r>
            <a:r>
              <a:rPr lang="en-US" altLang="ko-KR" dirty="0" smtClean="0"/>
              <a:t>PR </a:t>
            </a:r>
            <a:r>
              <a:rPr lang="ko-KR" altLang="en-US" dirty="0" smtClean="0"/>
              <a:t>작성자 외 다른 사람이 승인해야 병합됩니다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6. ⬜ Require conversation resolution before merging</a:t>
            </a:r>
          </a:p>
          <a:p>
            <a:r>
              <a:rPr lang="ko-KR" altLang="en-US" b="1" dirty="0" smtClean="0"/>
              <a:t>해석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리뷰 코멘트가 모두 해결되어야 병합 가능</a:t>
            </a:r>
            <a:br>
              <a:rPr lang="ko-KR" altLang="en-US" dirty="0" smtClean="0"/>
            </a:br>
            <a:r>
              <a:rPr lang="ko-KR" altLang="en-US" b="1" dirty="0" smtClean="0"/>
              <a:t>설명</a:t>
            </a:r>
            <a:r>
              <a:rPr lang="en-US" altLang="ko-KR" dirty="0" smtClean="0"/>
              <a:t>: PR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리뷰어들이</a:t>
            </a:r>
            <a:r>
              <a:rPr lang="ko-KR" altLang="en-US" dirty="0" smtClean="0"/>
              <a:t> 단 댓글 중 </a:t>
            </a:r>
            <a:r>
              <a:rPr lang="en-US" altLang="ko-KR" dirty="0" smtClean="0"/>
              <a:t>'</a:t>
            </a:r>
            <a:r>
              <a:rPr lang="ko-KR" altLang="en-US" dirty="0" smtClean="0"/>
              <a:t>해결되지 않은 대화</a:t>
            </a:r>
            <a:r>
              <a:rPr lang="en-US" altLang="ko-KR" dirty="0" smtClean="0"/>
              <a:t>(Conversation)'</a:t>
            </a:r>
            <a:r>
              <a:rPr lang="ko-KR" altLang="en-US" dirty="0" smtClean="0"/>
              <a:t>가 남아있으면 병합을 막습니다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13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28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내가 </a:t>
            </a:r>
            <a:r>
              <a:rPr lang="ko-KR" altLang="en-US" dirty="0" err="1" smtClean="0"/>
              <a:t>포크한</a:t>
            </a:r>
            <a:r>
              <a:rPr lang="ko-KR" altLang="en-US" dirty="0" smtClean="0"/>
              <a:t> 저장소는 </a:t>
            </a:r>
            <a:r>
              <a:rPr lang="ko-KR" altLang="en-US" b="1" dirty="0" smtClean="0"/>
              <a:t>원래 저장소</a:t>
            </a:r>
            <a:r>
              <a:rPr lang="en-US" altLang="ko-KR" b="1" dirty="0" smtClean="0"/>
              <a:t>(Upstream)</a:t>
            </a:r>
            <a:r>
              <a:rPr lang="ko-KR" altLang="en-US" dirty="0" smtClean="0"/>
              <a:t> 와 연결되어 있어서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추후에 원본에 변경사항이 생기면 </a:t>
            </a:r>
            <a:r>
              <a:rPr lang="ko-KR" altLang="en-US" b="1" dirty="0" smtClean="0"/>
              <a:t>업데이트도 가능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기여도 가능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🔹 </a:t>
            </a:r>
            <a:r>
              <a:rPr lang="en-US" altLang="ko-KR" b="1" dirty="0" smtClean="0"/>
              <a:t>Upstream</a:t>
            </a:r>
            <a:r>
              <a:rPr lang="en-US" altLang="ko-KR" dirty="0" smtClean="0"/>
              <a:t>: </a:t>
            </a:r>
            <a:r>
              <a:rPr lang="ko-KR" altLang="en-US" dirty="0" smtClean="0"/>
              <a:t>원래 원본 저장소</a:t>
            </a:r>
            <a:br>
              <a:rPr lang="ko-KR" altLang="en-US" dirty="0" smtClean="0"/>
            </a:br>
            <a:r>
              <a:rPr lang="ko-KR" altLang="en-US" dirty="0" smtClean="0"/>
              <a:t>🔹 </a:t>
            </a:r>
            <a:r>
              <a:rPr lang="en-US" altLang="ko-KR" b="1" dirty="0" smtClean="0"/>
              <a:t>Origin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 </a:t>
            </a:r>
            <a:r>
              <a:rPr lang="ko-KR" altLang="en-US" dirty="0" err="1" smtClean="0"/>
              <a:t>포크된</a:t>
            </a:r>
            <a:r>
              <a:rPr lang="ko-KR" altLang="en-US" dirty="0" smtClean="0"/>
              <a:t> 저장소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90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Fork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merge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까지 하는 과정은 이따 </a:t>
            </a:r>
            <a:r>
              <a:rPr lang="en-US" altLang="ko-KR" baseline="0" dirty="0" err="1" smtClean="0"/>
              <a:t>Rq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배우고 나서 진행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혼자 </a:t>
            </a:r>
            <a:r>
              <a:rPr lang="en-US" altLang="ko-KR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계정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개로 주고 받으려면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자격증명관리자</a:t>
            </a:r>
            <a:r>
              <a:rPr lang="en-US" altLang="ko-KR" dirty="0" smtClean="0"/>
              <a:t>” &amp; </a:t>
            </a:r>
            <a:r>
              <a:rPr lang="en-US" altLang="ko-KR" dirty="0" err="1" smtClean="0"/>
              <a:t>config</a:t>
            </a:r>
            <a:r>
              <a:rPr lang="en-US" altLang="ko-KR" baseline="0" dirty="0" smtClean="0"/>
              <a:t> user.name </a:t>
            </a:r>
            <a:r>
              <a:rPr lang="en-US" altLang="ko-KR" baseline="0" dirty="0" err="1" smtClean="0"/>
              <a:t>user.email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수정해서 권한 챙기기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25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55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8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보호 규칙을 설정할 수 있는 페이지이며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협업 중 실수로 중요한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변경되지 않도록 제한할 수 있는 기능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Bypass list</a:t>
            </a:r>
            <a:br>
              <a:rPr lang="en-US" altLang="ko-KR" dirty="0" smtClean="0"/>
            </a:b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특정 사용자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앱은 이 규칙을 무시</a:t>
            </a:r>
            <a:r>
              <a:rPr lang="en-US" altLang="ko-KR" baseline="0" dirty="0" smtClean="0"/>
              <a:t>. (</a:t>
            </a:r>
            <a:r>
              <a:rPr lang="ko-KR" altLang="en-US" baseline="0" dirty="0" smtClean="0"/>
              <a:t>예외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Target </a:t>
            </a:r>
            <a:r>
              <a:rPr lang="en-US" altLang="ko-KR" baseline="0" dirty="0" err="1" smtClean="0"/>
              <a:t>branchs</a:t>
            </a:r>
            <a:endParaRPr lang="en-US" altLang="ko-KR" baseline="0" dirty="0" smtClean="0"/>
          </a:p>
          <a:p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이 규칙을 적용할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지정하는 영역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90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33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58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32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72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여기까지 모두 작성 후 </a:t>
            </a:r>
            <a:r>
              <a:rPr lang="en-US" altLang="ko-KR"/>
              <a:t>create pull request </a:t>
            </a:r>
            <a:r>
              <a:rPr lang="ko-KR" altLang="en-US"/>
              <a:t>버튼 클릭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2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한 </a:t>
            </a:r>
            <a:r>
              <a:rPr lang="ko-KR" altLang="en-US" dirty="0"/>
              <a:t>단계가 완료 된 후에야 다음 단계로 넘어가는 특성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** </a:t>
            </a:r>
            <a:r>
              <a:rPr lang="ko-KR" altLang="en-US" dirty="0" smtClean="0"/>
              <a:t>생명주기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소프트웨어의 생명주기는 소프트웨어가 기획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유지보수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종료까지 이어지는 단계를 의미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요구사항 분석 </a:t>
            </a:r>
            <a:r>
              <a:rPr lang="en-US" altLang="ko-KR" dirty="0"/>
              <a:t>– </a:t>
            </a:r>
            <a:r>
              <a:rPr lang="ko-KR" altLang="en-US" dirty="0"/>
              <a:t>시스템이 수행해야 할 기능과 요구사항을 명확히 정의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ko-KR" altLang="en-US" baseline="0" dirty="0"/>
              <a:t>고객과 인터뷰</a:t>
            </a:r>
            <a:r>
              <a:rPr lang="en-US" altLang="ko-KR" baseline="0" dirty="0"/>
              <a:t>, </a:t>
            </a:r>
            <a:r>
              <a:rPr lang="ko-KR" altLang="en-US" baseline="0" dirty="0"/>
              <a:t>요구사항 문서 작성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검토</a:t>
            </a:r>
            <a:endParaRPr lang="en-US" altLang="ko-KR" baseline="0" dirty="0"/>
          </a:p>
          <a:p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</a:t>
            </a:r>
            <a:r>
              <a:rPr lang="ko-KR" altLang="en-US" dirty="0"/>
              <a:t>시스템 설계 </a:t>
            </a:r>
            <a:r>
              <a:rPr lang="en-US" altLang="ko-KR" dirty="0"/>
              <a:t>– </a:t>
            </a:r>
            <a:r>
              <a:rPr lang="ko-KR" altLang="en-US" dirty="0"/>
              <a:t>요구사항을 바탕으로 시스템의 구조와 컴포넌트를 설계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DB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설계</a:t>
            </a:r>
            <a:r>
              <a:rPr lang="en-US" altLang="ko-KR" baseline="0" dirty="0"/>
              <a:t>, </a:t>
            </a:r>
            <a:r>
              <a:rPr lang="ko-KR" altLang="en-US" baseline="0" dirty="0"/>
              <a:t>상세 설계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/>
              <a:t>*</a:t>
            </a:r>
            <a:r>
              <a:rPr lang="ko-KR" altLang="en-US" baseline="0" dirty="0"/>
              <a:t>구현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설계된 시스템을 실제 코드로 </a:t>
            </a:r>
            <a:r>
              <a:rPr lang="ko-KR" altLang="en-US" baseline="0" dirty="0" smtClean="0"/>
              <a:t>작성 </a:t>
            </a:r>
            <a:r>
              <a:rPr lang="en-US" altLang="ko-KR" baseline="0" dirty="0" smtClean="0"/>
              <a:t>/ </a:t>
            </a:r>
            <a:r>
              <a:rPr lang="ko-KR" altLang="en-US" baseline="0" dirty="0" smtClean="0"/>
              <a:t>소프트웨어 개발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코드 작성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baseline="0" dirty="0"/>
              <a:t>*</a:t>
            </a:r>
            <a:r>
              <a:rPr lang="ko-KR" altLang="en-US" baseline="0" dirty="0"/>
              <a:t>테스트 </a:t>
            </a:r>
            <a:r>
              <a:rPr lang="en-US" altLang="ko-KR" baseline="0" dirty="0"/>
              <a:t>– </a:t>
            </a:r>
            <a:r>
              <a:rPr lang="ko-KR" altLang="en-US" baseline="0" dirty="0"/>
              <a:t>개발된 시스템이 요구사항을 충족하는지 검증</a:t>
            </a:r>
            <a:r>
              <a:rPr lang="en-US" altLang="ko-KR" baseline="0" dirty="0"/>
              <a:t>, </a:t>
            </a:r>
            <a:r>
              <a:rPr lang="ko-KR" altLang="en-US" baseline="0" dirty="0"/>
              <a:t>결함 발견 및 수정</a:t>
            </a:r>
            <a:endParaRPr lang="en-US" altLang="ko-KR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**</a:t>
            </a:r>
            <a:r>
              <a:rPr lang="ko-KR" altLang="en-US" dirty="0"/>
              <a:t> 인도 </a:t>
            </a:r>
            <a:r>
              <a:rPr lang="en-US" altLang="ko-KR" dirty="0"/>
              <a:t>: </a:t>
            </a:r>
            <a:r>
              <a:rPr lang="ko-KR" altLang="en-US" dirty="0"/>
              <a:t>개발된 소프트웨어를 고객</a:t>
            </a:r>
            <a:r>
              <a:rPr lang="en-US" altLang="ko-KR" dirty="0"/>
              <a:t>(</a:t>
            </a:r>
            <a:r>
              <a:rPr lang="ko-KR" altLang="en-US" dirty="0"/>
              <a:t>사용자</a:t>
            </a:r>
            <a:r>
              <a:rPr lang="en-US" altLang="ko-KR" dirty="0"/>
              <a:t>)</a:t>
            </a:r>
            <a:r>
              <a:rPr lang="ko-KR" altLang="en-US" dirty="0"/>
              <a:t>에게 전달하고 배포하는 과정</a:t>
            </a:r>
            <a:r>
              <a:rPr lang="en-US" altLang="ko-KR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유지보수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운영하면서 필요 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업그레이드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버그수정</a:t>
            </a:r>
            <a:r>
              <a:rPr lang="ko-KR" altLang="en-US" dirty="0" smtClean="0"/>
              <a:t> 진행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0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58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92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65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801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baseline="0" dirty="0" smtClean="0"/>
              <a:t> fetch –p origin</a:t>
            </a:r>
          </a:p>
          <a:p>
            <a:r>
              <a:rPr lang="ko-KR" altLang="en-US" dirty="0" smtClean="0"/>
              <a:t>👉 </a:t>
            </a:r>
            <a:r>
              <a:rPr lang="ko-KR" altLang="en-US" b="1" dirty="0" smtClean="0"/>
              <a:t>원격 저장소</a:t>
            </a:r>
            <a:r>
              <a:rPr lang="en-US" altLang="ko-KR" b="1" dirty="0" smtClean="0"/>
              <a:t>(origin)</a:t>
            </a:r>
            <a:r>
              <a:rPr lang="ko-KR" altLang="en-US" b="1" dirty="0" smtClean="0"/>
              <a:t>의 최신 </a:t>
            </a:r>
            <a:r>
              <a:rPr lang="ko-KR" altLang="en-US" b="1" dirty="0" err="1" smtClean="0"/>
              <a:t>브랜치</a:t>
            </a:r>
            <a:r>
              <a:rPr lang="ko-KR" altLang="en-US" b="1" dirty="0" smtClean="0"/>
              <a:t> 목록을 로컬에 동기화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👉 </a:t>
            </a:r>
            <a:r>
              <a:rPr lang="ko-KR" altLang="en-US" b="1" dirty="0" smtClean="0"/>
              <a:t>더 이상 존재하지 않는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삭제된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원격 </a:t>
            </a:r>
            <a:r>
              <a:rPr lang="ko-KR" altLang="en-US" b="1" dirty="0" err="1" smtClean="0"/>
              <a:t>브랜치</a:t>
            </a:r>
            <a:r>
              <a:rPr lang="ko-KR" altLang="en-US" b="1" dirty="0" smtClean="0"/>
              <a:t> 정보를 로컬에서 정리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해줍니다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-p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--prune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줄임말로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원격 저장소에서 </a:t>
            </a:r>
            <a:r>
              <a:rPr lang="ko-KR" altLang="en-US" b="1" dirty="0" smtClean="0"/>
              <a:t>삭제된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들을</a:t>
            </a:r>
            <a:r>
              <a:rPr lang="ko-KR" altLang="en-US" dirty="0" smtClean="0"/>
              <a:t> 내 로컬에서도 자동 정리해줘</a:t>
            </a:r>
            <a:r>
              <a:rPr lang="en-US" altLang="ko-KR" dirty="0" smtClean="0"/>
              <a:t>!” </a:t>
            </a:r>
            <a:r>
              <a:rPr lang="ko-KR" altLang="en-US" dirty="0" smtClean="0"/>
              <a:t>라는 뜻입니다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140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여기서 </a:t>
            </a:r>
            <a:r>
              <a:rPr lang="en-US" altLang="ko-KR"/>
              <a:t>rule</a:t>
            </a:r>
            <a:r>
              <a:rPr lang="ko-KR" altLang="en-US"/>
              <a:t>은 잠시 </a:t>
            </a:r>
            <a:r>
              <a:rPr lang="en-US" altLang="ko-KR"/>
              <a:t>disabled</a:t>
            </a:r>
            <a:r>
              <a:rPr lang="ko-KR" altLang="en-US"/>
              <a:t>해도됨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41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77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3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요구사항 변경에 유연하게 대응하기 어려움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후반 단계에서 결함을 발견하기 때문에 수정 비용이 많이 </a:t>
            </a:r>
            <a:r>
              <a:rPr lang="ko-KR" altLang="en-US" dirty="0" err="1"/>
              <a:t>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요구사항이 명확하고 변화가 적은 프로젝트에 적합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6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529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656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75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</a:t>
            </a:r>
            <a:r>
              <a:rPr lang="ko-KR" altLang="en-US"/>
              <a:t>학생들한테 내 깃 저장소 주소 알려주기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7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34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40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87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79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4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애자일은</a:t>
            </a:r>
            <a:r>
              <a:rPr lang="ko-KR" altLang="en-US" dirty="0" smtClean="0"/>
              <a:t> 기민한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민첩한 이라는 뜻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* </a:t>
            </a:r>
            <a:r>
              <a:rPr lang="ko-KR" altLang="en-US" dirty="0" smtClean="0"/>
              <a:t>짧은 주기의 </a:t>
            </a:r>
            <a:r>
              <a:rPr lang="ko-KR" altLang="en-US" dirty="0" err="1" smtClean="0"/>
              <a:t>개발단위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설계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반복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애자일 방법론은 소프트웨어 개발에서 변화를 수용하고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빠르게 적응하며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개선하기 위한 접근 방식</a:t>
            </a:r>
            <a:r>
              <a:rPr lang="en-US" altLang="ko-KR" dirty="0" smtClean="0"/>
              <a:t>.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64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43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38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76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긴 개발 주기를 여러 개의 짧은 반복으로 나누어서 개발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애자일은</a:t>
            </a:r>
            <a:r>
              <a:rPr lang="ko-KR" altLang="en-US" dirty="0" smtClean="0"/>
              <a:t> 고객과의 협력을 중시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지속적으로 고객의 피드백을 받아서 바로바로 반영하고 고객의 요구사항 변화에 유연하게 대응함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5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대표적인 애자일 프레임워크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애자일 개발 방법론은 </a:t>
            </a:r>
            <a:r>
              <a:rPr lang="en-US" altLang="ko-KR" dirty="0"/>
              <a:t>/ </a:t>
            </a:r>
            <a:r>
              <a:rPr lang="ko-KR" altLang="en-US" dirty="0"/>
              <a:t>특정 개발 방법론을 가리키는 말이 아니고 낭비 없이 신속하게 개발을 가능하게 하는 다양한 방법론을 통틀어 말함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6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**</a:t>
            </a:r>
            <a:r>
              <a:rPr lang="ko-KR" altLang="en-US" dirty="0"/>
              <a:t>스프린트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전력질주라는 뜻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반복적인 </a:t>
            </a:r>
            <a:r>
              <a:rPr lang="ko-KR" altLang="en-US" dirty="0" err="1"/>
              <a:t>개발주기를</a:t>
            </a:r>
            <a:r>
              <a:rPr lang="ko-KR" altLang="en-US" dirty="0"/>
              <a:t> 의미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i="1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** </a:t>
            </a:r>
            <a:r>
              <a:rPr lang="ko-KR" altLang="en-US" dirty="0"/>
              <a:t>스프린트 회고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스프린트 활동을 되돌아보며 개선점 검토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장점 </a:t>
            </a:r>
            <a:r>
              <a:rPr lang="en-US" altLang="ko-KR" dirty="0"/>
              <a:t>– </a:t>
            </a:r>
            <a:r>
              <a:rPr lang="ko-KR" altLang="en-US" dirty="0"/>
              <a:t>스프린트 마다 실행 가능한 결과물을 통해 사용자와 충분한 의견 나눔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일일회의를</a:t>
            </a:r>
            <a:r>
              <a:rPr lang="ko-KR" altLang="en-US" dirty="0"/>
              <a:t> 통해 팀원 간 신속한 조율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단점 </a:t>
            </a:r>
            <a:r>
              <a:rPr lang="en-US" altLang="ko-KR" dirty="0"/>
              <a:t>– </a:t>
            </a:r>
            <a:r>
              <a:rPr lang="ko-KR" altLang="en-US" dirty="0"/>
              <a:t>추가 작업 시간 필요 </a:t>
            </a:r>
            <a:r>
              <a:rPr lang="en-US" altLang="ko-KR" dirty="0"/>
              <a:t>(</a:t>
            </a:r>
            <a:r>
              <a:rPr lang="ko-KR" altLang="en-US" dirty="0"/>
              <a:t>스프린트가 끝날 때마다 실행 가능한 결과물이 필요하므로 작업 시간이 더 필요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프로세스 품질 평가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https://juni-official.tistory.com/190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매일 일일 스크럼회의 </a:t>
            </a:r>
            <a:r>
              <a:rPr lang="en-US" altLang="ko-KR" dirty="0"/>
              <a:t>(daily Scrum)</a:t>
            </a:r>
          </a:p>
          <a:p>
            <a:r>
              <a:rPr lang="en-US" altLang="ko-KR" dirty="0"/>
              <a:t>-</a:t>
            </a:r>
            <a:r>
              <a:rPr lang="en-US" altLang="ko-KR" baseline="0" dirty="0"/>
              <a:t> </a:t>
            </a:r>
            <a:r>
              <a:rPr lang="ko-KR" altLang="en-US" baseline="0" dirty="0"/>
              <a:t>짧게 </a:t>
            </a:r>
            <a:r>
              <a:rPr lang="en-US" altLang="ko-KR" baseline="0" dirty="0"/>
              <a:t>15</a:t>
            </a:r>
            <a:r>
              <a:rPr lang="ko-KR" altLang="en-US" baseline="0" dirty="0"/>
              <a:t>분 정도의 시간으로 진행 상황 점검이나 간단하게 </a:t>
            </a:r>
            <a:r>
              <a:rPr lang="ko-KR" altLang="en-US" baseline="0" dirty="0" err="1"/>
              <a:t>진적</a:t>
            </a:r>
            <a:r>
              <a:rPr lang="ko-KR" altLang="en-US" baseline="0" dirty="0"/>
              <a:t> 상황 등을 회의</a:t>
            </a:r>
            <a:r>
              <a:rPr lang="en-US" altLang="ko-KR" baseline="0" dirty="0"/>
              <a:t>, </a:t>
            </a:r>
            <a:r>
              <a:rPr lang="ko-KR" altLang="en-US" baseline="0" dirty="0"/>
              <a:t>조직마다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99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95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6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8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9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49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9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10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sv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nd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</a:t>
            </a:r>
            <a:r>
              <a:rPr lang="en-US" altLang="ko-KR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BE5289-103B-C694-7EB2-1CBB0E5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4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88DC-B158-B64A-6A91-E475B154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8F766-25A8-6676-E5E0-B99CD0D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62416F-B8AE-E20B-1973-BB208EC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Scrum(</a:t>
            </a:r>
            <a:r>
              <a:rPr lang="ko-KR" altLang="en-US" dirty="0"/>
              <a:t>스크럼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FDD5493-8EFA-A5DB-6F7D-9F5A22A9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56" y="567458"/>
            <a:ext cx="5860534" cy="32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635F563-7A7B-6E88-8493-CCB61BE721C6}"/>
              </a:ext>
            </a:extLst>
          </p:cNvPr>
          <p:cNvSpPr txBox="1">
            <a:spLocks/>
          </p:cNvSpPr>
          <p:nvPr/>
        </p:nvSpPr>
        <p:spPr>
          <a:xfrm>
            <a:off x="838200" y="3982763"/>
            <a:ext cx="10515600" cy="202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개발자와 고객 사이의 지속적인 커뮤니케이션을 통해 요구사항을 수용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고객이 결정한 사항을 가장 우선적으로 시행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팀원들과 주기적인 미팅을 통해 프로젝트를 점검</a:t>
            </a:r>
            <a:endParaRPr lang="en-US" altLang="ko-KR" sz="200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sz="2000"/>
              <a:t>주기적으로 제품 시현을 하고 고객으로부터 피드백 수용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B9BDBA-42B6-6578-B288-7650051759C1}"/>
              </a:ext>
            </a:extLst>
          </p:cNvPr>
          <p:cNvSpPr/>
          <p:nvPr/>
        </p:nvSpPr>
        <p:spPr>
          <a:xfrm>
            <a:off x="9406070" y="1692513"/>
            <a:ext cx="642551" cy="22242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5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D43F-780E-B1D2-C412-1066AB0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F8C7B-229E-7182-094F-03E8028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559E8-2296-9DBB-9DD4-834F822A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Kanban(</a:t>
            </a:r>
            <a:r>
              <a:rPr lang="ko-KR" altLang="en-US" dirty="0" err="1"/>
              <a:t>칸반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 descr="칸반의 이점 및 알아두면 좋은 관련 프로세스와 규칙 | Freshservice">
            <a:extLst>
              <a:ext uri="{FF2B5EF4-FFF2-40B4-BE49-F238E27FC236}">
                <a16:creationId xmlns:a16="http://schemas.microsoft.com/office/drawing/2014/main" id="{5B18206B-374A-E300-5A6E-E87546AB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269" y="1730359"/>
            <a:ext cx="6070314" cy="385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DF4721-A08E-C885-A2A8-3679174E1F59}"/>
              </a:ext>
            </a:extLst>
          </p:cNvPr>
          <p:cNvSpPr txBox="1">
            <a:spLocks/>
          </p:cNvSpPr>
          <p:nvPr/>
        </p:nvSpPr>
        <p:spPr>
          <a:xfrm>
            <a:off x="6444583" y="1826255"/>
            <a:ext cx="4322805" cy="2852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업무 흐름의 시각화</a:t>
            </a:r>
            <a:endParaRPr lang="en-US" altLang="ko-KR" dirty="0"/>
          </a:p>
          <a:p>
            <a:pPr lvl="1"/>
            <a:r>
              <a:rPr lang="ko-KR" altLang="en-US" dirty="0"/>
              <a:t>진행 중 업무의 제한</a:t>
            </a:r>
            <a:endParaRPr lang="en-US" altLang="ko-KR" dirty="0"/>
          </a:p>
          <a:p>
            <a:pPr lvl="1"/>
            <a:r>
              <a:rPr lang="ko-KR" altLang="en-US" dirty="0"/>
              <a:t>명시적 프로세스 정책 수립</a:t>
            </a:r>
            <a:endParaRPr lang="en-US" altLang="ko-KR" dirty="0"/>
          </a:p>
          <a:p>
            <a:pPr lvl="1"/>
            <a:r>
              <a:rPr lang="ko-KR" altLang="en-US" dirty="0"/>
              <a:t>업무 흐름의 측정과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8438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Git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협업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3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협업은 </a:t>
            </a:r>
            <a:r>
              <a:rPr lang="en-US" altLang="ko-KR" dirty="0"/>
              <a:t>2</a:t>
            </a:r>
            <a:r>
              <a:rPr lang="ko-KR" altLang="en-US" dirty="0" err="1"/>
              <a:t>명이상의</a:t>
            </a:r>
            <a:r>
              <a:rPr lang="ko-KR" altLang="en-US" dirty="0"/>
              <a:t> 개발자가 하나의 프로젝트에서 서로 다른 작업을 하는 것을 말함</a:t>
            </a:r>
            <a:endParaRPr lang="en-US" altLang="ko-KR" dirty="0"/>
          </a:p>
          <a:p>
            <a:pPr marL="342900" lvl="1" indent="-342900"/>
            <a:r>
              <a:rPr lang="ko-KR" altLang="en-US" dirty="0" err="1"/>
              <a:t>브랜치는</a:t>
            </a:r>
            <a:r>
              <a:rPr lang="ko-KR" altLang="en-US" dirty="0"/>
              <a:t> 하나의 </a:t>
            </a:r>
            <a:r>
              <a:rPr lang="en-US" altLang="ko-KR" dirty="0"/>
              <a:t>main</a:t>
            </a:r>
            <a:r>
              <a:rPr lang="ko-KR" altLang="en-US" dirty="0" err="1"/>
              <a:t>브랜치에서</a:t>
            </a:r>
            <a:r>
              <a:rPr lang="ko-KR" altLang="en-US" dirty="0"/>
              <a:t> 여러가지 작업을 위한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생성하는 것으로 소규모 협업에 적당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개발자가 많아져서 </a:t>
            </a:r>
            <a:r>
              <a:rPr lang="en-US" altLang="ko-KR" dirty="0"/>
              <a:t>100</a:t>
            </a:r>
            <a:r>
              <a:rPr lang="ko-KR" altLang="en-US" dirty="0"/>
              <a:t>명 이상이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생성하고 올리는 작업을 한다면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ko-KR" altLang="en-US" dirty="0" err="1"/>
              <a:t>브랜치가</a:t>
            </a:r>
            <a:r>
              <a:rPr lang="ko-KR" altLang="en-US" dirty="0"/>
              <a:t> 복잡해지고 관리하기 힘들게 될 것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이런 불편한 점을 해결 하기 위한 방법은 저장소를 통째로 복제</a:t>
            </a:r>
            <a:r>
              <a:rPr lang="en-US" altLang="ko-KR" dirty="0"/>
              <a:t>(fork)</a:t>
            </a:r>
            <a:r>
              <a:rPr lang="ko-KR" altLang="en-US" dirty="0"/>
              <a:t>하면 됨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Git </a:t>
            </a:r>
            <a:r>
              <a:rPr lang="ko-KR" altLang="en-US" sz="4800"/>
              <a:t>협업 이해하기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2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/>
              <a:t>Git </a:t>
            </a:r>
            <a:r>
              <a:rPr lang="ko-KR" altLang="en-US"/>
              <a:t>원격저장소에 코드를 직접 푸쉬할 수 있는 사람은 소유자만 가능</a:t>
            </a:r>
            <a:endParaRPr lang="en-US" altLang="ko-KR"/>
          </a:p>
          <a:p>
            <a:pPr marL="342900" lvl="1" indent="-342900"/>
            <a:r>
              <a:rPr lang="ko-KR" altLang="en-US"/>
              <a:t>다른 사람들이 내 원격저장소에 브랜치를 만들어서 코드를 푸쉬하게 하려면 협력자로 등록</a:t>
            </a:r>
            <a:endParaRPr lang="en-US" altLang="ko-KR"/>
          </a:p>
          <a:p>
            <a:pPr marL="342900" lvl="1" indent="-342900"/>
            <a:r>
              <a:rPr lang="ko-KR" altLang="en-US"/>
              <a:t>원격저장소에서 </a:t>
            </a:r>
            <a:r>
              <a:rPr lang="en-US" altLang="ko-KR"/>
              <a:t>Settings -&gt; Collaborators</a:t>
            </a:r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 sz="260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소규모 협업하기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F17971-E646-D137-A51B-6609972CE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44" y="3400537"/>
            <a:ext cx="4814356" cy="29533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9CE45-0B12-B4E4-0B33-1AB90AE9E5D5}"/>
              </a:ext>
            </a:extLst>
          </p:cNvPr>
          <p:cNvSpPr/>
          <p:nvPr/>
        </p:nvSpPr>
        <p:spPr>
          <a:xfrm>
            <a:off x="1477577" y="4075871"/>
            <a:ext cx="1511292" cy="30856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4ADDC-630A-EDD3-B994-EF2A27851127}"/>
              </a:ext>
            </a:extLst>
          </p:cNvPr>
          <p:cNvSpPr/>
          <p:nvPr/>
        </p:nvSpPr>
        <p:spPr>
          <a:xfrm>
            <a:off x="4677977" y="5916393"/>
            <a:ext cx="702915" cy="3085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2C115-D0DE-4E72-9B6E-8F5CD6DCB200}"/>
              </a:ext>
            </a:extLst>
          </p:cNvPr>
          <p:cNvSpPr txBox="1"/>
          <p:nvPr/>
        </p:nvSpPr>
        <p:spPr>
          <a:xfrm>
            <a:off x="6096000" y="5209291"/>
            <a:ext cx="58737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권한을 줄 작업자를 추가하게 되면 해당 작업자에게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승인메일이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보내짐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작업자가 메일을 승인하게 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푸쉬할 수 있게 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29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원격저장소를 복제하여 협업하기</a:t>
            </a:r>
            <a:endParaRPr lang="en-US" altLang="ko-KR"/>
          </a:p>
          <a:p>
            <a:pPr marL="342900" lvl="1" indent="-342900"/>
            <a:r>
              <a:rPr lang="ko-KR" altLang="en-US"/>
              <a:t>원본의 원격저장소를 통째로 복제하게 되면 모든 커밋 이력도 복제되어 또 하나의 원격저장소가 생성됨</a:t>
            </a:r>
            <a:endParaRPr lang="en-US" altLang="ko-KR"/>
          </a:p>
          <a:p>
            <a:pPr marL="342900" lvl="1" indent="-342900"/>
            <a:r>
              <a:rPr lang="ko-KR" altLang="en-US"/>
              <a:t>원본의 원격저장소에 영향을 끼치지 않으므로 복제된 원격저장소에서 코드를 수정해서 작업할 수 있음</a:t>
            </a:r>
            <a:endParaRPr lang="en-US" altLang="ko-KR"/>
          </a:p>
          <a:p>
            <a:pPr marL="342900" lvl="1" indent="-342900"/>
            <a:r>
              <a:rPr lang="ko-KR" altLang="en-US"/>
              <a:t>소규모 협업에서도 협력자로 등록하지 않고 복제하여 사용해도 됨</a:t>
            </a:r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대규모 협업하기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528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C9C9-2807-1CD3-00A4-3FF2607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39B6A-2681-0EB2-5B83-40C0A5EA7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Collaborator</a:t>
            </a:r>
          </a:p>
          <a:p>
            <a:pPr lvl="1"/>
            <a:r>
              <a:rPr lang="en-US" altLang="ko-KR" sz="2800" dirty="0"/>
              <a:t>Remote Repo.</a:t>
            </a:r>
            <a:r>
              <a:rPr lang="ko-KR" altLang="en-US" sz="2800" dirty="0"/>
              <a:t>의 협력자</a:t>
            </a:r>
            <a:r>
              <a:rPr lang="en-US" altLang="ko-KR" sz="2800" dirty="0"/>
              <a:t>(Collaborator)</a:t>
            </a:r>
            <a:r>
              <a:rPr lang="ko-KR" altLang="en-US" sz="2800" dirty="0"/>
              <a:t>로 등록하여 특정 권한을 부여하고 하나의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공유하는 방법</a:t>
            </a:r>
            <a:endParaRPr lang="en-US" altLang="ko-KR" sz="2800" dirty="0"/>
          </a:p>
          <a:p>
            <a:pPr marL="457200" lvl="1" indent="0">
              <a:buNone/>
            </a:pP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Fork</a:t>
            </a:r>
          </a:p>
          <a:p>
            <a:pPr lvl="1"/>
            <a:r>
              <a:rPr lang="ko-KR" altLang="en-US" sz="2800" dirty="0"/>
              <a:t>다른 사람의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를 복사</a:t>
            </a:r>
            <a:r>
              <a:rPr lang="en-US" altLang="ko-KR" sz="2800" dirty="0"/>
              <a:t>(</a:t>
            </a:r>
            <a:r>
              <a:rPr lang="ko-KR" altLang="en-US" sz="2800" dirty="0"/>
              <a:t>정확히는 </a:t>
            </a:r>
            <a:r>
              <a:rPr lang="en-US" altLang="ko-KR" sz="2800" dirty="0"/>
              <a:t>Fork)</a:t>
            </a:r>
            <a:r>
              <a:rPr lang="ko-KR" altLang="en-US" sz="2800" dirty="0"/>
              <a:t>하여 각자의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에서 작업 후 원본</a:t>
            </a:r>
            <a:r>
              <a:rPr lang="en-US" altLang="ko-KR" sz="2800" dirty="0"/>
              <a:t>(Upstream)</a:t>
            </a:r>
            <a:r>
              <a:rPr lang="ko-KR" altLang="en-US" sz="2800" dirty="0"/>
              <a:t> </a:t>
            </a:r>
            <a:r>
              <a:rPr lang="en-US" altLang="ko-KR" sz="2800" dirty="0"/>
              <a:t>Remote Repo.</a:t>
            </a:r>
            <a:r>
              <a:rPr lang="ko-KR" altLang="en-US" sz="2800" dirty="0"/>
              <a:t>와 </a:t>
            </a:r>
            <a:r>
              <a:rPr lang="en-US" altLang="ko-KR" sz="2800" dirty="0"/>
              <a:t>Merge </a:t>
            </a:r>
            <a:r>
              <a:rPr lang="ko-KR" altLang="en-US" sz="2800" dirty="0"/>
              <a:t>하는 방법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B875-1CA5-8040-F9BC-5FB7142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5898B-946B-EE68-81F9-61D1618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651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5D4-D75B-0B4E-97E9-73CC5300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8751-7BDB-2BDA-8D28-38E172B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8F19-20DA-3734-6F8D-4F60659F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소규모 개발 팀에 적합</a:t>
            </a:r>
            <a:endParaRPr lang="en-US" altLang="ko-KR" dirty="0"/>
          </a:p>
          <a:p>
            <a:r>
              <a:rPr lang="ko-KR" altLang="en-US" dirty="0"/>
              <a:t>여러 명이 </a:t>
            </a:r>
            <a:r>
              <a:rPr lang="en-US" altLang="ko-KR" dirty="0"/>
              <a:t>origin(Remote Repo.)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  <a:r>
              <a:rPr lang="ko-KR" altLang="en-US" dirty="0"/>
              <a:t>를 하기 때문에 </a:t>
            </a:r>
            <a:r>
              <a:rPr lang="en-US" altLang="ko-KR" dirty="0"/>
              <a:t>merge conflict</a:t>
            </a:r>
            <a:r>
              <a:rPr lang="ko-KR" altLang="en-US" dirty="0"/>
              <a:t>를 항상 주의해야 함 </a:t>
            </a:r>
            <a:endParaRPr lang="en-US" altLang="ko-KR" dirty="0"/>
          </a:p>
          <a:p>
            <a:r>
              <a:rPr lang="en-US" altLang="ko-KR" dirty="0"/>
              <a:t>commit</a:t>
            </a:r>
            <a:r>
              <a:rPr lang="ko-KR" altLang="en-US" dirty="0"/>
              <a:t>을 하기 전에 </a:t>
            </a:r>
            <a:r>
              <a:rPr lang="en-US" altLang="ko-KR" dirty="0">
                <a:solidFill>
                  <a:srgbClr val="00B050"/>
                </a:solidFill>
              </a:rPr>
              <a:t>“</a:t>
            </a:r>
            <a:r>
              <a:rPr lang="ko-KR" altLang="en-US" dirty="0">
                <a:solidFill>
                  <a:srgbClr val="00B050"/>
                </a:solidFill>
              </a:rPr>
              <a:t>항상</a:t>
            </a:r>
            <a:r>
              <a:rPr lang="en-US" altLang="ko-KR" dirty="0">
                <a:solidFill>
                  <a:srgbClr val="00B050"/>
                </a:solidFill>
              </a:rPr>
              <a:t>”</a:t>
            </a:r>
            <a:r>
              <a:rPr lang="en-US" altLang="ko-KR" dirty="0"/>
              <a:t> fetch </a:t>
            </a:r>
            <a:r>
              <a:rPr lang="ko-KR" altLang="en-US" dirty="0"/>
              <a:t>및 </a:t>
            </a:r>
            <a:r>
              <a:rPr lang="en-US" altLang="ko-KR" dirty="0"/>
              <a:t>pull</a:t>
            </a:r>
            <a:r>
              <a:rPr lang="ko-KR" altLang="en-US" dirty="0"/>
              <a:t>을 수행하여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commit </a:t>
            </a:r>
            <a:r>
              <a:rPr lang="ko-KR" altLang="en-US" dirty="0"/>
              <a:t>상태를 </a:t>
            </a:r>
            <a:r>
              <a:rPr lang="en-US" altLang="ko-KR" dirty="0"/>
              <a:t>origin</a:t>
            </a:r>
            <a:r>
              <a:rPr lang="ko-KR" altLang="en-US" dirty="0"/>
              <a:t>과 똑같이 만들 것</a:t>
            </a:r>
            <a:r>
              <a:rPr lang="en-US" altLang="ko-KR" dirty="0"/>
              <a:t>!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같은 파일</a:t>
            </a:r>
            <a:r>
              <a:rPr lang="ko-KR" altLang="en-US" dirty="0"/>
              <a:t>을 여러 명이 동시에 편집하지 않는 것은 필수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또는 함수</a:t>
            </a:r>
            <a:r>
              <a:rPr lang="en-US" altLang="ko-KR" dirty="0"/>
              <a:t>, </a:t>
            </a:r>
            <a:r>
              <a:rPr lang="ko-KR" altLang="en-US" dirty="0"/>
              <a:t>클래스 단위로 나눠서 작업 후 </a:t>
            </a:r>
            <a:r>
              <a:rPr lang="en-US" altLang="ko-KR" dirty="0"/>
              <a:t>merge conflict</a:t>
            </a:r>
            <a:r>
              <a:rPr lang="ko-KR" altLang="en-US" dirty="0"/>
              <a:t>를 예상하고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F75B-0DDC-E393-0B72-DED218AE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53A4B-C375-3DF2-FD95-258A1EF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73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7A20-331F-702D-0E47-2AC883EF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66CA-ED4E-15DD-06B9-8251074A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35BBB-08C7-969B-A39D-4B0F113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15FD0-AD75-C50A-3324-B54A09D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AB0890-A0D0-8A1E-0E3A-BDE637C2D3DE}"/>
              </a:ext>
            </a:extLst>
          </p:cNvPr>
          <p:cNvSpPr/>
          <p:nvPr/>
        </p:nvSpPr>
        <p:spPr>
          <a:xfrm>
            <a:off x="2135456" y="1690688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A6CC1F-0477-A220-1B40-0F879CCBA4DE}"/>
              </a:ext>
            </a:extLst>
          </p:cNvPr>
          <p:cNvSpPr/>
          <p:nvPr/>
        </p:nvSpPr>
        <p:spPr>
          <a:xfrm>
            <a:off x="4135237" y="1697907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13B45A6-E7AC-21ED-2226-FD7999B34200}"/>
              </a:ext>
            </a:extLst>
          </p:cNvPr>
          <p:cNvSpPr/>
          <p:nvPr/>
        </p:nvSpPr>
        <p:spPr>
          <a:xfrm>
            <a:off x="2135455" y="2749825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D0667B-A171-EAD6-75F1-CF40489F7C54}"/>
              </a:ext>
            </a:extLst>
          </p:cNvPr>
          <p:cNvSpPr/>
          <p:nvPr/>
        </p:nvSpPr>
        <p:spPr>
          <a:xfrm>
            <a:off x="4144533" y="2749826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7D4903-3125-CC17-7265-B17D741AE5D1}"/>
              </a:ext>
            </a:extLst>
          </p:cNvPr>
          <p:cNvSpPr/>
          <p:nvPr/>
        </p:nvSpPr>
        <p:spPr>
          <a:xfrm>
            <a:off x="6240965" y="2749825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1C278-AF9F-41CE-93FD-CC3C5D27D0AD}"/>
              </a:ext>
            </a:extLst>
          </p:cNvPr>
          <p:cNvSpPr txBox="1"/>
          <p:nvPr/>
        </p:nvSpPr>
        <p:spPr>
          <a:xfrm>
            <a:off x="5627409" y="3396190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E078523-4356-DA0F-63D2-76011738FE59}"/>
              </a:ext>
            </a:extLst>
          </p:cNvPr>
          <p:cNvSpPr/>
          <p:nvPr/>
        </p:nvSpPr>
        <p:spPr>
          <a:xfrm>
            <a:off x="6231669" y="169596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A4E5B-7A6A-C6F5-B9DD-DD44C58F6DB6}"/>
              </a:ext>
            </a:extLst>
          </p:cNvPr>
          <p:cNvSpPr txBox="1"/>
          <p:nvPr/>
        </p:nvSpPr>
        <p:spPr>
          <a:xfrm>
            <a:off x="1022127" y="2882252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442D0F-0973-96B0-42F6-A08989CF62AD}"/>
              </a:ext>
            </a:extLst>
          </p:cNvPr>
          <p:cNvSpPr txBox="1"/>
          <p:nvPr/>
        </p:nvSpPr>
        <p:spPr>
          <a:xfrm>
            <a:off x="1022127" y="1799257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876EBC-1FA4-B773-B8D6-91C3847F6B65}"/>
              </a:ext>
            </a:extLst>
          </p:cNvPr>
          <p:cNvSpPr txBox="1"/>
          <p:nvPr/>
        </p:nvSpPr>
        <p:spPr>
          <a:xfrm>
            <a:off x="5582846" y="225413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방금 만든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20" name="화살표: 왼쪽으로 구부러짐 19">
            <a:extLst>
              <a:ext uri="{FF2B5EF4-FFF2-40B4-BE49-F238E27FC236}">
                <a16:creationId xmlns:a16="http://schemas.microsoft.com/office/drawing/2014/main" id="{7784E5E9-D602-FB03-CCB1-C9816375A077}"/>
              </a:ext>
            </a:extLst>
          </p:cNvPr>
          <p:cNvSpPr/>
          <p:nvPr/>
        </p:nvSpPr>
        <p:spPr>
          <a:xfrm>
            <a:off x="7374915" y="2043647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E91BCF-A7EB-4AE1-C094-0ED0685B98D7}"/>
              </a:ext>
            </a:extLst>
          </p:cNvPr>
          <p:cNvSpPr txBox="1"/>
          <p:nvPr/>
        </p:nvSpPr>
        <p:spPr>
          <a:xfrm>
            <a:off x="7731754" y="2310318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push </a:t>
            </a:r>
            <a:r>
              <a:rPr lang="ko-KR" altLang="en-US" dirty="0">
                <a:solidFill>
                  <a:srgbClr val="C00000"/>
                </a:solidFill>
              </a:rPr>
              <a:t>오류</a:t>
            </a:r>
            <a:r>
              <a:rPr lang="en-US" altLang="ko-KR" dirty="0">
                <a:solidFill>
                  <a:srgbClr val="C00000"/>
                </a:solidFill>
              </a:rPr>
              <a:t>!</a:t>
            </a:r>
            <a:endParaRPr lang="ko-KR" altLang="en-US" dirty="0">
              <a:solidFill>
                <a:srgbClr val="C0000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EB4F59-5B0C-3C4F-C203-CBF5093E4B99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2726471" y="1986196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4441EE-C984-A538-71AC-AE16533FCB02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4726252" y="1991473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8BB470-1AEC-7F89-9C3F-CC96BDBB46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726470" y="3045333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EFF7DF3-C209-C9BE-58B0-DA072E69FC3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735548" y="3045333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87282162-0944-D7DE-E7E7-A76C84E06206}"/>
              </a:ext>
            </a:extLst>
          </p:cNvPr>
          <p:cNvSpPr/>
          <p:nvPr/>
        </p:nvSpPr>
        <p:spPr>
          <a:xfrm>
            <a:off x="2135456" y="4054515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3ED3C3E-315C-B896-B94D-A566BAC5869A}"/>
              </a:ext>
            </a:extLst>
          </p:cNvPr>
          <p:cNvSpPr/>
          <p:nvPr/>
        </p:nvSpPr>
        <p:spPr>
          <a:xfrm>
            <a:off x="4135237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93955-D7C3-301D-91B1-4F45067B9FD0}"/>
              </a:ext>
            </a:extLst>
          </p:cNvPr>
          <p:cNvSpPr/>
          <p:nvPr/>
        </p:nvSpPr>
        <p:spPr>
          <a:xfrm>
            <a:off x="2135455" y="5113652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269208-AA03-C5F4-BD18-F65E167DDAF0}"/>
              </a:ext>
            </a:extLst>
          </p:cNvPr>
          <p:cNvSpPr/>
          <p:nvPr/>
        </p:nvSpPr>
        <p:spPr>
          <a:xfrm>
            <a:off x="4144533" y="5113653"/>
            <a:ext cx="591015" cy="59101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F1C91C4-8941-9316-1980-EA73BA9E0369}"/>
              </a:ext>
            </a:extLst>
          </p:cNvPr>
          <p:cNvSpPr/>
          <p:nvPr/>
        </p:nvSpPr>
        <p:spPr>
          <a:xfrm>
            <a:off x="6240965" y="511365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C87CFC-0F66-1692-AE8D-9BC6522174BF}"/>
              </a:ext>
            </a:extLst>
          </p:cNvPr>
          <p:cNvSpPr txBox="1"/>
          <p:nvPr/>
        </p:nvSpPr>
        <p:spPr>
          <a:xfrm>
            <a:off x="5627409" y="5760017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사람이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25B913F-AF38-C619-A434-CA98B361472F}"/>
              </a:ext>
            </a:extLst>
          </p:cNvPr>
          <p:cNvSpPr/>
          <p:nvPr/>
        </p:nvSpPr>
        <p:spPr>
          <a:xfrm>
            <a:off x="6231669" y="4059792"/>
            <a:ext cx="591015" cy="591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7357AB-BF1D-4874-FC97-98A501856DAC}"/>
              </a:ext>
            </a:extLst>
          </p:cNvPr>
          <p:cNvSpPr txBox="1"/>
          <p:nvPr/>
        </p:nvSpPr>
        <p:spPr>
          <a:xfrm>
            <a:off x="1022127" y="5246079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Remote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80A645-01EE-CADD-5725-3780467EBA3E}"/>
              </a:ext>
            </a:extLst>
          </p:cNvPr>
          <p:cNvSpPr txBox="1"/>
          <p:nvPr/>
        </p:nvSpPr>
        <p:spPr>
          <a:xfrm>
            <a:off x="1022127" y="416308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Local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D7E3FF5-D951-162D-9C88-61699F3D68F1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>
            <a:off x="2726471" y="4350023"/>
            <a:ext cx="1408766" cy="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A0174BC-3FCE-25AF-5F6F-CBA121FF2A31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4726252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B02E5D1-C604-710F-DDEA-00ECDF65F23C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2726470" y="5409160"/>
            <a:ext cx="14180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DD64413-5F26-E1C1-2413-5EFD610B00F5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4735548" y="5409160"/>
            <a:ext cx="15054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BDCCE7F2-5218-EA8A-BDEC-19A48B46D03F}"/>
              </a:ext>
            </a:extLst>
          </p:cNvPr>
          <p:cNvSpPr/>
          <p:nvPr/>
        </p:nvSpPr>
        <p:spPr>
          <a:xfrm>
            <a:off x="8328101" y="4061734"/>
            <a:ext cx="591015" cy="59101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6291BF-CFD3-0F68-DB61-04457843AF17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>
            <a:off x="6822684" y="4355300"/>
            <a:ext cx="1505417" cy="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CC6C8E2-EF73-6806-9910-02C9A75EF2B3}"/>
              </a:ext>
            </a:extLst>
          </p:cNvPr>
          <p:cNvSpPr txBox="1"/>
          <p:nvPr/>
        </p:nvSpPr>
        <p:spPr>
          <a:xfrm>
            <a:off x="5688644" y="464881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 </a:t>
            </a:r>
            <a:r>
              <a:rPr lang="ko-KR" altLang="en-US" dirty="0"/>
              <a:t>전 </a:t>
            </a:r>
            <a:r>
              <a:rPr lang="en-US" altLang="ko-KR" dirty="0"/>
              <a:t>pull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A3942A-6B44-5F1B-4BD0-482798049F4F}"/>
              </a:ext>
            </a:extLst>
          </p:cNvPr>
          <p:cNvSpPr txBox="1"/>
          <p:nvPr/>
        </p:nvSpPr>
        <p:spPr>
          <a:xfrm>
            <a:off x="7685690" y="465274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하고 </a:t>
            </a:r>
            <a:r>
              <a:rPr lang="en-US" altLang="ko-KR" dirty="0"/>
              <a:t>commit</a:t>
            </a:r>
            <a:endParaRPr lang="ko-KR" altLang="en-US" dirty="0"/>
          </a:p>
        </p:txBody>
      </p:sp>
      <p:sp>
        <p:nvSpPr>
          <p:cNvPr id="58" name="화살표: 왼쪽으로 구부러짐 57">
            <a:extLst>
              <a:ext uri="{FF2B5EF4-FFF2-40B4-BE49-F238E27FC236}">
                <a16:creationId xmlns:a16="http://schemas.microsoft.com/office/drawing/2014/main" id="{E222AC43-8B97-C711-D1BB-662BC8786478}"/>
              </a:ext>
            </a:extLst>
          </p:cNvPr>
          <p:cNvSpPr/>
          <p:nvPr/>
        </p:nvSpPr>
        <p:spPr>
          <a:xfrm>
            <a:off x="9538251" y="4357242"/>
            <a:ext cx="356839" cy="981307"/>
          </a:xfrm>
          <a:prstGeom prst="curvedLeftArrow">
            <a:avLst>
              <a:gd name="adj1" fmla="val 5947"/>
              <a:gd name="adj2" fmla="val 50000"/>
              <a:gd name="adj3" fmla="val 2187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D61C53-ACA7-5A7B-590D-5501AD41F175}"/>
              </a:ext>
            </a:extLst>
          </p:cNvPr>
          <p:cNvSpPr txBox="1"/>
          <p:nvPr/>
        </p:nvSpPr>
        <p:spPr>
          <a:xfrm>
            <a:off x="9932261" y="464553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push </a:t>
            </a:r>
            <a:r>
              <a:rPr lang="ko-KR" altLang="en-US" dirty="0">
                <a:solidFill>
                  <a:srgbClr val="00B050"/>
                </a:solidFill>
              </a:rPr>
              <a:t>가능</a:t>
            </a:r>
            <a:r>
              <a:rPr lang="en-US" altLang="ko-KR" dirty="0">
                <a:solidFill>
                  <a:srgbClr val="00B050"/>
                </a:solidFill>
              </a:rPr>
              <a:t>!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F6BC-A11B-0036-5009-B32BFBE4B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3CC47-D9F1-5137-F021-65FCE3A4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385DA-AD2A-51DE-870D-4460A2E0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Collaborator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r>
              <a:rPr lang="en-US" altLang="ko-KR" dirty="0"/>
              <a:t>GitHub Repo.</a:t>
            </a:r>
            <a:r>
              <a:rPr lang="ko-KR" altLang="en-US" dirty="0"/>
              <a:t> 웹 페이지 </a:t>
            </a:r>
            <a:r>
              <a:rPr lang="en-US" altLang="ko-KR" dirty="0"/>
              <a:t>&gt; Settings &gt; Collaborators &gt; Add people</a:t>
            </a:r>
          </a:p>
          <a:p>
            <a:pPr lvl="1"/>
            <a:r>
              <a:rPr lang="en-US" altLang="ko-KR" dirty="0"/>
              <a:t>email</a:t>
            </a:r>
            <a:r>
              <a:rPr lang="ko-KR" altLang="en-US" dirty="0"/>
              <a:t>로 초대</a:t>
            </a:r>
            <a:r>
              <a:rPr lang="en-US" altLang="ko-KR" dirty="0"/>
              <a:t>, </a:t>
            </a:r>
            <a:r>
              <a:rPr lang="ko-KR" altLang="en-US" dirty="0"/>
              <a:t>초대받은 사람은 </a:t>
            </a:r>
            <a:r>
              <a:rPr lang="en-US" altLang="ko-KR" dirty="0"/>
              <a:t>email</a:t>
            </a:r>
            <a:r>
              <a:rPr lang="ko-KR" altLang="en-US" dirty="0"/>
              <a:t> 확인 후 수락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821F-E351-A0FC-81B4-5460B6C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73E107-18F1-C2BA-C403-D99D0E5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0C08F37-C807-392C-2658-6909F4140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88" y="3429000"/>
            <a:ext cx="7028269" cy="2245719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DB3C97-C333-ABE2-E234-79A7029C5570}"/>
              </a:ext>
            </a:extLst>
          </p:cNvPr>
          <p:cNvCxnSpPr/>
          <p:nvPr/>
        </p:nvCxnSpPr>
        <p:spPr>
          <a:xfrm>
            <a:off x="1385429" y="5327857"/>
            <a:ext cx="110397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14EBC25-61C9-365F-8DBB-0C4F4F02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1" y="3429000"/>
            <a:ext cx="3364186" cy="161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2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57774-38D0-A532-3597-88CBEAA0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9C66-3D8F-414A-9B6D-8F1EAA8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UBC GitHub Instructor Guide | Learning Technology Hub">
            <a:extLst>
              <a:ext uri="{FF2B5EF4-FFF2-40B4-BE49-F238E27FC236}">
                <a16:creationId xmlns:a16="http://schemas.microsoft.com/office/drawing/2014/main" id="{A977DD1A-455E-8C4F-A3AC-740BCAAF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76" y="1269727"/>
            <a:ext cx="3156313" cy="17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래픽 7" descr="업로드 윤곽선">
            <a:extLst>
              <a:ext uri="{FF2B5EF4-FFF2-40B4-BE49-F238E27FC236}">
                <a16:creationId xmlns:a16="http://schemas.microsoft.com/office/drawing/2014/main" id="{AB6D430D-795A-34A8-C05B-1C69E14F56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745111" y="1097844"/>
            <a:ext cx="914400" cy="914400"/>
          </a:xfrm>
          <a:prstGeom prst="rect">
            <a:avLst/>
          </a:prstGeom>
        </p:spPr>
      </p:pic>
      <p:pic>
        <p:nvPicPr>
          <p:cNvPr id="10" name="그래픽 9" descr="외계인 얼굴 단색으로 채워진">
            <a:extLst>
              <a:ext uri="{FF2B5EF4-FFF2-40B4-BE49-F238E27FC236}">
                <a16:creationId xmlns:a16="http://schemas.microsoft.com/office/drawing/2014/main" id="{437F26C9-F356-CD55-31D1-13B2D52A4D1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008262" y="4345759"/>
            <a:ext cx="914400" cy="914400"/>
          </a:xfrm>
          <a:prstGeom prst="rect">
            <a:avLst/>
          </a:prstGeom>
        </p:spPr>
      </p:pic>
      <p:pic>
        <p:nvPicPr>
          <p:cNvPr id="12" name="그래픽 11" descr="단색으로 채워진 천사 얼굴 단색으로 채워진">
            <a:extLst>
              <a:ext uri="{FF2B5EF4-FFF2-40B4-BE49-F238E27FC236}">
                <a16:creationId xmlns:a16="http://schemas.microsoft.com/office/drawing/2014/main" id="{D49DE0A4-DF22-4F9C-FD66-DC61C7D9253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060222" y="3658089"/>
            <a:ext cx="914400" cy="914400"/>
          </a:xfrm>
          <a:prstGeom prst="rect">
            <a:avLst/>
          </a:prstGeom>
        </p:spPr>
      </p:pic>
      <p:pic>
        <p:nvPicPr>
          <p:cNvPr id="14" name="그래픽 13" descr="남성 우주 비행사 단색으로 채워진">
            <a:extLst>
              <a:ext uri="{FF2B5EF4-FFF2-40B4-BE49-F238E27FC236}">
                <a16:creationId xmlns:a16="http://schemas.microsoft.com/office/drawing/2014/main" id="{5D0F310D-43D8-3259-8F69-CAEC98D9BE60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8991600" y="3888559"/>
            <a:ext cx="914400" cy="914400"/>
          </a:xfrm>
          <a:prstGeom prst="rect">
            <a:avLst/>
          </a:prstGeom>
        </p:spPr>
      </p:pic>
      <p:pic>
        <p:nvPicPr>
          <p:cNvPr id="16" name="그래픽 15" descr="아기 윤곽선">
            <a:extLst>
              <a:ext uri="{FF2B5EF4-FFF2-40B4-BE49-F238E27FC236}">
                <a16:creationId xmlns:a16="http://schemas.microsoft.com/office/drawing/2014/main" id="{0AAA83D0-EF83-EDED-5FC2-44DEA098743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644925" y="4348937"/>
            <a:ext cx="914400" cy="914400"/>
          </a:xfrm>
          <a:prstGeom prst="rect">
            <a:avLst/>
          </a:prstGeom>
        </p:spPr>
      </p:pic>
      <p:pic>
        <p:nvPicPr>
          <p:cNvPr id="17" name="Picture 2" descr="Version Control/Git - Wikiversity">
            <a:extLst>
              <a:ext uri="{FF2B5EF4-FFF2-40B4-BE49-F238E27FC236}">
                <a16:creationId xmlns:a16="http://schemas.microsoft.com/office/drawing/2014/main" id="{9DE6B866-1666-D9FE-97D1-7B458C7CB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12" y="4529018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Version Control/Git - Wikiversity">
            <a:extLst>
              <a:ext uri="{FF2B5EF4-FFF2-40B4-BE49-F238E27FC236}">
                <a16:creationId xmlns:a16="http://schemas.microsoft.com/office/drawing/2014/main" id="{A444E13C-4B25-1B8A-4D1A-6DBD94BB0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952" y="5110504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Version Control/Git - Wikiversity">
            <a:extLst>
              <a:ext uri="{FF2B5EF4-FFF2-40B4-BE49-F238E27FC236}">
                <a16:creationId xmlns:a16="http://schemas.microsoft.com/office/drawing/2014/main" id="{2A4B086A-1335-8B71-832C-5C55EBFF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615" y="5260159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Version Control/Git - Wikiversity">
            <a:extLst>
              <a:ext uri="{FF2B5EF4-FFF2-40B4-BE49-F238E27FC236}">
                <a16:creationId xmlns:a16="http://schemas.microsoft.com/office/drawing/2014/main" id="{3E6F0F53-7E4E-C978-049C-57168A533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290" y="4774837"/>
            <a:ext cx="1173020" cy="48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EC812E3-2A98-DAAB-F852-2EDE80F1D035}"/>
              </a:ext>
            </a:extLst>
          </p:cNvPr>
          <p:cNvCxnSpPr>
            <a:cxnSpLocks/>
          </p:cNvCxnSpPr>
          <p:nvPr/>
        </p:nvCxnSpPr>
        <p:spPr>
          <a:xfrm flipV="1">
            <a:off x="3217333" y="3053568"/>
            <a:ext cx="1479198" cy="7394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C03F68-4D36-13AF-5B43-279D7A1BBBDB}"/>
              </a:ext>
            </a:extLst>
          </p:cNvPr>
          <p:cNvCxnSpPr>
            <a:cxnSpLocks/>
          </p:cNvCxnSpPr>
          <p:nvPr/>
        </p:nvCxnSpPr>
        <p:spPr>
          <a:xfrm flipV="1">
            <a:off x="4651022" y="3248486"/>
            <a:ext cx="793398" cy="1097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2A5AEE6-A041-8016-E966-21ABB16080B8}"/>
              </a:ext>
            </a:extLst>
          </p:cNvPr>
          <p:cNvCxnSpPr>
            <a:cxnSpLocks/>
          </p:cNvCxnSpPr>
          <p:nvPr/>
        </p:nvCxnSpPr>
        <p:spPr>
          <a:xfrm flipH="1" flipV="1">
            <a:off x="6644925" y="3316028"/>
            <a:ext cx="384654" cy="9112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668D873-F5CA-93E7-7892-B112D5D15724}"/>
              </a:ext>
            </a:extLst>
          </p:cNvPr>
          <p:cNvCxnSpPr>
            <a:cxnSpLocks/>
          </p:cNvCxnSpPr>
          <p:nvPr/>
        </p:nvCxnSpPr>
        <p:spPr>
          <a:xfrm flipH="1" flipV="1">
            <a:off x="7120820" y="3050334"/>
            <a:ext cx="1841144" cy="8382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4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</a:t>
            </a:r>
            <a:r>
              <a:rPr lang="ko-KR" altLang="en-US" sz="4800">
                <a:solidFill>
                  <a:schemeClr val="accent2"/>
                </a:solidFill>
              </a:rPr>
              <a:t>다른사람을 협력자로 등록하기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826262" cy="1198270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옆 사람과 아이디를 공유하여 본인의 </a:t>
            </a:r>
            <a:r>
              <a:rPr lang="en-US" altLang="ko-KR"/>
              <a:t>Git </a:t>
            </a:r>
            <a:r>
              <a:rPr lang="ko-KR" altLang="en-US"/>
              <a:t>저장소에 </a:t>
            </a:r>
            <a:r>
              <a:rPr lang="en-US" altLang="ko-KR"/>
              <a:t>2</a:t>
            </a:r>
            <a:r>
              <a:rPr lang="ko-KR" altLang="en-US"/>
              <a:t>명씩 다른사람을 추가하기</a:t>
            </a:r>
            <a:endParaRPr lang="en-US" altLang="ko-KR"/>
          </a:p>
          <a:p>
            <a:pPr marL="342900" lvl="1" indent="-342900"/>
            <a:r>
              <a:rPr lang="ko-KR" altLang="en-US"/>
              <a:t>추가하는 방법</a:t>
            </a:r>
            <a:r>
              <a:rPr lang="en-US" altLang="ko-KR"/>
              <a:t> : </a:t>
            </a:r>
            <a:r>
              <a:rPr lang="ko-KR" altLang="en-US"/>
              <a:t>본인의 원격저장소에서 </a:t>
            </a:r>
            <a:r>
              <a:rPr lang="en-US" altLang="ko-KR"/>
              <a:t>Settings -&gt; Collaborators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E405FA-F1F2-707A-E10A-4759E07E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862" y="2384097"/>
            <a:ext cx="3482012" cy="34820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350A1-8D1A-B6B4-BD2E-B6367FF4E6CD}"/>
              </a:ext>
            </a:extLst>
          </p:cNvPr>
          <p:cNvSpPr/>
          <p:nvPr/>
        </p:nvSpPr>
        <p:spPr>
          <a:xfrm>
            <a:off x="1805823" y="3589896"/>
            <a:ext cx="1687653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41BED-650E-9587-9905-A9DDE4A2EB8B}"/>
              </a:ext>
            </a:extLst>
          </p:cNvPr>
          <p:cNvSpPr txBox="1"/>
          <p:nvPr/>
        </p:nvSpPr>
        <p:spPr>
          <a:xfrm>
            <a:off x="4910049" y="3326962"/>
            <a:ext cx="6574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초대받으셨으면 본인의 메일함에 메일이 오게 됩니다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accept invitation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누르셔서 초대한 사람의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저장소에</a:t>
            </a:r>
            <a:endParaRPr lang="en-US" altLang="ko-KR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협력자로 등록하세요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01D-3744-4B84-A8FE-ED06B87975CF}"/>
              </a:ext>
            </a:extLst>
          </p:cNvPr>
          <p:cNvSpPr txBox="1"/>
          <p:nvPr/>
        </p:nvSpPr>
        <p:spPr>
          <a:xfrm>
            <a:off x="838200" y="5933065"/>
            <a:ext cx="1096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초대받은 저장소 확인은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내 프로필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-&gt; Settings -&gt; Repositories</a:t>
            </a:r>
          </a:p>
        </p:txBody>
      </p:sp>
    </p:spTree>
    <p:extLst>
      <p:ext uri="{BB962C8B-B14F-4D97-AF65-F5344CB8AC3E}">
        <p14:creationId xmlns:p14="http://schemas.microsoft.com/office/powerpoint/2010/main" val="3528533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</a:t>
            </a:r>
            <a:r>
              <a:rPr lang="ko-KR" altLang="en-US" sz="4800">
                <a:solidFill>
                  <a:schemeClr val="accent2"/>
                </a:solidFill>
              </a:rPr>
              <a:t>초대받은 저장소 </a:t>
            </a:r>
            <a:r>
              <a:rPr lang="en-US" altLang="ko-KR" sz="4800">
                <a:solidFill>
                  <a:schemeClr val="accent2"/>
                </a:solidFill>
              </a:rPr>
              <a:t>clone</a:t>
            </a:r>
            <a:endParaRPr lang="ko-KR" altLang="en-US" sz="4800">
              <a:solidFill>
                <a:schemeClr val="accent2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초대받은 수 만큼 본인 컴퓨터에 각각 다른이름으로 폴더를 생성</a:t>
            </a:r>
            <a:endParaRPr lang="en-US" altLang="ko-KR"/>
          </a:p>
          <a:p>
            <a:pPr marL="342900" lvl="1" indent="-342900"/>
            <a:r>
              <a:rPr lang="ko-KR" altLang="en-US"/>
              <a:t>각 폴더에 초대받은 </a:t>
            </a:r>
            <a:r>
              <a:rPr lang="en-US" altLang="ko-KR"/>
              <a:t>Git </a:t>
            </a:r>
            <a:r>
              <a:rPr lang="ko-KR" altLang="en-US"/>
              <a:t>저장소를 </a:t>
            </a:r>
            <a:r>
              <a:rPr lang="en-US" altLang="ko-KR"/>
              <a:t>clone</a:t>
            </a:r>
          </a:p>
          <a:p>
            <a:pPr marL="342900" lvl="1" indent="-342900"/>
            <a:r>
              <a:rPr lang="ko-KR" altLang="en-US"/>
              <a:t>본인이름으로 브랜치와 텍스트</a:t>
            </a:r>
            <a:r>
              <a:rPr lang="en-US" altLang="ko-KR"/>
              <a:t> </a:t>
            </a:r>
            <a:r>
              <a:rPr lang="ko-KR" altLang="en-US"/>
              <a:t>파일 생성</a:t>
            </a:r>
            <a:endParaRPr lang="en-US" altLang="ko-KR"/>
          </a:p>
          <a:p>
            <a:pPr marL="342900" lvl="1" indent="-342900"/>
            <a:r>
              <a:rPr lang="ko-KR" altLang="en-US"/>
              <a:t>텍스트 파일에는 본인 소개글을 적고 푸쉬하기</a:t>
            </a:r>
            <a:endParaRPr lang="en-US" altLang="ko-KR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r>
              <a:rPr lang="ko-KR" altLang="en-US"/>
              <a:t>예</a:t>
            </a:r>
            <a:r>
              <a:rPr lang="en-US" altLang="ko-KR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091C924-2596-D23C-46D4-2B1FF411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145" y="3924727"/>
            <a:ext cx="5130662" cy="2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84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2F6C-B502-5746-5A20-643A431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129F-E528-D87E-256A-B0CA9B6A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사람의 </a:t>
            </a:r>
            <a:r>
              <a:rPr lang="en-US" altLang="ko-KR" dirty="0"/>
              <a:t>Remote Repo.</a:t>
            </a:r>
            <a:r>
              <a:rPr lang="ko-KR" altLang="en-US" dirty="0"/>
              <a:t>를 복사하여 가져옴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는 원본</a:t>
            </a:r>
            <a:r>
              <a:rPr lang="en-US" altLang="ko-KR" dirty="0"/>
              <a:t>(Upstream)</a:t>
            </a:r>
            <a:r>
              <a:rPr lang="ko-KR" altLang="en-US" dirty="0"/>
              <a:t>과 연결되어 있음 </a:t>
            </a:r>
            <a:endParaRPr lang="en-US" altLang="ko-KR" dirty="0"/>
          </a:p>
          <a:p>
            <a:r>
              <a:rPr lang="ko-KR" altLang="en-US" dirty="0"/>
              <a:t>복사해온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  <a:r>
              <a:rPr lang="ko-KR" altLang="en-US" dirty="0"/>
              <a:t>하여 작업 후 </a:t>
            </a:r>
            <a:r>
              <a:rPr lang="en-US" altLang="ko-KR" dirty="0"/>
              <a:t>Upstream</a:t>
            </a:r>
            <a:r>
              <a:rPr lang="ko-KR" altLang="en-US" dirty="0"/>
              <a:t>과 </a:t>
            </a:r>
            <a:r>
              <a:rPr lang="en-US" altLang="ko-KR" dirty="0"/>
              <a:t>Merge </a:t>
            </a:r>
            <a:r>
              <a:rPr lang="ko-KR" altLang="en-US" dirty="0"/>
              <a:t>할 필요가 있을 경우 </a:t>
            </a:r>
            <a:r>
              <a:rPr lang="en-US" altLang="ko-KR" dirty="0"/>
              <a:t>Pull Request</a:t>
            </a:r>
            <a:r>
              <a:rPr lang="ko-KR" altLang="en-US" dirty="0"/>
              <a:t>를 생성</a:t>
            </a:r>
            <a:endParaRPr lang="en-US" altLang="ko-KR" dirty="0"/>
          </a:p>
          <a:p>
            <a:r>
              <a:rPr lang="ko-KR" altLang="en-US" dirty="0"/>
              <a:t>원본 </a:t>
            </a:r>
            <a:r>
              <a:rPr lang="en-US" altLang="ko-KR" dirty="0"/>
              <a:t>Remote Repo.</a:t>
            </a:r>
            <a:r>
              <a:rPr lang="ko-KR" altLang="en-US" dirty="0"/>
              <a:t>의 소유자는 </a:t>
            </a:r>
            <a:r>
              <a:rPr lang="en-US" altLang="ko-KR" dirty="0"/>
              <a:t>Pull Request</a:t>
            </a:r>
            <a:r>
              <a:rPr lang="ko-KR" altLang="en-US" dirty="0"/>
              <a:t>를 수락하여 </a:t>
            </a:r>
            <a:r>
              <a:rPr lang="en-US" altLang="ko-KR" dirty="0"/>
              <a:t>Forked Repo.</a:t>
            </a:r>
            <a:r>
              <a:rPr lang="ko-KR" altLang="en-US" dirty="0"/>
              <a:t>를 </a:t>
            </a:r>
            <a:r>
              <a:rPr lang="en-US" altLang="ko-KR" dirty="0"/>
              <a:t>origin</a:t>
            </a:r>
            <a:r>
              <a:rPr lang="ko-KR" altLang="en-US" dirty="0"/>
              <a:t>에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6F52-E95F-F123-AFE9-831B9C4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C9910-AC24-F729-70AE-020E4B2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75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E118-EFC6-C108-58FF-BB8473EF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0300-285E-8FEE-0721-A008F5FB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C0FC-F2F0-B7B5-0C38-4EB1E3E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1235C-CDA9-296D-E7F9-F22F5B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내용 개체 틀 10" descr="데이터베이스 단색으로 채워진">
            <a:extLst>
              <a:ext uri="{FF2B5EF4-FFF2-40B4-BE49-F238E27FC236}">
                <a16:creationId xmlns:a16="http://schemas.microsoft.com/office/drawing/2014/main" id="{35D4CBAA-6A49-26F5-FEB8-3F180837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021980" y="1957090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4080A-D58D-5D12-913D-3C32E32B2849}"/>
              </a:ext>
            </a:extLst>
          </p:cNvPr>
          <p:cNvSpPr txBox="1"/>
          <p:nvPr/>
        </p:nvSpPr>
        <p:spPr>
          <a:xfrm>
            <a:off x="3188074" y="287149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13064D-C47E-DBE0-8E4F-2D6AF7F80DFF}"/>
              </a:ext>
            </a:extLst>
          </p:cNvPr>
          <p:cNvGrpSpPr/>
          <p:nvPr/>
        </p:nvGrpSpPr>
        <p:grpSpPr>
          <a:xfrm>
            <a:off x="7665191" y="4530933"/>
            <a:ext cx="914400" cy="1283732"/>
            <a:chOff x="6943493" y="4362746"/>
            <a:chExt cx="914400" cy="1283732"/>
          </a:xfrm>
        </p:grpSpPr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5873B3E1-F52B-23B8-8062-4551F685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6943493" y="436274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1DCC07-FC32-C0C6-DB5C-0474EC3302B0}"/>
                </a:ext>
              </a:extLst>
            </p:cNvPr>
            <p:cNvSpPr txBox="1"/>
            <p:nvPr/>
          </p:nvSpPr>
          <p:spPr>
            <a:xfrm>
              <a:off x="7109586" y="52771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로컬</a:t>
              </a:r>
              <a:endParaRPr lang="ko-KR" altLang="en-US" dirty="0"/>
            </a:p>
          </p:txBody>
        </p:sp>
      </p:grpSp>
      <p:pic>
        <p:nvPicPr>
          <p:cNvPr id="1026" name="Picture 2" descr="Free Github Logo Icon - Free Download Logos Logo Icons | IconScout">
            <a:extLst>
              <a:ext uri="{FF2B5EF4-FFF2-40B4-BE49-F238E27FC236}">
                <a16:creationId xmlns:a16="http://schemas.microsoft.com/office/drawing/2014/main" id="{6F65CB50-7833-B4CC-B246-75B5DE84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04" y="1571031"/>
            <a:ext cx="623296" cy="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0D3164B-ABBC-6138-EA81-7AAE9A447911}"/>
              </a:ext>
            </a:extLst>
          </p:cNvPr>
          <p:cNvGrpSpPr/>
          <p:nvPr/>
        </p:nvGrpSpPr>
        <p:grpSpPr>
          <a:xfrm>
            <a:off x="7663627" y="1558937"/>
            <a:ext cx="1159339" cy="1681885"/>
            <a:chOff x="6943493" y="1710035"/>
            <a:chExt cx="1159339" cy="1681885"/>
          </a:xfrm>
        </p:grpSpPr>
        <p:pic>
          <p:nvPicPr>
            <p:cNvPr id="13" name="그래픽 12" descr="데이터베이스 윤곽선">
              <a:extLst>
                <a:ext uri="{FF2B5EF4-FFF2-40B4-BE49-F238E27FC236}">
                  <a16:creationId xmlns:a16="http://schemas.microsoft.com/office/drawing/2014/main" id="{BD075932-E7C4-B13F-10C6-6531B156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943493" y="2062305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975F0-8FD3-2C90-DA87-5831D4BCF520}"/>
                </a:ext>
              </a:extLst>
            </p:cNvPr>
            <p:cNvSpPr txBox="1"/>
            <p:nvPr/>
          </p:nvSpPr>
          <p:spPr>
            <a:xfrm>
              <a:off x="7010201" y="30225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복사본</a:t>
              </a:r>
            </a:p>
          </p:txBody>
        </p:sp>
        <p:pic>
          <p:nvPicPr>
            <p:cNvPr id="19" name="Picture 2" descr="Free Github Logo Icon - Free Download Logos Logo Icons | IconScout">
              <a:extLst>
                <a:ext uri="{FF2B5EF4-FFF2-40B4-BE49-F238E27FC236}">
                  <a16:creationId xmlns:a16="http://schemas.microsoft.com/office/drawing/2014/main" id="{215D3610-2FF5-52C3-5ADA-F7B03210C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9536" y="1710035"/>
              <a:ext cx="623296" cy="62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755302-3BFA-6061-A3C3-A96F4F800F82}"/>
              </a:ext>
            </a:extLst>
          </p:cNvPr>
          <p:cNvCxnSpPr/>
          <p:nvPr/>
        </p:nvCxnSpPr>
        <p:spPr>
          <a:xfrm>
            <a:off x="4556582" y="2331068"/>
            <a:ext cx="2665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B8278C-8841-2794-E374-BDE59998CC9E}"/>
              </a:ext>
            </a:extLst>
          </p:cNvPr>
          <p:cNvSpPr txBox="1"/>
          <p:nvPr/>
        </p:nvSpPr>
        <p:spPr>
          <a:xfrm>
            <a:off x="5483207" y="187386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FA81E5-440A-C98F-D729-F1F0F6368DD7}"/>
              </a:ext>
            </a:extLst>
          </p:cNvPr>
          <p:cNvCxnSpPr>
            <a:cxnSpLocks/>
          </p:cNvCxnSpPr>
          <p:nvPr/>
        </p:nvCxnSpPr>
        <p:spPr>
          <a:xfrm>
            <a:off x="8224254" y="3488305"/>
            <a:ext cx="0" cy="768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A952D-45F7-DD93-9B93-C228562FD891}"/>
              </a:ext>
            </a:extLst>
          </p:cNvPr>
          <p:cNvSpPr txBox="1"/>
          <p:nvPr/>
        </p:nvSpPr>
        <p:spPr>
          <a:xfrm>
            <a:off x="8291947" y="370121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A1480E-AC01-DEB4-5A68-7CCB98404120}"/>
              </a:ext>
            </a:extLst>
          </p:cNvPr>
          <p:cNvCxnSpPr>
            <a:cxnSpLocks/>
          </p:cNvCxnSpPr>
          <p:nvPr/>
        </p:nvCxnSpPr>
        <p:spPr>
          <a:xfrm>
            <a:off x="7975213" y="3484588"/>
            <a:ext cx="0" cy="7683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70DA2F-20EE-C0B7-6622-B14701287EBA}"/>
              </a:ext>
            </a:extLst>
          </p:cNvPr>
          <p:cNvSpPr txBox="1"/>
          <p:nvPr/>
        </p:nvSpPr>
        <p:spPr>
          <a:xfrm>
            <a:off x="6724184" y="3701211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push/pull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7B3B33-B1D3-0B31-CC25-1E0FBB800F89}"/>
              </a:ext>
            </a:extLst>
          </p:cNvPr>
          <p:cNvCxnSpPr/>
          <p:nvPr/>
        </p:nvCxnSpPr>
        <p:spPr>
          <a:xfrm>
            <a:off x="4556582" y="2539224"/>
            <a:ext cx="266514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09F9FB-11A7-52AA-B4EC-399409F8A427}"/>
              </a:ext>
            </a:extLst>
          </p:cNvPr>
          <p:cNvSpPr txBox="1"/>
          <p:nvPr/>
        </p:nvSpPr>
        <p:spPr>
          <a:xfrm>
            <a:off x="4576460" y="2640941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 Sync/Pull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300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C1DA-E899-5405-968B-D8FB6BE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94C1712-B8ED-BF2E-F9E1-8ABFFEC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27" y="1583230"/>
            <a:ext cx="7442218" cy="46591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38ACDD-2424-7B20-16DC-F50C6B9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812D-967C-C9A4-38AD-5011283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ED174-89D0-1E66-533E-A012FA6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8C1CEC-E812-9C42-74EA-88BFE3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53"/>
          <a:stretch/>
        </p:blipFill>
        <p:spPr>
          <a:xfrm>
            <a:off x="599431" y="1856125"/>
            <a:ext cx="3219225" cy="1572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0422A0-EB65-31FA-49BE-0928CE40B26B}"/>
              </a:ext>
            </a:extLst>
          </p:cNvPr>
          <p:cNvSpPr/>
          <p:nvPr/>
        </p:nvSpPr>
        <p:spPr>
          <a:xfrm>
            <a:off x="999892" y="2597957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DED784-6A9A-12D5-7C82-BE6B5FE1ABCA}"/>
              </a:ext>
            </a:extLst>
          </p:cNvPr>
          <p:cNvSpPr/>
          <p:nvPr/>
        </p:nvSpPr>
        <p:spPr>
          <a:xfrm>
            <a:off x="4330390" y="5136718"/>
            <a:ext cx="213731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44F89-EC9F-BF18-320E-1716FFE4C4AB}"/>
              </a:ext>
            </a:extLst>
          </p:cNvPr>
          <p:cNvSpPr txBox="1"/>
          <p:nvPr/>
        </p:nvSpPr>
        <p:spPr>
          <a:xfrm>
            <a:off x="6568068" y="509610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브랜치만</a:t>
            </a:r>
            <a:r>
              <a:rPr lang="ko-KR" altLang="en-US" dirty="0"/>
              <a:t> 가져올지 말지 선택</a:t>
            </a:r>
          </a:p>
        </p:txBody>
      </p:sp>
    </p:spTree>
    <p:extLst>
      <p:ext uri="{BB962C8B-B14F-4D97-AF65-F5344CB8AC3E}">
        <p14:creationId xmlns:p14="http://schemas.microsoft.com/office/powerpoint/2010/main" val="2815654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B395-9E13-E775-82C2-643D3D4F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D79D9D7-9C5D-B0E0-6D5D-F89B5A42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1" y="1690688"/>
            <a:ext cx="9872178" cy="47067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1B2191E-59C8-E276-0EB0-4F6FA30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C4A-0C39-D915-F031-2F1AF26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62C23-11D0-87DB-211A-D84496D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C47EB8-FF69-BF18-C321-418302D2A049}"/>
              </a:ext>
            </a:extLst>
          </p:cNvPr>
          <p:cNvSpPr/>
          <p:nvPr/>
        </p:nvSpPr>
        <p:spPr>
          <a:xfrm>
            <a:off x="7430430" y="3530942"/>
            <a:ext cx="988742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81B1D8-33A1-7CAE-3767-79DC698717FB}"/>
              </a:ext>
            </a:extLst>
          </p:cNvPr>
          <p:cNvSpPr/>
          <p:nvPr/>
        </p:nvSpPr>
        <p:spPr>
          <a:xfrm>
            <a:off x="1761893" y="1720727"/>
            <a:ext cx="880946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2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7434-69A0-E000-413B-07D9CE57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4845-0232-19AF-5B41-A569686A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9780-9BCB-7F77-AD59-1A92642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8C297-189C-BD76-8BBE-0221A03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9CB2AD-8451-1FC6-62CB-FAFC8BCFF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ko-KR" altLang="en-US" dirty="0"/>
              <a:t>으로 설정된 </a:t>
            </a:r>
            <a:r>
              <a:rPr lang="en-US" altLang="ko-KR" dirty="0"/>
              <a:t>Remote Repo.</a:t>
            </a:r>
            <a:r>
              <a:rPr lang="ko-KR" altLang="en-US" dirty="0"/>
              <a:t>는 누구나 </a:t>
            </a:r>
            <a:r>
              <a:rPr lang="en-US" altLang="ko-KR" dirty="0"/>
              <a:t>Fork </a:t>
            </a:r>
            <a:r>
              <a:rPr lang="ko-KR" altLang="en-US" dirty="0"/>
              <a:t>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C4250-7DB8-1298-58C2-A616565CD5AB}"/>
              </a:ext>
            </a:extLst>
          </p:cNvPr>
          <p:cNvSpPr txBox="1"/>
          <p:nvPr/>
        </p:nvSpPr>
        <p:spPr>
          <a:xfrm>
            <a:off x="1064941" y="2463748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https://github.com/trending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0B4903-D150-BEDE-891E-B7B1019D5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41" y="3112582"/>
            <a:ext cx="9456234" cy="278487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0EBEF7-BA1B-C8B7-A1C0-CD738564459D}"/>
              </a:ext>
            </a:extLst>
          </p:cNvPr>
          <p:cNvSpPr/>
          <p:nvPr/>
        </p:nvSpPr>
        <p:spPr>
          <a:xfrm>
            <a:off x="7649737" y="3778952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510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Pull request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3252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6C0D9310-21A0-C02D-2038-E9FEFC7B6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38" y="2392883"/>
            <a:ext cx="6059636" cy="3890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6B611A-88FA-BDA3-BD8A-0B3578ABECA9}"/>
              </a:ext>
            </a:extLst>
          </p:cNvPr>
          <p:cNvSpPr txBox="1"/>
          <p:nvPr/>
        </p:nvSpPr>
        <p:spPr>
          <a:xfrm>
            <a:off x="844489" y="1325563"/>
            <a:ext cx="953983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규칙을 생성하여 내 원격저장소에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병합을 제한할 수 있음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무작위로 병합하여 코드가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오류나는 것을 방지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3BCB534-3A9D-F00C-92F9-1B013AA19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726" y="4169269"/>
            <a:ext cx="1867161" cy="1257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19364C-1403-5A91-BB75-75DCE85D2814}"/>
              </a:ext>
            </a:extLst>
          </p:cNvPr>
          <p:cNvSpPr/>
          <p:nvPr/>
        </p:nvSpPr>
        <p:spPr>
          <a:xfrm>
            <a:off x="4022101" y="4259804"/>
            <a:ext cx="1351828" cy="3377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1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59EB604-9506-40B5-8EC0-F0AE8FC6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78" y="1137139"/>
            <a:ext cx="4502368" cy="51436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761BB5-7389-1F58-7D30-7116EDCF1556}"/>
              </a:ext>
            </a:extLst>
          </p:cNvPr>
          <p:cNvSpPr txBox="1"/>
          <p:nvPr/>
        </p:nvSpPr>
        <p:spPr>
          <a:xfrm>
            <a:off x="6054535" y="1137139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규칙의 이름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F08E07-51AE-978F-304F-63AF7223BCF5}"/>
              </a:ext>
            </a:extLst>
          </p:cNvPr>
          <p:cNvCxnSpPr>
            <a:cxnSpLocks/>
          </p:cNvCxnSpPr>
          <p:nvPr/>
        </p:nvCxnSpPr>
        <p:spPr>
          <a:xfrm flipH="1">
            <a:off x="1910862" y="1244264"/>
            <a:ext cx="3985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083675C-2998-017C-0A78-058706AC62E0}"/>
              </a:ext>
            </a:extLst>
          </p:cNvPr>
          <p:cNvCxnSpPr>
            <a:cxnSpLocks/>
          </p:cNvCxnSpPr>
          <p:nvPr/>
        </p:nvCxnSpPr>
        <p:spPr>
          <a:xfrm flipH="1">
            <a:off x="1910862" y="1853864"/>
            <a:ext cx="39858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38333D-B8C1-BE25-6ADE-935995A62801}"/>
              </a:ext>
            </a:extLst>
          </p:cNvPr>
          <p:cNvSpPr txBox="1"/>
          <p:nvPr/>
        </p:nvSpPr>
        <p:spPr>
          <a:xfrm>
            <a:off x="6054535" y="1746739"/>
            <a:ext cx="219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규칙의 사용 유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9BF7D8-84FF-DF8B-0EE6-443E20466E6A}"/>
              </a:ext>
            </a:extLst>
          </p:cNvPr>
          <p:cNvSpPr txBox="1"/>
          <p:nvPr/>
        </p:nvSpPr>
        <p:spPr>
          <a:xfrm>
            <a:off x="6054534" y="2167915"/>
            <a:ext cx="36327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규칙에서 제외할 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권한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앱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C2A027A-8C36-C8EB-4C6B-E61D39984B74}"/>
              </a:ext>
            </a:extLst>
          </p:cNvPr>
          <p:cNvCxnSpPr>
            <a:cxnSpLocks/>
          </p:cNvCxnSpPr>
          <p:nvPr/>
        </p:nvCxnSpPr>
        <p:spPr>
          <a:xfrm flipH="1">
            <a:off x="5509588" y="2287619"/>
            <a:ext cx="387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D672E-7348-CA06-7CE7-CC0B47CD6302}"/>
              </a:ext>
            </a:extLst>
          </p:cNvPr>
          <p:cNvSpPr txBox="1"/>
          <p:nvPr/>
        </p:nvSpPr>
        <p:spPr>
          <a:xfrm>
            <a:off x="6054534" y="5019169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규칙을 적용할 브랜치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72C7253-4243-67DB-B01B-5211611B051E}"/>
              </a:ext>
            </a:extLst>
          </p:cNvPr>
          <p:cNvCxnSpPr>
            <a:cxnSpLocks/>
          </p:cNvCxnSpPr>
          <p:nvPr/>
        </p:nvCxnSpPr>
        <p:spPr>
          <a:xfrm flipH="1">
            <a:off x="5509588" y="5101157"/>
            <a:ext cx="3871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0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방법론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66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AAF262-6D27-E03B-EEA9-03A22A6AB3F1}"/>
              </a:ext>
            </a:extLst>
          </p:cNvPr>
          <p:cNvSpPr txBox="1"/>
          <p:nvPr/>
        </p:nvSpPr>
        <p:spPr>
          <a:xfrm>
            <a:off x="7488296" y="1325563"/>
            <a:ext cx="35012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리뷰어에 등록된 사용자들이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승인을 해줘야 병합가능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0" name="그림 3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028F4F-DE62-44E7-5F47-EF68ADC33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72" y="1325563"/>
            <a:ext cx="7058024" cy="431323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01E8DD9-66A7-4AD5-6ECD-1611F158EB84}"/>
              </a:ext>
            </a:extLst>
          </p:cNvPr>
          <p:cNvSpPr txBox="1"/>
          <p:nvPr/>
        </p:nvSpPr>
        <p:spPr>
          <a:xfrm>
            <a:off x="7488295" y="3063611"/>
            <a:ext cx="3682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리뷰어가 승인 후 병합전 코드가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 되었다면 다시 승인을 요청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098BE25-A7F1-B083-1F32-1DEE9C7FD4E5}"/>
              </a:ext>
            </a:extLst>
          </p:cNvPr>
          <p:cNvCxnSpPr>
            <a:cxnSpLocks/>
          </p:cNvCxnSpPr>
          <p:nvPr/>
        </p:nvCxnSpPr>
        <p:spPr>
          <a:xfrm flipH="1">
            <a:off x="5931877" y="3429000"/>
            <a:ext cx="147736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BFC850-4CB1-28A1-216C-3DD26DFCCD3B}"/>
              </a:ext>
            </a:extLst>
          </p:cNvPr>
          <p:cNvSpPr txBox="1"/>
          <p:nvPr/>
        </p:nvSpPr>
        <p:spPr>
          <a:xfrm>
            <a:off x="7488295" y="4697394"/>
            <a:ext cx="4091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작성자 외 다른 리뷰어가 승인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A48A28-3557-A614-57B0-AE0CB5B6E07E}"/>
              </a:ext>
            </a:extLst>
          </p:cNvPr>
          <p:cNvCxnSpPr>
            <a:cxnSpLocks/>
          </p:cNvCxnSpPr>
          <p:nvPr/>
        </p:nvCxnSpPr>
        <p:spPr>
          <a:xfrm flipH="1">
            <a:off x="5005753" y="4844837"/>
            <a:ext cx="24034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9E0376A-C6E7-1C9B-48F2-117AA2A90FF6}"/>
              </a:ext>
            </a:extLst>
          </p:cNvPr>
          <p:cNvCxnSpPr>
            <a:cxnSpLocks/>
          </p:cNvCxnSpPr>
          <p:nvPr/>
        </p:nvCxnSpPr>
        <p:spPr>
          <a:xfrm flipH="1">
            <a:off x="2250831" y="2467708"/>
            <a:ext cx="51584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A643992-A4A1-6FEC-3782-96B9001381C4}"/>
              </a:ext>
            </a:extLst>
          </p:cNvPr>
          <p:cNvSpPr txBox="1"/>
          <p:nvPr/>
        </p:nvSpPr>
        <p:spPr>
          <a:xfrm>
            <a:off x="7488295" y="5203266"/>
            <a:ext cx="4001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리뷰가 해결 되어야 병합 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31F789E-9354-537E-4A3E-94E126FD9C0D}"/>
              </a:ext>
            </a:extLst>
          </p:cNvPr>
          <p:cNvCxnSpPr>
            <a:cxnSpLocks/>
          </p:cNvCxnSpPr>
          <p:nvPr/>
        </p:nvCxnSpPr>
        <p:spPr>
          <a:xfrm flipH="1">
            <a:off x="4712677" y="5256925"/>
            <a:ext cx="269656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FCBB9E-4FA2-4D20-FCB6-74907A3AE7C5}"/>
              </a:ext>
            </a:extLst>
          </p:cNvPr>
          <p:cNvSpPr txBox="1"/>
          <p:nvPr/>
        </p:nvSpPr>
        <p:spPr>
          <a:xfrm>
            <a:off x="7488295" y="3872262"/>
            <a:ext cx="4248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파일의 코드 소유자가 있는 경우 해당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코드 소유자의 승인 필요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993F85-F230-7C60-9462-14A395A321B4}"/>
              </a:ext>
            </a:extLst>
          </p:cNvPr>
          <p:cNvCxnSpPr>
            <a:cxnSpLocks/>
          </p:cNvCxnSpPr>
          <p:nvPr/>
        </p:nvCxnSpPr>
        <p:spPr>
          <a:xfrm flipH="1">
            <a:off x="3716215" y="4071114"/>
            <a:ext cx="369302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ADDBFB8-EBB5-2AEC-381B-513B8342D665}"/>
              </a:ext>
            </a:extLst>
          </p:cNvPr>
          <p:cNvCxnSpPr>
            <a:cxnSpLocks/>
          </p:cNvCxnSpPr>
          <p:nvPr/>
        </p:nvCxnSpPr>
        <p:spPr>
          <a:xfrm flipH="1">
            <a:off x="3716215" y="1518139"/>
            <a:ext cx="369302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B0AF-C4CB-2C66-DDD2-378215B3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5478-C616-5182-F7FF-3CDC8510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 smtClean="0"/>
              <a:t>Request 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9D3FB-1967-DE9C-EFD7-9CB07B4CF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를 수행하기 앞서 변동사항 체크 및 허락을 받는 것</a:t>
            </a:r>
            <a:endParaRPr lang="en-US" altLang="ko-KR" dirty="0"/>
          </a:p>
          <a:p>
            <a:r>
              <a:rPr lang="ko-KR" altLang="en-US" dirty="0"/>
              <a:t>일반적으로 </a:t>
            </a:r>
            <a:r>
              <a:rPr lang="en-US" altLang="ko-KR" dirty="0"/>
              <a:t>Forked Repo. -&gt; Origin Repo. 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r>
              <a:rPr lang="ko-KR" altLang="en-US" dirty="0"/>
              <a:t>또는</a:t>
            </a:r>
            <a:r>
              <a:rPr lang="en-US" altLang="ko-KR" dirty="0"/>
              <a:t>, Collaborator </a:t>
            </a:r>
            <a:r>
              <a:rPr lang="ko-KR" altLang="en-US" dirty="0"/>
              <a:t>관계에서도 활용 가능</a:t>
            </a:r>
            <a:endParaRPr lang="en-US" altLang="ko-KR" dirty="0"/>
          </a:p>
          <a:p>
            <a:pPr lvl="1"/>
            <a:r>
              <a:rPr lang="ko-KR" altLang="en-US" dirty="0"/>
              <a:t>공유하는 </a:t>
            </a:r>
            <a:r>
              <a:rPr lang="en-US" altLang="ko-KR" dirty="0"/>
              <a:t>Remote Repo.</a:t>
            </a:r>
            <a:r>
              <a:rPr lang="ko-KR" altLang="en-US" dirty="0"/>
              <a:t>에 사용자 별로 </a:t>
            </a:r>
            <a:r>
              <a:rPr lang="en-US" altLang="ko-KR" dirty="0"/>
              <a:t>Branch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요청을 할 때 이용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E130-BFE0-DF40-0994-B4366CB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A053E-E60D-E355-C093-F3D236F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0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Pull </a:t>
            </a:r>
            <a:r>
              <a:rPr lang="en-US" altLang="ko-KR" sz="4800" dirty="0" smtClean="0"/>
              <a:t>request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 err="1"/>
              <a:t>github</a:t>
            </a:r>
            <a:r>
              <a:rPr lang="ko-KR" altLang="en-US" dirty="0"/>
              <a:t>에서 코드를 병합하는 방법</a:t>
            </a:r>
            <a:endParaRPr lang="en-US" altLang="ko-KR" dirty="0"/>
          </a:p>
          <a:p>
            <a:pPr marL="342900" lvl="1" indent="-342900"/>
            <a:r>
              <a:rPr lang="ko-KR" altLang="en-US" dirty="0" err="1"/>
              <a:t>브랜치를</a:t>
            </a:r>
            <a:r>
              <a:rPr lang="ko-KR" altLang="en-US" dirty="0"/>
              <a:t> 최근에 </a:t>
            </a:r>
            <a:r>
              <a:rPr lang="ko-KR" altLang="en-US" dirty="0" err="1"/>
              <a:t>푸쉬했을때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아래와 같은 메시지가 출력됨</a:t>
            </a:r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r>
              <a:rPr lang="ko-KR" altLang="en-US" dirty="0"/>
              <a:t>그 외에 풀 </a:t>
            </a:r>
            <a:r>
              <a:rPr lang="ko-KR" altLang="en-US" dirty="0" err="1"/>
              <a:t>리퀘스트</a:t>
            </a:r>
            <a:r>
              <a:rPr lang="ko-KR" altLang="en-US" dirty="0"/>
              <a:t> 하고 싶다면 </a:t>
            </a:r>
            <a:r>
              <a:rPr lang="en-US" altLang="ko-KR" dirty="0"/>
              <a:t>New pull request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05F858-44D9-4941-9A7E-75A9B4B91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0" y="2357567"/>
            <a:ext cx="9501968" cy="7959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7860A5D-FFBA-C6BB-FEF3-3B8DCA51F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21" y="4013310"/>
            <a:ext cx="9501967" cy="23162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363763C-54F8-56CE-A866-36861A0423AD}"/>
              </a:ext>
            </a:extLst>
          </p:cNvPr>
          <p:cNvSpPr/>
          <p:nvPr/>
        </p:nvSpPr>
        <p:spPr>
          <a:xfrm>
            <a:off x="2988868" y="3989009"/>
            <a:ext cx="1313501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A8EEE-1D40-1C4F-0EF9-816AE5599886}"/>
              </a:ext>
            </a:extLst>
          </p:cNvPr>
          <p:cNvSpPr/>
          <p:nvPr/>
        </p:nvSpPr>
        <p:spPr>
          <a:xfrm>
            <a:off x="9308591" y="5957581"/>
            <a:ext cx="1458797" cy="39632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35E44-5383-CD9B-C582-D4AA107389CF}"/>
              </a:ext>
            </a:extLst>
          </p:cNvPr>
          <p:cNvSpPr/>
          <p:nvPr/>
        </p:nvSpPr>
        <p:spPr>
          <a:xfrm>
            <a:off x="8687269" y="2528065"/>
            <a:ext cx="1910393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4CA556-E205-5ED4-BE8F-BCA7E5DB291D}"/>
              </a:ext>
            </a:extLst>
          </p:cNvPr>
          <p:cNvCxnSpPr>
            <a:cxnSpLocks/>
          </p:cNvCxnSpPr>
          <p:nvPr/>
        </p:nvCxnSpPr>
        <p:spPr>
          <a:xfrm>
            <a:off x="4458984" y="4443950"/>
            <a:ext cx="4613097" cy="1391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787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4946D7-6FF5-DB6B-13B6-638724C977FF}"/>
              </a:ext>
            </a:extLst>
          </p:cNvPr>
          <p:cNvCxnSpPr>
            <a:cxnSpLocks/>
          </p:cNvCxnSpPr>
          <p:nvPr/>
        </p:nvCxnSpPr>
        <p:spPr>
          <a:xfrm flipV="1">
            <a:off x="2034283" y="2127166"/>
            <a:ext cx="2921340" cy="17256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F2D20-E4C6-59C7-152C-2449148DBC08}"/>
              </a:ext>
            </a:extLst>
          </p:cNvPr>
          <p:cNvSpPr/>
          <p:nvPr/>
        </p:nvSpPr>
        <p:spPr>
          <a:xfrm>
            <a:off x="567082" y="2463500"/>
            <a:ext cx="6594437" cy="77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9E75C35-30C6-17E2-98BD-1CB3F1B3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1" y="1450797"/>
            <a:ext cx="9983593" cy="676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70EC75-7651-6F29-3417-51C991CBC79E}"/>
              </a:ext>
            </a:extLst>
          </p:cNvPr>
          <p:cNvSpPr txBox="1"/>
          <p:nvPr/>
        </p:nvSpPr>
        <p:spPr>
          <a:xfrm>
            <a:off x="913331" y="2357907"/>
            <a:ext cx="10711587" cy="2751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compare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있는 브랜치가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base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브랜치로 병합된다는 뜻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두개의 브랜치가 병합되기 전 코드 상태를 자동으로 비교 시켜 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메세지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Able to merge 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가능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Can’t automatically merge :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 발생으로 충돌 해결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가능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2F6BB8-2159-28BF-60BC-48BCF3D2F6ED}"/>
              </a:ext>
            </a:extLst>
          </p:cNvPr>
          <p:cNvSpPr/>
          <p:nvPr/>
        </p:nvSpPr>
        <p:spPr>
          <a:xfrm>
            <a:off x="4955623" y="1561510"/>
            <a:ext cx="1948611" cy="45494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91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E4F02-71EB-39ED-8E00-07FBFBE1C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1502978"/>
            <a:ext cx="9531931" cy="473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2899826" y="1911991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F9B93-113E-BBDE-3184-8E085A679D6A}"/>
              </a:ext>
            </a:extLst>
          </p:cNvPr>
          <p:cNvSpPr txBox="1"/>
          <p:nvPr/>
        </p:nvSpPr>
        <p:spPr>
          <a:xfrm>
            <a:off x="3579202" y="3429000"/>
            <a:ext cx="5976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협업하는 동료에게 어떤 내용을 작업하였는지 적는곳</a:t>
            </a:r>
          </a:p>
        </p:txBody>
      </p:sp>
    </p:spTree>
    <p:extLst>
      <p:ext uri="{BB962C8B-B14F-4D97-AF65-F5344CB8AC3E}">
        <p14:creationId xmlns:p14="http://schemas.microsoft.com/office/powerpoint/2010/main" val="425973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5108550" y="1833423"/>
            <a:ext cx="58737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동료들에게 해당 풀 리퀘스트에 대해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검토해 달라고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요청할 때 여기에 동료들을 추가함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E571C-0C02-177B-D6D6-9703F074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1" y="1790685"/>
            <a:ext cx="3687136" cy="2510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E675E-BCC9-96DC-62FF-A553A49C210A}"/>
              </a:ext>
            </a:extLst>
          </p:cNvPr>
          <p:cNvSpPr txBox="1"/>
          <p:nvPr/>
        </p:nvSpPr>
        <p:spPr>
          <a:xfrm>
            <a:off x="5108550" y="2719199"/>
            <a:ext cx="5349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풀 리퀘스트 담당자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보통 본인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C27C1-EE80-B6E6-F321-94836849B341}"/>
              </a:ext>
            </a:extLst>
          </p:cNvPr>
          <p:cNvSpPr txBox="1"/>
          <p:nvPr/>
        </p:nvSpPr>
        <p:spPr>
          <a:xfrm>
            <a:off x="5108550" y="3639900"/>
            <a:ext cx="5737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풀 리퀘스트에 라벨 달아줄 때 사용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선택사항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pic>
        <p:nvPicPr>
          <p:cNvPr id="12" name="그림 11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093A5263-E8D2-51F9-C8CB-EF2E58F55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41" y="4648157"/>
            <a:ext cx="2962688" cy="609685"/>
          </a:xfrm>
          <a:prstGeom prst="rect">
            <a:avLst/>
          </a:prstGeom>
        </p:spPr>
      </p:pic>
      <p:pic>
        <p:nvPicPr>
          <p:cNvPr id="14" name="그림 13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321136B4-992D-094E-371C-92811B2DA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23" y="5300625"/>
            <a:ext cx="2813361" cy="5331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8D02BC-F3AF-E942-68EF-8021A339EFFA}"/>
              </a:ext>
            </a:extLst>
          </p:cNvPr>
          <p:cNvSpPr txBox="1"/>
          <p:nvPr/>
        </p:nvSpPr>
        <p:spPr>
          <a:xfrm>
            <a:off x="5108550" y="4836885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생성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일반적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29C4-8D33-67CC-F49A-4C97DE072997}"/>
              </a:ext>
            </a:extLst>
          </p:cNvPr>
          <p:cNvSpPr txBox="1"/>
          <p:nvPr/>
        </p:nvSpPr>
        <p:spPr>
          <a:xfrm>
            <a:off x="5108550" y="5433646"/>
            <a:ext cx="55547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 리퀘스트 생성하지만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되지않음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하지만 아직 작업 중이라는 뜻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보통 코드에 대해 여러명이 토론을 진행할때 사용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DB5CD7-7CC0-E82B-8502-D8852D65F7CA}"/>
              </a:ext>
            </a:extLst>
          </p:cNvPr>
          <p:cNvCxnSpPr/>
          <p:nvPr/>
        </p:nvCxnSpPr>
        <p:spPr>
          <a:xfrm flipH="1">
            <a:off x="2297723" y="1969477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EEC9A9-B69B-FD4E-07CD-C1E45B85E51A}"/>
              </a:ext>
            </a:extLst>
          </p:cNvPr>
          <p:cNvCxnSpPr/>
          <p:nvPr/>
        </p:nvCxnSpPr>
        <p:spPr>
          <a:xfrm flipH="1">
            <a:off x="2297723" y="2860431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357730-6860-DBFB-1BC2-A0D565602853}"/>
              </a:ext>
            </a:extLst>
          </p:cNvPr>
          <p:cNvCxnSpPr/>
          <p:nvPr/>
        </p:nvCxnSpPr>
        <p:spPr>
          <a:xfrm flipH="1">
            <a:off x="2297723" y="3751385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326ADF-45DC-8528-4C6F-84440B6DB753}"/>
              </a:ext>
            </a:extLst>
          </p:cNvPr>
          <p:cNvCxnSpPr>
            <a:cxnSpLocks/>
          </p:cNvCxnSpPr>
          <p:nvPr/>
        </p:nvCxnSpPr>
        <p:spPr>
          <a:xfrm flipH="1">
            <a:off x="3915508" y="4958861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CF8170-8DAD-E4EE-014E-E6E21FF811F8}"/>
              </a:ext>
            </a:extLst>
          </p:cNvPr>
          <p:cNvCxnSpPr>
            <a:cxnSpLocks/>
          </p:cNvCxnSpPr>
          <p:nvPr/>
        </p:nvCxnSpPr>
        <p:spPr>
          <a:xfrm flipH="1">
            <a:off x="3903784" y="5556738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87611FD-39B9-F057-A199-6F0DEB0F4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4" y="1125415"/>
            <a:ext cx="7380366" cy="50727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생성</a:t>
            </a:r>
            <a:r>
              <a:rPr lang="en-US" altLang="ko-KR" sz="4800"/>
              <a:t>(</a:t>
            </a:r>
            <a:r>
              <a:rPr lang="ko-KR" altLang="en-US" sz="4800"/>
              <a:t>요청자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8738487" y="1325563"/>
            <a:ext cx="2550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요청한 사용자의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68F310-05EF-A7FB-A0A9-D3ACBBBEF93C}"/>
              </a:ext>
            </a:extLst>
          </p:cNvPr>
          <p:cNvSpPr/>
          <p:nvPr/>
        </p:nvSpPr>
        <p:spPr>
          <a:xfrm>
            <a:off x="1617268" y="5098682"/>
            <a:ext cx="1055594" cy="223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1ED2E-5B7F-5593-5F70-03765C15B116}"/>
              </a:ext>
            </a:extLst>
          </p:cNvPr>
          <p:cNvSpPr txBox="1"/>
          <p:nvPr/>
        </p:nvSpPr>
        <p:spPr>
          <a:xfrm>
            <a:off x="8738487" y="4968334"/>
            <a:ext cx="27398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승인하지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않은 상태</a:t>
            </a:r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8A21CDDE-37E3-14BC-8DC5-EC1BEAFD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33" y="4582545"/>
            <a:ext cx="5468559" cy="16029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AD2D3E-3BE5-8265-3BD0-B8005C2C8FE6}"/>
              </a:ext>
            </a:extLst>
          </p:cNvPr>
          <p:cNvCxnSpPr/>
          <p:nvPr/>
        </p:nvCxnSpPr>
        <p:spPr>
          <a:xfrm flipH="1">
            <a:off x="2778369" y="5210479"/>
            <a:ext cx="5768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F3236-39B8-A945-EC6D-6622D1904109}"/>
              </a:ext>
            </a:extLst>
          </p:cNvPr>
          <p:cNvSpPr/>
          <p:nvPr/>
        </p:nvSpPr>
        <p:spPr>
          <a:xfrm>
            <a:off x="1582100" y="5041624"/>
            <a:ext cx="1055594" cy="3392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881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C8C18588-E200-2E13-3C20-9D5F4FAE3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535839"/>
            <a:ext cx="4496273" cy="345274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  <a:r>
              <a:rPr lang="en-US" altLang="ko-KR" sz="4800"/>
              <a:t>(</a:t>
            </a:r>
            <a:r>
              <a:rPr lang="ko-KR" altLang="en-US" sz="4800"/>
              <a:t>리뷰어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9575099" y="1255225"/>
            <a:ext cx="1999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 b="1">
                <a:solidFill>
                  <a:schemeClr val="accent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화면</a:t>
            </a:r>
            <a:endParaRPr lang="en-US" altLang="ko-KR" sz="2000" b="1">
              <a:solidFill>
                <a:schemeClr val="accent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D4BBD28-F5D8-173E-D6EB-210B476D1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6" y="1255225"/>
            <a:ext cx="8288849" cy="14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675E3-7207-0B79-C35E-122155B9328D}"/>
              </a:ext>
            </a:extLst>
          </p:cNvPr>
          <p:cNvSpPr/>
          <p:nvPr/>
        </p:nvSpPr>
        <p:spPr>
          <a:xfrm>
            <a:off x="8441132" y="2341593"/>
            <a:ext cx="1019391" cy="27265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335162-9BBA-C592-4FE2-A3D496019B55}"/>
              </a:ext>
            </a:extLst>
          </p:cNvPr>
          <p:cNvSpPr/>
          <p:nvPr/>
        </p:nvSpPr>
        <p:spPr>
          <a:xfrm>
            <a:off x="4745708" y="5637945"/>
            <a:ext cx="728970" cy="2587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1B3E2-3D30-D938-DC0A-557FE5CCCA72}"/>
              </a:ext>
            </a:extLst>
          </p:cNvPr>
          <p:cNvSpPr txBox="1"/>
          <p:nvPr/>
        </p:nvSpPr>
        <p:spPr>
          <a:xfrm>
            <a:off x="5699213" y="4487112"/>
            <a:ext cx="5739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Comment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단순히 코멘트만 남김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Approve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변경사항 적용 승인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Request changes :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변경을 다시 요청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4D3C9-C3F0-8332-3012-3731C7B7660E}"/>
              </a:ext>
            </a:extLst>
          </p:cNvPr>
          <p:cNvCxnSpPr>
            <a:cxnSpLocks/>
          </p:cNvCxnSpPr>
          <p:nvPr/>
        </p:nvCxnSpPr>
        <p:spPr>
          <a:xfrm flipH="1">
            <a:off x="5699213" y="2731476"/>
            <a:ext cx="2518665" cy="775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4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32" name="그림 3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48978B7-B44D-6D24-C018-6D9911359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2" y="1631551"/>
            <a:ext cx="4774869" cy="3482588"/>
          </a:xfrm>
          <a:prstGeom prst="rect">
            <a:avLst/>
          </a:prstGeom>
        </p:spPr>
      </p:pic>
      <p:pic>
        <p:nvPicPr>
          <p:cNvPr id="37" name="그림 3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A27BB3A-8076-F072-921E-B6103385D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0" y="1630529"/>
            <a:ext cx="4794974" cy="3482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F01910-C398-97A1-56A6-5F0C673A342B}"/>
              </a:ext>
            </a:extLst>
          </p:cNvPr>
          <p:cNvSpPr txBox="1"/>
          <p:nvPr/>
        </p:nvSpPr>
        <p:spPr>
          <a:xfrm>
            <a:off x="2729591" y="538670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5F168-4B41-4AB0-5E38-309303BD0A91}"/>
              </a:ext>
            </a:extLst>
          </p:cNvPr>
          <p:cNvSpPr txBox="1"/>
          <p:nvPr/>
        </p:nvSpPr>
        <p:spPr>
          <a:xfrm>
            <a:off x="8228210" y="5386700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승인 거부</a:t>
            </a:r>
          </a:p>
        </p:txBody>
      </p:sp>
    </p:spTree>
    <p:extLst>
      <p:ext uri="{BB962C8B-B14F-4D97-AF65-F5344CB8AC3E}">
        <p14:creationId xmlns:p14="http://schemas.microsoft.com/office/powerpoint/2010/main" val="373695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87D7AF-B75B-CC9C-B131-938733C6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4808710"/>
            <a:ext cx="6986954" cy="723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97160-0DB7-AEB5-C551-4383BCB35DFC}"/>
              </a:ext>
            </a:extLst>
          </p:cNvPr>
          <p:cNvSpPr txBox="1"/>
          <p:nvPr/>
        </p:nvSpPr>
        <p:spPr>
          <a:xfrm>
            <a:off x="5459483" y="3187035"/>
            <a:ext cx="4834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pull request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클릭을 하면 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Confirm 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버튼이 나타남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DEBD0-5581-2210-8BE9-0D1EA605CA91}"/>
              </a:ext>
            </a:extLst>
          </p:cNvPr>
          <p:cNvSpPr txBox="1"/>
          <p:nvPr/>
        </p:nvSpPr>
        <p:spPr>
          <a:xfrm>
            <a:off x="7958881" y="4970518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병합한 브랜치는 삭제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0D1BA61-821C-5B39-354A-E28F6941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1780539"/>
            <a:ext cx="4443982" cy="25641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E9080-63D9-2617-2286-7DB8BE75D169}"/>
              </a:ext>
            </a:extLst>
          </p:cNvPr>
          <p:cNvSpPr/>
          <p:nvPr/>
        </p:nvSpPr>
        <p:spPr>
          <a:xfrm>
            <a:off x="1137655" y="3678024"/>
            <a:ext cx="1640714" cy="4602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2FF52-E847-B852-8DA3-4E65D1CE94D1}"/>
              </a:ext>
            </a:extLst>
          </p:cNvPr>
          <p:cNvSpPr/>
          <p:nvPr/>
        </p:nvSpPr>
        <p:spPr>
          <a:xfrm>
            <a:off x="6647502" y="4932393"/>
            <a:ext cx="1101452" cy="3781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0F73-4917-3E12-4BBE-03818F90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184" y="2056010"/>
            <a:ext cx="5805616" cy="36932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Waterfall Model ( </a:t>
            </a:r>
            <a:r>
              <a:rPr lang="ko-KR" altLang="en-US" dirty="0"/>
              <a:t>폭포수 모델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가장 익숙한 소프트웨어 개발 기법</a:t>
            </a:r>
            <a:endParaRPr lang="en-US" altLang="ko-KR" dirty="0"/>
          </a:p>
          <a:p>
            <a:pPr lvl="1"/>
            <a:r>
              <a:rPr lang="ko-KR" altLang="en-US" dirty="0"/>
              <a:t>고전적인 소프트웨어 생명 주기</a:t>
            </a:r>
            <a:endParaRPr lang="en-US" altLang="ko-KR" dirty="0"/>
          </a:p>
          <a:p>
            <a:pPr lvl="1"/>
            <a:r>
              <a:rPr lang="ko-KR" altLang="en-US" dirty="0"/>
              <a:t>병행 수행되지 않고 순차적으로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2FA59-4C83-CFFA-BCBA-648D22E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F9DA9-BB60-B715-2593-F08A05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94FA-FFBD-C2C8-CA41-9F0A8487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07CDF-CC89-53EB-81D4-07E84616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9" y="1325563"/>
            <a:ext cx="4226011" cy="463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0269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/>
              <a:t>pull reques</a:t>
            </a:r>
            <a:r>
              <a:rPr lang="ko-KR" altLang="en-US"/>
              <a:t>는 </a:t>
            </a:r>
            <a:r>
              <a:rPr lang="en-US" altLang="ko-KR"/>
              <a:t>github</a:t>
            </a:r>
            <a:r>
              <a:rPr lang="ko-KR" altLang="en-US"/>
              <a:t>에서 작업을 하였기 때문에 로컬저장소의 </a:t>
            </a:r>
            <a:r>
              <a:rPr lang="en-US" altLang="ko-KR"/>
              <a:t>main </a:t>
            </a:r>
            <a:r>
              <a:rPr lang="ko-KR" altLang="en-US"/>
              <a:t>브랜치에는 반영되지 않았음</a:t>
            </a:r>
            <a:endParaRPr lang="en-US" altLang="ko-KR"/>
          </a:p>
          <a:p>
            <a:pPr marL="342900" lvl="1" indent="-342900"/>
            <a:r>
              <a:rPr lang="en-US" altLang="ko-KR" b="1">
                <a:solidFill>
                  <a:srgbClr val="FF0000"/>
                </a:solidFill>
              </a:rPr>
              <a:t>pull request</a:t>
            </a:r>
            <a:r>
              <a:rPr lang="ko-KR" altLang="en-US" b="1">
                <a:solidFill>
                  <a:srgbClr val="FF0000"/>
                </a:solidFill>
              </a:rPr>
              <a:t>가 완료 되면 로컬저장소 </a:t>
            </a:r>
            <a:r>
              <a:rPr lang="en-US" altLang="ko-KR" b="1">
                <a:solidFill>
                  <a:srgbClr val="FF0000"/>
                </a:solidFill>
              </a:rPr>
              <a:t>main</a:t>
            </a:r>
            <a:r>
              <a:rPr lang="ko-KR" altLang="en-US" b="1">
                <a:solidFill>
                  <a:srgbClr val="FF0000"/>
                </a:solidFill>
              </a:rPr>
              <a:t> 브랜치 이동 후 </a:t>
            </a:r>
            <a:r>
              <a:rPr lang="en-US" altLang="ko-KR" b="1">
                <a:solidFill>
                  <a:srgbClr val="FF0000"/>
                </a:solidFill>
              </a:rPr>
              <a:t>pull</a:t>
            </a:r>
            <a:r>
              <a:rPr lang="ko-KR" altLang="en-US" b="1">
                <a:solidFill>
                  <a:srgbClr val="FF0000"/>
                </a:solidFill>
              </a:rPr>
              <a:t>을 실행해서 코드를 최신화 해야함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매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우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중</a:t>
            </a:r>
            <a:r>
              <a:rPr lang="en-US" altLang="ko-KR" b="1">
                <a:solidFill>
                  <a:srgbClr val="FF0000"/>
                </a:solidFill>
              </a:rPr>
              <a:t>.</a:t>
            </a:r>
            <a:r>
              <a:rPr lang="ko-KR" altLang="en-US" b="1">
                <a:solidFill>
                  <a:srgbClr val="FF0000"/>
                </a:solidFill>
              </a:rPr>
              <a:t>요</a:t>
            </a:r>
            <a:r>
              <a:rPr lang="en-US" altLang="ko-KR" b="1">
                <a:solidFill>
                  <a:srgbClr val="FF0000"/>
                </a:solidFill>
              </a:rPr>
              <a:t>)</a:t>
            </a:r>
          </a:p>
          <a:p>
            <a:pPr marL="342900" lvl="1" indent="-342900"/>
            <a:r>
              <a:rPr lang="ko-KR" altLang="en-US" b="1">
                <a:solidFill>
                  <a:srgbClr val="FF0000"/>
                </a:solidFill>
              </a:rPr>
              <a:t>팀원이 여러명이라면 병합을 모두 진행한 후 팀원들 모두 </a:t>
            </a:r>
            <a:r>
              <a:rPr lang="en-US" altLang="ko-KR" b="1">
                <a:solidFill>
                  <a:srgbClr val="FF0000"/>
                </a:solidFill>
              </a:rPr>
              <a:t>pull</a:t>
            </a:r>
            <a:r>
              <a:rPr lang="ko-KR" altLang="en-US" b="1">
                <a:solidFill>
                  <a:srgbClr val="FF0000"/>
                </a:solidFill>
              </a:rPr>
              <a:t>해야함</a:t>
            </a:r>
            <a:endParaRPr lang="en-US" altLang="ko-KR" b="1">
              <a:solidFill>
                <a:srgbClr val="FF0000"/>
              </a:solidFill>
            </a:endParaRPr>
          </a:p>
          <a:p>
            <a:pPr marL="342900" lvl="1" indent="-342900"/>
            <a:endParaRPr lang="en-US" altLang="ko-KR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ko-KR"/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774AD2-4E3D-1438-4754-CDC887DE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56" y="3839735"/>
            <a:ext cx="6289766" cy="20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16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현재 로컬저장소의 </a:t>
            </a:r>
            <a:r>
              <a:rPr lang="ko-KR" altLang="en-US" dirty="0" err="1"/>
              <a:t>브랜치</a:t>
            </a:r>
            <a:r>
              <a:rPr lang="ko-KR" altLang="en-US" dirty="0"/>
              <a:t> 목록을 조회하면 </a:t>
            </a:r>
            <a:r>
              <a:rPr lang="ko-KR" altLang="en-US" dirty="0" err="1"/>
              <a:t>브랜치가</a:t>
            </a:r>
            <a:r>
              <a:rPr lang="ko-KR" altLang="en-US" dirty="0"/>
              <a:t> 삭제가 안된 상태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로컬저장소는 </a:t>
            </a:r>
            <a:r>
              <a:rPr lang="en-US" altLang="ko-KR" dirty="0" err="1"/>
              <a:t>git</a:t>
            </a:r>
            <a:r>
              <a:rPr lang="en-US" altLang="ko-KR" dirty="0"/>
              <a:t> branch –d </a:t>
            </a:r>
            <a:r>
              <a:rPr lang="ko-KR" altLang="en-US" dirty="0"/>
              <a:t>브랜치명으로 삭제하면 됨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풀 </a:t>
            </a:r>
            <a:r>
              <a:rPr lang="ko-KR" altLang="en-US" dirty="0" err="1"/>
              <a:t>리퀘스트</a:t>
            </a:r>
            <a:r>
              <a:rPr lang="ko-KR" altLang="en-US" dirty="0"/>
              <a:t> 머지 후 삭제한 </a:t>
            </a:r>
            <a:r>
              <a:rPr lang="ko-KR" altLang="en-US" dirty="0" err="1"/>
              <a:t>브랜치는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push origin –d </a:t>
            </a:r>
            <a:r>
              <a:rPr lang="ko-KR" altLang="en-US" dirty="0"/>
              <a:t>브랜치명으로 삭제가 될 수 없음</a:t>
            </a:r>
            <a:r>
              <a:rPr lang="en-US" altLang="ko-KR" dirty="0"/>
              <a:t>. </a:t>
            </a:r>
            <a:r>
              <a:rPr lang="ko-KR" altLang="en-US" dirty="0"/>
              <a:t>이미 삭제한 상태이기 때문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0" lvl="1" indent="0">
              <a:buNone/>
            </a:pPr>
            <a:endParaRPr lang="en-US" altLang="ko-KR" dirty="0"/>
          </a:p>
          <a:p>
            <a:pPr marL="342900" lvl="1" indent="-342900"/>
            <a:r>
              <a:rPr lang="ko-KR" altLang="en-US" dirty="0"/>
              <a:t>이때는 </a:t>
            </a:r>
            <a:r>
              <a:rPr lang="en-US" altLang="ko-KR" dirty="0" err="1"/>
              <a:t>git</a:t>
            </a:r>
            <a:r>
              <a:rPr lang="en-US" altLang="ko-KR" dirty="0"/>
              <a:t> fetch –p origin  </a:t>
            </a:r>
            <a:r>
              <a:rPr lang="ko-KR" altLang="en-US" dirty="0"/>
              <a:t>명령어로 원격저장소의 </a:t>
            </a:r>
            <a:r>
              <a:rPr lang="ko-KR" altLang="en-US" dirty="0" err="1"/>
              <a:t>브랜치를</a:t>
            </a:r>
            <a:r>
              <a:rPr lang="ko-KR" altLang="en-US" dirty="0"/>
              <a:t> 동기화 시켜주면 됨</a:t>
            </a:r>
            <a:r>
              <a:rPr lang="en-US" altLang="ko-KR" dirty="0"/>
              <a:t>.</a:t>
            </a:r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038D77B-5B9B-F19D-9452-9BD1CA1A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0" y="3291048"/>
            <a:ext cx="3209589" cy="1029491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FA15E7D-F24A-4308-F805-CF64F19C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50" y="5317443"/>
            <a:ext cx="4539742" cy="8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865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Pull request </a:t>
            </a:r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</a:t>
            </a:r>
          </a:p>
        </p:txBody>
      </p:sp>
    </p:spTree>
    <p:extLst>
      <p:ext uri="{BB962C8B-B14F-4D97-AF65-F5344CB8AC3E}">
        <p14:creationId xmlns:p14="http://schemas.microsoft.com/office/powerpoint/2010/main" val="16923866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충돌은 두명 이상의 개발자가 </a:t>
            </a:r>
            <a:r>
              <a:rPr lang="en-US" altLang="ko-KR"/>
              <a:t>Git</a:t>
            </a:r>
            <a:r>
              <a:rPr lang="ko-KR" altLang="en-US"/>
              <a:t>에 작업한 같은 파일의 같은 부분을 수정할때 생김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이전시간에 실습했던 충돌 상태 다시 구현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pull request</a:t>
            </a:r>
            <a:r>
              <a:rPr lang="ko-KR" altLang="en-US"/>
              <a:t>로 병합하기</a:t>
            </a:r>
            <a:endParaRPr lang="en-US" altLang="ko-KR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/>
              <a:t>현재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dog, cat</a:t>
            </a:r>
            <a:r>
              <a:rPr lang="ko-KR" altLang="en-US" sz="2000"/>
              <a:t>브랜치 생성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dog</a:t>
            </a:r>
            <a:r>
              <a:rPr lang="ko-KR" altLang="en-US" sz="2000"/>
              <a:t>브랜치 이동 후 </a:t>
            </a:r>
            <a:r>
              <a:rPr lang="en-US" altLang="ko-KR" sz="2000"/>
              <a:t>my.txt </a:t>
            </a:r>
            <a:r>
              <a:rPr lang="ko-KR" altLang="en-US" sz="2000"/>
              <a:t>파일을 수정한뒤 </a:t>
            </a:r>
            <a:r>
              <a:rPr lang="en-US" altLang="ko-KR" sz="2000"/>
              <a:t>git</a:t>
            </a:r>
            <a:r>
              <a:rPr lang="ko-KR" altLang="en-US" sz="2000"/>
              <a:t>에 올리기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pull request</a:t>
            </a:r>
            <a:r>
              <a:rPr lang="ko-KR" altLang="en-US" sz="2000"/>
              <a:t>를 이용하여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dog</a:t>
            </a:r>
            <a:r>
              <a:rPr lang="ko-KR" altLang="en-US" sz="2000"/>
              <a:t>브랜치 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병합</a:t>
            </a:r>
            <a:r>
              <a:rPr lang="en-US" altLang="ko-KR" sz="2000"/>
              <a:t>(dog</a:t>
            </a:r>
            <a:r>
              <a:rPr lang="ko-KR" altLang="en-US" sz="2000"/>
              <a:t>브랜치 삭제</a:t>
            </a:r>
            <a:r>
              <a:rPr lang="en-US" altLang="ko-KR" sz="2000"/>
              <a:t>)</a:t>
            </a:r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/>
              <a:t>병합 완료 후 </a:t>
            </a:r>
            <a:r>
              <a:rPr lang="en-US" altLang="ko-KR" sz="2000"/>
              <a:t>cat</a:t>
            </a:r>
            <a:r>
              <a:rPr lang="ko-KR" altLang="en-US" sz="2000"/>
              <a:t>브랜치로 이동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cat</a:t>
            </a:r>
            <a:r>
              <a:rPr lang="ko-KR" altLang="en-US" sz="2000"/>
              <a:t>브랜치에서 </a:t>
            </a:r>
            <a:r>
              <a:rPr lang="en-US" altLang="ko-KR" sz="2000"/>
              <a:t>my.txt</a:t>
            </a:r>
            <a:r>
              <a:rPr lang="ko-KR" altLang="en-US" sz="2000"/>
              <a:t>파일을 수정한뒤 </a:t>
            </a:r>
            <a:r>
              <a:rPr lang="en-US" altLang="ko-KR" sz="2000"/>
              <a:t>git</a:t>
            </a:r>
            <a:r>
              <a:rPr lang="ko-KR" altLang="en-US" sz="2000"/>
              <a:t>에 올리기</a:t>
            </a:r>
            <a:endParaRPr lang="en-US" altLang="ko-KR" sz="2000"/>
          </a:p>
          <a:p>
            <a:pPr marL="914400" lvl="1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/>
              <a:t>pull request</a:t>
            </a:r>
            <a:r>
              <a:rPr lang="ko-KR" altLang="en-US" sz="2000"/>
              <a:t>를 이용하여 </a:t>
            </a:r>
            <a:r>
              <a:rPr lang="en-US" altLang="ko-KR" sz="2000"/>
              <a:t>main</a:t>
            </a:r>
            <a:r>
              <a:rPr lang="ko-KR" altLang="en-US" sz="2000"/>
              <a:t>브랜치에서 </a:t>
            </a:r>
            <a:r>
              <a:rPr lang="en-US" altLang="ko-KR" sz="2000"/>
              <a:t>cat</a:t>
            </a:r>
            <a:r>
              <a:rPr lang="ko-KR" altLang="en-US" sz="2000"/>
              <a:t>브랜치 병합</a:t>
            </a:r>
            <a:r>
              <a:rPr lang="en-US" altLang="ko-KR" sz="2000"/>
              <a:t/>
            </a:r>
            <a:br>
              <a:rPr lang="en-US" altLang="ko-KR" sz="2000"/>
            </a:br>
            <a:r>
              <a:rPr lang="ko-KR" altLang="en-US" sz="2000"/>
              <a:t>시도</a:t>
            </a:r>
            <a:endParaRPr lang="en-US" altLang="ko-KR" sz="2000"/>
          </a:p>
          <a:p>
            <a:pPr marL="342900" lvl="1" indent="-342900"/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DAF814-1F3D-551E-8445-6393FA2B33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80" y="2542126"/>
            <a:ext cx="2743200" cy="12684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4E8B153-CB4B-2A61-AEAF-441B0D589249}"/>
              </a:ext>
            </a:extLst>
          </p:cNvPr>
          <p:cNvSpPr/>
          <p:nvPr/>
        </p:nvSpPr>
        <p:spPr>
          <a:xfrm>
            <a:off x="9106118" y="3445474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E7CBD4-BE3E-3E5A-4F2E-6CDF5EB14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880" y="3918377"/>
            <a:ext cx="2886306" cy="132556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F020E5D-2E04-F0AB-B33E-65BB583F764D}"/>
              </a:ext>
            </a:extLst>
          </p:cNvPr>
          <p:cNvSpPr/>
          <p:nvPr/>
        </p:nvSpPr>
        <p:spPr>
          <a:xfrm>
            <a:off x="9185856" y="4866507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18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9B4AA-D317-B542-AE77-177ABC2D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2159"/>
            <a:ext cx="10354065" cy="668543"/>
          </a:xfrm>
          <a:prstGeom prst="rect">
            <a:avLst/>
          </a:prstGeom>
        </p:spPr>
      </p:pic>
      <p:pic>
        <p:nvPicPr>
          <p:cNvPr id="16" name="그림 1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204EE05D-92BB-4DC5-0781-B23D29897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39040"/>
            <a:ext cx="7299168" cy="295145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B08A62-C59F-1DE9-61AC-EA76E9F5C85B}"/>
              </a:ext>
            </a:extLst>
          </p:cNvPr>
          <p:cNvSpPr/>
          <p:nvPr/>
        </p:nvSpPr>
        <p:spPr>
          <a:xfrm>
            <a:off x="6706117" y="4100055"/>
            <a:ext cx="1277297" cy="4133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AE825-45C4-399B-3345-FA7E67914B97}"/>
              </a:ext>
            </a:extLst>
          </p:cNvPr>
          <p:cNvSpPr txBox="1"/>
          <p:nvPr/>
        </p:nvSpPr>
        <p:spPr>
          <a:xfrm>
            <a:off x="838200" y="2100702"/>
            <a:ext cx="491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충돌때문에 병합을 자동으로 처리하지 못함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A5073-58AB-52C3-2C36-99CDA63DBB87}"/>
              </a:ext>
            </a:extLst>
          </p:cNvPr>
          <p:cNvSpPr txBox="1"/>
          <p:nvPr/>
        </p:nvSpPr>
        <p:spPr>
          <a:xfrm>
            <a:off x="8137368" y="3891221"/>
            <a:ext cx="2943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간단한 해결 같은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해결이 가능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738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  <p:pic>
        <p:nvPicPr>
          <p:cNvPr id="4" name="그림 3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DCA61A5A-9825-05E2-57F5-672310CEC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8" y="1643132"/>
            <a:ext cx="10004604" cy="3571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B933D4-3A94-82AD-A782-91E30D2A9FEC}"/>
              </a:ext>
            </a:extLst>
          </p:cNvPr>
          <p:cNvSpPr/>
          <p:nvPr/>
        </p:nvSpPr>
        <p:spPr>
          <a:xfrm>
            <a:off x="5224721" y="1941527"/>
            <a:ext cx="793373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CECE5-F247-78CC-FBB5-E592AF6050CE}"/>
              </a:ext>
            </a:extLst>
          </p:cNvPr>
          <p:cNvSpPr/>
          <p:nvPr/>
        </p:nvSpPr>
        <p:spPr>
          <a:xfrm>
            <a:off x="6173907" y="1947418"/>
            <a:ext cx="1527792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DD3C-479D-C738-B66B-0588938B22DB}"/>
              </a:ext>
            </a:extLst>
          </p:cNvPr>
          <p:cNvSpPr txBox="1"/>
          <p:nvPr/>
        </p:nvSpPr>
        <p:spPr>
          <a:xfrm>
            <a:off x="4923530" y="1458320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충돌개수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D856-5ABE-8F97-A9E8-91CFC71BA1D8}"/>
              </a:ext>
            </a:extLst>
          </p:cNvPr>
          <p:cNvSpPr txBox="1"/>
          <p:nvPr/>
        </p:nvSpPr>
        <p:spPr>
          <a:xfrm>
            <a:off x="6096000" y="1458320"/>
            <a:ext cx="530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충돌이 여러 개 일경우 화살표를 이용하여 이동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CECE6-8927-C464-3167-7758717D83D8}"/>
              </a:ext>
            </a:extLst>
          </p:cNvPr>
          <p:cNvSpPr txBox="1"/>
          <p:nvPr/>
        </p:nvSpPr>
        <p:spPr>
          <a:xfrm>
            <a:off x="6837076" y="3530148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병합을 시도한 브랜치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0552-82CB-2A56-E897-983809183F67}"/>
              </a:ext>
            </a:extLst>
          </p:cNvPr>
          <p:cNvSpPr txBox="1"/>
          <p:nvPr/>
        </p:nvSpPr>
        <p:spPr>
          <a:xfrm>
            <a:off x="6837076" y="4285018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기준이 되는 브랜치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A2644-483A-B164-E91B-2A947822BB5F}"/>
              </a:ext>
            </a:extLst>
          </p:cNvPr>
          <p:cNvSpPr txBox="1"/>
          <p:nvPr/>
        </p:nvSpPr>
        <p:spPr>
          <a:xfrm>
            <a:off x="3393208" y="5339614"/>
            <a:ext cx="63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&gt;&gt;&gt;&gt;&gt;, &lt;&lt;&lt;&lt;&lt;, =====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지워서 코드수정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충돌을 모두 해결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Mark as resolved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 클릭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9982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8" name="그림 7" descr="텍스트, 폰트, 번호, 소프트웨어이(가) 표시된 사진&#10;&#10;자동 생성된 설명">
            <a:extLst>
              <a:ext uri="{FF2B5EF4-FFF2-40B4-BE49-F238E27FC236}">
                <a16:creationId xmlns:a16="http://schemas.microsoft.com/office/drawing/2014/main" id="{1554A83A-2E95-BDFE-521B-D30E9B5D0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66" y="1804761"/>
            <a:ext cx="10155067" cy="3248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32E708-EF22-5528-541B-CC211FACB488}"/>
              </a:ext>
            </a:extLst>
          </p:cNvPr>
          <p:cNvSpPr/>
          <p:nvPr/>
        </p:nvSpPr>
        <p:spPr>
          <a:xfrm>
            <a:off x="9162853" y="1785121"/>
            <a:ext cx="1632815" cy="53387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CE292C-57D2-E9F7-1C0C-A216D319EF51}"/>
              </a:ext>
            </a:extLst>
          </p:cNvPr>
          <p:cNvSpPr txBox="1"/>
          <p:nvPr/>
        </p:nvSpPr>
        <p:spPr>
          <a:xfrm>
            <a:off x="3393208" y="5339614"/>
            <a:ext cx="6353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충돌이 해결되면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 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버튼이 활성화됨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작업은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동일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810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협력자 삭제하기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593975A-E244-AAFA-E3EF-B111B41C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3" y="1354559"/>
            <a:ext cx="8210333" cy="4148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00A11-1E62-8501-7B1E-846952B14B81}"/>
              </a:ext>
            </a:extLst>
          </p:cNvPr>
          <p:cNvSpPr/>
          <p:nvPr/>
        </p:nvSpPr>
        <p:spPr>
          <a:xfrm>
            <a:off x="9634193" y="5046795"/>
            <a:ext cx="490195" cy="345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4544277" y="5618497"/>
            <a:ext cx="6353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Settings -&gt; Collaborators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권한 삭제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104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6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복제</a:t>
            </a:r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/>
            </a:r>
            <a:b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(fork </a:t>
            </a:r>
            <a:r>
              <a:rPr lang="ko-KR" altLang="en-US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내용</a:t>
            </a:r>
            <a:r>
              <a:rPr lang="en-US" altLang="ko-KR" sz="4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737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복제를 하려는 원본 원격저장소 </a:t>
            </a:r>
            <a:r>
              <a:rPr lang="en-US" altLang="ko-KR"/>
              <a:t>Git </a:t>
            </a:r>
            <a:r>
              <a:rPr lang="ko-KR" altLang="en-US"/>
              <a:t>주소로 이동</a:t>
            </a:r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원본저장소</a:t>
            </a:r>
            <a:r>
              <a:rPr lang="ko-KR" altLang="en-US" sz="4800" dirty="0"/>
              <a:t> 복제하기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11B511-C50B-8DEC-B604-741A2AEC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00" y="1977050"/>
            <a:ext cx="6546377" cy="8334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2AEE6-7313-6EE6-5877-48FDB14C6B7D}"/>
              </a:ext>
            </a:extLst>
          </p:cNvPr>
          <p:cNvSpPr/>
          <p:nvPr/>
        </p:nvSpPr>
        <p:spPr>
          <a:xfrm>
            <a:off x="5815116" y="2393767"/>
            <a:ext cx="984270" cy="3377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3D7AB-557F-CF30-29C0-D954768C1E96}"/>
              </a:ext>
            </a:extLst>
          </p:cNvPr>
          <p:cNvSpPr txBox="1"/>
          <p:nvPr/>
        </p:nvSpPr>
        <p:spPr>
          <a:xfrm>
            <a:off x="7832404" y="2362567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F6286-9FF7-AAE4-D75F-76EFF618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93" y="3342788"/>
            <a:ext cx="3496916" cy="2556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1AC30-0AF1-9980-9CAC-0659F3E4995B}"/>
              </a:ext>
            </a:extLst>
          </p:cNvPr>
          <p:cNvSpPr txBox="1"/>
          <p:nvPr/>
        </p:nvSpPr>
        <p:spPr>
          <a:xfrm>
            <a:off x="1581902" y="5953798"/>
            <a:ext cx="2550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 원격저장소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89761C-53AA-8367-188F-9DB2091C7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116" y="3258629"/>
            <a:ext cx="1733792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1CB453-44C6-F46D-D35D-709C00536A33}"/>
              </a:ext>
            </a:extLst>
          </p:cNvPr>
          <p:cNvSpPr txBox="1"/>
          <p:nvPr/>
        </p:nvSpPr>
        <p:spPr>
          <a:xfrm>
            <a:off x="5815116" y="3976689"/>
            <a:ext cx="5511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복제가 완료된 복제 원격저장소에는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forked from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git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이름이 적혀있음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9F5AC2-163A-C6FC-07D0-952F1AD0A634}"/>
              </a:ext>
            </a:extLst>
          </p:cNvPr>
          <p:cNvSpPr/>
          <p:nvPr/>
        </p:nvSpPr>
        <p:spPr>
          <a:xfrm>
            <a:off x="4036388" y="5660330"/>
            <a:ext cx="570781" cy="236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DEC3EA-0DB6-AFB8-5E29-2415F80BA439}"/>
              </a:ext>
            </a:extLst>
          </p:cNvPr>
          <p:cNvCxnSpPr>
            <a:cxnSpLocks/>
          </p:cNvCxnSpPr>
          <p:nvPr/>
        </p:nvCxnSpPr>
        <p:spPr>
          <a:xfrm flipH="1">
            <a:off x="4605709" y="2810484"/>
            <a:ext cx="1209407" cy="2721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7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645A-43B7-6050-A19E-40E3AB40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213"/>
            <a:ext cx="10515600" cy="2276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단순한 모델이라 이해가 쉽다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단계별로 정형화된 접근이 가능해 문서화가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프로젝트 진행 상황을 한눈에 명확하게 파악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E0A4B-4E7E-FBBF-C044-B8D93E2B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FF4D6-F1F4-9260-0C9A-49B2EA11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6EB98-923B-FAED-A25F-73216AFE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 Model</a:t>
            </a:r>
            <a:r>
              <a:rPr lang="ko-KR" altLang="en-US" dirty="0"/>
              <a:t>의 장단점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64C391-1A9B-2766-00D0-0C4C4F358809}"/>
              </a:ext>
            </a:extLst>
          </p:cNvPr>
          <p:cNvSpPr txBox="1">
            <a:spLocks/>
          </p:cNvSpPr>
          <p:nvPr/>
        </p:nvSpPr>
        <p:spPr>
          <a:xfrm>
            <a:off x="838200" y="3610748"/>
            <a:ext cx="10515600" cy="227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변경을 수용하기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시스템의 동작을 후반에 가야지만 확인이 가능하다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대형 프로젝트에 적용하는 것이 부적합하고</a:t>
            </a:r>
            <a:r>
              <a:rPr lang="en-US" altLang="ko-KR" dirty="0"/>
              <a:t>, </a:t>
            </a:r>
            <a:r>
              <a:rPr lang="ko-KR" altLang="en-US" dirty="0"/>
              <a:t>일정이 지연될 가능성이 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2414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 </a:t>
            </a:r>
            <a:r>
              <a:rPr lang="en-US" altLang="ko-KR" sz="4800"/>
              <a:t>fork</a:t>
            </a:r>
            <a:r>
              <a:rPr lang="ko-KR" altLang="en-US" sz="4800"/>
              <a:t>확인하기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25B412-FCDE-57B8-73D4-130F6D531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66" y="1325563"/>
            <a:ext cx="8516539" cy="4429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E74B12-CEB7-E28F-BBF9-1E37F21CF761}"/>
              </a:ext>
            </a:extLst>
          </p:cNvPr>
          <p:cNvSpPr/>
          <p:nvPr/>
        </p:nvSpPr>
        <p:spPr>
          <a:xfrm>
            <a:off x="8178230" y="1345894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DD966A-A111-A0E1-36D0-3C17A13D6DDB}"/>
              </a:ext>
            </a:extLst>
          </p:cNvPr>
          <p:cNvSpPr/>
          <p:nvPr/>
        </p:nvSpPr>
        <p:spPr>
          <a:xfrm>
            <a:off x="1837730" y="5253504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837730" y="5775637"/>
            <a:ext cx="9374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Insights -&gt; Forks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접근하면 누가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했고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update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진행했는지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45280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복제한 원격저장소를 </a:t>
            </a:r>
            <a:r>
              <a:rPr lang="en-US" altLang="ko-KR"/>
              <a:t>git clone</a:t>
            </a:r>
            <a:r>
              <a:rPr lang="ko-KR" altLang="en-US"/>
              <a:t>을 이용하여 로컬저장소로 코드를 가져옴</a:t>
            </a:r>
            <a:endParaRPr lang="en-US" altLang="ko-KR"/>
          </a:p>
          <a:p>
            <a:pPr marL="342900" lvl="1" indent="-342900"/>
            <a:endParaRPr lang="en-US" altLang="ko-KR"/>
          </a:p>
          <a:p>
            <a:pPr marL="342900" lvl="1" indent="-342900"/>
            <a:endParaRPr lang="en-US" altLang="ko-KR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clone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  <p:pic>
        <p:nvPicPr>
          <p:cNvPr id="10" name="그림 9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26F80AC7-B7A4-29B2-5719-3E0376F3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339338"/>
            <a:ext cx="8621328" cy="30007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63F12-2BA1-FE49-7384-392CEAB13624}"/>
              </a:ext>
            </a:extLst>
          </p:cNvPr>
          <p:cNvSpPr/>
          <p:nvPr/>
        </p:nvSpPr>
        <p:spPr>
          <a:xfrm>
            <a:off x="1785336" y="2651126"/>
            <a:ext cx="1728426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EC5F2-EC85-F999-0386-3BBD1213AF53}"/>
              </a:ext>
            </a:extLst>
          </p:cNvPr>
          <p:cNvSpPr/>
          <p:nvPr/>
        </p:nvSpPr>
        <p:spPr>
          <a:xfrm>
            <a:off x="6694670" y="4945382"/>
            <a:ext cx="3230165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FED09-784A-0480-05FA-4B940D770B51}"/>
              </a:ext>
            </a:extLst>
          </p:cNvPr>
          <p:cNvSpPr txBox="1"/>
          <p:nvPr/>
        </p:nvSpPr>
        <p:spPr>
          <a:xfrm>
            <a:off x="1785336" y="5646965"/>
            <a:ext cx="4322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가져온 복제 원격저장소</a:t>
            </a:r>
          </a:p>
        </p:txBody>
      </p:sp>
    </p:spTree>
    <p:extLst>
      <p:ext uri="{BB962C8B-B14F-4D97-AF65-F5344CB8AC3E}">
        <p14:creationId xmlns:p14="http://schemas.microsoft.com/office/powerpoint/2010/main" val="532756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복제한 원격저장소에 </a:t>
            </a:r>
            <a:r>
              <a:rPr lang="ko-KR" altLang="en-US" dirty="0" err="1"/>
              <a:t>본인이름</a:t>
            </a:r>
            <a:r>
              <a:rPr lang="en-US" altLang="ko-KR" dirty="0"/>
              <a:t>.txt</a:t>
            </a:r>
            <a:r>
              <a:rPr lang="ko-KR" altLang="en-US" dirty="0"/>
              <a:t>파일 생성 후 </a:t>
            </a:r>
            <a:r>
              <a:rPr lang="ko-KR" altLang="en-US" dirty="0" err="1"/>
              <a:t>푸쉬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 smtClean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r>
              <a:rPr lang="ko-KR" altLang="en-US" dirty="0"/>
              <a:t>복제 원격저장소의 </a:t>
            </a:r>
            <a:r>
              <a:rPr lang="en-US" altLang="ko-KR" dirty="0"/>
              <a:t>Contribute </a:t>
            </a:r>
            <a:r>
              <a:rPr lang="ko-KR" altLang="en-US" dirty="0"/>
              <a:t>또는 메뉴의 </a:t>
            </a:r>
            <a:r>
              <a:rPr lang="en-US" altLang="ko-KR" dirty="0"/>
              <a:t>Pull request</a:t>
            </a:r>
            <a:r>
              <a:rPr lang="ko-KR" altLang="en-US" dirty="0"/>
              <a:t> 접속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8B602F2-C694-F94D-C25B-1875F0C5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0" y="3839512"/>
            <a:ext cx="2296977" cy="23892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9F8361-822B-0D8A-5231-EC0FAE4E894B}"/>
              </a:ext>
            </a:extLst>
          </p:cNvPr>
          <p:cNvSpPr/>
          <p:nvPr/>
        </p:nvSpPr>
        <p:spPr>
          <a:xfrm>
            <a:off x="1394917" y="5835700"/>
            <a:ext cx="2057199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ABF0010-C87C-CF6A-1BC7-E913310CA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430" y="1809298"/>
            <a:ext cx="3369437" cy="14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4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446D1-BDF0-3470-BC93-6D364B6E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1325563"/>
            <a:ext cx="11050542" cy="1219370"/>
          </a:xfrm>
          <a:prstGeom prst="rect">
            <a:avLst/>
          </a:prstGeom>
        </p:spPr>
      </p:pic>
      <p:pic>
        <p:nvPicPr>
          <p:cNvPr id="14" name="그림 13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E70637F-EEB6-25F3-9C9B-B40CF5688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3247727"/>
            <a:ext cx="6682826" cy="1254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1E3CF-C69A-1F9E-584E-2344534A74A1}"/>
              </a:ext>
            </a:extLst>
          </p:cNvPr>
          <p:cNvSpPr txBox="1"/>
          <p:nvPr/>
        </p:nvSpPr>
        <p:spPr>
          <a:xfrm>
            <a:off x="570729" y="2544933"/>
            <a:ext cx="516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원격저장소와 복제한 원격저장소를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E3AF0-8ABA-15C5-1B3E-3AEB920E1415}"/>
              </a:ext>
            </a:extLst>
          </p:cNvPr>
          <p:cNvSpPr txBox="1"/>
          <p:nvPr/>
        </p:nvSpPr>
        <p:spPr>
          <a:xfrm>
            <a:off x="570729" y="4502719"/>
            <a:ext cx="11288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브랜치 규칙이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reviewer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승인을 해야하므로 복제 원격저장소는 위와 같이 나옴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57494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원본저장소에서 </a:t>
            </a:r>
            <a:r>
              <a:rPr lang="en-US" altLang="ko-KR" sz="4800"/>
              <a:t>Pull request</a:t>
            </a:r>
            <a:r>
              <a:rPr lang="ko-KR" altLang="en-US" sz="4800"/>
              <a:t>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446912" y="5411529"/>
            <a:ext cx="9127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requests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접근하여 요청한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클릭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이후 작업은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하는 것과 동일</a:t>
            </a:r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6E379C1-FE7D-E0BE-4C39-4BF95957F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1459961"/>
            <a:ext cx="4582164" cy="361047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77D9D92-5C3C-7945-1789-C5CC4E9208D1}"/>
              </a:ext>
            </a:extLst>
          </p:cNvPr>
          <p:cNvSpPr/>
          <p:nvPr/>
        </p:nvSpPr>
        <p:spPr>
          <a:xfrm>
            <a:off x="2166935" y="4400684"/>
            <a:ext cx="1706422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205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동기화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424612" y="4682064"/>
            <a:ext cx="8682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원본 원격저장소에서 병합을 모두 완료하면 복제 원격저장소에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Sync fork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Update branch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활성화 됨</a:t>
            </a:r>
          </a:p>
        </p:txBody>
      </p:sp>
      <p:pic>
        <p:nvPicPr>
          <p:cNvPr id="4" name="그림 3" descr="텍스트, 전자제품, 스크린샷, 폰트이(가) 표시된 사진&#10;&#10;자동 생성된 설명">
            <a:extLst>
              <a:ext uri="{FF2B5EF4-FFF2-40B4-BE49-F238E27FC236}">
                <a16:creationId xmlns:a16="http://schemas.microsoft.com/office/drawing/2014/main" id="{E2CEA802-BB4F-A2A4-7A41-5FB6CE5B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1325563"/>
            <a:ext cx="2934109" cy="321037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1C12A2-771E-9C02-A41F-EC0969236A9E}"/>
              </a:ext>
            </a:extLst>
          </p:cNvPr>
          <p:cNvSpPr/>
          <p:nvPr/>
        </p:nvSpPr>
        <p:spPr>
          <a:xfrm>
            <a:off x="2074467" y="4061636"/>
            <a:ext cx="2158485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3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1907EE9C-05FD-A691-9150-1BFE92B59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1390365"/>
            <a:ext cx="8164064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ED48A4-7399-6D3B-C94E-0EC5E619F04E}"/>
              </a:ext>
            </a:extLst>
          </p:cNvPr>
          <p:cNvSpPr txBox="1"/>
          <p:nvPr/>
        </p:nvSpPr>
        <p:spPr>
          <a:xfrm>
            <a:off x="1617268" y="3882332"/>
            <a:ext cx="851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복제 원격저장소에서 충돌이 날 경우에도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pull request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했었던것 처럼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충돌을 해결 후 진행하면 됨</a:t>
            </a:r>
          </a:p>
        </p:txBody>
      </p:sp>
    </p:spTree>
    <p:extLst>
      <p:ext uri="{BB962C8B-B14F-4D97-AF65-F5344CB8AC3E}">
        <p14:creationId xmlns:p14="http://schemas.microsoft.com/office/powerpoint/2010/main" val="4104895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복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습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철</a:t>
            </a:r>
            <a:r>
              <a:rPr lang="en-US" altLang="ko-KR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.</a:t>
            </a:r>
            <a:r>
              <a:rPr lang="ko-KR" altLang="en-US" sz="11500" b="1">
                <a:solidFill>
                  <a:srgbClr val="FF0000"/>
                </a:solidFill>
                <a:latin typeface="궁서체" panose="02030609000101010101" pitchFamily="17" charset="-127"/>
                <a:ea typeface="궁서체" panose="02030609000101010101" pitchFamily="17" charset="-127"/>
              </a:rPr>
              <a:t>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1207D6-36EE-0A81-CE7F-DF42176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2134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444A1FD-AA32-7E67-636A-AA7B84757779}"/>
              </a:ext>
            </a:extLst>
          </p:cNvPr>
          <p:cNvSpPr txBox="1">
            <a:spLocks/>
          </p:cNvSpPr>
          <p:nvPr/>
        </p:nvSpPr>
        <p:spPr>
          <a:xfrm>
            <a:off x="1660995" y="2684127"/>
            <a:ext cx="8870010" cy="166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6600">
                <a:highlight>
                  <a:srgbClr val="FFFF00"/>
                </a:highligh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수고하셨습니다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1207D6-36EE-0A81-CE7F-DF421761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6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A698-7871-D95C-B762-9888D7FD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Agile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39822-B511-42FB-825E-1C388D6D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50" y="3750281"/>
            <a:ext cx="10034658" cy="2408151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짧은 주기의 개발 단위를 반복해 하나의 큰 프로젝트를 완성해 나가는 것</a:t>
            </a:r>
            <a:endParaRPr lang="en-US" altLang="ko-KR" sz="2400" dirty="0"/>
          </a:p>
          <a:p>
            <a:r>
              <a:rPr lang="ko-KR" altLang="en-US" sz="2400" dirty="0"/>
              <a:t>🔑협력과 피드백</a:t>
            </a:r>
            <a:endParaRPr lang="en-US" altLang="ko-KR" sz="2400" dirty="0"/>
          </a:p>
          <a:p>
            <a:r>
              <a:rPr lang="ko-KR" altLang="en-US" sz="2400" dirty="0"/>
              <a:t>🔑유연한 일 진행 </a:t>
            </a:r>
            <a:r>
              <a:rPr lang="en-US" altLang="ko-KR" sz="2400" dirty="0"/>
              <a:t>+ </a:t>
            </a:r>
            <a:r>
              <a:rPr lang="ko-KR" altLang="en-US" sz="2400" dirty="0"/>
              <a:t>빠른 변화 대응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B6F26-D28E-B115-58B9-032B775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4953A-A24B-1550-8D28-3713B7FC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" r="38978" b="15195"/>
          <a:stretch/>
        </p:blipFill>
        <p:spPr>
          <a:xfrm>
            <a:off x="704335" y="1325563"/>
            <a:ext cx="8386119" cy="2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3C12-8480-D916-DBC2-731B7B9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Agile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783F-1AD5-822C-8BF3-14B22502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3503"/>
            <a:ext cx="10515600" cy="220345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짧은 주기로 설계</a:t>
            </a:r>
            <a:r>
              <a:rPr lang="en-US" altLang="ko-KR" sz="2400" dirty="0"/>
              <a:t>,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테스트</a:t>
            </a:r>
            <a:r>
              <a:rPr lang="en-US" altLang="ko-KR" sz="2400" dirty="0"/>
              <a:t>, </a:t>
            </a:r>
            <a:r>
              <a:rPr lang="ko-KR" altLang="en-US" sz="2400" dirty="0"/>
              <a:t>배포 과정을 반복</a:t>
            </a:r>
            <a:endParaRPr lang="en-US" altLang="ko-KR" sz="2400" dirty="0"/>
          </a:p>
          <a:p>
            <a:r>
              <a:rPr lang="ko-KR" altLang="en-US" sz="2400" dirty="0"/>
              <a:t>요구 사항을 작은 단위로 쪼개 그에 대한 솔루션을 만들고</a:t>
            </a:r>
            <a:r>
              <a:rPr lang="en-US" altLang="ko-KR" sz="2400" dirty="0"/>
              <a:t>, </a:t>
            </a:r>
            <a:r>
              <a:rPr lang="ko-KR" altLang="en-US" sz="2400" dirty="0"/>
              <a:t>빠르게 보여줌으로써 요구 사항에 대한 검증을 진행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A4AA8-AB64-7EC0-FE0C-7A4C171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48FFBF-55C1-1F8E-E19C-76E4D8EA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566" y="864972"/>
            <a:ext cx="7858834" cy="310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55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스크럼 - 무료 화살개 아이콘">
            <a:extLst>
              <a:ext uri="{FF2B5EF4-FFF2-40B4-BE49-F238E27FC236}">
                <a16:creationId xmlns:a16="http://schemas.microsoft.com/office/drawing/2014/main" id="{B3E43342-2DE5-287B-B30B-404D08890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26" y="1572698"/>
            <a:ext cx="3184653" cy="3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C57CC-6FB9-DCD1-D221-4974A257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5F926-2493-1625-B036-770D0EA3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7CA5A5-5C5B-B58A-FE2D-96C6544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9A27C-249E-81DF-CF2F-EE78E973E97F}"/>
              </a:ext>
            </a:extLst>
          </p:cNvPr>
          <p:cNvSpPr txBox="1"/>
          <p:nvPr/>
        </p:nvSpPr>
        <p:spPr>
          <a:xfrm>
            <a:off x="2033733" y="4757351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Scrum(</a:t>
            </a:r>
            <a:r>
              <a:rPr lang="ko-KR" altLang="en-US" sz="3200" dirty="0"/>
              <a:t>스크럼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9222" name="Picture 6" descr="스크럼(Scrum)의 정의와 장단점">
            <a:extLst>
              <a:ext uri="{FF2B5EF4-FFF2-40B4-BE49-F238E27FC236}">
                <a16:creationId xmlns:a16="http://schemas.microsoft.com/office/drawing/2014/main" id="{336D9AE3-EF37-FE24-5754-D79ECC68E5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5"/>
          <a:stretch/>
        </p:blipFill>
        <p:spPr bwMode="auto">
          <a:xfrm>
            <a:off x="5974749" y="1325563"/>
            <a:ext cx="4586489" cy="339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1BD1EB-F6ED-B206-ED25-6571972F4826}"/>
              </a:ext>
            </a:extLst>
          </p:cNvPr>
          <p:cNvSpPr txBox="1"/>
          <p:nvPr/>
        </p:nvSpPr>
        <p:spPr>
          <a:xfrm>
            <a:off x="6902074" y="4757351"/>
            <a:ext cx="2684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Kanban(</a:t>
            </a:r>
            <a:r>
              <a:rPr lang="ko-KR" altLang="en-US" sz="3200" dirty="0" err="1"/>
              <a:t>칸반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4297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C1B8471-8D5D-FF44-D2CD-60667EE3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21580"/>
            <a:ext cx="5257800" cy="2788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작은 기능에 대해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“</a:t>
            </a:r>
            <a:r>
              <a:rPr lang="ko-KR" altLang="en-US" dirty="0">
                <a:solidFill>
                  <a:schemeClr val="accent1"/>
                </a:solidFill>
              </a:rPr>
              <a:t>계획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개발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테스트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기능 완료</a:t>
            </a:r>
            <a:r>
              <a:rPr lang="en-US" altLang="ko-KR" dirty="0">
                <a:solidFill>
                  <a:schemeClr val="accent1"/>
                </a:solidFill>
              </a:rPr>
              <a:t>”</a:t>
            </a:r>
          </a:p>
          <a:p>
            <a:pPr marL="0" indent="0">
              <a:buNone/>
            </a:pPr>
            <a:r>
              <a:rPr lang="ko-KR" altLang="en-US" dirty="0"/>
              <a:t>에 대해 주기적으로 시행하는 것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스프린트 주기 </a:t>
            </a:r>
            <a:r>
              <a:rPr lang="en-US" altLang="ko-KR" dirty="0"/>
              <a:t>: 1~4</a:t>
            </a:r>
            <a:r>
              <a:rPr lang="ko-KR" altLang="en-US" dirty="0"/>
              <a:t>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E4426-05A0-80B8-4AB6-60FA226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FDDA1-1000-9750-7B80-8A689E7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B68C7-C7F6-3A65-5292-8EE9285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Sprint(</a:t>
            </a:r>
            <a:r>
              <a:rPr lang="ko-KR" altLang="en-US" dirty="0"/>
              <a:t>스프린트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B491126-4672-BC02-7960-E5996381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16" y="1721580"/>
            <a:ext cx="5419962" cy="304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73D93E3-3C2D-A49A-E244-9129AA60E0D3}"/>
              </a:ext>
            </a:extLst>
          </p:cNvPr>
          <p:cNvSpPr/>
          <p:nvPr/>
        </p:nvSpPr>
        <p:spPr>
          <a:xfrm>
            <a:off x="3163330" y="3225714"/>
            <a:ext cx="642551" cy="2224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72BEAC-72A5-9646-DC71-C6E73129164E}"/>
              </a:ext>
            </a:extLst>
          </p:cNvPr>
          <p:cNvCxnSpPr>
            <a:cxnSpLocks/>
          </p:cNvCxnSpPr>
          <p:nvPr/>
        </p:nvCxnSpPr>
        <p:spPr>
          <a:xfrm flipH="1">
            <a:off x="3805881" y="2014752"/>
            <a:ext cx="2290119" cy="121096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00884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Pretendard ExtraBold"/>
        <a:ea typeface="Pretendard ExtraBold"/>
        <a:cs typeface=""/>
      </a:majorFont>
      <a:minorFont>
        <a:latin typeface="Pretendard SemiBold"/>
        <a:ea typeface="Pretendard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1916</Words>
  <Application>Microsoft Office PowerPoint</Application>
  <PresentationFormat>와이드스크린</PresentationFormat>
  <Paragraphs>469</Paragraphs>
  <Slides>58</Slides>
  <Notes>52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8" baseType="lpstr">
      <vt:lpstr>G마켓 산스 TTF Bold</vt:lpstr>
      <vt:lpstr>G마켓 산스 TTF Light</vt:lpstr>
      <vt:lpstr>G마켓 산스 TTF Medium</vt:lpstr>
      <vt:lpstr>Malgun Gothic Semilight</vt:lpstr>
      <vt:lpstr>Pretendard ExtraBold</vt:lpstr>
      <vt:lpstr>Pretendard SemiBold</vt:lpstr>
      <vt:lpstr>궁서체</vt:lpstr>
      <vt:lpstr>Arial</vt:lpstr>
      <vt:lpstr>맑은 고딕</vt:lpstr>
      <vt:lpstr>코딩온템플릿</vt:lpstr>
      <vt:lpstr>PowerPoint 프레젠테이션</vt:lpstr>
      <vt:lpstr>PowerPoint 프레젠테이션</vt:lpstr>
      <vt:lpstr>PowerPoint 프레젠테이션</vt:lpstr>
      <vt:lpstr>Waterfall</vt:lpstr>
      <vt:lpstr>Waterfall Model의 장단점</vt:lpstr>
      <vt:lpstr>Agile</vt:lpstr>
      <vt:lpstr>Agile</vt:lpstr>
      <vt:lpstr>Agile 방법론</vt:lpstr>
      <vt:lpstr>Sprint(스프린트)</vt:lpstr>
      <vt:lpstr>Scrum(스크럼)</vt:lpstr>
      <vt:lpstr>Kanban(칸반)</vt:lpstr>
      <vt:lpstr>PowerPoint 프레젠테이션</vt:lpstr>
      <vt:lpstr>Git 협업 이해하기</vt:lpstr>
      <vt:lpstr>소규모 협업하기</vt:lpstr>
      <vt:lpstr>대규모 협업하기</vt:lpstr>
      <vt:lpstr>GitHub 협업 방식</vt:lpstr>
      <vt:lpstr>Collaborator</vt:lpstr>
      <vt:lpstr>Collaborator</vt:lpstr>
      <vt:lpstr>Collaborator</vt:lpstr>
      <vt:lpstr>실습. 다른사람을 협력자로 등록하기</vt:lpstr>
      <vt:lpstr>실습. 초대받은 저장소 clone</vt:lpstr>
      <vt:lpstr>Fork</vt:lpstr>
      <vt:lpstr>Fork</vt:lpstr>
      <vt:lpstr>Fork</vt:lpstr>
      <vt:lpstr>Fork</vt:lpstr>
      <vt:lpstr>Fork</vt:lpstr>
      <vt:lpstr>PowerPoint 프레젠테이션</vt:lpstr>
      <vt:lpstr>원격저장소 브랜치 규칙 생성하기</vt:lpstr>
      <vt:lpstr>원격저장소 브랜치 규칙 생성하기</vt:lpstr>
      <vt:lpstr>원격저장소 브랜치 규칙 생성하기</vt:lpstr>
      <vt:lpstr>Pull Request 란?</vt:lpstr>
      <vt:lpstr>Pull request</vt:lpstr>
      <vt:lpstr>Pull request</vt:lpstr>
      <vt:lpstr>Pull request</vt:lpstr>
      <vt:lpstr>Pull request</vt:lpstr>
      <vt:lpstr>Pull request 생성(요청자)</vt:lpstr>
      <vt:lpstr>review 등록(리뷰어)</vt:lpstr>
      <vt:lpstr>review 등록</vt:lpstr>
      <vt:lpstr>Pull request 완료</vt:lpstr>
      <vt:lpstr>Pull request 완료</vt:lpstr>
      <vt:lpstr>Pull request 완료</vt:lpstr>
      <vt:lpstr>PowerPoint 프레젠테이션</vt:lpstr>
      <vt:lpstr>Pull request 충돌</vt:lpstr>
      <vt:lpstr>Pull request 충돌</vt:lpstr>
      <vt:lpstr>Pull request 충돌 해결하기</vt:lpstr>
      <vt:lpstr>Pull request 충돌 해결하기</vt:lpstr>
      <vt:lpstr>협력자 삭제하기</vt:lpstr>
      <vt:lpstr>PowerPoint 프레젠테이션</vt:lpstr>
      <vt:lpstr>원본저장소 복제하기</vt:lpstr>
      <vt:lpstr>원본저장소에 fork확인하기</vt:lpstr>
      <vt:lpstr>복제저장소 clone</vt:lpstr>
      <vt:lpstr>복제저장소 Pull request</vt:lpstr>
      <vt:lpstr>복제저장소 Pull request</vt:lpstr>
      <vt:lpstr>원본저장소에서 Pull request </vt:lpstr>
      <vt:lpstr>복제저장소 동기화</vt:lpstr>
      <vt:lpstr>복제저장소 충돌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261</cp:revision>
  <dcterms:created xsi:type="dcterms:W3CDTF">2022-06-26T11:10:22Z</dcterms:created>
  <dcterms:modified xsi:type="dcterms:W3CDTF">2025-04-22T17:43:32Z</dcterms:modified>
</cp:coreProperties>
</file>