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56"/>
  </p:notesMasterIdLst>
  <p:sldIdLst>
    <p:sldId id="256" r:id="rId2"/>
    <p:sldId id="680" r:id="rId3"/>
    <p:sldId id="681" r:id="rId4"/>
    <p:sldId id="682" r:id="rId5"/>
    <p:sldId id="672" r:id="rId6"/>
    <p:sldId id="718" r:id="rId7"/>
    <p:sldId id="719" r:id="rId8"/>
    <p:sldId id="720" r:id="rId9"/>
    <p:sldId id="721" r:id="rId10"/>
    <p:sldId id="675" r:id="rId11"/>
    <p:sldId id="677" r:id="rId12"/>
    <p:sldId id="779" r:id="rId13"/>
    <p:sldId id="780" r:id="rId14"/>
    <p:sldId id="781" r:id="rId15"/>
    <p:sldId id="782" r:id="rId16"/>
    <p:sldId id="783" r:id="rId17"/>
    <p:sldId id="784" r:id="rId18"/>
    <p:sldId id="785" r:id="rId19"/>
    <p:sldId id="786" r:id="rId20"/>
    <p:sldId id="787" r:id="rId21"/>
    <p:sldId id="788" r:id="rId22"/>
    <p:sldId id="789" r:id="rId23"/>
    <p:sldId id="791" r:id="rId24"/>
    <p:sldId id="792" r:id="rId25"/>
    <p:sldId id="778" r:id="rId26"/>
    <p:sldId id="673" r:id="rId27"/>
    <p:sldId id="725" r:id="rId28"/>
    <p:sldId id="679" r:id="rId29"/>
    <p:sldId id="794" r:id="rId30"/>
    <p:sldId id="795" r:id="rId31"/>
    <p:sldId id="796" r:id="rId32"/>
    <p:sldId id="805" r:id="rId33"/>
    <p:sldId id="804" r:id="rId34"/>
    <p:sldId id="797" r:id="rId35"/>
    <p:sldId id="798" r:id="rId36"/>
    <p:sldId id="800" r:id="rId37"/>
    <p:sldId id="801" r:id="rId38"/>
    <p:sldId id="806" r:id="rId39"/>
    <p:sldId id="807" r:id="rId40"/>
    <p:sldId id="724" r:id="rId41"/>
    <p:sldId id="726" r:id="rId42"/>
    <p:sldId id="710" r:id="rId43"/>
    <p:sldId id="687" r:id="rId44"/>
    <p:sldId id="686" r:id="rId45"/>
    <p:sldId id="728" r:id="rId46"/>
    <p:sldId id="727" r:id="rId47"/>
    <p:sldId id="810" r:id="rId48"/>
    <p:sldId id="811" r:id="rId49"/>
    <p:sldId id="812" r:id="rId50"/>
    <p:sldId id="813" r:id="rId51"/>
    <p:sldId id="814" r:id="rId52"/>
    <p:sldId id="815" r:id="rId53"/>
    <p:sldId id="816" r:id="rId54"/>
    <p:sldId id="817" r:id="rId55"/>
  </p:sldIdLst>
  <p:sldSz cx="12192000" cy="6858000"/>
  <p:notesSz cx="6858000" cy="9144000"/>
  <p:embeddedFontLst>
    <p:embeddedFont>
      <p:font typeface="Malgun Gothic Semilight" panose="020B0502040204020203" pitchFamily="50" charset="-127"/>
      <p:regular r:id="rId57"/>
    </p:embeddedFont>
    <p:embeddedFont>
      <p:font typeface="AppleSDGothicNeoH00" panose="020B0600000101010101" charset="-127"/>
      <p:regular r:id="rId58"/>
    </p:embeddedFont>
    <p:embeddedFont>
      <p:font typeface="Pretendard" panose="02000503000000020004" pitchFamily="2" charset="-127"/>
      <p:regular r:id="rId59"/>
      <p:bold r:id="rId60"/>
    </p:embeddedFont>
    <p:embeddedFont>
      <p:font typeface="맑은 고딕" panose="020B0503020000020004" pitchFamily="50" charset="-127"/>
      <p:regular r:id="rId61"/>
      <p:bold r:id="rId62"/>
    </p:embeddedFont>
    <p:embeddedFont>
      <p:font typeface="AppleSDGothicNeoB00" panose="020B0600000101010101" charset="-127"/>
      <p:regular r:id="rId63"/>
    </p:embeddedFont>
    <p:embeddedFont>
      <p:font typeface="Cascadia Mono" panose="020B0609020000020004" pitchFamily="49" charset="0"/>
      <p:regular r:id="rId64"/>
      <p:bold r:id="rId65"/>
      <p:italic r:id="rId66"/>
      <p:boldItalic r:id="rId67"/>
    </p:embeddedFont>
    <p:embeddedFont>
      <p:font typeface="Pretendard Black" panose="02000A03000000020004" pitchFamily="2" charset="-127"/>
      <p:bold r:id="rId6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31515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82029" autoAdjust="0"/>
  </p:normalViewPr>
  <p:slideViewPr>
    <p:cSldViewPr snapToGrid="0">
      <p:cViewPr varScale="1">
        <p:scale>
          <a:sx n="86" d="100"/>
          <a:sy n="86" d="100"/>
        </p:scale>
        <p:origin x="96" y="366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font" Target="fonts/font8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새로운 언어를 배울 때는 내가 알고 있는 기존 언어와 차이점만 기억을 하면 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자세한 문법 또는 함수의 사용법은 그때그때 검색을 통해 찾아보고 적용하면 됨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이론을 충분히 공부하고 무언가 시작하기 보다는 일단 시작하고 부딪히는 곳을 적극적으로 검색하여 찾아보며 해결해나가는 것이 훨씬 좋음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지난 강의에서 소개한 것과 같이 동적 언어이고</a:t>
            </a:r>
            <a:r>
              <a:rPr lang="en-US" altLang="ko-KR" dirty="0"/>
              <a:t>, Indent </a:t>
            </a:r>
            <a:r>
              <a:rPr lang="ko-KR" altLang="en-US" dirty="0"/>
              <a:t>종속적인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들여쓰기로 소스코드의 묶음 또는 단위를 구분하기 때문에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들여쓰기를 정확하게 하는 것이 매우 중요합니다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C# </a:t>
            </a:r>
            <a:r>
              <a:rPr lang="ko-KR" altLang="en-US" dirty="0"/>
              <a:t>및 정적 언어들에서는 </a:t>
            </a:r>
            <a:r>
              <a:rPr lang="ko-KR" altLang="en-US" dirty="0" err="1"/>
              <a:t>파이썬의</a:t>
            </a:r>
            <a:r>
              <a:rPr lang="ko-KR" altLang="en-US" dirty="0"/>
              <a:t> 들여쓰기 역할을 중괄호가 한다고 볼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VS_01_Base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ㄱㄱ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6497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CA3F7-4DFB-7E73-5D91-4A363C96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98C5AB-DEA9-350C-0F10-BF1564F23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F59BB9-DC2E-32C4-B1B8-B8A527F60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FB027-9294-7BAD-6FE1-E6DBBA47B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242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표기법에 대해 배워보겠습니다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문법과 같다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일반적으로 다음과 같은 </a:t>
            </a:r>
            <a:r>
              <a:rPr lang="en-US" altLang="ko-KR" dirty="0"/>
              <a:t>4</a:t>
            </a:r>
            <a:r>
              <a:rPr lang="ko-KR" altLang="en-US" dirty="0"/>
              <a:t>개의 표기법이 있습니다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751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문장이 있습니다</a:t>
            </a:r>
            <a:r>
              <a:rPr lang="en-US" altLang="ko-KR" dirty="0"/>
              <a:t>. </a:t>
            </a:r>
            <a:r>
              <a:rPr lang="ko-KR" altLang="en-US" dirty="0"/>
              <a:t>한눈에 보기 어렵죠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097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r>
              <a:rPr lang="ko-KR" altLang="en-US" dirty="0" smtClean="0"/>
              <a:t>에선 안씀</a:t>
            </a:r>
            <a:endParaRPr lang="en-US" altLang="ko-KR" dirty="0" smtClean="0"/>
          </a:p>
          <a:p>
            <a:r>
              <a:rPr lang="ko-KR" altLang="en-US" dirty="0" err="1" smtClean="0"/>
              <a:t>변수명이나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식별자에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-(</a:t>
            </a:r>
            <a:r>
              <a:rPr lang="ko-KR" altLang="en-US" dirty="0" smtClean="0"/>
              <a:t>하이픈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사용할 수 없기 때문입니다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하이픈은 빼기 연산자로 인식되기 때문입니다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9016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C#</a:t>
            </a:r>
            <a:r>
              <a:rPr lang="ko-KR" altLang="en-US" dirty="0" smtClean="0"/>
              <a:t>잘 안 사용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59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단어의 첫 글자를 제외한 나머지 단어의 첫 글자를 대문자로 쓰는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주로 변수나 함수의 이름을 작성할 때 사용</a:t>
            </a:r>
          </a:p>
          <a:p>
            <a:r>
              <a:rPr lang="ko-KR" altLang="en-US" dirty="0" smtClean="0"/>
              <a:t>지역 변수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매개변수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151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카멜 </a:t>
            </a:r>
            <a:r>
              <a:rPr lang="ko-KR" altLang="en-US" dirty="0" err="1"/>
              <a:t>케이스랑</a:t>
            </a:r>
            <a:r>
              <a:rPr lang="ko-KR" altLang="en-US" dirty="0"/>
              <a:t> 비슷하지만 맨 앞의 알파벳도 대문자로</a:t>
            </a:r>
            <a:r>
              <a:rPr lang="en-US" altLang="ko-KR" dirty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클래스명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인터페이스명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메서드명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속성명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상수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619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CA3F7-4DFB-7E73-5D91-4A363C96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98C5AB-DEA9-350C-0F10-BF1564F23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F59BB9-DC2E-32C4-B1B8-B8A527F60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FB027-9294-7BAD-6FE1-E6DBBA47B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550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프로그래밍 언어 및 컴퓨터 과학 분야에서 매우 흔히 사용되는 관행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부터 시작하는 것을 의미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4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문법을 배우기에 앞서</a:t>
            </a:r>
            <a:r>
              <a:rPr lang="en-US" altLang="ko-KR" dirty="0"/>
              <a:t>, </a:t>
            </a:r>
            <a:r>
              <a:rPr lang="ko-KR" altLang="en-US" dirty="0"/>
              <a:t>앞으로 맞이하게 될 오류를 해결할 때</a:t>
            </a:r>
            <a:r>
              <a:rPr lang="en-US" altLang="ko-KR" dirty="0"/>
              <a:t>,</a:t>
            </a:r>
            <a:r>
              <a:rPr lang="ko-KR" altLang="en-US" dirty="0"/>
              <a:t> 항상 메시지를 자세히 읽어보는 습관이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코드에서 전역 변수를 사용하려고 하면 오류가 발생하고</a:t>
            </a:r>
            <a:r>
              <a:rPr lang="en-US" altLang="ko-KR" dirty="0"/>
              <a:t>, C#</a:t>
            </a:r>
            <a:r>
              <a:rPr lang="ko-KR" altLang="en-US" dirty="0"/>
              <a:t> </a:t>
            </a:r>
            <a:r>
              <a:rPr lang="en-US" altLang="ko-KR" dirty="0"/>
              <a:t>9.0 </a:t>
            </a:r>
            <a:r>
              <a:rPr lang="ko-KR" altLang="en-US" dirty="0"/>
              <a:t>버전 이상에서 지원한다고 메시지가 나옵니다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버전에 따라 문법도 바뀐다는 점을 기억해주면 좋습니다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(</a:t>
            </a:r>
            <a:r>
              <a:rPr lang="ko-KR" altLang="en-US" dirty="0" err="1" smtClean="0"/>
              <a:t>노션참고</a:t>
            </a:r>
            <a:r>
              <a:rPr lang="en-US" altLang="ko-KR" dirty="0" smtClean="0"/>
              <a:t>) https://www.notion.so/C-NET-Framework-1dfd6fe891f280b4a605da18d7c51f6a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024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사람은 </a:t>
            </a:r>
            <a:r>
              <a:rPr lang="en-US" altLang="ko-KR" dirty="0"/>
              <a:t>1</a:t>
            </a:r>
            <a:r>
              <a:rPr lang="ko-KR" altLang="en-US" dirty="0"/>
              <a:t>부터</a:t>
            </a:r>
            <a:r>
              <a:rPr lang="en-US" altLang="ko-KR" dirty="0"/>
              <a:t>~</a:t>
            </a:r>
          </a:p>
          <a:p>
            <a:r>
              <a:rPr lang="ko-KR" altLang="en-US" dirty="0"/>
              <a:t>컴퓨터는 </a:t>
            </a:r>
            <a:r>
              <a:rPr lang="en-US" altLang="ko-KR" dirty="0"/>
              <a:t>0</a:t>
            </a:r>
            <a:r>
              <a:rPr lang="ko-KR" altLang="en-US" dirty="0"/>
              <a:t>부터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E14B90-41C0-444C-B2BC-50B3345F5FF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272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CA3F7-4DFB-7E73-5D91-4A363C96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98C5AB-DEA9-350C-0F10-BF1564F23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F59BB9-DC2E-32C4-B1B8-B8A527F60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FB027-9294-7BAD-6FE1-E6DBBA47B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271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CA3F7-4DFB-7E73-5D91-4A363C96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98C5AB-DEA9-350C-0F10-BF1564F23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F59BB9-DC2E-32C4-B1B8-B8A527F60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FB027-9294-7BAD-6FE1-E6DBBA47B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72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변수에는 자료형과 일치하는 형태의 데이터만 복사가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중요한 점은 </a:t>
            </a:r>
            <a:r>
              <a:rPr lang="en-US" altLang="ko-KR" dirty="0"/>
              <a:t>=</a:t>
            </a:r>
            <a:r>
              <a:rPr lang="ko-KR" altLang="en-US" dirty="0"/>
              <a:t>을 기준으로 우 항에 있는 값을 복사하여 좌 항에 붙여넣기를 한다는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수학과 같아 좌 항</a:t>
            </a:r>
            <a:r>
              <a:rPr lang="en-US" altLang="ko-KR" dirty="0"/>
              <a:t>,</a:t>
            </a:r>
            <a:r>
              <a:rPr lang="ko-KR" altLang="en-US" dirty="0"/>
              <a:t> 우 항이 같다는 의미가 아니어서 변수는 꼭 좌 항에 위치해야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자료형 앞에 </a:t>
            </a:r>
            <a:r>
              <a:rPr lang="en-US" altLang="ko-KR" dirty="0"/>
              <a:t>u </a:t>
            </a:r>
            <a:r>
              <a:rPr lang="ko-KR" altLang="en-US" dirty="0"/>
              <a:t>가 붙어있는 경우 </a:t>
            </a:r>
            <a:r>
              <a:rPr lang="en-US" altLang="ko-KR" dirty="0"/>
              <a:t>unsigned</a:t>
            </a:r>
            <a:r>
              <a:rPr lang="ko-KR" altLang="en-US" dirty="0"/>
              <a:t>를 의미하는데</a:t>
            </a:r>
            <a:r>
              <a:rPr lang="en-US" altLang="ko-KR" dirty="0"/>
              <a:t>,</a:t>
            </a:r>
            <a:r>
              <a:rPr lang="ko-KR" altLang="en-US" dirty="0"/>
              <a:t> 이는 마이너스 기호를 사용하지 못하는 대신</a:t>
            </a:r>
            <a:r>
              <a:rPr lang="en-US" altLang="ko-KR" dirty="0"/>
              <a:t> </a:t>
            </a:r>
            <a:r>
              <a:rPr lang="ko-KR" altLang="en-US" dirty="0"/>
              <a:t>양수 값을 두 배 더 표현할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8bit </a:t>
            </a:r>
            <a:r>
              <a:rPr lang="ko-KR" altLang="en-US" dirty="0"/>
              <a:t>데이터를 기준으로 했을 때 </a:t>
            </a:r>
            <a:r>
              <a:rPr lang="en-US" altLang="ko-KR" dirty="0"/>
              <a:t>2^8</a:t>
            </a:r>
            <a:r>
              <a:rPr lang="ko-KR" altLang="en-US" dirty="0"/>
              <a:t>로 총 </a:t>
            </a:r>
            <a:r>
              <a:rPr lang="en-US" altLang="ko-KR" dirty="0"/>
              <a:t>256</a:t>
            </a:r>
            <a:r>
              <a:rPr lang="ko-KR" altLang="en-US" dirty="0"/>
              <a:t>가지의 데이터를 표현할 수 있는데</a:t>
            </a:r>
            <a:r>
              <a:rPr lang="en-US" altLang="ko-KR" dirty="0"/>
              <a:t>, 0</a:t>
            </a:r>
            <a:r>
              <a:rPr lang="ko-KR" altLang="en-US" dirty="0"/>
              <a:t>을 기준으로 음수 </a:t>
            </a:r>
            <a:r>
              <a:rPr lang="en-US" altLang="ko-KR" dirty="0"/>
              <a:t>127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양수 </a:t>
            </a:r>
            <a:r>
              <a:rPr lang="en-US" altLang="ko-KR" dirty="0"/>
              <a:t>127</a:t>
            </a:r>
            <a:r>
              <a:rPr lang="ko-KR" altLang="en-US" dirty="0"/>
              <a:t>개를 표현하거나</a:t>
            </a:r>
            <a:r>
              <a:rPr lang="en-US" altLang="ko-KR" dirty="0"/>
              <a:t>, </a:t>
            </a:r>
            <a:r>
              <a:rPr lang="ko-KR" altLang="en-US" dirty="0"/>
              <a:t>양수만 </a:t>
            </a:r>
            <a:r>
              <a:rPr lang="en-US" altLang="ko-KR" dirty="0"/>
              <a:t>255</a:t>
            </a:r>
            <a:r>
              <a:rPr lang="ko-KR" altLang="en-US" dirty="0"/>
              <a:t>개를 표현하거나 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소수 같은 경우 </a:t>
            </a:r>
            <a:r>
              <a:rPr lang="en-US" altLang="ko-KR" dirty="0"/>
              <a:t>float, double, decimal </a:t>
            </a:r>
            <a:r>
              <a:rPr lang="ko-KR" altLang="en-US" dirty="0"/>
              <a:t>세 가지 타입이 있는데</a:t>
            </a:r>
            <a:r>
              <a:rPr lang="en-US" altLang="ko-KR" dirty="0"/>
              <a:t>, </a:t>
            </a:r>
            <a:r>
              <a:rPr lang="ko-KR" altLang="en-US" dirty="0"/>
              <a:t>숫자로 된 데이터만 놓고 봤을 때</a:t>
            </a:r>
            <a:r>
              <a:rPr lang="en-US" altLang="ko-KR" dirty="0"/>
              <a:t>, </a:t>
            </a:r>
            <a:r>
              <a:rPr lang="ko-KR" altLang="en-US" dirty="0"/>
              <a:t>본 숫자가 어떤 데이터를 의미하는지 확실하게 표현하기 위해 </a:t>
            </a:r>
            <a:endParaRPr lang="en-US" altLang="ko-KR" dirty="0"/>
          </a:p>
          <a:p>
            <a:r>
              <a:rPr lang="ko-KR" altLang="en-US" dirty="0"/>
              <a:t>숫자 뒤에 </a:t>
            </a:r>
            <a:r>
              <a:rPr lang="en-US" altLang="ko-KR" dirty="0"/>
              <a:t>f </a:t>
            </a:r>
            <a:r>
              <a:rPr lang="ko-KR" altLang="en-US" dirty="0"/>
              <a:t>또는</a:t>
            </a:r>
            <a:r>
              <a:rPr lang="en-US" altLang="ko-KR" dirty="0"/>
              <a:t> m</a:t>
            </a:r>
            <a:r>
              <a:rPr lang="ko-KR" altLang="en-US" dirty="0"/>
              <a:t>을 붙여서 이 소수가 </a:t>
            </a:r>
            <a:r>
              <a:rPr lang="en-US" altLang="ko-KR" dirty="0"/>
              <a:t>float </a:t>
            </a:r>
            <a:r>
              <a:rPr lang="ko-KR" altLang="en-US" dirty="0"/>
              <a:t>인지</a:t>
            </a:r>
            <a:r>
              <a:rPr lang="en-US" altLang="ko-KR" dirty="0"/>
              <a:t>, decimal </a:t>
            </a:r>
            <a:r>
              <a:rPr lang="ko-KR" altLang="en-US" dirty="0"/>
              <a:t>인지 아니면 </a:t>
            </a:r>
            <a:r>
              <a:rPr lang="en-US" altLang="ko-KR" dirty="0"/>
              <a:t>double</a:t>
            </a:r>
            <a:r>
              <a:rPr lang="ko-KR" altLang="en-US" dirty="0"/>
              <a:t>인지 식별할 수 있도록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문자 같은 경우 단일 문자</a:t>
            </a:r>
            <a:r>
              <a:rPr lang="en-US" altLang="ko-KR" dirty="0"/>
              <a:t>(</a:t>
            </a:r>
            <a:r>
              <a:rPr lang="ko-KR" altLang="en-US" dirty="0"/>
              <a:t>한 글자</a:t>
            </a:r>
            <a:r>
              <a:rPr lang="en-US" altLang="ko-KR" dirty="0"/>
              <a:t>)</a:t>
            </a:r>
            <a:r>
              <a:rPr lang="ko-KR" altLang="en-US" dirty="0"/>
              <a:t>는 작은 따옴표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(</a:t>
            </a:r>
            <a:r>
              <a:rPr lang="ko-KR" altLang="en-US" dirty="0"/>
              <a:t>여러 글자</a:t>
            </a:r>
            <a:r>
              <a:rPr lang="en-US" altLang="ko-KR" dirty="0"/>
              <a:t>) </a:t>
            </a:r>
            <a:r>
              <a:rPr lang="ko-KR" altLang="en-US" dirty="0"/>
              <a:t>같은 경우는 큰 따옴표를 사용하여 데이터를 표현합니다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86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r>
              <a:rPr lang="en-US" altLang="ko-KR" dirty="0"/>
              <a:t>(bit)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컴퓨터가 </a:t>
            </a:r>
            <a:r>
              <a:rPr lang="ko-KR" altLang="en-US" b="1" dirty="0"/>
              <a:t>정보를 표현하는 가장 작은 단위</a:t>
            </a:r>
            <a:endParaRPr lang="en-US" altLang="ko-KR" b="1" dirty="0"/>
          </a:p>
          <a:p>
            <a:pPr marL="171450" indent="-171450">
              <a:buFontTx/>
              <a:buChar char="-"/>
            </a:pPr>
            <a:r>
              <a:rPr lang="en-US" altLang="ko-KR" b="1" dirty="0"/>
              <a:t>0 </a:t>
            </a:r>
            <a:r>
              <a:rPr lang="ko-KR" altLang="en-US" b="1" dirty="0"/>
              <a:t>또는 </a:t>
            </a:r>
            <a:r>
              <a:rPr lang="en-US" altLang="ko-KR" b="1" dirty="0"/>
              <a:t>1</a:t>
            </a:r>
            <a:r>
              <a:rPr lang="en-US" altLang="ko-KR" dirty="0"/>
              <a:t>, </a:t>
            </a:r>
            <a:r>
              <a:rPr lang="ko-KR" altLang="en-US" dirty="0"/>
              <a:t>단 두 가지 값만 가질 수 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바이트</a:t>
            </a:r>
            <a:r>
              <a:rPr lang="en-US" altLang="ko-KR" dirty="0"/>
              <a:t>(byte)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0" indent="0">
              <a:buFontTx/>
              <a:buNone/>
            </a:pPr>
            <a:r>
              <a:rPr lang="en-US" altLang="ko-KR" dirty="0"/>
              <a:t>1 byte = 8 bit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n</a:t>
            </a:r>
            <a:r>
              <a:rPr lang="ko-KR" altLang="en-US" dirty="0"/>
              <a:t>비트로는 </a:t>
            </a:r>
            <a:r>
              <a:rPr lang="en-US" altLang="ko-KR" dirty="0"/>
              <a:t>2ⁿ</a:t>
            </a:r>
            <a:r>
              <a:rPr lang="ko-KR" altLang="en-US" dirty="0"/>
              <a:t>개의 값을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241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수학에서 말하는 변수 </a:t>
            </a:r>
            <a:r>
              <a:rPr lang="en-US" altLang="ko-KR" dirty="0"/>
              <a:t>x</a:t>
            </a:r>
            <a:r>
              <a:rPr lang="ko-KR" altLang="en-US" dirty="0"/>
              <a:t>와 같은 개념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964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myNumber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변수 이름</a:t>
            </a:r>
            <a:endParaRPr lang="en-US" altLang="ko-KR" baseline="0" dirty="0" smtClean="0"/>
          </a:p>
          <a:p>
            <a:r>
              <a:rPr lang="en-US" altLang="ko-KR" baseline="0" dirty="0" smtClean="0"/>
              <a:t>Memory </a:t>
            </a:r>
            <a:r>
              <a:rPr lang="ko-KR" altLang="en-US" baseline="0" dirty="0" smtClean="0"/>
              <a:t>테이블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컴퓨터의 메모리 공간 </a:t>
            </a:r>
            <a:r>
              <a:rPr lang="en-US" altLang="ko-KR" baseline="0" dirty="0" smtClean="0"/>
              <a:t>(RAM)</a:t>
            </a:r>
            <a:r>
              <a:rPr lang="ko-KR" altLang="en-US" baseline="0" dirty="0" smtClean="0"/>
              <a:t>을 추상적 표현</a:t>
            </a:r>
            <a:endParaRPr lang="en-US" altLang="ko-KR" baseline="0" dirty="0" smtClean="0"/>
          </a:p>
          <a:p>
            <a:r>
              <a:rPr lang="en-US" altLang="ko-KR" baseline="0" dirty="0" smtClean="0"/>
              <a:t>Address: </a:t>
            </a:r>
            <a:r>
              <a:rPr lang="ko-KR" altLang="en-US" baseline="0" dirty="0" smtClean="0"/>
              <a:t>메모리의 주소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즉 데이터가 저장된 위치</a:t>
            </a:r>
            <a:endParaRPr lang="en-US" altLang="ko-KR" baseline="0" dirty="0" smtClean="0"/>
          </a:p>
          <a:p>
            <a:r>
              <a:rPr lang="en-US" altLang="ko-KR" baseline="0" dirty="0" smtClean="0"/>
              <a:t>Value : </a:t>
            </a:r>
            <a:r>
              <a:rPr lang="ko-KR" altLang="en-US" baseline="0" dirty="0" smtClean="0"/>
              <a:t>실제 저장된 값</a:t>
            </a:r>
            <a:endParaRPr lang="en-US" altLang="ko-KR" baseline="0" dirty="0" smtClean="0"/>
          </a:p>
          <a:p>
            <a:r>
              <a:rPr lang="ko-KR" altLang="en-US" baseline="0" dirty="0" smtClean="0"/>
              <a:t>화살표 </a:t>
            </a:r>
            <a:r>
              <a:rPr lang="en-US" altLang="ko-KR" baseline="0" dirty="0" smtClean="0"/>
              <a:t>: </a:t>
            </a:r>
            <a:r>
              <a:rPr lang="ko-KR" altLang="en-US" baseline="0" dirty="0" err="1" smtClean="0"/>
              <a:t>변수명이</a:t>
            </a:r>
            <a:r>
              <a:rPr lang="ko-KR" altLang="en-US" baseline="0" dirty="0" smtClean="0"/>
              <a:t> 실제 메모리 주소를 가리키고 있다는 것을 의미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dirty="0" err="1" smtClean="0"/>
              <a:t>myNumber</a:t>
            </a:r>
            <a:r>
              <a:rPr lang="ko-KR" altLang="en-US" dirty="0" smtClean="0"/>
              <a:t>는 우리가 코드를 작성할 때 쓰는 </a:t>
            </a:r>
            <a:r>
              <a:rPr lang="ko-KR" altLang="en-US" b="1" dirty="0" smtClean="0"/>
              <a:t>변수 이름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변수는 실제로 </a:t>
            </a:r>
            <a:r>
              <a:rPr lang="ko-KR" altLang="en-US" b="1" dirty="0" smtClean="0"/>
              <a:t>메모리 어딘가의 주소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예</a:t>
            </a:r>
            <a:r>
              <a:rPr lang="en-US" altLang="ko-KR" b="1" dirty="0" smtClean="0"/>
              <a:t>: 0012CCGWH80)</a:t>
            </a:r>
            <a:r>
              <a:rPr lang="ko-KR" altLang="en-US" b="1" dirty="0" smtClean="0"/>
              <a:t>에 있는 데이터를 참조</a:t>
            </a:r>
            <a:r>
              <a:rPr lang="ko-KR" altLang="en-US" dirty="0" smtClean="0"/>
              <a:t>하고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주소에는 값 </a:t>
            </a:r>
            <a:r>
              <a:rPr lang="en-US" altLang="ko-KR" dirty="0" smtClean="0"/>
              <a:t>23</a:t>
            </a:r>
            <a:r>
              <a:rPr lang="ko-KR" altLang="en-US" dirty="0" smtClean="0"/>
              <a:t>이 저장되어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우리는 </a:t>
            </a:r>
            <a:r>
              <a:rPr lang="en-US" altLang="ko-KR" dirty="0" err="1" smtClean="0"/>
              <a:t>myNumber</a:t>
            </a:r>
            <a:r>
              <a:rPr lang="ko-KR" altLang="en-US" dirty="0" smtClean="0"/>
              <a:t>라는 이름을 통해 그 값을 사용할 수 있습니다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590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식별자</a:t>
            </a:r>
            <a:r>
              <a:rPr lang="ko-KR" altLang="en-US" dirty="0" smtClean="0"/>
              <a:t> </a:t>
            </a:r>
            <a:r>
              <a:rPr lang="en-US" altLang="ko-KR" dirty="0" smtClean="0"/>
              <a:t>= </a:t>
            </a:r>
            <a:r>
              <a:rPr lang="ko-KR" altLang="en-US" dirty="0" smtClean="0"/>
              <a:t>프로그래머와 컴퓨터 사이의 약속된 이름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규칙을 </a:t>
            </a:r>
            <a:r>
              <a:rPr lang="ko-KR" altLang="en-US" dirty="0"/>
              <a:t>지키지 않으면 오류로 </a:t>
            </a:r>
            <a:r>
              <a:rPr lang="ko-KR" altLang="en-US" dirty="0" smtClean="0"/>
              <a:t>인식한다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47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9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854B1-E321-21CB-CCEA-769261ACB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66C4B9-302D-6E8A-29AB-5F15DB9758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846829-FC0D-87B6-3FB6-0FE8F34AD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8475E-02A6-F87C-B4E7-261B209CB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797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 우리가 사용할 </a:t>
            </a:r>
            <a:r>
              <a:rPr lang="en-US" altLang="ko-KR" dirty="0"/>
              <a:t>.NET Framework 4.7.2</a:t>
            </a:r>
            <a:r>
              <a:rPr lang="ko-KR" altLang="en-US" dirty="0"/>
              <a:t>는 </a:t>
            </a:r>
            <a:r>
              <a:rPr lang="en-US" altLang="ko-KR" dirty="0"/>
              <a:t>.NET</a:t>
            </a:r>
            <a:r>
              <a:rPr lang="ko-KR" altLang="en-US" dirty="0"/>
              <a:t> </a:t>
            </a:r>
            <a:r>
              <a:rPr lang="en-US" altLang="ko-KR" dirty="0"/>
              <a:t>7.3</a:t>
            </a:r>
            <a:r>
              <a:rPr lang="ko-KR" altLang="en-US" dirty="0"/>
              <a:t>을 이용하기 때문에 전역</a:t>
            </a:r>
            <a:r>
              <a:rPr lang="en-US" altLang="ko-KR" dirty="0"/>
              <a:t>(</a:t>
            </a:r>
            <a:r>
              <a:rPr lang="ko-KR" altLang="en-US" dirty="0"/>
              <a:t>아직은 배우지 않았지만</a:t>
            </a:r>
            <a:r>
              <a:rPr lang="en-US" altLang="ko-KR" dirty="0"/>
              <a:t>) </a:t>
            </a:r>
            <a:r>
              <a:rPr lang="ko-KR" altLang="en-US" dirty="0"/>
              <a:t>변수 선언이 불가능합니다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527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정답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③ </a:t>
            </a:r>
            <a:r>
              <a:rPr lang="en-US" altLang="ko-KR" b="1" dirty="0" smtClean="0"/>
              <a:t>3rdPlayer</a:t>
            </a:r>
            <a:endParaRPr lang="ko-KR" altLang="en-US" dirty="0" smtClean="0"/>
          </a:p>
          <a:p>
            <a:r>
              <a:rPr lang="ko-KR" altLang="en-US" dirty="0" smtClean="0"/>
              <a:t>숫자로 시작하면 안 됨</a:t>
            </a:r>
            <a:r>
              <a:rPr lang="en-US" altLang="ko-KR" dirty="0" smtClean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1353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정답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② </a:t>
            </a:r>
            <a:r>
              <a:rPr lang="en-US" altLang="ko-KR" b="1" dirty="0" err="1" smtClean="0"/>
              <a:t>StudentInfo</a:t>
            </a:r>
            <a:endParaRPr lang="ko-KR" altLang="en-US" dirty="0" smtClean="0"/>
          </a:p>
          <a:p>
            <a:r>
              <a:rPr lang="ko-KR" altLang="en-US" dirty="0" err="1" smtClean="0"/>
              <a:t>클래스명은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PascalCase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사용이 관례</a:t>
            </a:r>
            <a:r>
              <a:rPr lang="en-US" altLang="ko-KR" dirty="0" smtClean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969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정답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② </a:t>
            </a:r>
            <a:r>
              <a:rPr lang="en-US" altLang="ko-KR" b="1" dirty="0" smtClean="0"/>
              <a:t>total$ = 100;</a:t>
            </a:r>
            <a:endParaRPr lang="ko-KR" altLang="en-US" dirty="0" smtClean="0"/>
          </a:p>
          <a:p>
            <a:r>
              <a:rPr lang="en-US" altLang="ko-KR" dirty="0" smtClean="0"/>
              <a:t>$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식별자에</a:t>
            </a:r>
            <a:r>
              <a:rPr lang="ko-KR" altLang="en-US" dirty="0" smtClean="0"/>
              <a:t> 사용할 수 없는 특수문자</a:t>
            </a:r>
            <a:r>
              <a:rPr lang="en-US" altLang="ko-KR" dirty="0" smtClean="0"/>
              <a:t>!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699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정답</a:t>
            </a:r>
            <a:r>
              <a:rPr lang="en-US" altLang="ko-KR" dirty="0" smtClean="0"/>
              <a:t>: </a:t>
            </a:r>
            <a:r>
              <a:rPr lang="ko-KR" altLang="en-US" b="1" dirty="0" smtClean="0"/>
              <a:t>③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camelCase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변수명으로</a:t>
            </a:r>
            <a:r>
              <a:rPr lang="ko-KR" altLang="en-US" dirty="0" smtClean="0"/>
              <a:t> 권장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나머지는 </a:t>
            </a:r>
            <a:r>
              <a:rPr lang="ko-KR" altLang="en-US" dirty="0" err="1" smtClean="0"/>
              <a:t>클래스형이거나</a:t>
            </a:r>
            <a:r>
              <a:rPr lang="ko-KR" altLang="en-US" dirty="0" smtClean="0"/>
              <a:t> 잘못된 형식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2337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https://www.inflearn.com/pages/infmation-69-20240509</a:t>
            </a:r>
          </a:p>
          <a:p>
            <a:endParaRPr lang="en-US" altLang="ko-KR" dirty="0"/>
          </a:p>
          <a:p>
            <a:r>
              <a:rPr lang="ko-KR" altLang="en-US" dirty="0"/>
              <a:t>글 한번 읽어보세요</a:t>
            </a:r>
            <a:r>
              <a:rPr lang="en-US" altLang="ko-KR" dirty="0"/>
              <a:t>~ </a:t>
            </a:r>
            <a:r>
              <a:rPr lang="ko-KR" altLang="en-US" dirty="0"/>
              <a:t>나중에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57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6477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중괄호 안에서 선언된 변수를</a:t>
            </a:r>
            <a:r>
              <a:rPr lang="en-US" altLang="ko-KR" dirty="0"/>
              <a:t>, </a:t>
            </a:r>
            <a:r>
              <a:rPr lang="ko-KR" altLang="en-US" dirty="0"/>
              <a:t>중괄호 밖에서는 사용할 수 없지만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밖</a:t>
            </a:r>
            <a:r>
              <a:rPr lang="en-US" altLang="ko-KR" dirty="0"/>
              <a:t>(</a:t>
            </a:r>
            <a:r>
              <a:rPr lang="ko-KR" altLang="en-US" dirty="0"/>
              <a:t>윗줄</a:t>
            </a:r>
            <a:r>
              <a:rPr lang="en-US" altLang="ko-KR" dirty="0"/>
              <a:t>)</a:t>
            </a:r>
            <a:r>
              <a:rPr lang="ko-KR" altLang="en-US" dirty="0"/>
              <a:t>에서 선언된 변수는 중괄호 안에서도 사용이 가능합니다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234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string -&gt; int </a:t>
            </a:r>
            <a:r>
              <a:rPr lang="ko-KR" altLang="en-US" dirty="0"/>
              <a:t>로 변환하려고 할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. (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>을 뒤에 붙이면 앞에 있는 요소의 안에서 기능을 꺼내 온다고 보시면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</a:t>
            </a:r>
            <a:r>
              <a:rPr lang="en-US" altLang="ko-KR" dirty="0"/>
              <a:t>Parse</a:t>
            </a:r>
            <a:r>
              <a:rPr lang="ko-KR" altLang="en-US" dirty="0"/>
              <a:t>로 전달되는 값이 숫자로 변환이 불가능한 값이라면 오류가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Parse</a:t>
            </a:r>
            <a:r>
              <a:rPr lang="ko-KR" altLang="en-US" dirty="0"/>
              <a:t>는 대부분의 숫자형 자료형에 포함되어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893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 -&gt; string </a:t>
            </a:r>
            <a:r>
              <a:rPr lang="ko-KR" altLang="en-US" dirty="0"/>
              <a:t>으로 변환하려고 할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거의 모든 자료형 및 각종 데이터 형식에서 </a:t>
            </a:r>
            <a:r>
              <a:rPr lang="en-US" altLang="ko-KR" dirty="0"/>
              <a:t>. (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>을 찍어보면 </a:t>
            </a:r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/>
              <a:t>함수를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이는 해당 자료형을 </a:t>
            </a:r>
            <a:r>
              <a:rPr lang="en-US" altLang="ko-KR" dirty="0"/>
              <a:t>string 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로 변환시켜 주는 역할을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75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“</a:t>
            </a:r>
            <a:r>
              <a:rPr lang="en-US" altLang="ko-KR" dirty="0" err="1" smtClean="0"/>
              <a:t>Var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키워드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컴파일러가 자동으로 </a:t>
            </a:r>
            <a:r>
              <a:rPr lang="ko-KR" altLang="en-US" dirty="0" err="1" smtClean="0">
                <a:sym typeface="Wingdings" panose="05000000000000000000" pitchFamily="2" charset="2"/>
              </a:rPr>
              <a:t>자료형을</a:t>
            </a:r>
            <a:r>
              <a:rPr lang="ko-KR" altLang="en-US" dirty="0" smtClean="0">
                <a:sym typeface="Wingdings" panose="05000000000000000000" pitchFamily="2" charset="2"/>
              </a:rPr>
              <a:t> 추론하게 해주는 키워드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Why?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코드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간결 </a:t>
            </a:r>
            <a:r>
              <a:rPr lang="en-US" altLang="ko-KR" dirty="0" smtClean="0">
                <a:sym typeface="Wingdings" panose="05000000000000000000" pitchFamily="2" charset="2"/>
              </a:rPr>
              <a:t>/ </a:t>
            </a:r>
            <a:r>
              <a:rPr lang="ko-KR" altLang="en-US" dirty="0" smtClean="0">
                <a:sym typeface="Wingdings" panose="05000000000000000000" pitchFamily="2" charset="2"/>
              </a:rPr>
              <a:t>반복적 쓰는 번거로움 </a:t>
            </a:r>
            <a:r>
              <a:rPr lang="ko-KR" altLang="en-US" dirty="0" err="1" smtClean="0">
                <a:sym typeface="Wingdings" panose="05000000000000000000" pitchFamily="2" charset="2"/>
              </a:rPr>
              <a:t>줄여줌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**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**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-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Var</a:t>
            </a:r>
            <a:r>
              <a:rPr lang="ko-KR" altLang="en-US" baseline="0" dirty="0" smtClean="0"/>
              <a:t>는 반드시 초기화와 함께 사용해야 하며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초기화된 값으로 </a:t>
            </a:r>
            <a:r>
              <a:rPr lang="ko-KR" altLang="en-US" baseline="0" dirty="0" err="1" smtClean="0"/>
              <a:t>자료형이</a:t>
            </a:r>
            <a:r>
              <a:rPr lang="ko-KR" altLang="en-US" baseline="0" dirty="0" smtClean="0"/>
              <a:t> 결정되므로 명확하지 않으면 오히려 </a:t>
            </a:r>
            <a:r>
              <a:rPr lang="ko-KR" altLang="en-US" baseline="0" dirty="0" err="1" smtClean="0"/>
              <a:t>가독성이</a:t>
            </a:r>
            <a:r>
              <a:rPr lang="ko-KR" altLang="en-US" baseline="0" dirty="0" smtClean="0"/>
              <a:t> 떨어짐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+= </a:t>
            </a:r>
            <a:r>
              <a:rPr lang="ko-KR" altLang="en-US" dirty="0"/>
              <a:t>기호와 관련해서는 소스코드를 작성해서 보여줄 것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 a = 10;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아래 두 줄은 완전히 같은 기능을 함</a:t>
            </a:r>
            <a:endParaRPr lang="en-US" altLang="ko-KR" dirty="0"/>
          </a:p>
          <a:p>
            <a:r>
              <a:rPr lang="en-US" altLang="ko-KR" dirty="0"/>
              <a:t>a += 5; </a:t>
            </a:r>
          </a:p>
          <a:p>
            <a:r>
              <a:rPr lang="en-US" altLang="ko-KR" dirty="0"/>
              <a:t>a = a + 5;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64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지금은 위 내용을 전혀 모르셔도 괜찮습니다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이런 용어가 있다는 사실을 기억하고</a:t>
            </a:r>
            <a:r>
              <a:rPr lang="en-US" altLang="ko-KR" dirty="0"/>
              <a:t>, </a:t>
            </a:r>
            <a:r>
              <a:rPr lang="ko-KR" altLang="en-US" dirty="0"/>
              <a:t>위 내용을 모두 이해할 수 있도록 앞으로 교육을 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899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변수의 이름은 최소 단어 세 글자를 조합하여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예를 들어 로켓이 목적지에 도착하기 까지의 거리를 표현하는 </a:t>
            </a:r>
            <a:r>
              <a:rPr lang="en-US" altLang="ko-KR" dirty="0"/>
              <a:t>long </a:t>
            </a:r>
            <a:r>
              <a:rPr lang="ko-KR" altLang="en-US" dirty="0"/>
              <a:t>타입 변수가 있다면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distance: </a:t>
            </a:r>
            <a:r>
              <a:rPr lang="ko-KR" altLang="en-US" dirty="0"/>
              <a:t>나쁨</a:t>
            </a:r>
            <a:endParaRPr lang="en-US" altLang="ko-KR" dirty="0"/>
          </a:p>
          <a:p>
            <a:r>
              <a:rPr lang="en-US" altLang="ko-KR" dirty="0" err="1"/>
              <a:t>remainDistance</a:t>
            </a:r>
            <a:r>
              <a:rPr lang="en-US" altLang="ko-KR" dirty="0"/>
              <a:t>: </a:t>
            </a:r>
            <a:r>
              <a:rPr lang="ko-KR" altLang="en-US" dirty="0"/>
              <a:t>나쁘지 않음</a:t>
            </a:r>
            <a:endParaRPr lang="en-US" altLang="ko-KR" dirty="0"/>
          </a:p>
          <a:p>
            <a:r>
              <a:rPr lang="en-US" altLang="ko-KR" dirty="0" err="1"/>
              <a:t>remainDistnace_cm</a:t>
            </a:r>
            <a:r>
              <a:rPr lang="en-US" altLang="ko-KR" dirty="0"/>
              <a:t>: </a:t>
            </a:r>
            <a:r>
              <a:rPr lang="ko-KR" altLang="en-US" dirty="0"/>
              <a:t>좋음 </a:t>
            </a:r>
            <a:r>
              <a:rPr lang="en-US" altLang="ko-KR" dirty="0"/>
              <a:t>(</a:t>
            </a:r>
            <a:r>
              <a:rPr lang="ko-KR" altLang="en-US" dirty="0"/>
              <a:t>단위가 </a:t>
            </a:r>
            <a:r>
              <a:rPr lang="en-US" altLang="ko-KR" dirty="0"/>
              <a:t>cm </a:t>
            </a:r>
            <a:r>
              <a:rPr lang="ko-KR" altLang="en-US" dirty="0"/>
              <a:t>임을 기입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변수명을 복잡하게 짓는 경우는 많지 않지만</a:t>
            </a:r>
            <a:r>
              <a:rPr lang="en-US" altLang="ko-KR" dirty="0"/>
              <a:t>, </a:t>
            </a:r>
            <a:r>
              <a:rPr lang="ko-KR" altLang="en-US" dirty="0"/>
              <a:t>이후 클래스</a:t>
            </a:r>
            <a:r>
              <a:rPr lang="en-US" altLang="ko-KR" dirty="0"/>
              <a:t>, </a:t>
            </a:r>
            <a:r>
              <a:rPr lang="ko-KR" altLang="en-US" dirty="0"/>
              <a:t>함수 명은 용도에 맞게 고민하여 이름을 지어야 하기 때문에 지금 미리 연습하는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376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CA3F7-4DFB-7E73-5D91-4A363C96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98C5AB-DEA9-350C-0F10-BF1564F23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F59BB9-DC2E-32C4-B1B8-B8A527F60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FB027-9294-7BAD-6FE1-E6DBBA47B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3750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3D1C6-1E3A-773B-AFC0-FCE68B92C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1B0020-5881-858A-4AB9-0605C1BB20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D3D9A7-6F86-8837-D075-D241671CD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C1BAE8-D062-669A-CAD4-144DE975FB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505360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1C876-1320-0CC1-1613-B44EF114F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A6B7EE-6775-10BE-9E0F-48712EF18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B9837D-CA8A-C7A7-1B5D-B67FFDE7D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 - * / </a:t>
            </a:r>
            <a:r>
              <a:rPr lang="ko-KR" dirty="0"/>
              <a:t>는</a:t>
            </a:r>
            <a:r>
              <a:rPr lang="en-US" altLang="ko-KR" dirty="0"/>
              <a:t> </a:t>
            </a:r>
            <a:r>
              <a:rPr lang="ko-KR" dirty="0"/>
              <a:t>기본</a:t>
            </a:r>
            <a:r>
              <a:rPr lang="ko-KR" altLang="en-US" dirty="0"/>
              <a:t>적으로 알고 있으니 넘어가고</a:t>
            </a:r>
            <a:r>
              <a:rPr lang="en-US" altLang="ko-KR" dirty="0"/>
              <a:t>, </a:t>
            </a:r>
            <a:r>
              <a:rPr lang="ko-KR" altLang="en-US" dirty="0"/>
              <a:t>추가적인 연산자</a:t>
            </a: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C28135-700D-3083-E0E6-8307814CF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2934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4701E-ECBD-7B8D-7045-A2CA67C64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374C90-4D4A-79A2-77E5-4839A4225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46CFD1-06F7-47F0-FDBE-93E6F217A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476842-F5A6-9E02-9C08-FE28CC888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3141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4701E-ECBD-7B8D-7045-A2CA67C64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374C90-4D4A-79A2-77E5-4839A4225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46CFD1-06F7-47F0-FDBE-93E6F217A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476842-F5A6-9E02-9C08-FE28CC8880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23560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C6BFF-7F8C-01D2-CED3-6467985F7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E88F6C-CA5F-92B1-9D43-F746C0E15C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0BB335-6E3F-A1BB-1499-C1962CA78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406C27-3E46-F3F1-63AA-5D749AF333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06999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201C2-4388-ECEE-4888-2F44343DD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F17965-6597-5796-427B-A6D9D81061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7B3C61-2943-6065-6225-A84022815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|| </a:t>
            </a:r>
            <a:r>
              <a:rPr lang="ko-KR" altLang="en-US" dirty="0"/>
              <a:t>연산자 모든 값이 </a:t>
            </a:r>
            <a:r>
              <a:rPr lang="en-US" altLang="ko-KR" dirty="0"/>
              <a:t>false</a:t>
            </a:r>
            <a:r>
              <a:rPr lang="ko-KR" altLang="en-US" dirty="0"/>
              <a:t>일 때만 </a:t>
            </a:r>
            <a:r>
              <a:rPr lang="en-US" altLang="ko-KR" dirty="0"/>
              <a:t>false </a:t>
            </a:r>
            <a:r>
              <a:rPr lang="ko-KR" altLang="en-US" dirty="0"/>
              <a:t>반환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&amp;&amp; </a:t>
            </a:r>
            <a:r>
              <a:rPr lang="ko-KR" altLang="en-US" dirty="0"/>
              <a:t>연산자 하나라도 </a:t>
            </a:r>
            <a:r>
              <a:rPr lang="en-US" altLang="ko-KR" dirty="0"/>
              <a:t>false</a:t>
            </a:r>
            <a:r>
              <a:rPr lang="ko-KR" altLang="en-US" dirty="0"/>
              <a:t>면 </a:t>
            </a:r>
            <a:r>
              <a:rPr lang="en-US" altLang="ko-KR" dirty="0"/>
              <a:t>false </a:t>
            </a:r>
            <a:r>
              <a:rPr lang="ko-KR" altLang="en-US" dirty="0"/>
              <a:t>반환</a:t>
            </a:r>
          </a:p>
          <a:p>
            <a:endParaRPr lang="en-US" altLang="ko-KR" dirty="0"/>
          </a:p>
          <a:p>
            <a:r>
              <a:rPr lang="en-US" altLang="ko-KR" dirty="0"/>
              <a:t>!(</a:t>
            </a:r>
            <a:r>
              <a:rPr lang="ko-KR" altLang="en-US" dirty="0"/>
              <a:t>부정</a:t>
            </a:r>
            <a:r>
              <a:rPr lang="en-US" altLang="ko-KR" dirty="0"/>
              <a:t>)</a:t>
            </a:r>
            <a:r>
              <a:rPr lang="ko-KR" altLang="en-US" dirty="0"/>
              <a:t>연산자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조건이 있는 경우 앞에서부터 확인</a:t>
            </a: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8F6C3F-C91A-175A-8179-D2457BF65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3146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201C2-4388-ECEE-4888-2F44343DD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F17965-6597-5796-427B-A6D9D81061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7B3C61-2943-6065-6225-A84022815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8F6C3F-C91A-175A-8179-D2457BF65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1A1BA-5463-484A-B77A-5C292E222CA2}" type="slidenum">
              <a:rPr lang="ko-KR" altLang="en-US" smtClean="0"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969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26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5DC8D-5CA0-0F0E-CAE0-202647087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832BEA-EE8A-563F-CEC6-36B7A8C11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089923-7FC5-B206-B8E1-44F1613C9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5C69B-442A-7F6A-5031-B83D8F2DE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12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41540-B2CC-537D-B053-A35A05E8F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8EC0E8-B3B2-E82C-04BC-AA3320DE9A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7333D0B-BBE0-D0B8-EF6C-49F56F933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335C2C-C083-053A-5EE8-67B5E97638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8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F73A3-A44B-7EEC-D2FF-6FABB48D4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7B4E76-2B17-5548-0DB1-3F24C65FFE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A7E7B2-096B-FBD1-05CC-456A2995E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“B80OlI1” </a:t>
            </a:r>
            <a:r>
              <a:rPr lang="ko-KR" altLang="en-US" dirty="0"/>
              <a:t>이런 문자들을 쉽게 구분할 수 있어야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문자들이 확실히 구분되도록 만들어진 폰트를 사용해야 코딩 오류를 줄일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모두 </a:t>
            </a:r>
            <a:r>
              <a:rPr lang="ko-KR" altLang="en-US" b="1" dirty="0"/>
              <a:t>문자 폭이 일정한 </a:t>
            </a:r>
            <a:r>
              <a:rPr lang="en-US" altLang="ko-KR" b="1" dirty="0"/>
              <a:t>Mono </a:t>
            </a:r>
            <a:r>
              <a:rPr lang="ko-KR" altLang="en-US" b="1" dirty="0"/>
              <a:t>타입 폰트</a:t>
            </a:r>
            <a:endParaRPr lang="en-US" altLang="ko-KR" b="1" dirty="0"/>
          </a:p>
          <a:p>
            <a:pPr>
              <a:buNone/>
            </a:pPr>
            <a:r>
              <a:rPr lang="ko-KR" altLang="en-US" dirty="0"/>
              <a:t>📌 </a:t>
            </a:r>
            <a:r>
              <a:rPr lang="ko-KR" altLang="en-US" b="1" dirty="0" err="1"/>
              <a:t>모노스페이스</a:t>
            </a:r>
            <a:r>
              <a:rPr lang="en-US" altLang="ko-KR" b="1" dirty="0"/>
              <a:t>(Monospace)</a:t>
            </a:r>
            <a:r>
              <a:rPr lang="ko-KR" altLang="en-US" dirty="0"/>
              <a:t> </a:t>
            </a:r>
            <a:r>
              <a:rPr lang="ko-KR" altLang="en-US" dirty="0" err="1"/>
              <a:t>폰트란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각 문자가 같은 너비를 가지는 글꼴입니다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코드의 줄 정렬</a:t>
            </a:r>
            <a:r>
              <a:rPr lang="en-US" altLang="ko-KR" dirty="0"/>
              <a:t>, </a:t>
            </a:r>
            <a:r>
              <a:rPr lang="ko-KR" altLang="en-US" dirty="0"/>
              <a:t>변수 명 구분 등이 더 정확하고 예쁩니다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샘플코드를 보면</a:t>
            </a:r>
            <a:r>
              <a:rPr lang="en-US" altLang="ko-KR" dirty="0"/>
              <a:t>, </a:t>
            </a:r>
            <a:r>
              <a:rPr lang="ko-KR" altLang="en-US" dirty="0"/>
              <a:t>어떤 폰트를 썼을 때 글자들이 구분되는지 확인할 수 있음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B3F4C2-C0F5-EA60-3931-EB9E557BA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7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Scope</a:t>
            </a:r>
            <a:r>
              <a:rPr lang="ko-KR" altLang="en-US" dirty="0"/>
              <a:t>란</a:t>
            </a:r>
            <a:r>
              <a:rPr lang="en-US" altLang="ko-KR" dirty="0"/>
              <a:t>, </a:t>
            </a:r>
            <a:r>
              <a:rPr lang="ko-KR" altLang="en-US" dirty="0"/>
              <a:t>코드가 </a:t>
            </a:r>
            <a:r>
              <a:rPr lang="ko-KR" altLang="en-US" b="1" dirty="0"/>
              <a:t>어느 범위 안에서 유효하게 동작하는지</a:t>
            </a:r>
            <a:r>
              <a:rPr lang="ko-KR" altLang="en-US" dirty="0"/>
              <a:t>를 의미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지금은 클래스와 함수를 배우지 않았기 때문에 앞에 파란색으로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ko-KR" altLang="en-US" dirty="0" err="1"/>
              <a:t>적혀있으면</a:t>
            </a:r>
            <a:r>
              <a:rPr lang="ko-KR" altLang="en-US" dirty="0"/>
              <a:t> </a:t>
            </a:r>
            <a:r>
              <a:rPr lang="en-US" altLang="ko-KR" dirty="0"/>
              <a:t>class, </a:t>
            </a:r>
            <a:r>
              <a:rPr lang="ko-KR" altLang="en-US" dirty="0"/>
              <a:t>없으면 함수 정도로 이해해도 무방합니다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그래도</a:t>
            </a:r>
            <a:r>
              <a:rPr lang="en-US" altLang="ko-KR" dirty="0"/>
              <a:t> </a:t>
            </a:r>
            <a:r>
              <a:rPr lang="ko-KR" altLang="en-US" dirty="0"/>
              <a:t>살짝 설명을 하고 넘어가자면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C#</a:t>
            </a:r>
            <a:r>
              <a:rPr lang="ko-KR" altLang="en-US" dirty="0"/>
              <a:t>을 포함한 대부분의 프로그래밍 언어들은 만들고자 하는 기능을 아주 작은 단위로 쪼개서 개발을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들면 계산기를 만들 때</a:t>
            </a:r>
            <a:r>
              <a:rPr lang="en-US" altLang="ko-KR" dirty="0"/>
              <a:t>, </a:t>
            </a:r>
            <a:r>
              <a:rPr lang="ko-KR" altLang="en-US" dirty="0"/>
              <a:t>계산기에 들어있는 모든 기능을 각각 쪼개서 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 등 가능한 작은 기능으로 나눠서 각각 개발을 하는데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이런 작은 하나의 기능을 </a:t>
            </a:r>
            <a:r>
              <a:rPr lang="en-US" altLang="ko-KR" dirty="0"/>
              <a:t>"</a:t>
            </a:r>
            <a:r>
              <a:rPr lang="ko-KR" altLang="en-US" dirty="0"/>
              <a:t>함수</a:t>
            </a:r>
            <a:r>
              <a:rPr lang="en-US" altLang="ko-KR" dirty="0"/>
              <a:t>" </a:t>
            </a:r>
            <a:r>
              <a:rPr lang="ko-KR" altLang="en-US" dirty="0"/>
              <a:t>라는 것으로 만들고</a:t>
            </a:r>
            <a:r>
              <a:rPr lang="en-US" altLang="ko-KR" dirty="0"/>
              <a:t>, </a:t>
            </a:r>
            <a:r>
              <a:rPr lang="ko-KR" altLang="en-US" dirty="0"/>
              <a:t>비슷한 성격의 함수들을 모아서 클래스라는 상위 개념을 만듭니다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위 소스코드에서는 </a:t>
            </a:r>
            <a:r>
              <a:rPr lang="en-US" altLang="ko-KR" dirty="0"/>
              <a:t>Form1 (</a:t>
            </a:r>
            <a:r>
              <a:rPr lang="ko-KR" altLang="en-US" dirty="0"/>
              <a:t>윈도우 화면 </a:t>
            </a:r>
            <a:r>
              <a:rPr lang="en-US" altLang="ko-KR" dirty="0"/>
              <a:t>1) </a:t>
            </a:r>
            <a:r>
              <a:rPr lang="ko-KR" altLang="en-US" dirty="0"/>
              <a:t>이라는 클래스 안에 같은 이름으로 된 함수가 하나 있다고 볼 수 있죠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작은 단위의 묶음 또는 기능을 표현할 때 중괄호</a:t>
            </a:r>
            <a:r>
              <a:rPr lang="en-US" altLang="ko-KR" dirty="0"/>
              <a:t> {, } </a:t>
            </a:r>
            <a:r>
              <a:rPr lang="ko-KR" altLang="en-US" dirty="0"/>
              <a:t>를 사용하며</a:t>
            </a:r>
            <a:r>
              <a:rPr lang="en-US" altLang="ko-KR" dirty="0"/>
              <a:t>, </a:t>
            </a:r>
            <a:r>
              <a:rPr lang="ko-KR" altLang="en-US" dirty="0"/>
              <a:t>수학의 소괄호 </a:t>
            </a:r>
            <a:r>
              <a:rPr lang="en-US" altLang="ko-KR" dirty="0"/>
              <a:t>(, ) </a:t>
            </a:r>
            <a:r>
              <a:rPr lang="ko-KR" altLang="en-US" dirty="0"/>
              <a:t>와 어느정도 비슷한 역할을 한다고 할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4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961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파트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AAFCC098-95A8-6767-4379-8DD4626B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CB95-6D28-40F1-9DA3-1BAC5D4B5B4F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51CCB6AA-ECDD-5B10-7505-0EFEAC9C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38B667F6-930A-7162-796D-3A16CE2AF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2A323E6-E95B-6EB2-7753-649DE78B1653}"/>
              </a:ext>
            </a:extLst>
          </p:cNvPr>
          <p:cNvSpPr txBox="1">
            <a:spLocks/>
          </p:cNvSpPr>
          <p:nvPr userDrawn="1"/>
        </p:nvSpPr>
        <p:spPr>
          <a:xfrm>
            <a:off x="6096000" y="2203895"/>
            <a:ext cx="3287846" cy="4585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ko-KR" sz="2400" dirty="0">
              <a:solidFill>
                <a:srgbClr val="6EC173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8200" y="2598269"/>
            <a:ext cx="10515600" cy="1325563"/>
          </a:xfrm>
        </p:spPr>
        <p:txBody>
          <a:bodyPr>
            <a:noAutofit/>
          </a:bodyPr>
          <a:lstStyle>
            <a:lvl1pPr algn="ctr">
              <a:defRPr sz="8000" b="1">
                <a:solidFill>
                  <a:srgbClr val="6EC173"/>
                </a:solidFill>
              </a:defRPr>
            </a:lvl1pPr>
          </a:lstStyle>
          <a:p>
            <a:r>
              <a:rPr lang="ko-KR" altLang="en-US" dirty="0"/>
              <a:t>파트 제목</a:t>
            </a:r>
          </a:p>
        </p:txBody>
      </p:sp>
    </p:spTree>
    <p:extLst>
      <p:ext uri="{BB962C8B-B14F-4D97-AF65-F5344CB8AC3E}">
        <p14:creationId xmlns:p14="http://schemas.microsoft.com/office/powerpoint/2010/main" val="187976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  <a:lvl2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2pPr>
            <a:lvl3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3pPr>
            <a:lvl4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4pPr>
            <a:lvl5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8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5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2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9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6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0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06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9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SDGothicNeoH00" panose="02000503000000000000" pitchFamily="2" charset="-127"/>
          <a:ea typeface="AppleSDGothicNeoH00" panose="02000503000000000000" pitchFamily="2" charset="-127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dotnet/csharp/whats-new/csharp-version-history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dotnet/csharp/language-reference/configure-language-version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Fira+Cod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기본 문법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806EA-39D0-3C32-0817-D68E10B5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(</a:t>
            </a:r>
            <a:r>
              <a:rPr lang="ko-KR" altLang="en-US" dirty="0"/>
              <a:t>코드 영역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84D86B9F-17FC-2DDB-8F36-14C7D976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{ } </a:t>
            </a:r>
            <a:r>
              <a:rPr lang="ko-KR" altLang="en-US" dirty="0"/>
              <a:t>를 사용하여 해당 클래스</a:t>
            </a:r>
            <a:r>
              <a:rPr lang="en-US" altLang="ko-KR" dirty="0"/>
              <a:t>, </a:t>
            </a:r>
            <a:r>
              <a:rPr lang="ko-KR" altLang="en-US" dirty="0"/>
              <a:t>함수 등의 시작과 끝을 표시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8969-3E58-7760-41AC-EEA12DE5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29F81-44A4-0253-B364-0ABED2C7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E9F23-476A-C532-264C-3CC1AD83D8F5}"/>
              </a:ext>
            </a:extLst>
          </p:cNvPr>
          <p:cNvSpPr txBox="1"/>
          <p:nvPr/>
        </p:nvSpPr>
        <p:spPr>
          <a:xfrm>
            <a:off x="5010495" y="2478245"/>
            <a:ext cx="613630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WindowsFormsApp1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: Form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2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6489D89-7DE6-973B-DA32-F0768A039664}"/>
              </a:ext>
            </a:extLst>
          </p:cNvPr>
          <p:cNvCxnSpPr/>
          <p:nvPr/>
        </p:nvCxnSpPr>
        <p:spPr>
          <a:xfrm flipH="1">
            <a:off x="3106126" y="2995007"/>
            <a:ext cx="19799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E0869AA-24E3-C6D9-A506-0D96B279934C}"/>
              </a:ext>
            </a:extLst>
          </p:cNvPr>
          <p:cNvCxnSpPr/>
          <p:nvPr/>
        </p:nvCxnSpPr>
        <p:spPr>
          <a:xfrm flipH="1">
            <a:off x="3106126" y="5422071"/>
            <a:ext cx="19799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370D6BE-4222-E51F-A26E-3D2EC65EB694}"/>
              </a:ext>
            </a:extLst>
          </p:cNvPr>
          <p:cNvCxnSpPr>
            <a:cxnSpLocks/>
          </p:cNvCxnSpPr>
          <p:nvPr/>
        </p:nvCxnSpPr>
        <p:spPr>
          <a:xfrm>
            <a:off x="3106126" y="2995007"/>
            <a:ext cx="0" cy="24270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E6208D-3F6D-59A5-0A66-F751854D36B7}"/>
              </a:ext>
            </a:extLst>
          </p:cNvPr>
          <p:cNvSpPr txBox="1"/>
          <p:nvPr/>
        </p:nvSpPr>
        <p:spPr>
          <a:xfrm>
            <a:off x="454899" y="3740128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WindowsFormsApp1</a:t>
            </a:r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네임스페이스의 시작과 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C231D5E-27C2-B8EE-4D57-0C8167374A68}"/>
              </a:ext>
            </a:extLst>
          </p:cNvPr>
          <p:cNvCxnSpPr>
            <a:cxnSpLocks/>
          </p:cNvCxnSpPr>
          <p:nvPr/>
        </p:nvCxnSpPr>
        <p:spPr>
          <a:xfrm flipH="1">
            <a:off x="5010495" y="3563044"/>
            <a:ext cx="6587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D5A0BDE-2B9D-79FB-F887-F694953BF20D}"/>
              </a:ext>
            </a:extLst>
          </p:cNvPr>
          <p:cNvCxnSpPr>
            <a:cxnSpLocks/>
          </p:cNvCxnSpPr>
          <p:nvPr/>
        </p:nvCxnSpPr>
        <p:spPr>
          <a:xfrm flipH="1">
            <a:off x="5010495" y="5105936"/>
            <a:ext cx="6587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C3E9148-A56C-C3B9-6691-BF23B0DC6509}"/>
              </a:ext>
            </a:extLst>
          </p:cNvPr>
          <p:cNvCxnSpPr>
            <a:cxnSpLocks/>
          </p:cNvCxnSpPr>
          <p:nvPr/>
        </p:nvCxnSpPr>
        <p:spPr>
          <a:xfrm>
            <a:off x="5010495" y="3563044"/>
            <a:ext cx="0" cy="15428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21A206-3D39-821A-5C93-DCC1FB371F66}"/>
              </a:ext>
            </a:extLst>
          </p:cNvPr>
          <p:cNvSpPr txBox="1"/>
          <p:nvPr/>
        </p:nvSpPr>
        <p:spPr>
          <a:xfrm>
            <a:off x="3366750" y="4073929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Form1</a:t>
            </a:r>
            <a:r>
              <a:rPr lang="ko-KR" altLang="en-US"/>
              <a:t> 클래스의</a:t>
            </a:r>
            <a:endParaRPr lang="en-US" altLang="ko-KR"/>
          </a:p>
          <a:p>
            <a:r>
              <a:rPr lang="ko-KR" altLang="en-US"/>
              <a:t>시작과 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7EAC3B-3487-1D2B-AE61-A794C5C30106}"/>
              </a:ext>
            </a:extLst>
          </p:cNvPr>
          <p:cNvCxnSpPr>
            <a:cxnSpLocks/>
          </p:cNvCxnSpPr>
          <p:nvPr/>
        </p:nvCxnSpPr>
        <p:spPr>
          <a:xfrm>
            <a:off x="5138966" y="5937209"/>
            <a:ext cx="6360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FE50056-5DA7-E797-B778-0571DB92BF06}"/>
              </a:ext>
            </a:extLst>
          </p:cNvPr>
          <p:cNvCxnSpPr/>
          <p:nvPr/>
        </p:nvCxnSpPr>
        <p:spPr>
          <a:xfrm>
            <a:off x="5138966" y="5571952"/>
            <a:ext cx="0" cy="50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5A9E7ED-9A03-1A66-37F2-F172A30B59E6}"/>
              </a:ext>
            </a:extLst>
          </p:cNvPr>
          <p:cNvCxnSpPr>
            <a:cxnSpLocks/>
          </p:cNvCxnSpPr>
          <p:nvPr/>
        </p:nvCxnSpPr>
        <p:spPr>
          <a:xfrm>
            <a:off x="5775016" y="5255816"/>
            <a:ext cx="0" cy="8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CED93C-B3B8-FBAF-B9D2-422082642DFF}"/>
              </a:ext>
            </a:extLst>
          </p:cNvPr>
          <p:cNvSpPr txBox="1"/>
          <p:nvPr/>
        </p:nvSpPr>
        <p:spPr>
          <a:xfrm>
            <a:off x="5827916" y="575254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</a:t>
            </a:r>
            <a:r>
              <a:rPr lang="ko-KR" altLang="en-US" dirty="0"/>
              <a:t>으로 들여 씀</a:t>
            </a:r>
          </a:p>
        </p:txBody>
      </p:sp>
    </p:spTree>
    <p:extLst>
      <p:ext uri="{BB962C8B-B14F-4D97-AF65-F5344CB8AC3E}">
        <p14:creationId xmlns:p14="http://schemas.microsoft.com/office/powerpoint/2010/main" val="629387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806EA-39D0-3C32-0817-D68E10B5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(</a:t>
            </a:r>
            <a:r>
              <a:rPr lang="ko-KR" altLang="en-US" dirty="0"/>
              <a:t>코드 영역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31376-0F31-40AC-D248-D3CFD747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파이썬과 다르게 줄 간격</a:t>
            </a:r>
            <a:r>
              <a:rPr lang="en-US" altLang="ko-KR"/>
              <a:t>, </a:t>
            </a:r>
            <a:r>
              <a:rPr lang="ko-KR" altLang="en-US"/>
              <a:t>들여쓰기와 상관 없음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8969-3E58-7760-41AC-EEA12DE5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29F81-44A4-0253-B364-0ABED2C7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49B3E-5247-3227-A952-E409D0BE9566}"/>
              </a:ext>
            </a:extLst>
          </p:cNvPr>
          <p:cNvSpPr txBox="1"/>
          <p:nvPr/>
        </p:nvSpPr>
        <p:spPr>
          <a:xfrm>
            <a:off x="1073098" y="3047405"/>
            <a:ext cx="61363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WindowsFormsApp1</a:t>
            </a:r>
          </a:p>
          <a:p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: Form { </a:t>
            </a:r>
            <a:r>
              <a:rPr lang="en-US" altLang="ko-KR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       { InitializeComponent(); }}}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27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187C7-8373-7641-3638-C9EBB9B7A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6D2E-3800-D9AA-09F1-65DEE09B9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표기법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B047E-C455-E4E8-8A23-92F31E80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F3D62-92C4-3EDA-CC64-36ED37CA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20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BDFA10-ECF7-38FE-C364-618B7085F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CB95-6D28-40F1-9DA3-1BAC5D4B5B4F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AC1192-3240-5090-C940-3FE8EE2E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C0264-2D2C-B74D-690D-09ABEE8D6A14}"/>
              </a:ext>
            </a:extLst>
          </p:cNvPr>
          <p:cNvSpPr txBox="1"/>
          <p:nvPr/>
        </p:nvSpPr>
        <p:spPr>
          <a:xfrm>
            <a:off x="2088313" y="1735992"/>
            <a:ext cx="8246377" cy="3347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/>
              <a:t>dash-case (kebab-case)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 err="1"/>
              <a:t>snake_case</a:t>
            </a:r>
            <a:endParaRPr lang="en-US" altLang="ko-KR" sz="3600" b="1" dirty="0"/>
          </a:p>
          <a:p>
            <a:pPr algn="ctr">
              <a:lnSpc>
                <a:spcPct val="150000"/>
              </a:lnSpc>
            </a:pPr>
            <a:r>
              <a:rPr lang="en-US" altLang="ko-KR" sz="3600" b="1" dirty="0"/>
              <a:t>camelCase</a:t>
            </a:r>
          </a:p>
          <a:p>
            <a:pPr algn="ctr">
              <a:lnSpc>
                <a:spcPct val="150000"/>
              </a:lnSpc>
            </a:pPr>
            <a:r>
              <a:rPr lang="en-US" altLang="ko-KR" sz="3600" b="1" dirty="0" err="1"/>
              <a:t>PascalCase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7060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0DB307-7949-D58B-82A2-BD9AA9B7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C58EF4-F0FC-F44C-A482-6DCA246FD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E86DB-D526-9EBA-3FC4-AD9F816D5DF6}"/>
              </a:ext>
            </a:extLst>
          </p:cNvPr>
          <p:cNvSpPr txBox="1"/>
          <p:nvPr/>
        </p:nvSpPr>
        <p:spPr>
          <a:xfrm>
            <a:off x="982910" y="2782669"/>
            <a:ext cx="10226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err="1"/>
              <a:t>tomakeyoufeelmyloveknowmetoowell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03425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F0397B-C8BC-84C8-029F-01DC02E7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70B993-54C7-D13C-AC12-E3B6C00CE2D4}"/>
              </a:ext>
            </a:extLst>
          </p:cNvPr>
          <p:cNvSpPr/>
          <p:nvPr/>
        </p:nvSpPr>
        <p:spPr>
          <a:xfrm>
            <a:off x="3472513" y="2413260"/>
            <a:ext cx="706180" cy="706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A6E820-5B5E-D703-1AD9-E4627A22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16C0DD0-6671-22AF-6676-BCD4A49B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79" y="21709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/>
              <a:t>dash-case(kebab-case)</a:t>
            </a:r>
            <a:endParaRPr lang="ko-KR" altLang="en-US" sz="6600" dirty="0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2FFAF6A7-4B32-0EC6-50D2-524280C2A5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21079" y="3942929"/>
            <a:ext cx="105156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320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to-make-you-feel-my-love-know-me-too-well</a:t>
            </a:r>
            <a:endParaRPr lang="ko-KR" altLang="en-US" sz="32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3325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F0397B-C8BC-84C8-029F-01DC02E7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70B993-54C7-D13C-AC12-E3B6C00CE2D4}"/>
              </a:ext>
            </a:extLst>
          </p:cNvPr>
          <p:cNvSpPr/>
          <p:nvPr/>
        </p:nvSpPr>
        <p:spPr>
          <a:xfrm>
            <a:off x="5835712" y="2715339"/>
            <a:ext cx="836231" cy="83623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A6E820-5B5E-D703-1AD9-E4627A22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16C0DD0-6671-22AF-6676-BCD4A49B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71" y="22116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 err="1"/>
              <a:t>snake_case</a:t>
            </a:r>
            <a:endParaRPr lang="ko-KR" altLang="en-US" sz="6600" dirty="0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2FFAF6A7-4B32-0EC6-50D2-524280C2A5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99699" y="4040902"/>
            <a:ext cx="105156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36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to_make_you_feel_my_love_know_me_too_well</a:t>
            </a:r>
            <a:endParaRPr lang="ko-KR" altLang="en-US" sz="32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707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타원 9">
            <a:extLst>
              <a:ext uri="{FF2B5EF4-FFF2-40B4-BE49-F238E27FC236}">
                <a16:creationId xmlns:a16="http://schemas.microsoft.com/office/drawing/2014/main" id="{D470B993-54C7-D13C-AC12-E3B6C00CE2D4}"/>
              </a:ext>
            </a:extLst>
          </p:cNvPr>
          <p:cNvSpPr/>
          <p:nvPr/>
        </p:nvSpPr>
        <p:spPr>
          <a:xfrm>
            <a:off x="6125317" y="2270130"/>
            <a:ext cx="920200" cy="9202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F0397B-C8BC-84C8-029F-01DC02E7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16C0DD0-6671-22AF-6676-BCD4A49B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575" y="21373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/>
              <a:t>camelCase</a:t>
            </a:r>
            <a:endParaRPr lang="ko-KR" altLang="en-US" sz="6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A6E820-5B5E-D703-1AD9-E4627A22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내용 개체 틀 5">
            <a:extLst>
              <a:ext uri="{FF2B5EF4-FFF2-40B4-BE49-F238E27FC236}">
                <a16:creationId xmlns:a16="http://schemas.microsoft.com/office/drawing/2014/main" id="{2FFAF6A7-4B32-0EC6-50D2-524280C2A56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28575" y="3999485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40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toMakeYouFeelMyLoveKnowMeTooWell</a:t>
            </a:r>
            <a:endParaRPr lang="ko-KR" altLang="en-US" sz="32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79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F0397B-C8BC-84C8-029F-01DC02E70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470B993-54C7-D13C-AC12-E3B6C00CE2D4}"/>
              </a:ext>
            </a:extLst>
          </p:cNvPr>
          <p:cNvSpPr/>
          <p:nvPr/>
        </p:nvSpPr>
        <p:spPr>
          <a:xfrm>
            <a:off x="3711818" y="2319287"/>
            <a:ext cx="947955" cy="9479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8A9060B-A033-8F5B-90C2-15E54BAC7EF2}"/>
              </a:ext>
            </a:extLst>
          </p:cNvPr>
          <p:cNvSpPr/>
          <p:nvPr/>
        </p:nvSpPr>
        <p:spPr>
          <a:xfrm>
            <a:off x="6188066" y="2319286"/>
            <a:ext cx="947955" cy="94795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16C0DD0-6671-22AF-6676-BCD4A49B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46" y="22069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 err="1"/>
              <a:t>PascalCase</a:t>
            </a:r>
            <a:endParaRPr lang="ko-KR" altLang="en-US" sz="6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A6E820-5B5E-D703-1AD9-E4627A22E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94F5186B-3CC4-C6C5-0E8F-A82DC1D4EADA}"/>
              </a:ext>
            </a:extLst>
          </p:cNvPr>
          <p:cNvSpPr txBox="1">
            <a:spLocks/>
          </p:cNvSpPr>
          <p:nvPr/>
        </p:nvSpPr>
        <p:spPr>
          <a:xfrm>
            <a:off x="804746" y="4078396"/>
            <a:ext cx="10515600" cy="6463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4000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ToMakeYouFeelMyLoveKnowMeTooWell</a:t>
            </a:r>
            <a:endParaRPr lang="ko-KR" altLang="en-US" sz="320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644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187C7-8373-7641-3638-C9EBB9B7A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6D2E-3800-D9AA-09F1-65DEE09B9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306" y="1953647"/>
            <a:ext cx="9164493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Zero-based numbering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B047E-C455-E4E8-8A23-92F31E80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F3D62-92C4-3EDA-CC64-36ED37CA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98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 </a:t>
            </a:r>
            <a:r>
              <a:rPr lang="ko-KR" altLang="en-US"/>
              <a:t>및 </a:t>
            </a:r>
            <a:r>
              <a:rPr lang="en-US" altLang="ko-KR"/>
              <a:t>.Net</a:t>
            </a:r>
            <a:r>
              <a:rPr lang="ko-KR" altLang="en-US"/>
              <a:t> 버전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00EF4D2-5102-C287-11B6-D4CFA6B48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6659" y="1916427"/>
            <a:ext cx="7058598" cy="358197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C026A-4AEE-1D09-B8BE-7B99D0A7ABD2}"/>
              </a:ext>
            </a:extLst>
          </p:cNvPr>
          <p:cNvSpPr txBox="1"/>
          <p:nvPr/>
        </p:nvSpPr>
        <p:spPr>
          <a:xfrm>
            <a:off x="7798849" y="2531604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C#</a:t>
            </a:r>
            <a:r>
              <a:rPr lang="ko-KR" altLang="en-US"/>
              <a:t> </a:t>
            </a:r>
            <a:r>
              <a:rPr lang="en-US" altLang="ko-KR"/>
              <a:t>7.3</a:t>
            </a:r>
            <a:r>
              <a:rPr lang="ko-KR" altLang="en-US"/>
              <a:t> 에서는 전역변수 사용이 불가능 </a:t>
            </a:r>
          </a:p>
        </p:txBody>
      </p:sp>
      <p:sp>
        <p:nvSpPr>
          <p:cNvPr id="12" name="TextBox 11">
            <a:hlinkClick r:id="rId4"/>
            <a:extLst>
              <a:ext uri="{FF2B5EF4-FFF2-40B4-BE49-F238E27FC236}">
                <a16:creationId xmlns:a16="http://schemas.microsoft.com/office/drawing/2014/main" id="{CFA036A5-81DF-2A48-8E98-EE3A84B8875E}"/>
              </a:ext>
            </a:extLst>
          </p:cNvPr>
          <p:cNvSpPr txBox="1"/>
          <p:nvPr/>
        </p:nvSpPr>
        <p:spPr>
          <a:xfrm>
            <a:off x="5889442" y="5517961"/>
            <a:ext cx="6136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https://learn.microsoft.com/ko-kr/dotnet/csharp/whats-new/csharp-version-history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E3448-C4F6-C231-8352-BCC45B7CD97E}"/>
              </a:ext>
            </a:extLst>
          </p:cNvPr>
          <p:cNvSpPr txBox="1"/>
          <p:nvPr/>
        </p:nvSpPr>
        <p:spPr>
          <a:xfrm>
            <a:off x="5889442" y="5202539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C#</a:t>
            </a:r>
            <a:r>
              <a:rPr lang="ko-KR" altLang="en-US"/>
              <a:t>의 역사 </a:t>
            </a:r>
            <a:r>
              <a:rPr lang="en-US" altLang="ko-KR"/>
              <a:t>(</a:t>
            </a:r>
            <a:r>
              <a:rPr lang="ko-KR" altLang="en-US"/>
              <a:t>공식 문서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프로그래밍에서는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기반으로 번호를 매긴다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특수한 경우를 제외하고는 </a:t>
            </a:r>
            <a:r>
              <a:rPr lang="en-US" altLang="ko-KR" b="1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</a:t>
            </a:r>
            <a:r>
              <a:rPr lang="ko-KR" altLang="en-US" b="1" dirty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부터 숫자를 </a:t>
            </a:r>
            <a:r>
              <a:rPr lang="ko-KR" altLang="en-US" b="1" dirty="0" smtClean="0">
                <a:solidFill>
                  <a:schemeClr val="accent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시작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함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첫 번째 요소의 번호</a:t>
            </a:r>
            <a:r>
              <a:rPr lang="en-US" altLang="ko-KR" dirty="0"/>
              <a:t>(index)</a:t>
            </a:r>
            <a:r>
              <a:rPr lang="ko-KR" altLang="en-US" dirty="0"/>
              <a:t>가 </a:t>
            </a:r>
            <a:r>
              <a:rPr lang="en-US" altLang="ko-KR" b="1" dirty="0"/>
              <a:t>0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Zero-based Numbering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496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전자 인간'으로 인정받은 로봇, 세금도 내야 할까? : 네이버 포스트">
            <a:extLst>
              <a:ext uri="{FF2B5EF4-FFF2-40B4-BE49-F238E27FC236}">
                <a16:creationId xmlns:a16="http://schemas.microsoft.com/office/drawing/2014/main" id="{84B4980F-7834-BF60-09E3-32D9407C6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08" y="3714161"/>
            <a:ext cx="2500927" cy="2500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화이팅 - 뽐뿌:짤방갤러리">
            <a:extLst>
              <a:ext uri="{FF2B5EF4-FFF2-40B4-BE49-F238E27FC236}">
                <a16:creationId xmlns:a16="http://schemas.microsoft.com/office/drawing/2014/main" id="{E6D3F84E-1B3A-FFEF-6B72-9E0EDD4CFC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480"/>
          <a:stretch/>
        </p:blipFill>
        <p:spPr bwMode="auto">
          <a:xfrm>
            <a:off x="489408" y="494122"/>
            <a:ext cx="2500927" cy="219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6C226-6DF5-E7DA-7B6E-694B7A28DFF2}"/>
              </a:ext>
            </a:extLst>
          </p:cNvPr>
          <p:cNvSpPr txBox="1"/>
          <p:nvPr/>
        </p:nvSpPr>
        <p:spPr>
          <a:xfrm>
            <a:off x="4110087" y="1392716"/>
            <a:ext cx="5093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1 2 3 4 5 6 7 8 9 10 ~</a:t>
            </a:r>
            <a:endParaRPr lang="ko-KR" altLang="en-US" sz="400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1CF2C-272B-673E-3472-3C46DC6F4D48}"/>
              </a:ext>
            </a:extLst>
          </p:cNvPr>
          <p:cNvSpPr txBox="1"/>
          <p:nvPr/>
        </p:nvSpPr>
        <p:spPr>
          <a:xfrm>
            <a:off x="4110087" y="4788771"/>
            <a:ext cx="48718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+mn-ea"/>
              </a:rPr>
              <a:t>0 1 2 3 4 5 6 7 8 9 ~</a:t>
            </a:r>
            <a:endParaRPr lang="ko-KR" altLang="en-US" sz="4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3824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인덱스 </a:t>
            </a:r>
            <a:r>
              <a:rPr lang="en-US" altLang="ko-KR" dirty="0" smtClean="0"/>
              <a:t>(Index)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4034" cy="4351338"/>
          </a:xfrm>
        </p:spPr>
        <p:txBody>
          <a:bodyPr/>
          <a:lstStyle/>
          <a:p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C#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포함한 대부분의 프로그래밍 언어에서 데이터의 위치를 가리키는 번호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배열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리스트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문자열과 같은 </a:t>
            </a:r>
            <a:r>
              <a:rPr lang="en-US" altLang="ko-KR" b="1" dirty="0" smtClean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‘</a:t>
            </a:r>
            <a:r>
              <a:rPr lang="ko-KR" altLang="en-US" b="1" dirty="0" smtClean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순서가 있는</a:t>
            </a:r>
            <a:r>
              <a:rPr lang="en-US" altLang="ko-KR" b="1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b="1" dirty="0" smtClean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</a:t>
            </a:r>
            <a:r>
              <a:rPr lang="en-US" altLang="ko-KR" b="1" dirty="0" smtClean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’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각 요소를 구별하기 위해 부여된 번호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특정 위치의 데이터에 빠르게 접근하거나 수정하기 위해 사용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675" y="4096244"/>
            <a:ext cx="7159083" cy="208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4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187C7-8373-7641-3638-C9EBB9B7A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6D2E-3800-D9AA-09F1-65DEE09B9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주석</a:t>
            </a:r>
            <a:endParaRPr lang="ko-KR" altLang="en-US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B047E-C455-E4E8-8A23-92F31E80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F3D62-92C4-3EDA-CC64-36ED37CA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788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한 줄 주석 </a:t>
            </a:r>
            <a:r>
              <a:rPr lang="en-US" altLang="ko-KR" dirty="0" smtClean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(//)</a:t>
            </a:r>
            <a:endParaRPr lang="ko-KR" altLang="en-US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45168"/>
          </a:xfrm>
        </p:spPr>
        <p:txBody>
          <a:bodyPr/>
          <a:lstStyle/>
          <a:p>
            <a:r>
              <a:rPr lang="en-US" altLang="ko-KR" dirty="0" smtClean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//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이후의 문장은 모두 주석으로 간주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주로 짧은 설명이나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TODO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기록할 때 사용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838200" y="29707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pleSDGothicNeoH00" panose="02000503000000000000" pitchFamily="2" charset="-127"/>
                <a:ea typeface="AppleSDGothicNeoH00" panose="02000503000000000000" pitchFamily="2" charset="-127"/>
                <a:cs typeface="Malgun Gothic Semilight" panose="020B0503020000020004" pitchFamily="34" charset="-127"/>
              </a:defRPr>
            </a:lvl1pPr>
          </a:lstStyle>
          <a:p>
            <a:r>
              <a:rPr lang="ko-KR" altLang="en-US" dirty="0" smtClean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여러 줄 주석 </a:t>
            </a:r>
            <a:r>
              <a:rPr lang="en-US" altLang="ko-KR" dirty="0" smtClean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(/* */)</a:t>
            </a:r>
            <a:endParaRPr lang="ko-KR" altLang="en-US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838200" y="4302047"/>
            <a:ext cx="10515600" cy="1145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SDGothicNeoB00" panose="02000503000000000000" pitchFamily="2" charset="-127"/>
                <a:ea typeface="AppleSDGothicNeoB00" panose="02000503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블록 단위로 주석을 달고 싶을 때 사용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중첩은 안됨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안에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다른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/* */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 쓰면 오류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274" y="1701839"/>
            <a:ext cx="3702977" cy="378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93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187C7-8373-7641-3638-C9EBB9B7A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6D2E-3800-D9AA-09F1-65DEE09B9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변수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B047E-C455-E4E8-8A23-92F31E80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F3D62-92C4-3EDA-CC64-36ED37CA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725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기본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B8C59-0ADB-33A1-C718-7F2B5D59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316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num = -100;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ko-KR" alt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p_num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= 321; 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양수만 가능</a:t>
            </a:r>
            <a:endParaRPr lang="ko-KR" alt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f_num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= 124.5213f;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d_num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= 321.321;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D_num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= 987.654m;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word = </a:t>
            </a:r>
            <a:r>
              <a:rPr lang="en-US" altLang="ko-KR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유니코드 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16bit </a:t>
            </a:r>
            <a:r>
              <a:rPr lang="ko-KR" alt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문자 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한 글자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)</a:t>
            </a:r>
            <a:endParaRPr lang="ko-KR" alt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ko-KR" alt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altLang="ko-KR" dirty="0">
                <a:solidFill>
                  <a:srgbClr val="A31515"/>
                </a:solidFill>
                <a:latin typeface="Cascadia Mono" panose="020B0609020000020004" pitchFamily="49" charset="0"/>
              </a:rPr>
              <a:t>"John"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유니코드 문자열</a:t>
            </a:r>
            <a:endParaRPr lang="ko-KR" altLang="en-US" sz="4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12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080CE-4FD1-5690-4D53-BCAED700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8B500-4C1E-7425-8219-F1E2F7CB8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실제로 변수의 크기 만큼 메모리</a:t>
            </a:r>
            <a:r>
              <a:rPr lang="en-US" altLang="ko-KR" dirty="0"/>
              <a:t>(RAM)</a:t>
            </a:r>
            <a:r>
              <a:rPr lang="ko-KR" altLang="en-US" dirty="0"/>
              <a:t>에서 용량을 차지함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91EDC-DF0F-D69B-3AB6-A017A438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A280D-5E7A-E5BB-0987-B83EC773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ED5002E2-D717-DEFC-350D-59960BFFB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49" y="2369730"/>
            <a:ext cx="76111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76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자료형의 종류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58E1438-F3C3-4349-908F-D1614CC8D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572" y="2072212"/>
            <a:ext cx="9716856" cy="3858163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363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변수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 variable,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변하는 값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변수는 데이터를 담는 빈 그릇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</a:t>
            </a: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변수 이름은 </a:t>
            </a:r>
            <a:r>
              <a:rPr lang="ko-KR" altLang="en-US" dirty="0" err="1"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식별자</a:t>
            </a:r>
            <a:r>
              <a:rPr lang="ko-KR" altLang="en-US" dirty="0"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 err="1"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네이밍</a:t>
            </a:r>
            <a:r>
              <a:rPr lang="ko-KR" altLang="en-US" dirty="0">
                <a:solidFill>
                  <a:schemeClr val="accent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규칙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적용 됨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122" name="Picture 2" descr="JavaScript] 변수란? - 하나몬">
            <a:extLst>
              <a:ext uri="{FF2B5EF4-FFF2-40B4-BE49-F238E27FC236}">
                <a16:creationId xmlns:a16="http://schemas.microsoft.com/office/drawing/2014/main" id="{78BD32F7-5C33-4786-ADB2-B79C1D691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272" y="3632345"/>
            <a:ext cx="8601456" cy="2679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02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 </a:t>
            </a:r>
            <a:r>
              <a:rPr lang="ko-KR" altLang="en-US"/>
              <a:t>및 </a:t>
            </a:r>
            <a:r>
              <a:rPr lang="en-US" altLang="ko-KR"/>
              <a:t>.Net</a:t>
            </a:r>
            <a:r>
              <a:rPr lang="ko-KR" altLang="en-US"/>
              <a:t> 버전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C026A-4AEE-1D09-B8BE-7B99D0A7ABD2}"/>
              </a:ext>
            </a:extLst>
          </p:cNvPr>
          <p:cNvSpPr txBox="1"/>
          <p:nvPr/>
        </p:nvSpPr>
        <p:spPr>
          <a:xfrm>
            <a:off x="7477675" y="2327564"/>
            <a:ext cx="39084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C#</a:t>
            </a:r>
            <a:r>
              <a:rPr lang="ko-KR" altLang="en-US"/>
              <a:t> 버전은 닷넷 버전에 따라 달라짐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.Net Core -&gt; </a:t>
            </a:r>
            <a:r>
              <a:rPr lang="ko-KR" altLang="en-US"/>
              <a:t>오픈소스</a:t>
            </a:r>
            <a:r>
              <a:rPr lang="en-US" altLang="ko-KR"/>
              <a:t>, </a:t>
            </a:r>
            <a:r>
              <a:rPr lang="ko-KR" altLang="en-US"/>
              <a:t>멀티 플랫폼</a:t>
            </a:r>
            <a:endParaRPr lang="en-US" altLang="ko-KR"/>
          </a:p>
          <a:p>
            <a:r>
              <a:rPr lang="en-US" altLang="ko-KR"/>
              <a:t>.Net Framework -&gt; </a:t>
            </a:r>
            <a:r>
              <a:rPr lang="ko-KR" altLang="en-US"/>
              <a:t>윈도우용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.Net 5.x </a:t>
            </a:r>
            <a:r>
              <a:rPr lang="ko-KR" altLang="en-US"/>
              <a:t>부터 </a:t>
            </a:r>
            <a:r>
              <a:rPr lang="en-US" altLang="ko-KR"/>
              <a:t>Core</a:t>
            </a:r>
            <a:r>
              <a:rPr lang="ko-KR" altLang="en-US"/>
              <a:t>와 </a:t>
            </a:r>
            <a:r>
              <a:rPr lang="en-US" altLang="ko-KR"/>
              <a:t>Framework </a:t>
            </a:r>
            <a:r>
              <a:rPr lang="ko-KR" altLang="en-US"/>
              <a:t>통합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FB36BE-C955-926D-D4F0-68BFC4806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7" y="1325563"/>
            <a:ext cx="6858957" cy="4696480"/>
          </a:xfrm>
          <a:prstGeom prst="rect">
            <a:avLst/>
          </a:prstGeom>
        </p:spPr>
      </p:pic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7E7DF406-6BC7-9F8A-0B2A-D43E7F0592AC}"/>
              </a:ext>
            </a:extLst>
          </p:cNvPr>
          <p:cNvSpPr txBox="1"/>
          <p:nvPr/>
        </p:nvSpPr>
        <p:spPr>
          <a:xfrm>
            <a:off x="7477675" y="5017186"/>
            <a:ext cx="4384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4"/>
              </a:rPr>
              <a:t>https://learn.microsoft.com/ko-kr/dotnet/csharp/language-reference/configure-language-version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5CDDBB-E428-AC8D-4F71-3A7B2DFFBA5E}"/>
              </a:ext>
            </a:extLst>
          </p:cNvPr>
          <p:cNvSpPr/>
          <p:nvPr/>
        </p:nvSpPr>
        <p:spPr>
          <a:xfrm>
            <a:off x="498763" y="5592198"/>
            <a:ext cx="4345289" cy="348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667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2163337"/>
            <a:ext cx="9468396" cy="326845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21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식별자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42C9-AD46-4D01-B61B-33D812751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프로그래밍 언어에서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이름을 붙일 때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사용하는 단어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주로 변수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함수 이름 등으로 사용함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solidFill>
                  <a:srgbClr val="F99F2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규칙</a:t>
            </a:r>
            <a:endParaRPr lang="en-US" altLang="ko-KR" dirty="0">
              <a:solidFill>
                <a:srgbClr val="F99F2C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첫 문자는 알파벳 문자이거나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밑줄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(_)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이어야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함</a:t>
            </a: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나머지 문자는 문자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밑줄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(_)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또는 숫자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(0-9)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여야 함</a:t>
            </a:r>
          </a:p>
          <a:p>
            <a:pPr lvl="1"/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대소문자 구분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예약어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불가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관례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camelCase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변수명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매개변수</a:t>
            </a:r>
            <a:endParaRPr lang="en-US" altLang="ko-KR" dirty="0" smtClean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PascalCase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클래스명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메서드명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속성명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ko-KR" altLang="en-US" dirty="0">
              <a:solidFill>
                <a:srgbClr val="F99F2C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442" y="2373703"/>
            <a:ext cx="4281558" cy="22155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14188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예약어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컴파일러에 특별한 의미가 있는 미리 정의된 예약 </a:t>
            </a:r>
            <a:r>
              <a:rPr lang="ko-KR" altLang="en-US" dirty="0" err="1" smtClean="0"/>
              <a:t>식별자</a:t>
            </a:r>
            <a:endParaRPr lang="en-US" altLang="ko-KR" dirty="0" smtClean="0"/>
          </a:p>
          <a:p>
            <a:r>
              <a:rPr lang="en-US" altLang="ko-KR" dirty="0"/>
              <a:t>C# </a:t>
            </a:r>
            <a:r>
              <a:rPr lang="ko-KR" altLang="en-US" dirty="0"/>
              <a:t>언어 자체에서 </a:t>
            </a:r>
            <a:r>
              <a:rPr lang="ko-KR" altLang="en-US" b="1" dirty="0">
                <a:solidFill>
                  <a:srgbClr val="00B050"/>
                </a:solidFill>
              </a:rPr>
              <a:t>미리 정해놓은 의미가 있는 키워드</a:t>
            </a:r>
            <a:r>
              <a:rPr lang="ko-KR" altLang="en-US" dirty="0"/>
              <a:t>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프로그래머가 **</a:t>
            </a:r>
            <a:r>
              <a:rPr lang="ko-KR" altLang="en-US" dirty="0" err="1"/>
              <a:t>식별자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, </a:t>
            </a:r>
            <a:r>
              <a:rPr lang="ko-KR" altLang="en-US" dirty="0" err="1"/>
              <a:t>함수명</a:t>
            </a:r>
            <a:r>
              <a:rPr lang="ko-KR" altLang="en-US" dirty="0"/>
              <a:t> 등</a:t>
            </a:r>
            <a:r>
              <a:rPr lang="en-US" altLang="ko-KR" dirty="0"/>
              <a:t>)**</a:t>
            </a:r>
            <a:r>
              <a:rPr lang="ko-KR" altLang="en-US" dirty="0"/>
              <a:t>로 사용할 수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691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DE5C9-10EA-C492-5CF2-843FF1362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F2A275-4127-D1CB-714C-747EAFF3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4월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278" y="827882"/>
            <a:ext cx="8212409" cy="540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55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59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 smtClean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Q1</a:t>
            </a:r>
            <a:r>
              <a:rPr lang="en-US" altLang="ko-KR" sz="4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4800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퀴즈</a:t>
            </a:r>
            <a:endParaRPr lang="ko-KR" altLang="en-US" sz="48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07326" y="2330627"/>
            <a:ext cx="103464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3200" dirty="0" smtClean="0"/>
          </a:p>
          <a:p>
            <a:r>
              <a:rPr lang="ko-KR" altLang="en-US" sz="3200" dirty="0" smtClean="0"/>
              <a:t>① </a:t>
            </a:r>
            <a:r>
              <a:rPr lang="ko-KR" altLang="en-US" sz="3200" dirty="0" err="1"/>
              <a:t>totalCount</a:t>
            </a:r>
            <a:r>
              <a:rPr lang="ko-KR" altLang="en-US" sz="3200" dirty="0"/>
              <a:t>  </a:t>
            </a:r>
          </a:p>
          <a:p>
            <a:r>
              <a:rPr lang="ko-KR" altLang="en-US" sz="3200" dirty="0"/>
              <a:t>② _</a:t>
            </a:r>
            <a:r>
              <a:rPr lang="ko-KR" altLang="en-US" sz="3200" dirty="0" err="1"/>
              <a:t>score</a:t>
            </a:r>
            <a:r>
              <a:rPr lang="ko-KR" altLang="en-US" sz="3200" dirty="0"/>
              <a:t>  </a:t>
            </a:r>
          </a:p>
          <a:p>
            <a:r>
              <a:rPr lang="ko-KR" altLang="en-US" sz="3200" dirty="0"/>
              <a:t>③ 3rdPlayer  </a:t>
            </a:r>
          </a:p>
          <a:p>
            <a:r>
              <a:rPr lang="ko-KR" altLang="en-US" sz="3200" dirty="0"/>
              <a:t>④ </a:t>
            </a:r>
            <a:r>
              <a:rPr lang="ko-KR" altLang="en-US" sz="3200" dirty="0" err="1"/>
              <a:t>user_name</a:t>
            </a:r>
            <a:endParaRPr lang="ko-KR" altLang="en-US" sz="3200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26" y="1579198"/>
            <a:ext cx="10515600" cy="1015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Q. </a:t>
            </a:r>
            <a:r>
              <a:rPr lang="ko-KR" altLang="en-US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다음 중 가장 적절하게 이름이 지어진 것은</a:t>
            </a: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8557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59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 smtClean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Q2</a:t>
            </a:r>
            <a:r>
              <a:rPr lang="en-US" altLang="ko-KR" sz="4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4800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퀴즈</a:t>
            </a:r>
            <a:endParaRPr lang="ko-KR" altLang="en-US" sz="48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07326" y="2330627"/>
            <a:ext cx="103464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 smtClean="0"/>
          </a:p>
          <a:p>
            <a:r>
              <a:rPr lang="en-US" altLang="ko-KR" sz="3200" dirty="0" smtClean="0"/>
              <a:t>① </a:t>
            </a:r>
            <a:r>
              <a:rPr lang="en-US" altLang="ko-KR" sz="3200" dirty="0" err="1"/>
              <a:t>student_info</a:t>
            </a:r>
            <a:r>
              <a:rPr lang="en-US" altLang="ko-KR" sz="3200" dirty="0"/>
              <a:t>  </a:t>
            </a:r>
          </a:p>
          <a:p>
            <a:r>
              <a:rPr lang="en-US" altLang="ko-KR" sz="3200" dirty="0"/>
              <a:t>② </a:t>
            </a:r>
            <a:r>
              <a:rPr lang="en-US" altLang="ko-KR" sz="3200" dirty="0" err="1"/>
              <a:t>StudentInfo</a:t>
            </a:r>
            <a:r>
              <a:rPr lang="en-US" altLang="ko-KR" sz="3200" dirty="0"/>
              <a:t>  </a:t>
            </a:r>
          </a:p>
          <a:p>
            <a:r>
              <a:rPr lang="en-US" altLang="ko-KR" sz="3200" dirty="0"/>
              <a:t>③ </a:t>
            </a:r>
            <a:r>
              <a:rPr lang="en-US" altLang="ko-KR" sz="3200" dirty="0" err="1"/>
              <a:t>studentinfo</a:t>
            </a:r>
            <a:r>
              <a:rPr lang="en-US" altLang="ko-KR" sz="3200" dirty="0"/>
              <a:t>  </a:t>
            </a:r>
          </a:p>
          <a:p>
            <a:r>
              <a:rPr lang="en-US" altLang="ko-KR" sz="3200" dirty="0"/>
              <a:t>④ STUDENTINFO</a:t>
            </a:r>
            <a:endParaRPr lang="ko-KR" altLang="en-US" sz="3200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26" y="1579198"/>
            <a:ext cx="10515600" cy="10153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Q. </a:t>
            </a:r>
            <a:r>
              <a:rPr lang="ko-KR" altLang="en-US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다음 중 **클래스 이름**으로 가장 적절한 </a:t>
            </a:r>
            <a:r>
              <a:rPr lang="ko-KR" altLang="en-US" sz="4000" dirty="0" err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식별자는</a:t>
            </a: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?</a:t>
            </a:r>
            <a:endParaRPr lang="en-US" altLang="ko-KR" sz="4000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5984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59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 smtClean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Q3</a:t>
            </a:r>
            <a:r>
              <a:rPr lang="en-US" altLang="ko-KR" sz="4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4800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퀴즈</a:t>
            </a:r>
            <a:endParaRPr lang="ko-KR" altLang="en-US" sz="48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07326" y="2330627"/>
            <a:ext cx="103464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 smtClean="0"/>
          </a:p>
          <a:p>
            <a:r>
              <a:rPr lang="en-US" altLang="ko-KR" sz="3200" dirty="0" smtClean="0"/>
              <a:t>① </a:t>
            </a:r>
            <a:r>
              <a:rPr lang="en-US" altLang="ko-KR" sz="3200" dirty="0" err="1"/>
              <a:t>int</a:t>
            </a:r>
            <a:r>
              <a:rPr lang="en-US" altLang="ko-KR" sz="3200" dirty="0"/>
              <a:t> @</a:t>
            </a:r>
            <a:r>
              <a:rPr lang="en-US" altLang="ko-KR" sz="3200" dirty="0" err="1"/>
              <a:t>int</a:t>
            </a:r>
            <a:r>
              <a:rPr lang="en-US" altLang="ko-KR" sz="3200" dirty="0"/>
              <a:t> = 5;  </a:t>
            </a:r>
          </a:p>
          <a:p>
            <a:r>
              <a:rPr lang="en-US" altLang="ko-KR" sz="3200" dirty="0"/>
              <a:t>② </a:t>
            </a:r>
            <a:r>
              <a:rPr lang="en-US" altLang="ko-KR" sz="3200" dirty="0" err="1"/>
              <a:t>int</a:t>
            </a:r>
            <a:r>
              <a:rPr lang="en-US" altLang="ko-KR" sz="3200" dirty="0"/>
              <a:t> total$ = 100;  </a:t>
            </a:r>
          </a:p>
          <a:p>
            <a:r>
              <a:rPr lang="en-US" altLang="ko-KR" sz="3200" dirty="0"/>
              <a:t>③ </a:t>
            </a:r>
            <a:r>
              <a:rPr lang="en-US" altLang="ko-KR" sz="3200" dirty="0" err="1"/>
              <a:t>int</a:t>
            </a:r>
            <a:r>
              <a:rPr lang="en-US" altLang="ko-KR" sz="3200" dirty="0"/>
              <a:t> _value = 10;  </a:t>
            </a:r>
          </a:p>
          <a:p>
            <a:r>
              <a:rPr lang="en-US" altLang="ko-KR" sz="3200" dirty="0"/>
              <a:t>④ </a:t>
            </a:r>
            <a:r>
              <a:rPr lang="en-US" altLang="ko-KR" sz="3200" dirty="0" err="1"/>
              <a:t>int</a:t>
            </a:r>
            <a:r>
              <a:rPr lang="en-US" altLang="ko-KR" sz="3200" dirty="0"/>
              <a:t> count2 = 2;</a:t>
            </a:r>
            <a:endParaRPr lang="ko-KR" altLang="en-US" sz="3200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26" y="1579198"/>
            <a:ext cx="10515600" cy="10153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Q. </a:t>
            </a:r>
            <a:r>
              <a:rPr lang="ko-KR" altLang="en-US" sz="43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다음</a:t>
            </a:r>
            <a:r>
              <a:rPr lang="ko-KR" altLang="en-US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코드 중 **컴파일 오류가 발생하는 경우**는</a:t>
            </a: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?</a:t>
            </a:r>
            <a:endParaRPr lang="en-US" altLang="ko-KR" sz="4000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5808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5907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b="1" dirty="0" smtClean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Q4</a:t>
            </a:r>
            <a:r>
              <a:rPr lang="en-US" altLang="ko-KR" sz="4800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4800" b="1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퀴즈</a:t>
            </a:r>
            <a:endParaRPr lang="ko-KR" altLang="en-US" sz="48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007326" y="2330627"/>
            <a:ext cx="1034647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3200" dirty="0" smtClean="0"/>
          </a:p>
          <a:p>
            <a:r>
              <a:rPr lang="en-US" altLang="ko-KR" sz="3200" dirty="0" smtClean="0"/>
              <a:t>① </a:t>
            </a:r>
            <a:r>
              <a:rPr lang="en-US" altLang="ko-KR" sz="3200" dirty="0" err="1"/>
              <a:t>PrintResult</a:t>
            </a:r>
            <a:r>
              <a:rPr lang="en-US" altLang="ko-KR" sz="3200" dirty="0"/>
              <a:t>  </a:t>
            </a:r>
          </a:p>
          <a:p>
            <a:r>
              <a:rPr lang="en-US" altLang="ko-KR" sz="3200" dirty="0"/>
              <a:t>② </a:t>
            </a:r>
            <a:r>
              <a:rPr lang="en-US" altLang="ko-KR" sz="3200" dirty="0" err="1"/>
              <a:t>Total_Count</a:t>
            </a:r>
            <a:r>
              <a:rPr lang="en-US" altLang="ko-KR" sz="3200" dirty="0"/>
              <a:t>  </a:t>
            </a:r>
          </a:p>
          <a:p>
            <a:r>
              <a:rPr lang="en-US" altLang="ko-KR" sz="3200" dirty="0"/>
              <a:t>③ </a:t>
            </a:r>
            <a:r>
              <a:rPr lang="en-US" altLang="ko-KR" sz="3200" dirty="0" err="1"/>
              <a:t>userScore</a:t>
            </a:r>
            <a:r>
              <a:rPr lang="en-US" altLang="ko-KR" sz="3200" dirty="0"/>
              <a:t>  </a:t>
            </a:r>
          </a:p>
          <a:p>
            <a:r>
              <a:rPr lang="en-US" altLang="ko-KR" sz="3200" dirty="0"/>
              <a:t>④ name list</a:t>
            </a:r>
            <a:endParaRPr lang="ko-KR" altLang="en-US" sz="3200" dirty="0"/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6D5BBF72-3E56-3C6F-E6DD-445DE2CC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326" y="1579198"/>
            <a:ext cx="10515600" cy="1015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Q. </a:t>
            </a:r>
            <a:r>
              <a:rPr lang="ko-KR" altLang="en-US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다음 중 변수 이름으로 가장 권장되는 작명은</a:t>
            </a:r>
            <a:r>
              <a:rPr lang="en-US" altLang="ko-KR" sz="40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?</a:t>
            </a:r>
            <a:endParaRPr lang="en-US" altLang="ko-KR" sz="4000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72982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변수명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Tip!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8874512" cy="4389835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218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96BD1A-D2D1-C9B0-C309-76BC6EE0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B49AE4-CF9D-9B58-4C5D-FFE8567EF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F48B07-F707-4BCB-43BF-CC26FE628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"/>
            <a:ext cx="6268671" cy="633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7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7DD1F-C705-9E60-83BE-0A9726F5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 </a:t>
            </a:r>
            <a:r>
              <a:rPr lang="ko-KR" altLang="en-US"/>
              <a:t>및 </a:t>
            </a:r>
            <a:r>
              <a:rPr lang="en-US" altLang="ko-KR"/>
              <a:t>.Net</a:t>
            </a:r>
            <a:r>
              <a:rPr lang="ko-KR" altLang="en-US"/>
              <a:t> 버전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6DD7AD6-1A9E-650C-5847-CA942A244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90" y="2080760"/>
            <a:ext cx="7668695" cy="376290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39210-0097-2D39-EF97-12A987BE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D5D249-D4DB-CC74-D86C-AE149CB2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19AE3-80E0-BABE-201C-0D85067F128E}"/>
              </a:ext>
            </a:extLst>
          </p:cNvPr>
          <p:cNvSpPr txBox="1"/>
          <p:nvPr/>
        </p:nvSpPr>
        <p:spPr>
          <a:xfrm>
            <a:off x="689790" y="1379996"/>
            <a:ext cx="7668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.NET Framework </a:t>
            </a:r>
            <a:r>
              <a:rPr lang="ko-KR" altLang="en-US"/>
              <a:t>버전 확인하기</a:t>
            </a:r>
            <a:endParaRPr lang="en-US" altLang="ko-KR"/>
          </a:p>
          <a:p>
            <a:r>
              <a:rPr lang="ko-KR" altLang="en-US"/>
              <a:t>솔루션 탐색기 </a:t>
            </a:r>
            <a:r>
              <a:rPr lang="en-US" altLang="ko-KR"/>
              <a:t>&gt; </a:t>
            </a:r>
            <a:r>
              <a:rPr lang="ko-KR" altLang="en-US"/>
              <a:t>프로젝트 우클릭 </a:t>
            </a:r>
            <a:r>
              <a:rPr lang="en-US" altLang="ko-KR"/>
              <a:t>&gt; </a:t>
            </a:r>
            <a:r>
              <a:rPr lang="ko-KR" altLang="en-US"/>
              <a:t>속성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E6E124-0149-8652-742F-88586817B9AE}"/>
              </a:ext>
            </a:extLst>
          </p:cNvPr>
          <p:cNvSpPr/>
          <p:nvPr/>
        </p:nvSpPr>
        <p:spPr>
          <a:xfrm>
            <a:off x="2221765" y="3544245"/>
            <a:ext cx="2924569" cy="34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272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9A67C-6087-6008-3299-67A6ED6F0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1A029-BAED-96EF-2D2B-6B157697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선언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B74FC-A9DB-3B0C-DD39-8115D645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선언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자료형</a:t>
            </a:r>
            <a:r>
              <a:rPr lang="en-US" altLang="ko-KR" dirty="0">
                <a:solidFill>
                  <a:srgbClr val="00B050"/>
                </a:solidFill>
              </a:rPr>
              <a:t>“^"</a:t>
            </a:r>
            <a:r>
              <a:rPr lang="ko-KR" altLang="en-US" dirty="0">
                <a:solidFill>
                  <a:srgbClr val="00B050"/>
                </a:solidFill>
              </a:rPr>
              <a:t>변수이름</a:t>
            </a:r>
            <a:r>
              <a:rPr lang="en-US" altLang="ko-KR" dirty="0">
                <a:solidFill>
                  <a:srgbClr val="00B050"/>
                </a:solidFill>
              </a:rPr>
              <a:t>"; </a:t>
            </a:r>
            <a:r>
              <a:rPr lang="ko-KR" altLang="en-US" dirty="0"/>
              <a:t>형태로 작성</a:t>
            </a:r>
            <a:endParaRPr lang="en-US" altLang="ko-KR" dirty="0"/>
          </a:p>
          <a:p>
            <a:pPr lvl="1"/>
            <a:r>
              <a:rPr lang="ko-KR" altLang="en-US" dirty="0"/>
              <a:t>앞으로 해당 변수를 사용하겠다고 컴파일러에게 알려주는 기능</a:t>
            </a:r>
            <a:endParaRPr lang="en-US" altLang="ko-KR" dirty="0"/>
          </a:p>
          <a:p>
            <a:pPr lvl="1"/>
            <a:r>
              <a:rPr lang="ko-KR" altLang="en-US" dirty="0"/>
              <a:t>같은 </a:t>
            </a:r>
            <a:r>
              <a:rPr lang="en-US" altLang="ko-KR" dirty="0"/>
              <a:t>Scope</a:t>
            </a:r>
            <a:r>
              <a:rPr lang="ko-KR" altLang="en-US" dirty="0"/>
              <a:t> 안에서 같은 이름의 변수를 사용할 수 없음</a:t>
            </a:r>
            <a:endParaRPr lang="en-US" altLang="ko-KR" dirty="0"/>
          </a:p>
          <a:p>
            <a:r>
              <a:rPr lang="ko-KR" altLang="en-US" dirty="0" smtClean="0"/>
              <a:t>사용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할당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변수이름</a:t>
            </a:r>
            <a:r>
              <a:rPr lang="en-US" altLang="ko-KR" dirty="0">
                <a:solidFill>
                  <a:srgbClr val="00B050"/>
                </a:solidFill>
              </a:rPr>
              <a:t>" = "</a:t>
            </a:r>
            <a:r>
              <a:rPr lang="ko-KR" altLang="en-US" dirty="0">
                <a:solidFill>
                  <a:srgbClr val="00B050"/>
                </a:solidFill>
              </a:rPr>
              <a:t>데이터</a:t>
            </a:r>
            <a:r>
              <a:rPr lang="en-US" altLang="ko-KR" dirty="0">
                <a:solidFill>
                  <a:srgbClr val="00B050"/>
                </a:solidFill>
              </a:rPr>
              <a:t>"; </a:t>
            </a:r>
            <a:r>
              <a:rPr lang="ko-KR" altLang="en-US" dirty="0"/>
              <a:t>형태로 작성</a:t>
            </a:r>
            <a:endParaRPr lang="en-US" altLang="ko-KR" dirty="0"/>
          </a:p>
          <a:p>
            <a:pPr lvl="1"/>
            <a:r>
              <a:rPr lang="ko-KR" altLang="en-US" dirty="0"/>
              <a:t>변수의 선언을 한 뒤에만 사용이 가능</a:t>
            </a:r>
            <a:endParaRPr lang="en-US" altLang="ko-KR" dirty="0"/>
          </a:p>
          <a:p>
            <a:pPr lvl="1"/>
            <a:r>
              <a:rPr lang="ko-KR" altLang="en-US" dirty="0"/>
              <a:t>선언된 변수에 특정 데이터를 복사하는 기능</a:t>
            </a:r>
            <a:endParaRPr lang="en-US" altLang="ko-KR" dirty="0"/>
          </a:p>
          <a:p>
            <a:pPr lvl="1"/>
            <a:r>
              <a:rPr lang="en-US" altLang="ko-KR" dirty="0"/>
              <a:t>= </a:t>
            </a:r>
            <a:r>
              <a:rPr lang="ko-KR" altLang="en-US" dirty="0"/>
              <a:t>기호를 중심으로</a:t>
            </a:r>
            <a:r>
              <a:rPr lang="en-US" altLang="ko-KR" dirty="0"/>
              <a:t>,</a:t>
            </a:r>
            <a:r>
              <a:rPr lang="ko-KR" altLang="en-US" dirty="0"/>
              <a:t> 좌 </a:t>
            </a:r>
            <a:r>
              <a:rPr lang="en-US" altLang="ko-KR" dirty="0"/>
              <a:t>= </a:t>
            </a:r>
            <a:r>
              <a:rPr lang="ko-KR" altLang="en-US" dirty="0" err="1"/>
              <a:t>변수명</a:t>
            </a:r>
            <a:r>
              <a:rPr lang="en-US" altLang="ko-KR" dirty="0"/>
              <a:t>, </a:t>
            </a:r>
            <a:r>
              <a:rPr lang="ko-KR" altLang="en-US" dirty="0"/>
              <a:t>우 </a:t>
            </a:r>
            <a:r>
              <a:rPr lang="en-US" altLang="ko-KR" dirty="0"/>
              <a:t>= </a:t>
            </a:r>
            <a:r>
              <a:rPr lang="ko-KR" altLang="en-US" dirty="0"/>
              <a:t>복사할 데이터 🌟</a:t>
            </a:r>
            <a:endParaRPr lang="en-US" altLang="ko-KR" dirty="0"/>
          </a:p>
          <a:p>
            <a:r>
              <a:rPr lang="ko-KR" altLang="en-US" dirty="0"/>
              <a:t>초기화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자료형</a:t>
            </a:r>
            <a:r>
              <a:rPr lang="en-US" altLang="ko-KR" dirty="0">
                <a:solidFill>
                  <a:srgbClr val="00B050"/>
                </a:solidFill>
              </a:rPr>
              <a:t>"^"</a:t>
            </a:r>
            <a:r>
              <a:rPr lang="ko-KR" altLang="en-US" dirty="0">
                <a:solidFill>
                  <a:srgbClr val="00B050"/>
                </a:solidFill>
              </a:rPr>
              <a:t>변수이름</a:t>
            </a:r>
            <a:r>
              <a:rPr lang="en-US" altLang="ko-KR" dirty="0">
                <a:solidFill>
                  <a:srgbClr val="00B050"/>
                </a:solidFill>
              </a:rPr>
              <a:t>" = "</a:t>
            </a:r>
            <a:r>
              <a:rPr lang="ko-KR" altLang="en-US" dirty="0">
                <a:solidFill>
                  <a:srgbClr val="00B050"/>
                </a:solidFill>
              </a:rPr>
              <a:t>데이터</a:t>
            </a:r>
            <a:r>
              <a:rPr lang="en-US" altLang="ko-KR" dirty="0">
                <a:solidFill>
                  <a:srgbClr val="00B050"/>
                </a:solidFill>
              </a:rPr>
              <a:t>";</a:t>
            </a:r>
          </a:p>
          <a:p>
            <a:pPr lvl="1"/>
            <a:r>
              <a:rPr lang="ko-KR" altLang="en-US" dirty="0"/>
              <a:t>변수 선언과 동시에 값을 지정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1C3227-5FF2-E06F-B562-507AA7E8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1350CB-C59C-B49E-AD8D-DAAF611D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45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60342-13AF-655E-8448-5A2EA9A49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C1F66-E656-50A4-D1D5-82106A32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선언 및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ACAA1-8AD2-77B1-622B-AB93FAAD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FDE4C-3532-1C0C-0B7E-7057C11C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B5C053-2CB7-8037-0719-1D116687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50" y="1464685"/>
            <a:ext cx="4277322" cy="44392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1C5621-3226-6A49-CC65-EB87D06B3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975" y="1464685"/>
            <a:ext cx="463932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08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806EA-39D0-3C32-0817-D68E10B5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</a:t>
            </a:r>
            <a:r>
              <a:rPr lang="en-US" altLang="ko-KR" dirty="0"/>
              <a:t>Scope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31376-0F31-40AC-D248-D3CFD747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선언된 변수는 같은 </a:t>
            </a:r>
            <a:r>
              <a:rPr lang="en-US" altLang="ko-KR" dirty="0"/>
              <a:t>Scope (</a:t>
            </a:r>
            <a:r>
              <a:rPr lang="ko-KR" altLang="en-US" dirty="0"/>
              <a:t>중괄호</a:t>
            </a:r>
            <a:r>
              <a:rPr lang="en-US" altLang="ko-KR" dirty="0"/>
              <a:t>) </a:t>
            </a:r>
            <a:r>
              <a:rPr lang="ko-KR" altLang="en-US" dirty="0"/>
              <a:t>안에서만 사용 가능</a:t>
            </a:r>
            <a:endParaRPr lang="en-US" altLang="ko-KR" dirty="0"/>
          </a:p>
          <a:p>
            <a:r>
              <a:rPr lang="en-US" altLang="ko-KR" dirty="0"/>
              <a:t>Scope</a:t>
            </a:r>
            <a:r>
              <a:rPr lang="ko-KR" altLang="en-US" dirty="0"/>
              <a:t>를 벗어난 변수는 메모리에서 반환됨 </a:t>
            </a:r>
            <a:r>
              <a:rPr lang="en-US" altLang="ko-KR" dirty="0"/>
              <a:t>(</a:t>
            </a:r>
            <a:r>
              <a:rPr lang="ko-KR" altLang="en-US" dirty="0"/>
              <a:t>더이상 사용 못함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8969-3E58-7760-41AC-EEA12DE5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29F81-44A4-0253-B364-0ABED2C7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D00AA5-5BFF-5B81-3A17-D3306AE3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41" y="3141848"/>
            <a:ext cx="4525006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30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Casting(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B8C59-0ADB-33A1-C718-7F2B5D59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453"/>
            <a:ext cx="1073160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데이터를 주고 받을 때 자료형을 반드시 맞춰 줘야 함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num = -100;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ko-KR" alt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altLang="ko-KR" sz="3200" dirty="0">
                <a:solidFill>
                  <a:srgbClr val="A31515"/>
                </a:solidFill>
                <a:latin typeface="Cascadia Mono" panose="020B0609020000020004" pitchFamily="49" charset="0"/>
              </a:rPr>
              <a:t>"300"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num = name; 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Error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num = </a:t>
            </a:r>
            <a:r>
              <a:rPr lang="en-US" altLang="ko-KR" sz="3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3200" dirty="0" err="1">
                <a:latin typeface="Cascadia Mono" panose="020B0609020000020004" pitchFamily="49" charset="0"/>
              </a:rPr>
              <a:t>.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Parse</a:t>
            </a:r>
            <a:r>
              <a:rPr lang="en-US" altLang="ko-KR" sz="3200" dirty="0">
                <a:latin typeface="Cascadia Mono" panose="020B0609020000020004" pitchFamily="49" charset="0"/>
              </a:rPr>
              <a:t>(name);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 // name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의 값을 숫자로 변환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num = </a:t>
            </a:r>
            <a:r>
              <a:rPr lang="en-US" altLang="ko-KR" sz="3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3200" dirty="0" err="1">
                <a:latin typeface="Cascadia Mono" panose="020B0609020000020004" pitchFamily="49" charset="0"/>
              </a:rPr>
              <a:t>.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Parse</a:t>
            </a:r>
            <a:r>
              <a:rPr lang="en-US" altLang="ko-KR" sz="3200" dirty="0">
                <a:latin typeface="Cascadia Mono" panose="020B0609020000020004" pitchFamily="49" charset="0"/>
              </a:rPr>
              <a:t>(</a:t>
            </a:r>
            <a:r>
              <a:rPr lang="en-US" altLang="ko-KR" sz="3200" dirty="0">
                <a:solidFill>
                  <a:srgbClr val="A31515"/>
                </a:solidFill>
                <a:latin typeface="Cascadia Mono" panose="020B0609020000020004" pitchFamily="49" charset="0"/>
              </a:rPr>
              <a:t>"200"</a:t>
            </a:r>
            <a:r>
              <a:rPr lang="en-US" altLang="ko-KR" sz="3200" dirty="0">
                <a:latin typeface="Cascadia Mono" panose="020B0609020000020004" pitchFamily="49" charset="0"/>
              </a:rPr>
              <a:t>); 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이렇게도 가능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ko-KR" altLang="en-US" sz="4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pPr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8A2DF-32EB-49F8-AF0F-A03C52281F20}"/>
              </a:ext>
            </a:extLst>
          </p:cNvPr>
          <p:cNvSpPr txBox="1"/>
          <p:nvPr/>
        </p:nvSpPr>
        <p:spPr>
          <a:xfrm>
            <a:off x="6393243" y="3117791"/>
            <a:ext cx="4855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소괄호 안에 값을 넣을 수 있는 코드를 </a:t>
            </a:r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함수</a:t>
            </a:r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/>
              <a:t>라고 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자세한 조건은 이후 함수를 배울 때 다룰 예정</a:t>
            </a:r>
            <a:r>
              <a:rPr lang="en-US" altLang="ko-KR" dirty="0"/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82E5CF-491C-F09D-AFCF-E4AC80851DEB}"/>
              </a:ext>
            </a:extLst>
          </p:cNvPr>
          <p:cNvCxnSpPr/>
          <p:nvPr/>
        </p:nvCxnSpPr>
        <p:spPr>
          <a:xfrm flipH="1">
            <a:off x="5561970" y="3429000"/>
            <a:ext cx="808602" cy="11656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115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Casting(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B8C59-0ADB-33A1-C718-7F2B5D59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883"/>
            <a:ext cx="1073160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데이터를 주고 받을 때 자료형을 반드시 맞춰 줘야 함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num = -100;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ko-KR" alt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altLang="ko-KR" sz="3200" dirty="0">
                <a:solidFill>
                  <a:srgbClr val="A31515"/>
                </a:solidFill>
                <a:latin typeface="Cascadia Mono" panose="020B0609020000020004" pitchFamily="49" charset="0"/>
              </a:rPr>
              <a:t>"300"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name = num; 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Error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name = </a:t>
            </a:r>
            <a:r>
              <a:rPr lang="en-US" altLang="ko-KR" sz="3200" dirty="0" err="1">
                <a:latin typeface="Cascadia Mono" panose="020B0609020000020004" pitchFamily="49" charset="0"/>
              </a:rPr>
              <a:t>num.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ToString</a:t>
            </a:r>
            <a:r>
              <a:rPr lang="en-US" altLang="ko-KR" sz="3200" dirty="0">
                <a:latin typeface="Cascadia Mono" panose="020B0609020000020004" pitchFamily="49" charset="0"/>
              </a:rPr>
              <a:t>();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 // num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의 값을 문자열로 변환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name = 400.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ToString</a:t>
            </a:r>
            <a:r>
              <a:rPr lang="en-US" altLang="ko-KR" sz="3200" dirty="0">
                <a:latin typeface="Cascadia Mono" panose="020B0609020000020004" pitchFamily="49" charset="0"/>
              </a:rPr>
              <a:t>(); 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이렇게도 가능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ko-KR" altLang="en-US" sz="4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E9A3B-A818-1601-F346-0C0126F095CB}"/>
              </a:ext>
            </a:extLst>
          </p:cNvPr>
          <p:cNvSpPr txBox="1"/>
          <p:nvPr/>
        </p:nvSpPr>
        <p:spPr>
          <a:xfrm>
            <a:off x="6393243" y="3117791"/>
            <a:ext cx="4915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소괄호에 값을 넣지 않아도 작동하는 함수도 있음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이름 옆에 소괄호가 있으면 함수라고 생각해도 무방</a:t>
            </a:r>
            <a:r>
              <a:rPr lang="en-US" altLang="ko-KR" dirty="0"/>
              <a:t>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91C0529-C3A5-D9F3-BF14-7C18E4761BA6}"/>
              </a:ext>
            </a:extLst>
          </p:cNvPr>
          <p:cNvCxnSpPr/>
          <p:nvPr/>
        </p:nvCxnSpPr>
        <p:spPr>
          <a:xfrm flipH="1">
            <a:off x="5561970" y="3429000"/>
            <a:ext cx="808602" cy="11656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593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6E6B7-8EB9-1EDB-0D81-5859E06E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자료형 지정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52FD4-4861-D8B0-A5C0-18B9F3AA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데이터의 형식이 불분명 할 경우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C7979-1AB5-A16E-D393-5B77E2F9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CF5A3-03F1-ED92-C83A-3BA4BBA8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651157-5541-8BC6-1B45-EE9B11AD1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0" y="2813013"/>
            <a:ext cx="5790088" cy="2925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C8A0A6-8165-C193-C875-4F5029D58C31}"/>
              </a:ext>
            </a:extLst>
          </p:cNvPr>
          <p:cNvSpPr txBox="1"/>
          <p:nvPr/>
        </p:nvSpPr>
        <p:spPr>
          <a:xfrm>
            <a:off x="4725400" y="2463827"/>
            <a:ext cx="642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+= </a:t>
            </a:r>
            <a:r>
              <a:rPr lang="ko-KR" altLang="en-US" dirty="0"/>
              <a:t>기호는 덧셈 누적 연산을 수행</a:t>
            </a:r>
            <a:endParaRPr lang="en-US" altLang="ko-KR" dirty="0"/>
          </a:p>
          <a:p>
            <a:r>
              <a:rPr lang="ko-KR" altLang="en-US" dirty="0"/>
              <a:t>값을 덮어쓰지 않고</a:t>
            </a:r>
            <a:r>
              <a:rPr lang="en-US" altLang="ko-KR" dirty="0"/>
              <a:t>,</a:t>
            </a:r>
            <a:r>
              <a:rPr lang="ko-KR" altLang="en-US" dirty="0"/>
              <a:t> 기존 값에 추가로 연산을 수행</a:t>
            </a:r>
            <a:r>
              <a:rPr lang="en-US" altLang="ko-KR" dirty="0"/>
              <a:t> (-=, *=, /= </a:t>
            </a:r>
            <a:r>
              <a:rPr lang="ko-KR" altLang="en-US" dirty="0"/>
              <a:t>도 가능</a:t>
            </a:r>
            <a:r>
              <a:rPr lang="en-US" altLang="ko-KR" dirty="0"/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71BB26-EBED-BE89-E2EC-E2722E6DA78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846526" y="2786993"/>
            <a:ext cx="878874" cy="13769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4251493-52B6-87E3-0581-DE3100798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166" y="3795153"/>
            <a:ext cx="2255268" cy="20384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7418D3-D293-E96B-14A1-335B0D824F27}"/>
              </a:ext>
            </a:extLst>
          </p:cNvPr>
          <p:cNvSpPr txBox="1"/>
          <p:nvPr/>
        </p:nvSpPr>
        <p:spPr>
          <a:xfrm>
            <a:off x="2743200" y="5738057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문자열끼리 덧셈이 가능</a:t>
            </a:r>
            <a:r>
              <a:rPr lang="en-US" altLang="ko-KR" dirty="0"/>
              <a:t>: "App" + "le" → "Apple"</a:t>
            </a:r>
          </a:p>
        </p:txBody>
      </p:sp>
    </p:spTree>
    <p:extLst>
      <p:ext uri="{BB962C8B-B14F-4D97-AF65-F5344CB8AC3E}">
        <p14:creationId xmlns:p14="http://schemas.microsoft.com/office/powerpoint/2010/main" val="208593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B8119-80C0-FC0F-7FCE-8B4696C6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변수 및 캐스팅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5B9C5-09CF-7F5C-C2AB-43DE235C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byte, short, int, float, double, decimal </a:t>
            </a:r>
            <a:r>
              <a:rPr lang="ko-KR" altLang="en-US" dirty="0"/>
              <a:t>변수를 선언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변수 이름은 자료형과 적합한 것을 선택</a:t>
            </a:r>
            <a:endParaRPr lang="en-US" altLang="ko-KR" dirty="0"/>
          </a:p>
          <a:p>
            <a:pPr lvl="1"/>
            <a:r>
              <a:rPr lang="en-US" altLang="ko-KR" dirty="0"/>
              <a:t>ex1.</a:t>
            </a:r>
            <a:r>
              <a:rPr lang="ko-KR" altLang="en-US" dirty="0"/>
              <a:t> </a:t>
            </a:r>
            <a:r>
              <a:rPr lang="en-US" altLang="ko-KR" dirty="0"/>
              <a:t>byte</a:t>
            </a:r>
            <a:r>
              <a:rPr lang="ko-KR" altLang="en-US" dirty="0"/>
              <a:t>는 </a:t>
            </a:r>
            <a:r>
              <a:rPr lang="en-US" altLang="ko-KR" dirty="0"/>
              <a:t>0~255</a:t>
            </a:r>
            <a:r>
              <a:rPr lang="ko-KR" altLang="en-US" dirty="0"/>
              <a:t>까지만 표현이 가능하므로 초등학교 한 반의 학생 수 </a:t>
            </a:r>
            <a:endParaRPr lang="en-US" altLang="ko-KR" dirty="0"/>
          </a:p>
          <a:p>
            <a:pPr lvl="1"/>
            <a:r>
              <a:rPr lang="en-US" altLang="ko-KR" dirty="0"/>
              <a:t>ex2. double</a:t>
            </a:r>
            <a:r>
              <a:rPr lang="ko-KR" altLang="en-US" dirty="0"/>
              <a:t>은 매우 많은 소수점 자리 수 표현이 가능하므로 우주 로켓 발사 시 변화하는 압력의 값</a:t>
            </a:r>
            <a:endParaRPr lang="en-US" altLang="ko-KR" dirty="0"/>
          </a:p>
          <a:p>
            <a:pPr lvl="1"/>
            <a:r>
              <a:rPr lang="ko-KR" altLang="en-US" dirty="0"/>
              <a:t>변수 이름은 숫자로 시작할 수 없음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GetType</a:t>
            </a:r>
            <a:r>
              <a:rPr lang="en-US" altLang="ko-KR" dirty="0"/>
              <a:t>() </a:t>
            </a:r>
            <a:r>
              <a:rPr lang="ko-KR" altLang="en-US" dirty="0"/>
              <a:t>함수 및 </a:t>
            </a:r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/>
              <a:t>함수를 이용하여 </a:t>
            </a:r>
            <a:r>
              <a:rPr lang="en-US" altLang="ko-KR" dirty="0"/>
              <a:t>"</a:t>
            </a:r>
            <a:r>
              <a:rPr lang="ko-KR" altLang="en-US" dirty="0"/>
              <a:t>데이터 타입</a:t>
            </a:r>
            <a:r>
              <a:rPr lang="en-US" altLang="ko-KR" dirty="0"/>
              <a:t>"^"</a:t>
            </a:r>
            <a:r>
              <a:rPr lang="ko-KR" altLang="en-US" dirty="0" err="1"/>
              <a:t>변수명</a:t>
            </a:r>
            <a:r>
              <a:rPr lang="en-US" altLang="ko-KR" dirty="0"/>
              <a:t>":^"</a:t>
            </a:r>
            <a:r>
              <a:rPr lang="ko-KR" altLang="en-US" dirty="0"/>
              <a:t>데이터</a:t>
            </a:r>
            <a:r>
              <a:rPr lang="en-US" altLang="ko-KR" dirty="0"/>
              <a:t>" </a:t>
            </a:r>
            <a:r>
              <a:rPr lang="ko-KR" altLang="en-US" dirty="0"/>
              <a:t>순서로 표시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</a:t>
            </a:r>
            <a:r>
              <a:rPr lang="ko-KR" altLang="en-US" dirty="0"/>
              <a:t>후 </a:t>
            </a:r>
            <a:r>
              <a:rPr lang="ko-KR" altLang="en-US" dirty="0" err="1"/>
              <a:t>레포</a:t>
            </a:r>
            <a:r>
              <a:rPr lang="ko-KR" altLang="en-US" dirty="0"/>
              <a:t> 주소를 </a:t>
            </a:r>
            <a:r>
              <a:rPr lang="ko-KR" altLang="en-US" dirty="0" err="1"/>
              <a:t>슬랙</a:t>
            </a:r>
            <a:r>
              <a:rPr lang="ko-KR" altLang="en-US" dirty="0"/>
              <a:t> 댓글에 남기기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49129-E90E-6982-DF4B-47123EDB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042B0F-1164-864F-64ED-09738BAA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4BA1D4-AE93-6F60-B524-ACEC8CA9C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785" y="5257306"/>
            <a:ext cx="3889474" cy="107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130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187C7-8373-7641-3638-C9EBB9B7A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6D2E-3800-D9AA-09F1-65DEE09B9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770" y="1987101"/>
            <a:ext cx="9164493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연산자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B047E-C455-E4E8-8A23-92F31E80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F3D62-92C4-3EDA-CC64-36ED37CA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9810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86D82-EADC-5D18-3B0A-4BDE810F5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3DB5A-05B1-3446-B25D-2681E646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65125"/>
            <a:ext cx="8269515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연산자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5D85D85-56BD-157C-4FE0-5A98DBE81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03" y="1690688"/>
            <a:ext cx="10812112" cy="4711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대입 연산자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=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비교 연산자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&gt;, &gt;=, &lt;, &lt;=, ==,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!=,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산술 연산자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+, -, *, /, %(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나머지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**(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거듭제곱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논리 연산자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!(not), &amp;&amp;(and), ||(or)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7B804D-23B1-7043-97AE-04AD8703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4월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41374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15592-085E-DDC3-7949-8B2942001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4346AE-FD48-6A36-53F3-56DFC16D8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65125"/>
            <a:ext cx="8269515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기본 연산자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743C10E-8D0D-FE8A-BB4A-2C6D02F1C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03" y="1690688"/>
            <a:ext cx="10812112" cy="4711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%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나머지 연산자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홀수 판단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num % 2 == 1 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이면 홀수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짝수 판단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num % 2 == 0 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이면 짝수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**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거듭 제곱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**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사용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 ** 3 = 8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 ** 3 = 27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ko-KR" altLang="en-US" sz="3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6B22BD-C003-557D-3E08-A8D1F763C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4월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799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909865-BD8F-53E6-04E4-8E9AC78D27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291"/>
          <a:stretch/>
        </p:blipFill>
        <p:spPr>
          <a:xfrm>
            <a:off x="1247547" y="1883804"/>
            <a:ext cx="4787997" cy="40376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72A9872-4811-9400-78DC-833C9217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Form1.cs </a:t>
            </a:r>
            <a:r>
              <a:rPr lang="ko-KR" altLang="en-US"/>
              <a:t>살펴보기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D4741-BAAA-DABF-DA16-754F0CAB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6E05-B6E7-AC45-45DA-29020673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F65E94-1F13-4AE0-F9AF-BAF442F81C5A}"/>
              </a:ext>
            </a:extLst>
          </p:cNvPr>
          <p:cNvCxnSpPr>
            <a:cxnSpLocks/>
          </p:cNvCxnSpPr>
          <p:nvPr/>
        </p:nvCxnSpPr>
        <p:spPr>
          <a:xfrm flipV="1">
            <a:off x="1919484" y="1526519"/>
            <a:ext cx="937071" cy="3572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9C60C5-94C1-72EA-A820-CFD7280A9229}"/>
              </a:ext>
            </a:extLst>
          </p:cNvPr>
          <p:cNvSpPr txBox="1"/>
          <p:nvPr/>
        </p:nvSpPr>
        <p:spPr>
          <a:xfrm>
            <a:off x="2856555" y="1313516"/>
            <a:ext cx="47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네임스페이스를 가져오기</a:t>
            </a:r>
            <a:r>
              <a:rPr lang="en-US" altLang="ko-KR" dirty="0"/>
              <a:t>,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import</a:t>
            </a:r>
            <a:r>
              <a:rPr lang="ko-KR" altLang="en-US" dirty="0"/>
              <a:t>와 </a:t>
            </a:r>
            <a:r>
              <a:rPr lang="ko-KR" altLang="en-US" dirty="0" err="1"/>
              <a:t>비슷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324D16-731F-8E79-6FF4-ADA8C759298F}"/>
              </a:ext>
            </a:extLst>
          </p:cNvPr>
          <p:cNvSpPr txBox="1"/>
          <p:nvPr/>
        </p:nvSpPr>
        <p:spPr>
          <a:xfrm>
            <a:off x="5998404" y="1813632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회색</a:t>
            </a:r>
            <a:r>
              <a:rPr lang="en-US" altLang="ko-KR"/>
              <a:t>: </a:t>
            </a:r>
            <a:r>
              <a:rPr lang="ko-KR" altLang="en-US"/>
              <a:t>현재 코드에서 사용하지 않음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B78BF74-84E8-0DAE-CD61-23B883C061A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958668" y="1998298"/>
            <a:ext cx="1039736" cy="2940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18FE22-0150-0F00-7737-392E9A3E5C95}"/>
              </a:ext>
            </a:extLst>
          </p:cNvPr>
          <p:cNvSpPr txBox="1"/>
          <p:nvPr/>
        </p:nvSpPr>
        <p:spPr>
          <a:xfrm>
            <a:off x="5998404" y="2213412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검은색</a:t>
            </a:r>
            <a:r>
              <a:rPr lang="en-US" altLang="ko-KR"/>
              <a:t>: </a:t>
            </a:r>
            <a:r>
              <a:rPr lang="ko-KR" altLang="en-US"/>
              <a:t>현재 코드에서 사용 중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E70AFAF-C92D-7991-37D8-7CCE3B3B4C7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702078" y="2398078"/>
            <a:ext cx="1296326" cy="1421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B9EBBC3-20D7-A6E2-03CC-9EC9B4584DD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702078" y="2982879"/>
            <a:ext cx="1749104" cy="641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17ECF9-6E69-1085-A573-12C38332DB09}"/>
              </a:ext>
            </a:extLst>
          </p:cNvPr>
          <p:cNvSpPr txBox="1"/>
          <p:nvPr/>
        </p:nvSpPr>
        <p:spPr>
          <a:xfrm>
            <a:off x="6451182" y="279821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프로그램의 네임스페이스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AE4D14-8B6A-06F6-BC6F-80B513BDCB75}"/>
              </a:ext>
            </a:extLst>
          </p:cNvPr>
          <p:cNvSpPr txBox="1"/>
          <p:nvPr/>
        </p:nvSpPr>
        <p:spPr>
          <a:xfrm>
            <a:off x="7625059" y="3404347"/>
            <a:ext cx="3836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Form </a:t>
            </a:r>
            <a:r>
              <a:rPr lang="ko-KR" altLang="en-US" dirty="0"/>
              <a:t>클래스를 상속 받는 </a:t>
            </a:r>
            <a:r>
              <a:rPr lang="en-US" altLang="ko-KR" dirty="0"/>
              <a:t>Form1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접근 제어</a:t>
            </a:r>
            <a:r>
              <a:rPr lang="en-US" altLang="ko-KR" dirty="0"/>
              <a:t>: public</a:t>
            </a:r>
          </a:p>
          <a:p>
            <a:r>
              <a:rPr lang="en-US" altLang="ko-KR" dirty="0"/>
              <a:t>- partial </a:t>
            </a:r>
            <a:r>
              <a:rPr lang="ko-KR" altLang="en-US" dirty="0"/>
              <a:t>클래스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6CCF9AE-C1E0-6011-DF96-1C5694D5C657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961233" y="3761632"/>
            <a:ext cx="1663826" cy="1043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E369F64-B4BC-438C-EAFC-703D93E633C1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186592" y="4519331"/>
            <a:ext cx="2771642" cy="228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0B7EC54-890F-42C9-1497-4B60BE4FF651}"/>
              </a:ext>
            </a:extLst>
          </p:cNvPr>
          <p:cNvSpPr txBox="1"/>
          <p:nvPr/>
        </p:nvSpPr>
        <p:spPr>
          <a:xfrm>
            <a:off x="6958234" y="4424253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Form1 </a:t>
            </a:r>
            <a:r>
              <a:rPr lang="ko-KR" altLang="en-US" dirty="0"/>
              <a:t>클래스와 같은 이름의 메소드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Form1 </a:t>
            </a:r>
            <a:r>
              <a:rPr lang="ko-KR" altLang="en-US" dirty="0"/>
              <a:t>클래스의 생성자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4293A8E-3298-A41E-5D2F-978A32FF49F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443531" y="5146334"/>
            <a:ext cx="2592059" cy="8418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6ADFCD-5E4F-BCCC-F357-4672A15D6D78}"/>
              </a:ext>
            </a:extLst>
          </p:cNvPr>
          <p:cNvSpPr txBox="1"/>
          <p:nvPr/>
        </p:nvSpPr>
        <p:spPr>
          <a:xfrm>
            <a:off x="7035590" y="5803501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윈폼</a:t>
            </a:r>
            <a:r>
              <a:rPr lang="ko-KR" altLang="en-US" dirty="0"/>
              <a:t> 초기화를 위한 함수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6B3E4EA-F4FC-CC1B-05A6-B5ACDB78C84B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5509700" y="5063473"/>
            <a:ext cx="1684151" cy="4810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1977E44-641C-65AD-5798-0AA974F9F159}"/>
              </a:ext>
            </a:extLst>
          </p:cNvPr>
          <p:cNvSpPr txBox="1"/>
          <p:nvPr/>
        </p:nvSpPr>
        <p:spPr>
          <a:xfrm>
            <a:off x="7193851" y="5359818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코드를 실행하려면 반드시 </a:t>
            </a:r>
            <a:r>
              <a:rPr lang="en-US" altLang="ko-KR"/>
              <a:t>;(</a:t>
            </a:r>
            <a:r>
              <a:rPr lang="ko-KR" altLang="en-US"/>
              <a:t>세미콜론</a:t>
            </a:r>
            <a:r>
              <a:rPr lang="en-US" altLang="ko-KR"/>
              <a:t>) </a:t>
            </a:r>
            <a:r>
              <a:rPr lang="ko-KR" altLang="en-US"/>
              <a:t>을 붙임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7A6796D-2F4B-03B5-C0D2-C4F37F0080E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725870" y="3305900"/>
            <a:ext cx="1520658" cy="665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6D931CC-C7D1-1C5B-455B-E011374BC062}"/>
              </a:ext>
            </a:extLst>
          </p:cNvPr>
          <p:cNvSpPr txBox="1"/>
          <p:nvPr/>
        </p:nvSpPr>
        <p:spPr>
          <a:xfrm>
            <a:off x="3246528" y="3187799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 영역을 </a:t>
            </a:r>
            <a:r>
              <a:rPr lang="en-US" altLang="ko-KR">
                <a:solidFill>
                  <a:schemeClr val="accent6"/>
                </a:solidFill>
              </a:rPr>
              <a:t>{ }</a:t>
            </a:r>
            <a:r>
              <a:rPr lang="en-US" altLang="ko-KR"/>
              <a:t> </a:t>
            </a:r>
            <a:r>
              <a:rPr lang="ko-KR" altLang="en-US"/>
              <a:t>로 구분</a:t>
            </a:r>
          </a:p>
        </p:txBody>
      </p:sp>
    </p:spTree>
    <p:extLst>
      <p:ext uri="{BB962C8B-B14F-4D97-AF65-F5344CB8AC3E}">
        <p14:creationId xmlns:p14="http://schemas.microsoft.com/office/powerpoint/2010/main" val="449570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2EB66-C9E0-6409-DF53-6B2AFA413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4CA6A-D12E-4FD6-D2A9-8FB90F66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65125"/>
            <a:ext cx="8269515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연산자 줄여 </a:t>
            </a:r>
            <a:r>
              <a:rPr lang="ko-KR" altLang="en-US" dirty="0" smtClean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쓰기 </a:t>
            </a:r>
            <a:r>
              <a:rPr lang="en-US" altLang="ko-KR" dirty="0" smtClean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(</a:t>
            </a:r>
            <a:r>
              <a:rPr lang="ko-KR" altLang="en-US" dirty="0" smtClean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대입 연산자</a:t>
            </a:r>
            <a:r>
              <a:rPr lang="en-US" altLang="ko-KR" dirty="0" smtClean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)</a:t>
            </a:r>
            <a:endParaRPr lang="ko-KR" altLang="en-US" dirty="0">
              <a:solidFill>
                <a:srgbClr val="00B050"/>
              </a:solidFill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38F8804-7A3A-BE0B-4B8D-CA03DC27E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03" y="1690688"/>
            <a:ext cx="10812112" cy="4711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 </a:t>
            </a:r>
            <a:r>
              <a:rPr 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+ 5 </a:t>
            </a:r>
            <a:r>
              <a:rPr 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+=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5 </a:t>
            </a:r>
            <a:r>
              <a:rPr lang="ko-KR" altLang="en-US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-=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*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*=</a:t>
            </a:r>
            <a:r>
              <a:rPr lang="ko-KR" altLang="en-US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=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/=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D4AEF2-2FCA-947F-0CBF-F93EB80A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4월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98352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2EB66-C9E0-6409-DF53-6B2AFA413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4CA6A-D12E-4FD6-D2A9-8FB90F66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65125"/>
            <a:ext cx="8269515" cy="1325563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증감 연산자</a:t>
            </a:r>
            <a:endParaRPr lang="ko-KR" altLang="en-US" dirty="0">
              <a:solidFill>
                <a:srgbClr val="00B050"/>
              </a:solidFill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38F8804-7A3A-BE0B-4B8D-CA03DC27E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03" y="1690688"/>
            <a:ext cx="10812112" cy="4711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int</a:t>
            </a:r>
            <a:r>
              <a:rPr lang="ko-KR" altLang="en-US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err="1" smtClean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num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  <a:r>
              <a:rPr 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= 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0;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++ </a:t>
            </a:r>
            <a:r>
              <a:rPr lang="ko-KR" altLang="ko-KR" dirty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= </a:t>
            </a:r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+ 1</a:t>
            </a:r>
          </a:p>
          <a:p>
            <a:pPr>
              <a:lnSpc>
                <a:spcPct val="150000"/>
              </a:lnSpc>
            </a:pPr>
            <a:r>
              <a:rPr lang="en-US" altLang="ko-KR" dirty="0" err="1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-- </a:t>
            </a:r>
            <a:r>
              <a:rPr lang="ko-KR" altLang="ko-KR" dirty="0" smtClean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→</a:t>
            </a:r>
            <a:r>
              <a:rPr lang="en-US" altLang="ko-KR" dirty="0" smtClean="0">
                <a:solidFill>
                  <a:srgbClr val="00B0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=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 smtClean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endParaRPr 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D4AEF2-2FCA-947F-0CBF-F93EB80A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4월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4832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CE215-53FE-B4FD-8440-B672F7AD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6D2F9D-7D4F-EBB9-5C76-E2C87899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65125"/>
            <a:ext cx="8269515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비교 연산자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33E9234-49B3-229C-5B9C-73C9AC7C2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03" y="1690688"/>
            <a:ext cx="10812112" cy="4711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비교 연산자</a:t>
            </a: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 == b : a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동일하면 참</a:t>
            </a: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 != b : a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와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동일하지 않으면 참</a:t>
            </a: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 &lt; b : a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보다 작으면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 b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보다 크면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참</a:t>
            </a: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 &lt;= b : a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보다 작거나 같으면 참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0C1337-79C8-91AA-0D1A-236998FD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4월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95994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EB8CB-0A8B-BF3D-791C-CCD4C1A3F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B6C0F-ABD2-117F-3862-1B297D85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65125"/>
            <a:ext cx="8269515" cy="1325563"/>
          </a:xfrm>
        </p:spPr>
        <p:txBody>
          <a:bodyPr>
            <a:normAutofit/>
          </a:bodyPr>
          <a:lstStyle/>
          <a:p>
            <a:r>
              <a:rPr lang="ko-KR" altLang="en-US" dirty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논리 연산자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6395994-25CA-EC71-44A0-C2F1EAE23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03" y="1690688"/>
            <a:ext cx="10812112" cy="4711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|| (or) :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여러 개 중 하나라도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true ➡ true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&amp;&amp; (and) :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모든 값이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true ➡ true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 (not) : true ➡ false, false ➡ true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7AD9B2-60FE-F56D-6D7D-BA8D75FF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4월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79703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EB8CB-0A8B-BF3D-791C-CCD4C1A3F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B6C0F-ABD2-117F-3862-1B297D85D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85" y="365125"/>
            <a:ext cx="8269515" cy="1325563"/>
          </a:xfrm>
        </p:spPr>
        <p:txBody>
          <a:bodyPr>
            <a:normAutofit/>
          </a:bodyPr>
          <a:lstStyle/>
          <a:p>
            <a:r>
              <a:rPr lang="ko-KR" altLang="en-US" smtClean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삼항</a:t>
            </a:r>
            <a:r>
              <a:rPr lang="ko-KR" altLang="en-US" dirty="0" smtClean="0">
                <a:solidFill>
                  <a:srgbClr val="00B050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연산자</a:t>
            </a:r>
            <a:endParaRPr lang="ko-KR" altLang="en-US" dirty="0">
              <a:solidFill>
                <a:srgbClr val="00B050"/>
              </a:solidFill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6395994-25CA-EC71-44A0-C2F1EAE23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1703" y="1690688"/>
            <a:ext cx="10812112" cy="4711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Kim jung chul Gothic Regular" panose="020B0503000000000000" pitchFamily="34" charset="-127"/>
                <a:cs typeface="Arial"/>
              </a:rPr>
              <a:t>형식</a:t>
            </a:r>
            <a:endParaRPr lang="en-US" altLang="ko-KR" sz="3600" dirty="0" smtClean="0">
              <a:latin typeface="Kim jung chul Gothic Regular" panose="020B0503000000000000" pitchFamily="34" charset="-127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Kim jung chul Gothic Regular" panose="020B0503000000000000" pitchFamily="34" charset="-127"/>
                <a:cs typeface="Arial"/>
              </a:rPr>
              <a:t>조건 </a:t>
            </a:r>
            <a:r>
              <a:rPr lang="en-US" altLang="ko-KR" sz="3600" b="1" dirty="0" smtClean="0">
                <a:solidFill>
                  <a:srgbClr val="00B050"/>
                </a:solidFill>
                <a:latin typeface="Kim jung chul Gothic Regular" panose="020B0503000000000000" pitchFamily="34" charset="-127"/>
                <a:cs typeface="Arial"/>
              </a:rPr>
              <a:t>?</a:t>
            </a:r>
            <a:r>
              <a:rPr lang="en-US" altLang="ko-KR" sz="3600" b="1" dirty="0" smtClean="0">
                <a:latin typeface="Kim jung chul Gothic Regular" panose="020B0503000000000000" pitchFamily="34" charset="-127"/>
                <a:cs typeface="Arial"/>
              </a:rPr>
              <a:t> </a:t>
            </a:r>
            <a:r>
              <a:rPr lang="ko-KR" altLang="en-US" sz="3600" dirty="0" smtClean="0">
                <a:latin typeface="Kim jung chul Gothic Regular" panose="020B0503000000000000" pitchFamily="34" charset="-127"/>
                <a:cs typeface="Arial"/>
              </a:rPr>
              <a:t>참일 때 값 </a:t>
            </a:r>
            <a:r>
              <a:rPr lang="en-US" altLang="ko-KR" sz="3600" b="1" dirty="0" smtClean="0">
                <a:solidFill>
                  <a:srgbClr val="FF0000"/>
                </a:solidFill>
                <a:latin typeface="Kim jung chul Gothic Regular" panose="020B0503000000000000" pitchFamily="34" charset="-127"/>
                <a:cs typeface="Arial"/>
              </a:rPr>
              <a:t>:</a:t>
            </a:r>
            <a:r>
              <a:rPr lang="en-US" altLang="ko-KR" sz="3600" dirty="0" smtClean="0">
                <a:latin typeface="Kim jung chul Gothic Regular" panose="020B0503000000000000" pitchFamily="34" charset="-127"/>
                <a:cs typeface="Arial"/>
              </a:rPr>
              <a:t> </a:t>
            </a:r>
            <a:r>
              <a:rPr lang="ko-KR" altLang="en-US" sz="3600" dirty="0" smtClean="0">
                <a:latin typeface="Kim jung chul Gothic Regular" panose="020B0503000000000000" pitchFamily="34" charset="-127"/>
                <a:cs typeface="Arial"/>
              </a:rPr>
              <a:t>거짓일 때 값</a:t>
            </a:r>
            <a:endParaRPr lang="en-US" altLang="ko-KR" sz="3600" dirty="0">
              <a:latin typeface="Kim jung chul Gothic Regular" panose="020B0503000000000000" pitchFamily="34" charset="-127"/>
              <a:cs typeface="Arial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7AD9B2-60FE-F56D-6D7D-BA8D75FF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4C3D-697C-40F2-BC3D-E9F4D36B3635}" type="datetime6">
              <a:rPr lang="ko-KR" altLang="en-US" smtClean="0"/>
              <a:t>2025년 4월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17" y="4046594"/>
            <a:ext cx="9476244" cy="12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6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4F3E4-82A5-FFF1-5C9A-B96122EC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251F0-99F0-CE1B-4800-54BA91C6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 강의에서 다루었던 내용과 같이 </a:t>
            </a:r>
            <a:r>
              <a:rPr lang="en-US" altLang="ko-KR" dirty="0" err="1"/>
              <a:t>TextBox</a:t>
            </a:r>
            <a:r>
              <a:rPr lang="ko-KR" altLang="en-US" dirty="0"/>
              <a:t>를 이용해 결과를 확인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03686-B72A-F2C4-F375-5D93B361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FFFB4F-E032-FD2F-F287-2359076A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D9DFE40-1F77-5010-9848-728234E3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5" y="3395169"/>
            <a:ext cx="2305372" cy="140037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E3A89BC-1F63-E975-74D6-E9E6E2BEF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983" y="3313639"/>
            <a:ext cx="3427148" cy="153850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2C83A2C-565C-6064-B08E-DA65589B5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287" y="3492257"/>
            <a:ext cx="2553056" cy="118126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F203703-23A1-B471-B282-74C4B0D8D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647" y="3606572"/>
            <a:ext cx="2591162" cy="952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45D8AB-DD2E-A15D-6DAC-3768E11D37AA}"/>
              </a:ext>
            </a:extLst>
          </p:cNvPr>
          <p:cNvSpPr txBox="1"/>
          <p:nvPr/>
        </p:nvSpPr>
        <p:spPr>
          <a:xfrm>
            <a:off x="522455" y="307556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ToolBox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0A4D92-7F64-C9D0-6519-3AE57F12F466}"/>
              </a:ext>
            </a:extLst>
          </p:cNvPr>
          <p:cNvSpPr txBox="1"/>
          <p:nvPr/>
        </p:nvSpPr>
        <p:spPr>
          <a:xfrm>
            <a:off x="6501287" y="3108164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Properties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B24943F-9039-561F-5E8D-BCE5090CC639}"/>
              </a:ext>
            </a:extLst>
          </p:cNvPr>
          <p:cNvCxnSpPr>
            <a:cxnSpLocks/>
          </p:cNvCxnSpPr>
          <p:nvPr/>
        </p:nvCxnSpPr>
        <p:spPr>
          <a:xfrm>
            <a:off x="929513" y="4201706"/>
            <a:ext cx="4383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2F67DAA-42ED-0E76-F06B-430988E1F64D}"/>
              </a:ext>
            </a:extLst>
          </p:cNvPr>
          <p:cNvCxnSpPr>
            <a:cxnSpLocks/>
          </p:cNvCxnSpPr>
          <p:nvPr/>
        </p:nvCxnSpPr>
        <p:spPr>
          <a:xfrm>
            <a:off x="6666554" y="4127396"/>
            <a:ext cx="13892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2312EF8-C893-1632-C0EF-FFA43326E4B7}"/>
              </a:ext>
            </a:extLst>
          </p:cNvPr>
          <p:cNvCxnSpPr>
            <a:cxnSpLocks/>
          </p:cNvCxnSpPr>
          <p:nvPr/>
        </p:nvCxnSpPr>
        <p:spPr>
          <a:xfrm>
            <a:off x="9373229" y="3985072"/>
            <a:ext cx="18565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639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9818F-3305-24F0-CEE8-2C17DB98B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42512-5CEE-09BC-A6BB-4C15427A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6A3B0-1F0A-4911-6EA0-0552249F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소스코드는 </a:t>
            </a:r>
            <a:r>
              <a:rPr lang="en-US" altLang="ko-KR" dirty="0"/>
              <a:t>public Form1() </a:t>
            </a:r>
            <a:r>
              <a:rPr lang="ko-KR" altLang="en-US" dirty="0"/>
              <a:t>중괄호 안에 작성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7277-09BA-8CBD-D264-C91A306E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9AF125-B93B-18CC-5043-8475AE54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41D307-8DAD-3F60-1A0B-CD199C7BC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158" y="2780984"/>
            <a:ext cx="2575660" cy="288940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9BC53BF-C17A-D03B-B2AB-92A8E200DC9C}"/>
              </a:ext>
            </a:extLst>
          </p:cNvPr>
          <p:cNvCxnSpPr>
            <a:cxnSpLocks/>
          </p:cNvCxnSpPr>
          <p:nvPr/>
        </p:nvCxnSpPr>
        <p:spPr>
          <a:xfrm>
            <a:off x="2168866" y="4806268"/>
            <a:ext cx="4383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A5B1EF-DD9B-43DE-90C5-E9F187F7720A}"/>
              </a:ext>
            </a:extLst>
          </p:cNvPr>
          <p:cNvCxnSpPr>
            <a:cxnSpLocks/>
          </p:cNvCxnSpPr>
          <p:nvPr/>
        </p:nvCxnSpPr>
        <p:spPr>
          <a:xfrm>
            <a:off x="2888043" y="4119839"/>
            <a:ext cx="5428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57A2A2-57EF-900F-0D73-4050541E1CA2}"/>
              </a:ext>
            </a:extLst>
          </p:cNvPr>
          <p:cNvSpPr txBox="1"/>
          <p:nvPr/>
        </p:nvSpPr>
        <p:spPr>
          <a:xfrm>
            <a:off x="4335818" y="3902522"/>
            <a:ext cx="163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Form1.cs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 err="1"/>
              <a:t>우클릭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DA9A5C-22D8-61B4-2D18-5218745CEDA0}"/>
              </a:ext>
            </a:extLst>
          </p:cNvPr>
          <p:cNvCxnSpPr>
            <a:cxnSpLocks/>
          </p:cNvCxnSpPr>
          <p:nvPr/>
        </p:nvCxnSpPr>
        <p:spPr>
          <a:xfrm>
            <a:off x="3530390" y="4815085"/>
            <a:ext cx="1272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7CC02DA-7DE8-F28A-8A78-56F3D2EE2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261" y="2843311"/>
            <a:ext cx="395342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3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92FD-8E6D-EFBA-7F18-B1F01D3F7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06485-7AD4-9DBA-F5F8-0CA1906A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7D205-CECC-D52C-0E4C-CB202250B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ToolBox</a:t>
            </a:r>
            <a:r>
              <a:rPr lang="ko-KR" altLang="en-US" dirty="0"/>
              <a:t>의 </a:t>
            </a:r>
            <a:r>
              <a:rPr lang="en-US" altLang="ko-KR" dirty="0"/>
              <a:t>Label </a:t>
            </a:r>
            <a:r>
              <a:rPr lang="ko-KR" altLang="en-US" dirty="0"/>
              <a:t>컨트롤을 사용하여 텍스트를 </a:t>
            </a:r>
            <a:r>
              <a:rPr lang="en-US" altLang="ko-KR" dirty="0"/>
              <a:t>Form</a:t>
            </a:r>
            <a:r>
              <a:rPr lang="ko-KR" altLang="en-US" dirty="0"/>
              <a:t>에 넣을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20AAC-4A5E-5265-45D4-45B107DB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FB5066-AAF9-514E-EB63-6F31336F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EA02BD-A5B9-D877-2B17-223F59503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38" y="3203762"/>
            <a:ext cx="2286319" cy="1448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E2B691-0763-91FD-A0FC-6F14AC67A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505" y="3179946"/>
            <a:ext cx="2457793" cy="1495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D431D7-6740-D095-49A9-02A5834DE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046" y="3005860"/>
            <a:ext cx="2676899" cy="20100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38555C2-8536-C4DA-F226-27F03A1D6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7693" y="3299025"/>
            <a:ext cx="2562583" cy="125747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D8485AC-C109-76E6-0747-DA28E99B3C8B}"/>
              </a:ext>
            </a:extLst>
          </p:cNvPr>
          <p:cNvCxnSpPr/>
          <p:nvPr/>
        </p:nvCxnSpPr>
        <p:spPr>
          <a:xfrm>
            <a:off x="1282818" y="4050565"/>
            <a:ext cx="3098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7511-F91C-2FD0-B512-3C6EA0F32DC7}"/>
              </a:ext>
            </a:extLst>
          </p:cNvPr>
          <p:cNvCxnSpPr>
            <a:cxnSpLocks/>
          </p:cNvCxnSpPr>
          <p:nvPr/>
        </p:nvCxnSpPr>
        <p:spPr>
          <a:xfrm>
            <a:off x="6188587" y="3203762"/>
            <a:ext cx="7091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4773D4-3C75-9E0C-53AB-D9CEC960F440}"/>
              </a:ext>
            </a:extLst>
          </p:cNvPr>
          <p:cNvCxnSpPr>
            <a:cxnSpLocks/>
          </p:cNvCxnSpPr>
          <p:nvPr/>
        </p:nvCxnSpPr>
        <p:spPr>
          <a:xfrm>
            <a:off x="6188587" y="4104308"/>
            <a:ext cx="23489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913568-865E-3543-6722-37CD0D8A2AD4}"/>
              </a:ext>
            </a:extLst>
          </p:cNvPr>
          <p:cNvCxnSpPr>
            <a:cxnSpLocks/>
          </p:cNvCxnSpPr>
          <p:nvPr/>
        </p:nvCxnSpPr>
        <p:spPr>
          <a:xfrm>
            <a:off x="8963274" y="4027894"/>
            <a:ext cx="15466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5B2E464-C023-C683-E0A1-7DD0997C5DC4}"/>
              </a:ext>
            </a:extLst>
          </p:cNvPr>
          <p:cNvSpPr txBox="1"/>
          <p:nvPr/>
        </p:nvSpPr>
        <p:spPr>
          <a:xfrm>
            <a:off x="838200" y="285169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ToolBox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BD585-08D6-6358-547B-AB868E117749}"/>
              </a:ext>
            </a:extLst>
          </p:cNvPr>
          <p:cNvSpPr txBox="1"/>
          <p:nvPr/>
        </p:nvSpPr>
        <p:spPr>
          <a:xfrm>
            <a:off x="5864881" y="2686257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Properties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23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753C3-55AC-E3D2-7531-EFA404431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82940-D35B-17A9-0059-EFAFCC2C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EF472-133A-4C05-02D7-54C34AB20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폰트는 </a:t>
            </a:r>
            <a:r>
              <a:rPr lang="en-US" altLang="ko-KR" dirty="0"/>
              <a:t>B80OlI1</a:t>
            </a:r>
            <a:r>
              <a:rPr lang="ko-KR" altLang="en-US" dirty="0"/>
              <a:t>를 구분하기 좋고 </a:t>
            </a:r>
            <a:r>
              <a:rPr lang="en-US" altLang="ko-KR" dirty="0" err="1"/>
              <a:t>consola</a:t>
            </a:r>
            <a:r>
              <a:rPr lang="en-US" altLang="ko-KR" dirty="0"/>
              <a:t>, </a:t>
            </a:r>
            <a:r>
              <a:rPr lang="en-US" altLang="ko-KR" dirty="0" err="1"/>
              <a:t>fira</a:t>
            </a:r>
            <a:r>
              <a:rPr lang="en-US" altLang="ko-KR" dirty="0"/>
              <a:t>, </a:t>
            </a:r>
            <a:r>
              <a:rPr lang="en-US" altLang="ko-KR" dirty="0" err="1"/>
              <a:t>cascadia</a:t>
            </a:r>
            <a:r>
              <a:rPr lang="en-US" altLang="ko-KR" dirty="0"/>
              <a:t> </a:t>
            </a:r>
            <a:r>
              <a:rPr lang="ko-KR" altLang="en-US" dirty="0"/>
              <a:t>등 문자 간격이 일정한 </a:t>
            </a:r>
            <a:r>
              <a:rPr lang="en-US" altLang="ko-KR" dirty="0"/>
              <a:t>mono </a:t>
            </a:r>
            <a:r>
              <a:rPr lang="ko-KR" altLang="en-US" dirty="0"/>
              <a:t>타입 폰트를 사용</a:t>
            </a:r>
            <a:endParaRPr lang="en-US" altLang="ko-KR" dirty="0"/>
          </a:p>
          <a:p>
            <a:pPr lvl="1"/>
            <a:r>
              <a:rPr lang="en-US" altLang="ko-KR" dirty="0" err="1"/>
              <a:t>consola</a:t>
            </a:r>
            <a:r>
              <a:rPr lang="en-US" altLang="ko-KR" dirty="0"/>
              <a:t>: </a:t>
            </a:r>
            <a:r>
              <a:rPr lang="ko-KR" altLang="en-US" dirty="0"/>
              <a:t>윈도우에서 기본 제공</a:t>
            </a:r>
            <a:endParaRPr lang="en-US" altLang="ko-KR" dirty="0"/>
          </a:p>
          <a:p>
            <a:pPr lvl="1"/>
            <a:r>
              <a:rPr lang="en-US" altLang="ko-KR" dirty="0" err="1"/>
              <a:t>fira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https://fonts.google.com/specimen/Fira+Code</a:t>
            </a:r>
            <a:endParaRPr lang="en-US" altLang="ko-KR" dirty="0"/>
          </a:p>
          <a:p>
            <a:pPr lvl="1"/>
            <a:r>
              <a:rPr lang="en-US" altLang="ko-KR" dirty="0" err="1"/>
              <a:t>cascadia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기본 제공</a:t>
            </a:r>
            <a:endParaRPr lang="en-US" altLang="ko-KR" dirty="0"/>
          </a:p>
          <a:p>
            <a:r>
              <a:rPr lang="en-US" altLang="ko-KR" dirty="0"/>
              <a:t>Tools &gt; Options &gt; Environment &gt; Fonts and Colors </a:t>
            </a:r>
            <a:r>
              <a:rPr lang="ko-KR" altLang="en-US" dirty="0"/>
              <a:t>에서 변경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F42AC-C2DF-39F0-C9E6-B88B425C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B16F7-85BC-6743-B564-2A3C82FF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44FF87-9455-A060-01DF-F198FD0F8A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3837"/>
          <a:stretch/>
        </p:blipFill>
        <p:spPr>
          <a:xfrm>
            <a:off x="1185854" y="4427699"/>
            <a:ext cx="5784842" cy="18842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6219D4-84D4-B932-A361-9B731C771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811" y="4909557"/>
            <a:ext cx="2990962" cy="9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81212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9102</TotalTime>
  <Words>2470</Words>
  <Application>Microsoft Office PowerPoint</Application>
  <PresentationFormat>와이드스크린</PresentationFormat>
  <Paragraphs>552</Paragraphs>
  <Slides>54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5" baseType="lpstr">
      <vt:lpstr>Malgun Gothic Semilight</vt:lpstr>
      <vt:lpstr>AppleSDGothicNeoH00</vt:lpstr>
      <vt:lpstr>Wingdings</vt:lpstr>
      <vt:lpstr>Pretendard</vt:lpstr>
      <vt:lpstr>맑은 고딕</vt:lpstr>
      <vt:lpstr>AppleSDGothicNeoB00</vt:lpstr>
      <vt:lpstr>Cascadia Mono</vt:lpstr>
      <vt:lpstr>Kim jung chul Gothic Regular</vt:lpstr>
      <vt:lpstr>Arial</vt:lpstr>
      <vt:lpstr>Pretendard Black</vt:lpstr>
      <vt:lpstr>코딩온템플릿</vt:lpstr>
      <vt:lpstr>C# 기본 문법</vt:lpstr>
      <vt:lpstr>C# 및 .Net 버전</vt:lpstr>
      <vt:lpstr>C# 및 .Net 버전</vt:lpstr>
      <vt:lpstr>C# 및 .Net 버전</vt:lpstr>
      <vt:lpstr>Form1.cs 살펴보기</vt:lpstr>
      <vt:lpstr>실습을 위한 준비</vt:lpstr>
      <vt:lpstr>실습을 위한 준비</vt:lpstr>
      <vt:lpstr>실습을 위한 준비</vt:lpstr>
      <vt:lpstr>실습을 위한 준비</vt:lpstr>
      <vt:lpstr>Scope (코드 영역)</vt:lpstr>
      <vt:lpstr>Scope (코드 영역)</vt:lpstr>
      <vt:lpstr>표기법</vt:lpstr>
      <vt:lpstr>PowerPoint 프레젠테이션</vt:lpstr>
      <vt:lpstr>PowerPoint 프레젠테이션</vt:lpstr>
      <vt:lpstr>dash-case(kebab-case)</vt:lpstr>
      <vt:lpstr>snake_case</vt:lpstr>
      <vt:lpstr>camelCase</vt:lpstr>
      <vt:lpstr>PascalCase</vt:lpstr>
      <vt:lpstr>Zero-based numbering</vt:lpstr>
      <vt:lpstr>Zero-based Numbering</vt:lpstr>
      <vt:lpstr>PowerPoint 프레젠테이션</vt:lpstr>
      <vt:lpstr>인덱스 (Index)</vt:lpstr>
      <vt:lpstr>주석</vt:lpstr>
      <vt:lpstr>한 줄 주석 (//)</vt:lpstr>
      <vt:lpstr>변수, 자료형</vt:lpstr>
      <vt:lpstr>변수 및 기본 자료형</vt:lpstr>
      <vt:lpstr>자료형의 종류</vt:lpstr>
      <vt:lpstr>자료형의 종류</vt:lpstr>
      <vt:lpstr>변수</vt:lpstr>
      <vt:lpstr>변수</vt:lpstr>
      <vt:lpstr>식별자</vt:lpstr>
      <vt:lpstr>키워드 (예약어)</vt:lpstr>
      <vt:lpstr>PowerPoint 프레젠테이션</vt:lpstr>
      <vt:lpstr>Q1. 퀴즈</vt:lpstr>
      <vt:lpstr>Q2. 퀴즈</vt:lpstr>
      <vt:lpstr>Q3. 퀴즈</vt:lpstr>
      <vt:lpstr>Q4. 퀴즈</vt:lpstr>
      <vt:lpstr>변수명 Tip!</vt:lpstr>
      <vt:lpstr>PowerPoint 프레젠테이션</vt:lpstr>
      <vt:lpstr>변수의 선언, 사용, 초기화</vt:lpstr>
      <vt:lpstr>변수의 선언 및 사용</vt:lpstr>
      <vt:lpstr>변수와 Scope</vt:lpstr>
      <vt:lpstr>변수 Casting(변환)</vt:lpstr>
      <vt:lpstr>변수 Casting(변환)</vt:lpstr>
      <vt:lpstr>자동 자료형 지정 </vt:lpstr>
      <vt:lpstr>실습. 변수 및 캐스팅</vt:lpstr>
      <vt:lpstr>연산자</vt:lpstr>
      <vt:lpstr>연산자</vt:lpstr>
      <vt:lpstr>기본 연산자</vt:lpstr>
      <vt:lpstr>연산자 줄여 쓰기 (대입 연산자)</vt:lpstr>
      <vt:lpstr>증감 연산자</vt:lpstr>
      <vt:lpstr>비교 연산자</vt:lpstr>
      <vt:lpstr>논리 연산자</vt:lpstr>
      <vt:lpstr>삼항 연산자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1418</cp:revision>
  <dcterms:created xsi:type="dcterms:W3CDTF">2022-06-26T11:10:22Z</dcterms:created>
  <dcterms:modified xsi:type="dcterms:W3CDTF">2025-04-24T22:21:28Z</dcterms:modified>
</cp:coreProperties>
</file>