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2" r:id="rId1"/>
  </p:sldMasterIdLst>
  <p:notesMasterIdLst>
    <p:notesMasterId r:id="rId31"/>
  </p:notesMasterIdLst>
  <p:sldIdLst>
    <p:sldId id="256" r:id="rId2"/>
    <p:sldId id="778" r:id="rId3"/>
    <p:sldId id="723" r:id="rId4"/>
    <p:sldId id="724" r:id="rId5"/>
    <p:sldId id="782" r:id="rId6"/>
    <p:sldId id="718" r:id="rId7"/>
    <p:sldId id="783" r:id="rId8"/>
    <p:sldId id="725" r:id="rId9"/>
    <p:sldId id="776" r:id="rId10"/>
    <p:sldId id="784" r:id="rId11"/>
    <p:sldId id="785" r:id="rId12"/>
    <p:sldId id="786" r:id="rId13"/>
    <p:sldId id="788" r:id="rId14"/>
    <p:sldId id="787" r:id="rId15"/>
    <p:sldId id="789" r:id="rId16"/>
    <p:sldId id="794" r:id="rId17"/>
    <p:sldId id="717" r:id="rId18"/>
    <p:sldId id="790" r:id="rId19"/>
    <p:sldId id="779" r:id="rId20"/>
    <p:sldId id="674" r:id="rId21"/>
    <p:sldId id="676" r:id="rId22"/>
    <p:sldId id="792" r:id="rId23"/>
    <p:sldId id="795" r:id="rId24"/>
    <p:sldId id="793" r:id="rId25"/>
    <p:sldId id="791" r:id="rId26"/>
    <p:sldId id="713" r:id="rId27"/>
    <p:sldId id="796" r:id="rId28"/>
    <p:sldId id="766" r:id="rId29"/>
    <p:sldId id="797" r:id="rId30"/>
  </p:sldIdLst>
  <p:sldSz cx="12192000" cy="6858000"/>
  <p:notesSz cx="6858000" cy="9144000"/>
  <p:embeddedFontLst>
    <p:embeddedFont>
      <p:font typeface="Pretendard Black" panose="02000A03000000020004" pitchFamily="2" charset="-127"/>
      <p:bold r:id="rId32"/>
    </p:embeddedFont>
    <p:embeddedFont>
      <p:font typeface="Cascadia Mono" panose="020B0609020000020004" pitchFamily="49" charset="0"/>
      <p:regular r:id="rId33"/>
      <p:bold r:id="rId34"/>
      <p:italic r:id="rId35"/>
      <p:boldItalic r:id="rId36"/>
    </p:embeddedFont>
    <p:embeddedFont>
      <p:font typeface="맑은 고딕" panose="020B0503020000020004" pitchFamily="50" charset="-127"/>
      <p:regular r:id="rId37"/>
      <p:bold r:id="rId38"/>
    </p:embeddedFont>
    <p:embeddedFont>
      <p:font typeface="Pretendard" panose="02000503000000020004" pitchFamily="2" charset="-127"/>
      <p:regular r:id="rId39"/>
      <p:bold r:id="rId40"/>
    </p:embeddedFont>
    <p:embeddedFont>
      <p:font typeface="AppleSDGothicNeoB00" panose="020B0600000101010101" charset="-127"/>
      <p:regular r:id="rId41"/>
    </p:embeddedFont>
    <p:embeddedFont>
      <p:font typeface="AppleSDGothicNeoH00" panose="020B0600000101010101" charset="-127"/>
      <p:regular r:id="rId4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A31515"/>
    <a:srgbClr val="008000"/>
    <a:srgbClr val="F9A130"/>
    <a:srgbClr val="F99F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07" autoAdjust="0"/>
    <p:restoredTop sz="81958" autoAdjust="0"/>
  </p:normalViewPr>
  <p:slideViewPr>
    <p:cSldViewPr snapToGrid="0">
      <p:cViewPr varScale="1">
        <p:scale>
          <a:sx n="99" d="100"/>
          <a:sy n="99" d="100"/>
        </p:scale>
        <p:origin x="2418" y="78"/>
      </p:cViewPr>
      <p:guideLst/>
    </p:cSldViewPr>
  </p:slideViewPr>
  <p:outlineViewPr>
    <p:cViewPr>
      <p:scale>
        <a:sx n="33" d="100"/>
        <a:sy n="33" d="100"/>
      </p:scale>
      <p:origin x="0" y="-702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4" d="100"/>
          <a:sy n="64" d="100"/>
        </p:scale>
        <p:origin x="2226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8.fntdata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2" Type="http://schemas.openxmlformats.org/officeDocument/2006/relationships/font" Target="fonts/font11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font" Target="fonts/font9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F3F159-7250-4DD4-91C2-13B35D56E1AF}" type="datetimeFigureOut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9E5BFC-1559-42F1-8940-AB342D56BF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0459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09796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62156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09140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5C9BF9-4FCC-0282-F644-76EED7D19B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005D730D-5A83-10B7-B2D0-84651FC14B7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3A2B2675-7DC0-CF61-8534-DA850BCE29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헛갈리더라도 </a:t>
            </a:r>
            <a:r>
              <a:rPr lang="en-US" altLang="ko-KR" dirty="0"/>
              <a:t>=&gt; </a:t>
            </a:r>
            <a:r>
              <a:rPr lang="ko-KR" altLang="en-US" dirty="0"/>
              <a:t>요 화살표가 나오면 람다식이라는 것을 인지하면 됨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40AF59A-2F25-B419-619C-D9C6C0771A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82445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사용자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보유한 돈 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소유한 음료 </a:t>
            </a:r>
            <a:endParaRPr lang="en-US" altLang="ko-KR" dirty="0"/>
          </a:p>
          <a:p>
            <a:r>
              <a:rPr lang="en-US" altLang="ko-KR" dirty="0"/>
              <a:t>+ </a:t>
            </a:r>
            <a:r>
              <a:rPr lang="ko-KR" altLang="en-US" dirty="0"/>
              <a:t>돈 내기 </a:t>
            </a:r>
            <a:endParaRPr lang="en-US" altLang="ko-KR" dirty="0"/>
          </a:p>
          <a:p>
            <a:r>
              <a:rPr lang="en-US" altLang="ko-KR" dirty="0"/>
              <a:t>+ </a:t>
            </a:r>
            <a:r>
              <a:rPr lang="ko-KR" altLang="en-US" dirty="0"/>
              <a:t>음료와 거스름돈 받기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자판기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누적된 돈 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받은 돈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보유 음료 개수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관리자 또는 사용자</a:t>
            </a:r>
            <a:endParaRPr lang="en-US" altLang="ko-KR" dirty="0"/>
          </a:p>
          <a:p>
            <a:r>
              <a:rPr lang="en-US" altLang="ko-KR" dirty="0"/>
              <a:t>+ </a:t>
            </a:r>
            <a:r>
              <a:rPr lang="ko-KR" altLang="en-US" dirty="0"/>
              <a:t>돈 받기</a:t>
            </a:r>
            <a:endParaRPr lang="en-US" altLang="ko-KR" dirty="0"/>
          </a:p>
          <a:p>
            <a:r>
              <a:rPr lang="en-US" altLang="ko-KR" dirty="0"/>
              <a:t>+ </a:t>
            </a:r>
            <a:r>
              <a:rPr lang="ko-KR" altLang="en-US" dirty="0"/>
              <a:t>음료 및 거스름돈 주기 </a:t>
            </a:r>
            <a:endParaRPr lang="en-US" altLang="ko-KR" dirty="0"/>
          </a:p>
          <a:p>
            <a:r>
              <a:rPr lang="en-US" altLang="ko-KR" dirty="0"/>
              <a:t>+ </a:t>
            </a:r>
            <a:r>
              <a:rPr lang="ko-KR" altLang="en-US" dirty="0"/>
              <a:t>관리자 모드</a:t>
            </a:r>
            <a:endParaRPr lang="en-US" altLang="ko-KR" dirty="0"/>
          </a:p>
          <a:p>
            <a:r>
              <a:rPr lang="en-US" altLang="ko-KR" dirty="0"/>
              <a:t>+ </a:t>
            </a:r>
            <a:r>
              <a:rPr lang="ko-KR" altLang="en-US" dirty="0"/>
              <a:t>음료 추가 </a:t>
            </a:r>
            <a:r>
              <a:rPr lang="en-US" altLang="ko-KR" dirty="0"/>
              <a:t>(</a:t>
            </a:r>
            <a:r>
              <a:rPr lang="ko-KR" altLang="en-US" dirty="0"/>
              <a:t>관리자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관리자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보유 음료 개수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관리자 비밀번호</a:t>
            </a:r>
            <a:endParaRPr lang="en-US" altLang="ko-KR" dirty="0"/>
          </a:p>
          <a:p>
            <a:r>
              <a:rPr lang="en-US" altLang="ko-KR" dirty="0"/>
              <a:t>+ </a:t>
            </a:r>
            <a:r>
              <a:rPr lang="ko-KR" altLang="en-US" dirty="0"/>
              <a:t>음료 채우기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6237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john</a:t>
            </a:r>
            <a:r>
              <a:rPr lang="ko-KR" altLang="en-US"/>
              <a:t>의 </a:t>
            </a:r>
            <a:r>
              <a:rPr lang="en-US" altLang="ko-KR"/>
              <a:t>School </a:t>
            </a:r>
            <a:r>
              <a:rPr lang="ko-KR" altLang="en-US"/>
              <a:t>클래스와 </a:t>
            </a:r>
            <a:r>
              <a:rPr lang="en-US" altLang="ko-KR"/>
              <a:t>linda</a:t>
            </a:r>
            <a:r>
              <a:rPr lang="ko-KR" altLang="en-US"/>
              <a:t>의 </a:t>
            </a:r>
            <a:r>
              <a:rPr lang="en-US" altLang="ko-KR"/>
              <a:t>School </a:t>
            </a:r>
            <a:r>
              <a:rPr lang="ko-KR" altLang="en-US"/>
              <a:t>클래스는 이름만 같을 뿐 완전히 다른 클래스임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이 두개를 각각 </a:t>
            </a:r>
            <a:r>
              <a:rPr lang="en-US" altLang="ko-KR"/>
              <a:t>john, linda </a:t>
            </a:r>
            <a:r>
              <a:rPr lang="ko-KR" altLang="en-US"/>
              <a:t>라는 네임스페이스를 만들어서 구분하여 사용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00868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john</a:t>
            </a:r>
            <a:r>
              <a:rPr lang="ko-KR" altLang="en-US"/>
              <a:t>의 </a:t>
            </a:r>
            <a:r>
              <a:rPr lang="en-US" altLang="ko-KR"/>
              <a:t>School </a:t>
            </a:r>
            <a:r>
              <a:rPr lang="ko-KR" altLang="en-US"/>
              <a:t>클래스와 </a:t>
            </a:r>
            <a:r>
              <a:rPr lang="en-US" altLang="ko-KR"/>
              <a:t>linda</a:t>
            </a:r>
            <a:r>
              <a:rPr lang="ko-KR" altLang="en-US"/>
              <a:t>의 </a:t>
            </a:r>
            <a:r>
              <a:rPr lang="en-US" altLang="ko-KR"/>
              <a:t>School </a:t>
            </a:r>
            <a:r>
              <a:rPr lang="ko-KR" altLang="en-US"/>
              <a:t>클래스는 이름만 같을 뿐 완전히 다른 클래스임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이 두개를 각각 </a:t>
            </a:r>
            <a:r>
              <a:rPr lang="en-US" altLang="ko-KR"/>
              <a:t>john, linda </a:t>
            </a:r>
            <a:r>
              <a:rPr lang="ko-KR" altLang="en-US"/>
              <a:t>라는 네임스페이스를 만들어서 구분하여 사용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17778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2C1234-3408-0EA1-DE03-EEE307AA84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39AFF8B-D238-9ECB-824B-F73822C30B4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8B833A9-A05C-74AA-5BCF-A4B11BEFF9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응용 실습은 수업 외적인 내용이 포함되고 직접 검색하는 것을 활용해서 문제를 해결하는 실습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590B79E-9736-E135-B9D5-3C01447CA1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08687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응용 실습은 수업 외적인 내용이 포함되고 직접 검색하는 것을 활용해서 문제를 해결하는 실습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19669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EC2880-84E8-4802-A246-B2DAC6854C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C0A82CF-B350-B01B-6DA7-155F94154C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BEE3F-2E9A-4FD8-8B8A-8619F3E161C0}" type="datetime1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226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0C1272-A03C-6AEE-CD60-878CBB04B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45A71FD-230A-8087-2E34-5D7C2F679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F8E3A9-E2C4-0B1E-003E-9119E2266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422B-0E68-47B5-84BB-CA2BDA8EE46C}" type="datetime1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A76A13-7C19-042C-752D-38FE87678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25E5C6-08A8-0E41-2156-9D5563D49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66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4EAC48E-3FF6-9125-0ABC-4A169CC075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169601A-CC7F-1148-6767-50185D6EAD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AC256E-EA96-98BB-12C9-7653C1765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C623F-179B-417F-99B6-50F6DF228D4B}" type="datetime1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417B46-3562-E4DB-95ED-4F688D183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1185BB-91F2-0AA5-9D6D-1302B54E0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4297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5F2EDC-CA73-EDF8-3F21-0A794C23D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Pretendard Black" panose="02000A03000000020004" pitchFamily="2" charset="-127"/>
                <a:ea typeface="Pretendard Black" panose="02000A03000000020004" pitchFamily="2" charset="-127"/>
                <a:cs typeface="Pretendard Black" panose="02000A03000000020004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CE185C-D63D-5EAA-3582-65F5CD9CA2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>
              <a:defRPr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>
              <a:defRPr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>
              <a:defRPr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>
              <a:defRPr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0A4434-3632-ADD5-B400-F8E210B0F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2A197E-AB04-8920-BF6A-7676A469A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974B3F-E4B3-CEEF-C15D-CBA531845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610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1A3C37-987B-D5E0-E755-520E1BD7A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C5CC1F-859B-D0DB-4A11-BE58DC8CE9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17570B-9A31-3D26-4882-32EF888CF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43723-C509-4DEA-8428-B50818F79709}" type="datetime1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54974D-2D5D-4824-9745-A471F5667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6B3280-384C-5969-2F52-4A15E57C3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3992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F95DED-E894-6922-9B69-B8B95516A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AFBC65-9F67-1700-BEFA-2D94E9EE09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A6EB9D2-3D5A-1046-7D71-F6B0488756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926751B-DA4B-24A3-EF0F-4C8A4B529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B7482-EE74-4DBD-97F4-D0DAC0C0E4E5}" type="datetime1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9DBAF5-B11B-30DA-7BD6-9C57517AB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BAC70C-D159-201E-C92E-0A2EC4BDA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4056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3ECACC-E8D3-E86C-6DF1-956A436E0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0453C3-AC70-DC2A-4763-6B5E806D60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E695C3F-28DB-41CE-12B7-A2405F14CD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90204FA-E686-3EE5-F4DC-6534489690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15699BD-AB12-416C-E66A-F275F75EF8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3723F44-B40B-52D3-7868-A5CFC2333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A8C49-CED7-4A86-9B4A-621D7F62EE92}" type="datetime1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7396F15-38CD-EC83-0E79-3F206DAFD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2DE1D33-503C-2E39-B384-F8352FD74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840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930CC9-5858-0529-9C19-2E6865435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BF19AAE-5859-B285-F105-37370F4E7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82D76-7079-412D-848B-E1B9E7A6A286}" type="datetime1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A7F63B5-5839-BC25-F3E6-A829D6885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FC21E92-CA1D-59A7-607C-83E9C064B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0604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4E7DA1C-08DE-867D-C461-CFB22DB4F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5FEB5-5F88-4F49-9108-1795E314F09F}" type="datetime1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1E22F13-8309-7F33-AE37-6A3D3627E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B785144-1580-83A5-F3DB-A1ABF55AA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4494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B9EAFB-92AC-F013-08E0-328F7827E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53F047-1194-E836-75E8-F7C63D6B1E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F8D7C6-3BD0-55E4-C2E5-C0F5FB4C27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B2204D-B344-574E-3AAD-4AB329AC0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ABBEE-D8D4-48AD-9887-4DC578B8A684}" type="datetime1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D1A389-C64C-7E96-186F-A1955A37E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BE3895-1FF0-9916-F2F9-C935F6232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665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33A0BC-F373-508C-E10E-804DF2D61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3571B77-F6C9-B857-F693-2F09C4EB0C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4E60D48-FA81-0A5D-1C61-5987894FF0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C8BF447-4FF9-E948-214C-240D1D94F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6A55C-F3DD-45DD-9D50-F8680410167D}" type="datetime1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ECFA45-9BA6-3899-86B6-FB6587CEC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44E1DF0-39BA-4577-917D-746C8D70A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9356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DEC6E2B-D8E2-3BF7-E1EC-31430390A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CF78C8-96BA-B6AA-AE0C-BA9B0985D6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6356D9-6C6E-2E0E-1016-EDD9ECAD84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47922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F5E23C3-0E3D-4E4E-8486-D7FB4C073DC1}" type="datetime1">
              <a:rPr lang="ko-KR" altLang="en-US" smtClean="0"/>
              <a:pPr/>
              <a:t>2025-05-07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3F1CB7-8167-A752-0EF3-D60555273E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7922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443FBA-BAB9-5734-0849-9921A60EBB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83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083A2CE0-18CD-4102-B738-4ACFF9E68BA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7" name="그림 6" descr="폰트, 그래픽, 로고, 타이포그래피이(가) 표시된 사진&#10;&#10;자동 생성된 설명">
            <a:extLst>
              <a:ext uri="{FF2B5EF4-FFF2-40B4-BE49-F238E27FC236}">
                <a16:creationId xmlns:a16="http://schemas.microsoft.com/office/drawing/2014/main" id="{53E2977C-D321-12B6-BB66-ED0315D8FE05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2720" y="185089"/>
            <a:ext cx="1605231" cy="351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555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Pretendard Black" panose="02000A03000000020004" pitchFamily="2" charset="-127"/>
          <a:ea typeface="Pretendard Black" panose="02000A03000000020004" pitchFamily="2" charset="-127"/>
          <a:cs typeface="Pretendard Black" panose="02000A03000000020004" pitchFamily="2" charset="-127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Pretendard" panose="02000503000000020004" pitchFamily="2" charset="-127"/>
          <a:ea typeface="Pretendard" panose="02000503000000020004" pitchFamily="2" charset="-127"/>
          <a:cs typeface="Pretendard" panose="02000503000000020004" pitchFamily="2" charset="-127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Pretendard" panose="02000503000000020004" pitchFamily="2" charset="-127"/>
          <a:ea typeface="Pretendard" panose="02000503000000020004" pitchFamily="2" charset="-127"/>
          <a:cs typeface="Pretendard" panose="02000503000000020004" pitchFamily="2" charset="-127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Pretendard" panose="02000503000000020004" pitchFamily="2" charset="-127"/>
          <a:ea typeface="Pretendard" panose="02000503000000020004" pitchFamily="2" charset="-127"/>
          <a:cs typeface="Pretendard" panose="02000503000000020004" pitchFamily="2" charset="-127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retendard" panose="02000503000000020004" pitchFamily="2" charset="-127"/>
          <a:ea typeface="Pretendard" panose="02000503000000020004" pitchFamily="2" charset="-127"/>
          <a:cs typeface="Pretendard" panose="02000503000000020004" pitchFamily="2" charset="-127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retendard" panose="02000503000000020004" pitchFamily="2" charset="-127"/>
          <a:ea typeface="Pretendard" panose="02000503000000020004" pitchFamily="2" charset="-127"/>
          <a:cs typeface="Pretendard" panose="02000503000000020004" pitchFamily="2" charset="-127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B49C79-8DE4-4842-D1E6-927CDD6D44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94228" y="2630027"/>
            <a:ext cx="5003543" cy="97442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C#</a:t>
            </a:r>
            <a:r>
              <a:rPr lang="ko-KR" altLang="en-US" dirty="0"/>
              <a:t> </a:t>
            </a:r>
            <a:r>
              <a:rPr lang="ko-KR" altLang="en-US"/>
              <a:t>심화 문법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223B3B-2FCF-58AF-BC81-E9824EB6B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BEDFA-D8AA-4914-9440-7DF713C99FA9}" type="datetime1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7112DC-52CD-A148-06F6-6813E1A67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16553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7C8A04-B511-6353-A0A2-F6A2506E4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객체지향 프로그래밍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1EA920-D443-2862-BC82-F165A4474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C#</a:t>
            </a:r>
            <a:r>
              <a:rPr lang="ko-KR" altLang="en-US" dirty="0"/>
              <a:t>은 철저한 객체지향 프로그래밍 언어 </a:t>
            </a:r>
            <a:endParaRPr lang="en-US" altLang="ko-KR" dirty="0"/>
          </a:p>
          <a:p>
            <a:r>
              <a:rPr lang="ko-KR" altLang="en-US" dirty="0"/>
              <a:t>객체 간의 상호작용 관계로 프로그램을 해석</a:t>
            </a:r>
            <a:endParaRPr lang="en-US" altLang="ko-KR" dirty="0"/>
          </a:p>
          <a:p>
            <a:r>
              <a:rPr lang="ko-KR" altLang="en-US" dirty="0"/>
              <a:t>반대말은 절차지향</a:t>
            </a:r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90BD9D-F636-20F9-1C89-7A57D49A4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9B484F2-FB33-C818-1024-CA37D0D58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5B2F99CE-A359-8EBB-8FF1-FADCD4B748A3}"/>
              </a:ext>
            </a:extLst>
          </p:cNvPr>
          <p:cNvSpPr/>
          <p:nvPr/>
        </p:nvSpPr>
        <p:spPr>
          <a:xfrm>
            <a:off x="2913012" y="4770415"/>
            <a:ext cx="1698171" cy="1227908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객체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9948F5E1-FFFB-734A-26DD-444EE037BAFC}"/>
              </a:ext>
            </a:extLst>
          </p:cNvPr>
          <p:cNvSpPr/>
          <p:nvPr/>
        </p:nvSpPr>
        <p:spPr>
          <a:xfrm>
            <a:off x="5379173" y="3429000"/>
            <a:ext cx="1698171" cy="122790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객체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9E03B5E1-87EA-ED70-A369-B0D2A87788EE}"/>
              </a:ext>
            </a:extLst>
          </p:cNvPr>
          <p:cNvSpPr/>
          <p:nvPr/>
        </p:nvSpPr>
        <p:spPr>
          <a:xfrm>
            <a:off x="7750629" y="4770415"/>
            <a:ext cx="1698171" cy="1227908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객체</a:t>
            </a:r>
            <a:r>
              <a:rPr lang="en-US" altLang="ko-KR" dirty="0"/>
              <a:t>3</a:t>
            </a:r>
            <a:endParaRPr lang="ko-KR" altLang="en-US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EB1A54C-5C51-9BED-E970-7412BC7EBDD9}"/>
              </a:ext>
            </a:extLst>
          </p:cNvPr>
          <p:cNvCxnSpPr>
            <a:cxnSpLocks/>
            <a:stCxn id="8" idx="0"/>
            <a:endCxn id="9" idx="1"/>
          </p:cNvCxnSpPr>
          <p:nvPr/>
        </p:nvCxnSpPr>
        <p:spPr>
          <a:xfrm flipV="1">
            <a:off x="3762098" y="4042954"/>
            <a:ext cx="1617075" cy="72746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4EF049E1-E018-D7D8-FF4D-BB1AFBC0D25D}"/>
              </a:ext>
            </a:extLst>
          </p:cNvPr>
          <p:cNvCxnSpPr>
            <a:cxnSpLocks/>
            <a:stCxn id="9" idx="3"/>
            <a:endCxn id="10" idx="0"/>
          </p:cNvCxnSpPr>
          <p:nvPr/>
        </p:nvCxnSpPr>
        <p:spPr>
          <a:xfrm>
            <a:off x="7077344" y="4042954"/>
            <a:ext cx="1522371" cy="72746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01F0A1AF-A0FB-F0C9-2515-0D50BC6A0F54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4611183" y="5384369"/>
            <a:ext cx="313944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48779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2CF58E-AD3C-A21C-C1AB-753CC4F4F0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4366B7-0FAB-5A96-FA51-5E25B0604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객체지향 프로그래밍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2FB1D2-69CD-0654-3445-49127BAEED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절차지향</a:t>
            </a:r>
            <a:r>
              <a:rPr lang="en-US" altLang="ko-KR" dirty="0"/>
              <a:t>: </a:t>
            </a:r>
            <a:r>
              <a:rPr lang="ko-KR" altLang="en-US" dirty="0"/>
              <a:t>카드계산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카드 정보 읽어오기 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결제 비용 입력 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계좌 잔고 확인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비용 인출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영수증 출력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4633E2-FC5C-C8FB-07FB-712D91228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8161FD8-1672-D443-A132-20DFBF8F5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11</a:t>
            </a:fld>
            <a:endParaRPr lang="ko-KR" altLang="en-US"/>
          </a:p>
        </p:txBody>
      </p:sp>
      <p:pic>
        <p:nvPicPr>
          <p:cNvPr id="7" name="그림 6" descr="신용 카드로 제품을 구매하는 성인">
            <a:extLst>
              <a:ext uri="{FF2B5EF4-FFF2-40B4-BE49-F238E27FC236}">
                <a16:creationId xmlns:a16="http://schemas.microsoft.com/office/drawing/2014/main" id="{153F6932-B0F4-BFA5-8A60-B348D1A8555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219144"/>
            <a:ext cx="4430937" cy="2953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0015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9A61D3-35DB-1C00-0D54-33971C8DC2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0A3F73-E7AA-E60C-6BD9-8FE7C1C56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객체지향 프로그래밍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374EB6-2DAB-1B30-08EF-66B52F660E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solidFill>
                  <a:srgbClr val="00B050"/>
                </a:solidFill>
              </a:rPr>
              <a:t>객체지향</a:t>
            </a:r>
            <a:r>
              <a:rPr lang="en-US" altLang="ko-KR" dirty="0"/>
              <a:t>: </a:t>
            </a:r>
            <a:r>
              <a:rPr lang="ko-KR" altLang="en-US" dirty="0"/>
              <a:t>카드계산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구매자</a:t>
            </a:r>
            <a:r>
              <a:rPr lang="en-US" altLang="ko-KR" dirty="0"/>
              <a:t>: </a:t>
            </a:r>
            <a:r>
              <a:rPr lang="ko-KR" altLang="en-US" dirty="0"/>
              <a:t>카드 정보 전달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리더기</a:t>
            </a:r>
            <a:r>
              <a:rPr lang="en-US" altLang="ko-KR" dirty="0"/>
              <a:t>: </a:t>
            </a:r>
            <a:r>
              <a:rPr lang="ko-KR" altLang="en-US" dirty="0"/>
              <a:t>카드 정보 확인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판매자</a:t>
            </a:r>
            <a:r>
              <a:rPr lang="en-US" altLang="ko-KR" dirty="0"/>
              <a:t>: </a:t>
            </a:r>
            <a:r>
              <a:rPr lang="ko-KR" altLang="en-US" dirty="0"/>
              <a:t>결제 비용 입력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리더기</a:t>
            </a:r>
            <a:r>
              <a:rPr lang="en-US" altLang="ko-KR" dirty="0"/>
              <a:t>: </a:t>
            </a:r>
            <a:r>
              <a:rPr lang="ko-KR" altLang="en-US" dirty="0"/>
              <a:t>은행에 결제 요청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은행</a:t>
            </a:r>
            <a:r>
              <a:rPr lang="en-US" altLang="ko-KR" dirty="0"/>
              <a:t>: </a:t>
            </a:r>
            <a:r>
              <a:rPr lang="ko-KR" altLang="en-US" dirty="0"/>
              <a:t>계좌 확인 및 인출 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리더기</a:t>
            </a:r>
            <a:r>
              <a:rPr lang="en-US" altLang="ko-KR" dirty="0"/>
              <a:t>: </a:t>
            </a:r>
            <a:r>
              <a:rPr lang="ko-KR" altLang="en-US" dirty="0"/>
              <a:t>영수증 출력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A0C6DE-3C58-78D5-6303-FF0DA7131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3E6F37C-004A-1460-2BAB-8C59C987D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12</a:t>
            </a:fld>
            <a:endParaRPr lang="ko-KR" altLang="en-US"/>
          </a:p>
        </p:txBody>
      </p:sp>
      <p:pic>
        <p:nvPicPr>
          <p:cNvPr id="6" name="그림 5" descr="신용 카드로 제품을 구매하는 성인">
            <a:extLst>
              <a:ext uri="{FF2B5EF4-FFF2-40B4-BE49-F238E27FC236}">
                <a16:creationId xmlns:a16="http://schemas.microsoft.com/office/drawing/2014/main" id="{F5631454-323F-7099-38AB-24BC25021C7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219144"/>
            <a:ext cx="4430937" cy="2953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8518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5DEEB8-5275-0757-D942-FE6C402B0E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E563E0-4DB8-47DC-F360-666214F79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객체지향 프로그래밍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658795-42A3-DFEB-3DF9-C14085174E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객체 단위로 데이터의 입출력이 이루어지기 때문에 필연적으로 작성하는 소스코드가 늘어남 </a:t>
            </a:r>
            <a:endParaRPr lang="en-US" altLang="ko-KR" dirty="0"/>
          </a:p>
          <a:p>
            <a:r>
              <a:rPr lang="ko-KR" altLang="en-US" dirty="0"/>
              <a:t>객체를 어떻게 정의할 것인지</a:t>
            </a:r>
            <a:r>
              <a:rPr lang="en-US" altLang="ko-KR" dirty="0"/>
              <a:t>, </a:t>
            </a:r>
            <a:r>
              <a:rPr lang="ko-KR" altLang="en-US" dirty="0"/>
              <a:t>어떤 단위로 구분할 것인지</a:t>
            </a:r>
            <a:r>
              <a:rPr lang="en-US" altLang="ko-KR" dirty="0"/>
              <a:t>, </a:t>
            </a:r>
            <a:r>
              <a:rPr lang="ko-KR" altLang="en-US" dirty="0"/>
              <a:t>각종 설계와 관련된 작업들이 늘어남</a:t>
            </a:r>
            <a:endParaRPr lang="en-US" altLang="ko-KR" dirty="0"/>
          </a:p>
          <a:p>
            <a:r>
              <a:rPr lang="ko-KR" altLang="en-US" dirty="0"/>
              <a:t>소스코드의 재사용성</a:t>
            </a:r>
            <a:r>
              <a:rPr lang="en-US" altLang="ko-KR" dirty="0"/>
              <a:t>, </a:t>
            </a:r>
            <a:r>
              <a:rPr lang="ko-KR" altLang="en-US" dirty="0"/>
              <a:t>범용성이 높아지고</a:t>
            </a:r>
            <a:r>
              <a:rPr lang="en-US" altLang="ko-KR" dirty="0"/>
              <a:t>, </a:t>
            </a:r>
            <a:r>
              <a:rPr lang="ko-KR" altLang="en-US" dirty="0"/>
              <a:t>직관적인 업무 분담이 가능하고</a:t>
            </a:r>
            <a:r>
              <a:rPr lang="en-US" altLang="ko-KR" dirty="0"/>
              <a:t>, </a:t>
            </a:r>
            <a:r>
              <a:rPr lang="ko-KR" altLang="en-US" dirty="0"/>
              <a:t>복잡한 기능을 직관적으로 표현이 가능하고</a:t>
            </a:r>
            <a:r>
              <a:rPr lang="en-US" altLang="ko-KR" dirty="0"/>
              <a:t>,</a:t>
            </a:r>
            <a:r>
              <a:rPr lang="ko-KR" altLang="en-US" dirty="0"/>
              <a:t> 유지보수가 쉬워 짐</a:t>
            </a:r>
            <a:endParaRPr lang="en-US" altLang="ko-KR" dirty="0"/>
          </a:p>
          <a:p>
            <a:r>
              <a:rPr lang="ko-KR" altLang="en-US" dirty="0"/>
              <a:t>장점이 단점을 모두 커버하고도 남음</a:t>
            </a:r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B5A2E7-2A94-5CD0-F678-50C1C10F6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7392291-48F5-7C2E-9C85-CC0140B21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13</a:t>
            </a:fld>
            <a:endParaRPr lang="ko-KR" altLang="en-US"/>
          </a:p>
        </p:txBody>
      </p:sp>
      <p:pic>
        <p:nvPicPr>
          <p:cNvPr id="7" name="그림 6" descr="신용 카드로 제품을 구매하는 성인">
            <a:extLst>
              <a:ext uri="{FF2B5EF4-FFF2-40B4-BE49-F238E27FC236}">
                <a16:creationId xmlns:a16="http://schemas.microsoft.com/office/drawing/2014/main" id="{17CA2146-8FE7-7871-7F72-6413998CF993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6123" y="4830804"/>
            <a:ext cx="2472803" cy="1648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971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E6AC9C-4C26-69E4-7A32-E441458D6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B050"/>
                </a:solidFill>
              </a:rPr>
              <a:t>실습</a:t>
            </a:r>
            <a:r>
              <a:rPr lang="en-US" altLang="ko-KR" dirty="0">
                <a:solidFill>
                  <a:srgbClr val="00B050"/>
                </a:solidFill>
              </a:rPr>
              <a:t>. </a:t>
            </a:r>
            <a:r>
              <a:rPr lang="ko-KR" altLang="en-US" dirty="0">
                <a:solidFill>
                  <a:srgbClr val="00B050"/>
                </a:solidFill>
              </a:rPr>
              <a:t>객체지향 프로그래밍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788FB6-0D96-3633-11A6-BDE6A69234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가지 종류의 음료만 판매하는 음료 자판기 이용 및 관리에 있어서 각각 필요한 객체의 이름</a:t>
            </a:r>
            <a:r>
              <a:rPr lang="en-US" altLang="ko-KR" dirty="0"/>
              <a:t>(</a:t>
            </a:r>
            <a:r>
              <a:rPr lang="ko-KR" altLang="en-US" dirty="0"/>
              <a:t>클래스</a:t>
            </a:r>
            <a:r>
              <a:rPr lang="en-US" altLang="ko-KR" dirty="0"/>
              <a:t>), </a:t>
            </a:r>
            <a:r>
              <a:rPr lang="ko-KR" altLang="en-US" dirty="0"/>
              <a:t>속성</a:t>
            </a:r>
            <a:r>
              <a:rPr lang="en-US" altLang="ko-KR" dirty="0"/>
              <a:t>(</a:t>
            </a:r>
            <a:r>
              <a:rPr lang="ko-KR" altLang="en-US" dirty="0"/>
              <a:t>필드</a:t>
            </a:r>
            <a:r>
              <a:rPr lang="en-US" altLang="ko-KR" dirty="0"/>
              <a:t>), </a:t>
            </a:r>
            <a:r>
              <a:rPr lang="ko-KR" altLang="en-US" dirty="0"/>
              <a:t>기능</a:t>
            </a:r>
            <a:r>
              <a:rPr lang="en-US" altLang="ko-KR" dirty="0"/>
              <a:t>(</a:t>
            </a:r>
            <a:r>
              <a:rPr lang="ko-KR" altLang="en-US" dirty="0"/>
              <a:t>메소드</a:t>
            </a:r>
            <a:r>
              <a:rPr lang="en-US" altLang="ko-KR" dirty="0"/>
              <a:t>) </a:t>
            </a:r>
            <a:r>
              <a:rPr lang="ko-KR" altLang="en-US" dirty="0"/>
              <a:t>정하기</a:t>
            </a:r>
            <a:endParaRPr lang="en-US" altLang="ko-KR" dirty="0"/>
          </a:p>
          <a:p>
            <a:r>
              <a:rPr lang="en-US" altLang="ko-KR" dirty="0"/>
              <a:t>ex) </a:t>
            </a:r>
          </a:p>
          <a:p>
            <a:r>
              <a:rPr lang="ko-KR" altLang="en-US" dirty="0"/>
              <a:t>사용자</a:t>
            </a:r>
            <a:endParaRPr lang="en-US" altLang="ko-KR" dirty="0"/>
          </a:p>
          <a:p>
            <a:pPr lvl="1"/>
            <a:r>
              <a:rPr lang="ko-KR" altLang="en-US" dirty="0"/>
              <a:t>필드 </a:t>
            </a:r>
            <a:r>
              <a:rPr lang="en-US" altLang="ko-KR" dirty="0"/>
              <a:t>- </a:t>
            </a:r>
            <a:r>
              <a:rPr lang="ko-KR" altLang="en-US" dirty="0"/>
              <a:t>가진 돈</a:t>
            </a:r>
            <a:endParaRPr lang="en-US" altLang="ko-KR" dirty="0"/>
          </a:p>
          <a:p>
            <a:pPr lvl="1"/>
            <a:r>
              <a:rPr lang="ko-KR" altLang="en-US" dirty="0"/>
              <a:t>기능 </a:t>
            </a:r>
            <a:r>
              <a:rPr lang="en-US" altLang="ko-KR" dirty="0"/>
              <a:t>- </a:t>
            </a:r>
            <a:r>
              <a:rPr lang="ko-KR" altLang="en-US" dirty="0"/>
              <a:t>돈 내기</a:t>
            </a:r>
            <a:endParaRPr lang="en-US" altLang="ko-KR" dirty="0"/>
          </a:p>
          <a:p>
            <a:r>
              <a:rPr lang="ko-KR" altLang="en-US" dirty="0"/>
              <a:t>자판기</a:t>
            </a:r>
            <a:endParaRPr lang="en-US" altLang="ko-KR" dirty="0"/>
          </a:p>
          <a:p>
            <a:pPr lvl="1"/>
            <a:r>
              <a:rPr lang="ko-KR" altLang="en-US" dirty="0"/>
              <a:t>필드 </a:t>
            </a:r>
            <a:r>
              <a:rPr lang="en-US" altLang="ko-KR" dirty="0"/>
              <a:t>- </a:t>
            </a:r>
            <a:r>
              <a:rPr lang="ko-KR" altLang="en-US" dirty="0"/>
              <a:t>받은 돈 </a:t>
            </a:r>
            <a:endParaRPr lang="en-US" altLang="ko-KR" dirty="0"/>
          </a:p>
          <a:p>
            <a:pPr lvl="1"/>
            <a:r>
              <a:rPr lang="ko-KR" altLang="en-US" dirty="0"/>
              <a:t>기능 </a:t>
            </a:r>
            <a:r>
              <a:rPr lang="en-US" altLang="ko-KR" dirty="0"/>
              <a:t>- </a:t>
            </a:r>
            <a:r>
              <a:rPr lang="ko-KR" altLang="en-US" dirty="0"/>
              <a:t>음료 투하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42BBA8-E9D7-8FAA-3F07-E17C966A0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E38BB68-DFD9-6578-1E5D-C72073395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08373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979F53-3ADB-B150-E071-9250F1811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5CAC8B-091B-343E-5DA9-37633F6AF9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객체</a:t>
            </a:r>
            <a:r>
              <a:rPr lang="en-US" altLang="ko-KR" dirty="0"/>
              <a:t>(</a:t>
            </a:r>
            <a:r>
              <a:rPr lang="ko-KR" altLang="en-US" dirty="0"/>
              <a:t>클래스</a:t>
            </a:r>
            <a:r>
              <a:rPr lang="en-US" altLang="ko-KR" dirty="0"/>
              <a:t>)</a:t>
            </a:r>
            <a:r>
              <a:rPr lang="ko-KR" altLang="en-US" dirty="0"/>
              <a:t>는 </a:t>
            </a:r>
            <a:r>
              <a:rPr lang="ko-KR" altLang="en-US" dirty="0">
                <a:solidFill>
                  <a:srgbClr val="00B050"/>
                </a:solidFill>
              </a:rPr>
              <a:t>속성</a:t>
            </a:r>
            <a:r>
              <a:rPr lang="en-US" altLang="ko-KR" dirty="0">
                <a:solidFill>
                  <a:srgbClr val="00B050"/>
                </a:solidFill>
              </a:rPr>
              <a:t>(</a:t>
            </a:r>
            <a:r>
              <a:rPr lang="ko-KR" altLang="en-US" dirty="0">
                <a:solidFill>
                  <a:srgbClr val="00B050"/>
                </a:solidFill>
              </a:rPr>
              <a:t>필드</a:t>
            </a:r>
            <a:r>
              <a:rPr lang="en-US" altLang="ko-KR" dirty="0">
                <a:solidFill>
                  <a:srgbClr val="00B050"/>
                </a:solidFill>
              </a:rPr>
              <a:t>) + </a:t>
            </a:r>
            <a:r>
              <a:rPr lang="ko-KR" altLang="en-US" dirty="0">
                <a:solidFill>
                  <a:srgbClr val="00B050"/>
                </a:solidFill>
              </a:rPr>
              <a:t>기능</a:t>
            </a:r>
            <a:r>
              <a:rPr lang="en-US" altLang="ko-KR" dirty="0">
                <a:solidFill>
                  <a:srgbClr val="00B050"/>
                </a:solidFill>
              </a:rPr>
              <a:t>(</a:t>
            </a:r>
            <a:r>
              <a:rPr lang="ko-KR" altLang="en-US" dirty="0">
                <a:solidFill>
                  <a:srgbClr val="00B050"/>
                </a:solidFill>
              </a:rPr>
              <a:t>메소드</a:t>
            </a:r>
            <a:r>
              <a:rPr lang="en-US" altLang="ko-KR" dirty="0">
                <a:solidFill>
                  <a:srgbClr val="00B050"/>
                </a:solidFill>
              </a:rPr>
              <a:t>)</a:t>
            </a:r>
            <a:r>
              <a:rPr lang="ko-KR" altLang="en-US" dirty="0"/>
              <a:t>을 가짐 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81EEE0-284A-6838-37A2-008CE9ECF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00A65F2-F08B-83AA-5610-FCE6F61BE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15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1053DBF-BE00-3FDB-A6C0-5DCCF896E3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690" y="3075416"/>
            <a:ext cx="3050506" cy="248477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77EEE34-4477-FCF1-3986-55CB9F1088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2184" y="3075416"/>
            <a:ext cx="4410926" cy="228714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66009740-48D9-88BB-DDB1-6FA15B48EED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6866"/>
          <a:stretch/>
        </p:blipFill>
        <p:spPr>
          <a:xfrm>
            <a:off x="9625814" y="3075416"/>
            <a:ext cx="1727986" cy="1756936"/>
          </a:xfrm>
          <a:prstGeom prst="rect">
            <a:avLst/>
          </a:prstGeom>
        </p:spPr>
      </p:pic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1FFFB513-6E84-737D-E2B5-A13BAD86E38C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1627361" y="2934642"/>
            <a:ext cx="649844" cy="347886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4ED402B-1912-B9B2-8297-83073EC7069F}"/>
              </a:ext>
            </a:extLst>
          </p:cNvPr>
          <p:cNvSpPr txBox="1"/>
          <p:nvPr/>
        </p:nvSpPr>
        <p:spPr>
          <a:xfrm>
            <a:off x="1787327" y="2565310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접근제어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372277D-EA07-33DF-F441-A8E2D84D00D9}"/>
              </a:ext>
            </a:extLst>
          </p:cNvPr>
          <p:cNvSpPr txBox="1"/>
          <p:nvPr/>
        </p:nvSpPr>
        <p:spPr>
          <a:xfrm>
            <a:off x="3031263" y="2574838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클래스 이름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DC9C97F7-9F1E-C0D3-A04B-E34EFCF4288F}"/>
              </a:ext>
            </a:extLst>
          </p:cNvPr>
          <p:cNvCxnSpPr>
            <a:cxnSpLocks/>
            <a:endCxn id="17" idx="2"/>
          </p:cNvCxnSpPr>
          <p:nvPr/>
        </p:nvCxnSpPr>
        <p:spPr>
          <a:xfrm flipV="1">
            <a:off x="2934124" y="2944170"/>
            <a:ext cx="714456" cy="378686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09CD82A5-2C20-A049-C094-92279FBBE2A1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3317966" y="4611189"/>
            <a:ext cx="593332" cy="949002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6BBAE20-BE8C-9566-F284-7B6F55847DB4}"/>
              </a:ext>
            </a:extLst>
          </p:cNvPr>
          <p:cNvSpPr txBox="1"/>
          <p:nvPr/>
        </p:nvSpPr>
        <p:spPr>
          <a:xfrm>
            <a:off x="3520806" y="5560191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메소드</a:t>
            </a: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C426127-40C1-D197-527C-8394CD3DC99C}"/>
              </a:ext>
            </a:extLst>
          </p:cNvPr>
          <p:cNvCxnSpPr>
            <a:cxnSpLocks/>
            <a:endCxn id="28" idx="2"/>
          </p:cNvCxnSpPr>
          <p:nvPr/>
        </p:nvCxnSpPr>
        <p:spPr>
          <a:xfrm flipV="1">
            <a:off x="2717074" y="2934105"/>
            <a:ext cx="1944779" cy="827998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69779A06-309B-C107-E1A3-58510D3601E7}"/>
              </a:ext>
            </a:extLst>
          </p:cNvPr>
          <p:cNvSpPr txBox="1"/>
          <p:nvPr/>
        </p:nvSpPr>
        <p:spPr>
          <a:xfrm>
            <a:off x="4370747" y="2564773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필드</a:t>
            </a: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5D9ADA10-9CDD-D91F-6BFB-B736F6CFF79E}"/>
              </a:ext>
            </a:extLst>
          </p:cNvPr>
          <p:cNvCxnSpPr>
            <a:cxnSpLocks/>
          </p:cNvCxnSpPr>
          <p:nvPr/>
        </p:nvCxnSpPr>
        <p:spPr>
          <a:xfrm>
            <a:off x="5532992" y="4817379"/>
            <a:ext cx="804497" cy="864458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E981EAC6-8AAD-E012-2889-9EC0C28D8C90}"/>
              </a:ext>
            </a:extLst>
          </p:cNvPr>
          <p:cNvSpPr txBox="1"/>
          <p:nvPr/>
        </p:nvSpPr>
        <p:spPr>
          <a:xfrm>
            <a:off x="4952958" y="5744734"/>
            <a:ext cx="2993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클래스 이름을 자료형처럼 사용</a:t>
            </a: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7FAA727B-8A69-76E5-2D80-76C30DB58C68}"/>
              </a:ext>
            </a:extLst>
          </p:cNvPr>
          <p:cNvCxnSpPr>
            <a:cxnSpLocks/>
            <a:endCxn id="35" idx="2"/>
          </p:cNvCxnSpPr>
          <p:nvPr/>
        </p:nvCxnSpPr>
        <p:spPr>
          <a:xfrm flipV="1">
            <a:off x="6337489" y="4483933"/>
            <a:ext cx="1443072" cy="21331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4ACFFF7-3667-78BA-EABB-6D614DA45B0A}"/>
              </a:ext>
            </a:extLst>
          </p:cNvPr>
          <p:cNvSpPr txBox="1"/>
          <p:nvPr/>
        </p:nvSpPr>
        <p:spPr>
          <a:xfrm>
            <a:off x="6737647" y="4114601"/>
            <a:ext cx="2085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클래스 인스턴스 이름</a:t>
            </a:r>
          </a:p>
        </p:txBody>
      </p:sp>
    </p:spTree>
    <p:extLst>
      <p:ext uri="{BB962C8B-B14F-4D97-AF65-F5344CB8AC3E}">
        <p14:creationId xmlns:p14="http://schemas.microsoft.com/office/powerpoint/2010/main" val="14306983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990984-BA35-E8F6-24BE-D2F35F864C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962F88-3DD5-8A90-C3D6-3B8BCE2C9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6C3717-1A72-0CD5-7D9F-02EFEF3102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필드는 같은 클래스 안에 있는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모든 메소드에서 사용 가능</a:t>
            </a:r>
            <a:endParaRPr lang="en-US" altLang="ko-KR" dirty="0"/>
          </a:p>
          <a:p>
            <a:r>
              <a:rPr lang="en-US" altLang="ko-KR" dirty="0"/>
              <a:t>public </a:t>
            </a:r>
            <a:r>
              <a:rPr lang="ko-KR" altLang="en-US" dirty="0"/>
              <a:t>필드는 클래스 인스턴스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에서 바로 사용 가능하지만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권장되는 방법은 아님</a:t>
            </a:r>
            <a:endParaRPr lang="en-US" altLang="ko-KR" dirty="0"/>
          </a:p>
          <a:p>
            <a:pPr lvl="1"/>
            <a:r>
              <a:rPr lang="ko-KR" altLang="en-US" dirty="0"/>
              <a:t>이후 배울 </a:t>
            </a:r>
            <a:r>
              <a:rPr lang="en-US" altLang="ko-KR" dirty="0"/>
              <a:t>get, set </a:t>
            </a:r>
            <a:r>
              <a:rPr lang="ko-KR" altLang="en-US" dirty="0"/>
              <a:t>활용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B9688E-1A01-92BF-468C-A78642113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18E0923-7EE8-42D3-2A12-1C242DDB3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16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409C674-3D81-8CD4-73F9-F38A81E9CA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6390" y="1690688"/>
            <a:ext cx="5387163" cy="4399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9278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CC63F5-D93E-CD84-D4ED-BDA87942A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접근 제어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91D9BD-A534-736A-8067-BF2F153F52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solidFill>
                  <a:srgbClr val="0000FF"/>
                </a:solidFill>
              </a:rPr>
              <a:t>public</a:t>
            </a:r>
          </a:p>
          <a:p>
            <a:pPr lvl="1"/>
            <a:r>
              <a:rPr lang="ko-KR" altLang="en-US" dirty="0"/>
              <a:t>모든 곳에서 접근 가능</a:t>
            </a:r>
            <a:endParaRPr lang="en-US" altLang="ko-KR" dirty="0"/>
          </a:p>
          <a:p>
            <a:r>
              <a:rPr lang="en-US" altLang="ko-KR" dirty="0">
                <a:solidFill>
                  <a:srgbClr val="0000FF"/>
                </a:solidFill>
              </a:rPr>
              <a:t>internal</a:t>
            </a:r>
          </a:p>
          <a:p>
            <a:pPr lvl="1"/>
            <a:r>
              <a:rPr lang="ko-KR" altLang="en-US" dirty="0"/>
              <a:t>동일한 어셈블리</a:t>
            </a:r>
            <a:r>
              <a:rPr lang="en-US" altLang="ko-KR" dirty="0"/>
              <a:t>(</a:t>
            </a:r>
            <a:r>
              <a:rPr lang="ko-KR" altLang="en-US" dirty="0"/>
              <a:t>프로젝트</a:t>
            </a:r>
            <a:r>
              <a:rPr lang="en-US" altLang="ko-KR" dirty="0"/>
              <a:t>)</a:t>
            </a:r>
            <a:r>
              <a:rPr lang="ko-KR" altLang="en-US" dirty="0"/>
              <a:t>에서만 접근 가능</a:t>
            </a:r>
            <a:endParaRPr lang="en-US" altLang="ko-KR" dirty="0"/>
          </a:p>
          <a:p>
            <a:r>
              <a:rPr lang="en-US" altLang="ko-KR" dirty="0">
                <a:solidFill>
                  <a:srgbClr val="0000FF"/>
                </a:solidFill>
              </a:rPr>
              <a:t>protected</a:t>
            </a:r>
          </a:p>
          <a:p>
            <a:pPr lvl="1"/>
            <a:r>
              <a:rPr lang="ko-KR" altLang="en-US" dirty="0"/>
              <a:t>상속 관계인 클래스</a:t>
            </a:r>
            <a:r>
              <a:rPr lang="en-US" altLang="ko-KR" dirty="0"/>
              <a:t>(</a:t>
            </a:r>
            <a:r>
              <a:rPr lang="ko-KR" altLang="en-US" dirty="0"/>
              <a:t>파생 클래스</a:t>
            </a:r>
            <a:r>
              <a:rPr lang="en-US" altLang="ko-KR" dirty="0"/>
              <a:t>)</a:t>
            </a:r>
            <a:r>
              <a:rPr lang="ko-KR" altLang="en-US" dirty="0"/>
              <a:t>에서 접근 가능</a:t>
            </a:r>
            <a:endParaRPr lang="en-US" altLang="ko-KR" dirty="0"/>
          </a:p>
          <a:p>
            <a:r>
              <a:rPr lang="en-US" altLang="ko-KR" dirty="0">
                <a:solidFill>
                  <a:srgbClr val="0000FF"/>
                </a:solidFill>
              </a:rPr>
              <a:t>private</a:t>
            </a:r>
          </a:p>
          <a:p>
            <a:pPr lvl="1"/>
            <a:r>
              <a:rPr lang="ko-KR" altLang="en-US" dirty="0"/>
              <a:t>해당 클래스</a:t>
            </a:r>
            <a:r>
              <a:rPr lang="en-US" altLang="ko-KR" dirty="0"/>
              <a:t>/</a:t>
            </a:r>
            <a:r>
              <a:rPr lang="ko-KR" altLang="en-US" dirty="0"/>
              <a:t>구조체 내부에서만 접근 가능</a:t>
            </a:r>
            <a:endParaRPr lang="en-US" altLang="ko-KR" dirty="0"/>
          </a:p>
          <a:p>
            <a:pPr lvl="1"/>
            <a:r>
              <a:rPr lang="ko-KR" altLang="en-US" dirty="0"/>
              <a:t>가능한 기능을 숨기는 것이 객체지향 프로그래밍의 원칙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4BE454-9CCA-DA22-40B0-6D0231613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7BAA673-C97A-6574-806F-C1157E2FE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0386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8CBB50-704B-C839-6E54-C9640F23ED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9C5C5F-9654-E948-85A9-A0616C736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접근 제어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D8DFBA7C-79C7-54DE-F8AB-59EACB15F4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4768" y="1878745"/>
            <a:ext cx="3561361" cy="4104044"/>
          </a:xfrm>
        </p:spPr>
      </p:pic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A495B6-D5FE-57B2-D973-88E330E37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18686EA-32A9-69E2-91B1-2B8D69C9B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18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4E817D2-CB00-E883-09B3-37EE03D052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6754" y="1878745"/>
            <a:ext cx="6147046" cy="231443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00E220D-3BF4-3753-2486-17EADFC924C8}"/>
              </a:ext>
            </a:extLst>
          </p:cNvPr>
          <p:cNvSpPr txBox="1"/>
          <p:nvPr/>
        </p:nvSpPr>
        <p:spPr>
          <a:xfrm>
            <a:off x="5677989" y="4375002"/>
            <a:ext cx="4990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private</a:t>
            </a:r>
            <a:r>
              <a:rPr lang="ko-KR" altLang="en-US" dirty="0"/>
              <a:t>로 선언된 </a:t>
            </a:r>
            <a:r>
              <a:rPr lang="en-US" altLang="ko-KR" dirty="0"/>
              <a:t>ShowMessage2</a:t>
            </a:r>
            <a:r>
              <a:rPr lang="ko-KR" altLang="en-US" dirty="0"/>
              <a:t>는 사용할 수 없음</a:t>
            </a:r>
          </a:p>
        </p:txBody>
      </p:sp>
    </p:spTree>
    <p:extLst>
      <p:ext uri="{BB962C8B-B14F-4D97-AF65-F5344CB8AC3E}">
        <p14:creationId xmlns:p14="http://schemas.microsoft.com/office/powerpoint/2010/main" val="4279989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95730D-6F86-AEDB-94B0-E32ACDE81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구조체와 차이점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4A61DE-1774-83B7-0E04-C5B940CAD4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클래스는 </a:t>
            </a:r>
            <a:r>
              <a:rPr lang="ko-KR" altLang="en-US" dirty="0">
                <a:solidFill>
                  <a:srgbClr val="00B050"/>
                </a:solidFill>
              </a:rPr>
              <a:t>상속</a:t>
            </a:r>
            <a:r>
              <a:rPr lang="ko-KR" altLang="en-US" dirty="0"/>
              <a:t>이 가능하지만 구조체는 불가능</a:t>
            </a:r>
            <a:endParaRPr lang="en-US" altLang="ko-KR" dirty="0"/>
          </a:p>
          <a:p>
            <a:r>
              <a:rPr lang="ko-KR" altLang="en-US" dirty="0"/>
              <a:t>클래스는 </a:t>
            </a:r>
            <a:r>
              <a:rPr lang="en-US" altLang="ko-KR" dirty="0"/>
              <a:t>Heap </a:t>
            </a:r>
            <a:r>
              <a:rPr lang="ko-KR" altLang="en-US" dirty="0"/>
              <a:t>영역에 할당</a:t>
            </a:r>
            <a:r>
              <a:rPr lang="en-US" altLang="ko-KR" dirty="0"/>
              <a:t>, </a:t>
            </a:r>
            <a:r>
              <a:rPr lang="ko-KR" altLang="en-US" dirty="0"/>
              <a:t>구조체는 </a:t>
            </a:r>
            <a:r>
              <a:rPr lang="en-US" altLang="ko-KR" dirty="0"/>
              <a:t>Stack</a:t>
            </a:r>
            <a:r>
              <a:rPr lang="ko-KR" altLang="en-US" dirty="0"/>
              <a:t>에 할당</a:t>
            </a:r>
            <a:endParaRPr lang="en-US" altLang="ko-KR" dirty="0"/>
          </a:p>
          <a:p>
            <a:r>
              <a:rPr lang="ko-KR" altLang="en-US" dirty="0"/>
              <a:t>물론</a:t>
            </a:r>
            <a:r>
              <a:rPr lang="en-US" altLang="ko-KR" dirty="0"/>
              <a:t>, </a:t>
            </a:r>
            <a:r>
              <a:rPr lang="ko-KR" altLang="en-US" dirty="0"/>
              <a:t>구조체도 </a:t>
            </a:r>
            <a:r>
              <a:rPr lang="en-US" altLang="ko-KR" dirty="0"/>
              <a:t>new </a:t>
            </a:r>
            <a:r>
              <a:rPr lang="ko-KR" altLang="en-US" dirty="0"/>
              <a:t>키워드를 사용해서 </a:t>
            </a:r>
            <a:r>
              <a:rPr lang="en-US" altLang="ko-KR" dirty="0"/>
              <a:t>Heap</a:t>
            </a:r>
            <a:r>
              <a:rPr lang="ko-KR" altLang="en-US" dirty="0"/>
              <a:t>에 할당 가능</a:t>
            </a:r>
            <a:endParaRPr lang="en-US" altLang="ko-KR" dirty="0"/>
          </a:p>
          <a:p>
            <a:r>
              <a:rPr lang="en-US" altLang="ko-KR" dirty="0"/>
              <a:t>MSDN</a:t>
            </a:r>
            <a:r>
              <a:rPr lang="ko-KR" altLang="en-US" dirty="0"/>
              <a:t> 지침상 필드의 합이 </a:t>
            </a:r>
            <a:r>
              <a:rPr lang="en-US" altLang="ko-KR" dirty="0"/>
              <a:t>16byte</a:t>
            </a:r>
            <a:r>
              <a:rPr lang="ko-KR" altLang="en-US" dirty="0"/>
              <a:t>를 넘어가면 </a:t>
            </a:r>
            <a:r>
              <a:rPr lang="en-US" altLang="ko-KR" dirty="0"/>
              <a:t>Heap</a:t>
            </a:r>
            <a:r>
              <a:rPr lang="ko-KR" altLang="en-US" dirty="0"/>
              <a:t>에 할당을 권장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따라서</a:t>
            </a:r>
            <a:r>
              <a:rPr lang="en-US" altLang="ko-KR" dirty="0"/>
              <a:t>, </a:t>
            </a:r>
            <a:r>
              <a:rPr lang="ko-KR" altLang="en-US" dirty="0"/>
              <a:t>구조체는 주로 </a:t>
            </a:r>
            <a:r>
              <a:rPr lang="en-US" altLang="ko-KR" dirty="0"/>
              <a:t>16byte </a:t>
            </a:r>
            <a:r>
              <a:rPr lang="ko-KR" altLang="en-US" dirty="0"/>
              <a:t>미만의 필드로만 구성해서 사용할 때 사용하는 편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4F3140-E482-ACFF-D1F3-04A74AA04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C3347B2-00F3-1923-BFDE-CB14730F2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3918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467EA2-908E-4311-2158-16B946976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Pretendard Black" panose="02000A03000000020004" pitchFamily="2" charset="-127"/>
                <a:ea typeface="Pretendard Black" panose="02000A03000000020004" pitchFamily="2" charset="-127"/>
                <a:cs typeface="Pretendard Black" panose="02000A03000000020004" pitchFamily="2" charset="-127"/>
              </a:rPr>
              <a:t>구조체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D52203-0ED5-8B96-9053-292CFDBEA3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비슷한 속성을 가진 변수 및 함수 묶음</a:t>
            </a:r>
            <a:endParaRPr lang="en-US" altLang="ko-KR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이후 배울 클래스와 기능적으로는 같음</a:t>
            </a:r>
            <a:endParaRPr lang="en-US" altLang="ko-KR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lvl="1"/>
            <a:endParaRPr lang="ko-KR" altLang="en-US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A68683-B4CB-330A-7B8D-8D48D31FA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2025-05-07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1885A56-FDC0-C3B7-F653-B1459825C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6D40704-613D-BB32-E8CE-C93CFFC472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117944"/>
            <a:ext cx="2295742" cy="182672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5B8BF91-3B80-4FE8-C4DD-3805202A19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48819" y="3117944"/>
            <a:ext cx="1641295" cy="106356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04B7FC0-A53B-630E-54E3-64399063DA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33942" y="3117944"/>
            <a:ext cx="5936535" cy="3069844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63AC477-58D8-3548-6C34-638BD05F13A2}"/>
              </a:ext>
            </a:extLst>
          </p:cNvPr>
          <p:cNvCxnSpPr/>
          <p:nvPr/>
        </p:nvCxnSpPr>
        <p:spPr>
          <a:xfrm>
            <a:off x="5782595" y="5930332"/>
            <a:ext cx="3130475" cy="0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BE87404-A48D-575A-57D0-C4C74749628C}"/>
              </a:ext>
            </a:extLst>
          </p:cNvPr>
          <p:cNvSpPr txBox="1"/>
          <p:nvPr/>
        </p:nvSpPr>
        <p:spPr>
          <a:xfrm>
            <a:off x="5782595" y="5992297"/>
            <a:ext cx="3228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C# 6.0</a:t>
            </a:r>
            <a:r>
              <a:rPr lang="ko-KR" altLang="en-US" dirty="0"/>
              <a:t>부터 지원하는 문자열 보간</a:t>
            </a:r>
          </a:p>
        </p:txBody>
      </p:sp>
    </p:spTree>
    <p:extLst>
      <p:ext uri="{BB962C8B-B14F-4D97-AF65-F5344CB8AC3E}">
        <p14:creationId xmlns:p14="http://schemas.microsoft.com/office/powerpoint/2010/main" val="28725700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A5B556-AE25-00CE-D12B-F8744850C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네임스페이스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227E2E-D057-13F9-95E3-475A25C1A9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같은 이름을 가진 클래스</a:t>
            </a:r>
            <a:r>
              <a:rPr lang="en-US" altLang="ko-KR"/>
              <a:t> </a:t>
            </a:r>
            <a:r>
              <a:rPr lang="ko-KR" altLang="en-US"/>
              <a:t>또는 함수가 생기지 않도록 이름을 추가로 붙여구분 하는 역할</a:t>
            </a:r>
            <a:endParaRPr lang="en-US" altLang="ko-KR"/>
          </a:p>
          <a:p>
            <a:r>
              <a:rPr lang="ko-KR" altLang="en-US"/>
              <a:t>네임 스페이스에는 클래스</a:t>
            </a:r>
            <a:r>
              <a:rPr lang="en-US" altLang="ko-KR"/>
              <a:t>, </a:t>
            </a:r>
            <a:r>
              <a:rPr lang="ko-KR" altLang="en-US"/>
              <a:t>함수만 작성 가능</a:t>
            </a:r>
            <a:r>
              <a:rPr lang="en-US" altLang="ko-KR"/>
              <a:t>, </a:t>
            </a:r>
            <a:r>
              <a:rPr lang="ko-KR" altLang="en-US"/>
              <a:t>변수는 불가능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23B03B-1B2E-42E9-6688-EFDF41CA7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04FD999-99F3-5068-EC6B-52A8A9D43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DF37D2-3B67-CBDF-53B6-C6381ADED1B8}"/>
              </a:ext>
            </a:extLst>
          </p:cNvPr>
          <p:cNvSpPr txBox="1"/>
          <p:nvPr/>
        </p:nvSpPr>
        <p:spPr>
          <a:xfrm>
            <a:off x="4420860" y="3084394"/>
            <a:ext cx="6136304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ko-KR" altLang="en-US" sz="16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1600">
                <a:solidFill>
                  <a:srgbClr val="0000FF"/>
                </a:solidFill>
                <a:latin typeface="Cascadia Mono" panose="020B0609020000020004" pitchFamily="49" charset="0"/>
              </a:rPr>
              <a:t>namespace</a:t>
            </a:r>
            <a:r>
              <a:rPr lang="en-US" altLang="ko-KR" sz="1600">
                <a:solidFill>
                  <a:srgbClr val="000000"/>
                </a:solidFill>
                <a:latin typeface="Cascadia Mono" panose="020B0609020000020004" pitchFamily="49" charset="0"/>
              </a:rPr>
              <a:t> linda</a:t>
            </a:r>
          </a:p>
          <a:p>
            <a:r>
              <a:rPr lang="en-US" altLang="ko-KR" sz="160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altLang="ko-KR" sz="160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altLang="ko-KR" sz="160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altLang="ko-KR" sz="160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altLang="ko-KR" sz="160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altLang="ko-KR" sz="160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altLang="ko-KR" sz="1600">
                <a:solidFill>
                  <a:srgbClr val="2B91AF"/>
                </a:solidFill>
                <a:latin typeface="Cascadia Mono" panose="020B0609020000020004" pitchFamily="49" charset="0"/>
              </a:rPr>
              <a:t>School</a:t>
            </a:r>
            <a:endParaRPr lang="en-US" altLang="ko-KR" sz="16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ko-KR" altLang="en-US" sz="160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altLang="ko-KR" sz="160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altLang="ko-KR" sz="160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altLang="ko-KR" sz="160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altLang="ko-KR" sz="1600">
                <a:solidFill>
                  <a:srgbClr val="000000"/>
                </a:solidFill>
                <a:latin typeface="Cascadia Mono" panose="020B0609020000020004" pitchFamily="49" charset="0"/>
              </a:rPr>
              <a:t> do_nothing()</a:t>
            </a:r>
          </a:p>
          <a:p>
            <a:r>
              <a:rPr lang="ko-KR" altLang="en-US" sz="160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altLang="ko-KR" sz="160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endParaRPr lang="ko-KR" altLang="en-US" sz="16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ko-KR" altLang="en-US" sz="160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altLang="ko-KR" sz="160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r>
              <a:rPr lang="ko-KR" altLang="en-US" sz="160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altLang="ko-KR" sz="160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r>
              <a:rPr lang="en-US" altLang="ko-KR" sz="160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ko-KR" altLang="en-US" sz="16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B52CCC-71D9-8392-DFD6-2F12670ACA95}"/>
              </a:ext>
            </a:extLst>
          </p:cNvPr>
          <p:cNvSpPr txBox="1"/>
          <p:nvPr/>
        </p:nvSpPr>
        <p:spPr>
          <a:xfrm>
            <a:off x="581261" y="3330616"/>
            <a:ext cx="6136304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namespace</a:t>
            </a:r>
            <a:r>
              <a:rPr lang="en-US" altLang="ko-KR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john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altLang="ko-KR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altLang="ko-KR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altLang="ko-KR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altLang="ko-KR" sz="1600" dirty="0">
                <a:solidFill>
                  <a:srgbClr val="2B91AF"/>
                </a:solidFill>
                <a:latin typeface="Cascadia Mono" panose="020B0609020000020004" pitchFamily="49" charset="0"/>
              </a:rPr>
              <a:t>School</a:t>
            </a:r>
            <a:endParaRPr lang="en-US" altLang="ko-KR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ko-KR" alt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altLang="ko-KR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do_something</a:t>
            </a:r>
            <a:r>
              <a:rPr lang="en-US" altLang="ko-KR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()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altLang="ko-KR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endParaRPr lang="ko-KR" altLang="en-US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ko-KR" alt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altLang="ko-KR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altLang="ko-KR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6B9DC2C4-A2A7-4C22-9C26-0457D06902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1795" y="3330616"/>
            <a:ext cx="2942308" cy="63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3646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A5B556-AE25-00CE-D12B-F8744850C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네임스페이스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227E2E-D057-13F9-95E3-475A25C1A9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>
                <a:solidFill>
                  <a:schemeClr val="accent1"/>
                </a:solidFill>
              </a:rPr>
              <a:t>using</a:t>
            </a:r>
            <a:r>
              <a:rPr lang="en-US" altLang="ko-KR"/>
              <a:t> </a:t>
            </a:r>
            <a:r>
              <a:rPr lang="ko-KR" altLang="en-US"/>
              <a:t>키워드를 사용하여 네임스페이스 이름을 생략 가능</a:t>
            </a:r>
            <a:endParaRPr lang="en-US" altLang="ko-KR"/>
          </a:p>
          <a:p>
            <a:r>
              <a:rPr lang="ko-KR" altLang="en-US"/>
              <a:t>다른 파일</a:t>
            </a:r>
            <a:r>
              <a:rPr lang="en-US" altLang="ko-KR"/>
              <a:t>(.cs)</a:t>
            </a:r>
            <a:r>
              <a:rPr lang="ko-KR" altLang="en-US"/>
              <a:t>에 있는 네임스페이스도 </a:t>
            </a:r>
            <a:r>
              <a:rPr lang="en-US" altLang="ko-KR">
                <a:solidFill>
                  <a:schemeClr val="accent1"/>
                </a:solidFill>
              </a:rPr>
              <a:t>using</a:t>
            </a:r>
            <a:r>
              <a:rPr lang="ko-KR" altLang="en-US"/>
              <a:t>을 사용하여 가져올 수 있음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23B03B-1B2E-42E9-6688-EFDF41CA7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04FD999-99F3-5068-EC6B-52A8A9D43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DF37D2-3B67-CBDF-53B6-C6381ADED1B8}"/>
              </a:ext>
            </a:extLst>
          </p:cNvPr>
          <p:cNvSpPr txBox="1"/>
          <p:nvPr/>
        </p:nvSpPr>
        <p:spPr>
          <a:xfrm>
            <a:off x="4731929" y="3133267"/>
            <a:ext cx="323409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accent6"/>
                </a:solidFill>
                <a:latin typeface="Cascadia Mono" panose="020B0609020000020004" pitchFamily="49" charset="0"/>
              </a:rPr>
              <a:t>// Program2.cs</a:t>
            </a:r>
          </a:p>
          <a:p>
            <a:r>
              <a:rPr lang="en-US" altLang="ko-KR" sz="1600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en-US" altLang="ko-KR" sz="1600">
                <a:solidFill>
                  <a:srgbClr val="000000"/>
                </a:solidFill>
                <a:latin typeface="Cascadia Mono" panose="020B0609020000020004" pitchFamily="49" charset="0"/>
              </a:rPr>
              <a:t> john;</a:t>
            </a:r>
          </a:p>
          <a:p>
            <a:endParaRPr lang="en-US" altLang="ko-KR" sz="16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1600">
                <a:solidFill>
                  <a:schemeClr val="accent6"/>
                </a:solidFill>
                <a:latin typeface="Cascadia Mono" panose="020B0609020000020004" pitchFamily="49" charset="0"/>
              </a:rPr>
              <a:t>//...</a:t>
            </a:r>
          </a:p>
          <a:p>
            <a:endParaRPr lang="en-US" altLang="ko-KR" sz="16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1600">
                <a:solidFill>
                  <a:schemeClr val="accent5"/>
                </a:solidFill>
                <a:latin typeface="Cascadia Mono" panose="020B0609020000020004" pitchFamily="49" charset="0"/>
              </a:rPr>
              <a:t>School</a:t>
            </a:r>
            <a:r>
              <a:rPr lang="en-US" altLang="ko-KR" sz="1600">
                <a:solidFill>
                  <a:srgbClr val="000000"/>
                </a:solidFill>
                <a:latin typeface="Cascadia Mono" panose="020B0609020000020004" pitchFamily="49" charset="0"/>
              </a:rPr>
              <a:t> school1;</a:t>
            </a:r>
          </a:p>
          <a:p>
            <a:r>
              <a:rPr lang="en-US" altLang="ko-KR" sz="1600">
                <a:solidFill>
                  <a:schemeClr val="bg1">
                    <a:lumMod val="50000"/>
                  </a:schemeClr>
                </a:solidFill>
                <a:latin typeface="Cascadia Mono" panose="020B0609020000020004" pitchFamily="49" charset="0"/>
              </a:rPr>
              <a:t>john</a:t>
            </a:r>
            <a:r>
              <a:rPr lang="en-US" altLang="ko-KR" sz="1600">
                <a:solidFill>
                  <a:srgbClr val="000000"/>
                </a:solidFill>
                <a:latin typeface="Cascadia Mono" panose="020B0609020000020004" pitchFamily="49" charset="0"/>
              </a:rPr>
              <a:t>.</a:t>
            </a:r>
            <a:r>
              <a:rPr lang="en-US" altLang="ko-KR" sz="1600">
                <a:solidFill>
                  <a:schemeClr val="accent5"/>
                </a:solidFill>
                <a:latin typeface="Cascadia Mono" panose="020B0609020000020004" pitchFamily="49" charset="0"/>
              </a:rPr>
              <a:t>School</a:t>
            </a:r>
            <a:r>
              <a:rPr lang="en-US" altLang="ko-KR" sz="1600">
                <a:solidFill>
                  <a:srgbClr val="000000"/>
                </a:solidFill>
                <a:latin typeface="Cascadia Mono" panose="020B0609020000020004" pitchFamily="49" charset="0"/>
              </a:rPr>
              <a:t> school2;</a:t>
            </a:r>
          </a:p>
          <a:p>
            <a:endParaRPr lang="en-US" altLang="ko-KR" sz="16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1600">
                <a:solidFill>
                  <a:schemeClr val="accent6"/>
                </a:solidFill>
                <a:latin typeface="Cascadia Mono" panose="020B0609020000020004" pitchFamily="49" charset="0"/>
              </a:rPr>
              <a:t>//...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5FD328-30ED-6AF1-BBFB-C1251978A77B}"/>
              </a:ext>
            </a:extLst>
          </p:cNvPr>
          <p:cNvSpPr txBox="1"/>
          <p:nvPr/>
        </p:nvSpPr>
        <p:spPr>
          <a:xfrm>
            <a:off x="824917" y="3133267"/>
            <a:ext cx="3620445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accent6"/>
                </a:solidFill>
                <a:latin typeface="Cascadia Mono" panose="020B0609020000020004" pitchFamily="49" charset="0"/>
              </a:rPr>
              <a:t>// Program1.cs</a:t>
            </a:r>
          </a:p>
          <a:p>
            <a:r>
              <a:rPr lang="en-US" altLang="ko-KR" sz="1600">
                <a:solidFill>
                  <a:srgbClr val="0000FF"/>
                </a:solidFill>
                <a:latin typeface="Cascadia Mono" panose="020B0609020000020004" pitchFamily="49" charset="0"/>
              </a:rPr>
              <a:t>namespace</a:t>
            </a:r>
            <a:r>
              <a:rPr lang="en-US" altLang="ko-KR" sz="1600">
                <a:solidFill>
                  <a:srgbClr val="000000"/>
                </a:solidFill>
                <a:latin typeface="Cascadia Mono" panose="020B0609020000020004" pitchFamily="49" charset="0"/>
              </a:rPr>
              <a:t> john</a:t>
            </a:r>
          </a:p>
          <a:p>
            <a:r>
              <a:rPr lang="en-US" altLang="ko-KR" sz="160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altLang="ko-KR" sz="160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altLang="ko-KR" sz="160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altLang="ko-KR" sz="160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altLang="ko-KR" sz="160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altLang="ko-KR" sz="160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altLang="ko-KR" sz="1600">
                <a:solidFill>
                  <a:srgbClr val="2B91AF"/>
                </a:solidFill>
                <a:latin typeface="Cascadia Mono" panose="020B0609020000020004" pitchFamily="49" charset="0"/>
              </a:rPr>
              <a:t>School</a:t>
            </a:r>
            <a:endParaRPr lang="en-US" altLang="ko-KR" sz="16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ko-KR" altLang="en-US" sz="160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altLang="ko-KR" sz="160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altLang="ko-KR" sz="160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altLang="ko-KR" sz="160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altLang="ko-KR" sz="1600">
                <a:solidFill>
                  <a:srgbClr val="000000"/>
                </a:solidFill>
                <a:latin typeface="Cascadia Mono" panose="020B0609020000020004" pitchFamily="49" charset="0"/>
              </a:rPr>
              <a:t> do_something()</a:t>
            </a:r>
          </a:p>
          <a:p>
            <a:r>
              <a:rPr lang="ko-KR" altLang="en-US" sz="160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altLang="ko-KR" sz="160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endParaRPr lang="ko-KR" altLang="en-US" sz="16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ko-KR" altLang="en-US" sz="160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altLang="ko-KR" sz="160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r>
              <a:rPr lang="ko-KR" altLang="en-US" sz="160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altLang="ko-KR" sz="160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r>
              <a:rPr lang="en-US" altLang="ko-KR" sz="160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037D3FDD-4FAA-11D8-43F5-64DA00A305AF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5201019" y="4897182"/>
            <a:ext cx="2259053" cy="396097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129EFC1-C870-7CE5-4260-1B35DFA62B15}"/>
              </a:ext>
            </a:extLst>
          </p:cNvPr>
          <p:cNvSpPr txBox="1"/>
          <p:nvPr/>
        </p:nvSpPr>
        <p:spPr>
          <a:xfrm>
            <a:off x="7460072" y="4970113"/>
            <a:ext cx="33073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using</a:t>
            </a:r>
            <a:r>
              <a:rPr lang="ko-KR" altLang="en-US"/>
              <a:t>으로 가져온 네임스페이스를 </a:t>
            </a:r>
            <a:endParaRPr lang="en-US" altLang="ko-KR"/>
          </a:p>
          <a:p>
            <a:r>
              <a:rPr lang="ko-KR" altLang="en-US"/>
              <a:t>사용하면 회색으로 표시됨</a:t>
            </a:r>
          </a:p>
        </p:txBody>
      </p:sp>
    </p:spTree>
    <p:extLst>
      <p:ext uri="{BB962C8B-B14F-4D97-AF65-F5344CB8AC3E}">
        <p14:creationId xmlns:p14="http://schemas.microsoft.com/office/powerpoint/2010/main" val="39729384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BA6831-3C2E-7171-2D04-0A104C6C8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 생성자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547FCC-6A9F-3131-110D-84A99AACF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00FF"/>
                </a:solidFill>
              </a:rPr>
              <a:t>new</a:t>
            </a:r>
            <a:r>
              <a:rPr lang="en-US" altLang="ko-KR" dirty="0"/>
              <a:t> </a:t>
            </a:r>
            <a:r>
              <a:rPr lang="ko-KR" altLang="en-US" dirty="0"/>
              <a:t>키워드를 통해 클래스의 인스턴스가 생성됨과 동시에 </a:t>
            </a:r>
            <a:r>
              <a:rPr lang="en-US" altLang="ko-KR" dirty="0"/>
              <a:t>1</a:t>
            </a:r>
            <a:r>
              <a:rPr lang="ko-KR" altLang="en-US" dirty="0"/>
              <a:t>회 실행되는 메소드</a:t>
            </a:r>
            <a:endParaRPr lang="en-US" altLang="ko-KR" dirty="0"/>
          </a:p>
          <a:p>
            <a:r>
              <a:rPr lang="ko-KR" altLang="en-US" dirty="0"/>
              <a:t>클래스의 이름과 동일한 이름을 사용</a:t>
            </a:r>
            <a:endParaRPr lang="en-US" altLang="ko-KR" dirty="0"/>
          </a:p>
          <a:p>
            <a:r>
              <a:rPr lang="ko-KR" altLang="en-US" dirty="0"/>
              <a:t>출력 자료형은 지정할 수 없고 반드시 </a:t>
            </a:r>
            <a:r>
              <a:rPr lang="en-US" altLang="ko-KR" dirty="0">
                <a:solidFill>
                  <a:srgbClr val="0000FF"/>
                </a:solidFill>
              </a:rPr>
              <a:t>public</a:t>
            </a:r>
            <a:r>
              <a:rPr lang="ko-KR" altLang="en-US" dirty="0"/>
              <a:t>으로 선언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146D25-4283-7805-2C33-2EE9A5B45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B200D58-DE24-7AFB-BCCA-48897FD1E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22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54F938D-C858-17CB-80B3-288993712E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107" y="3735451"/>
            <a:ext cx="4414916" cy="2325714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870C83D5-60A7-3D5F-75A9-F96CE8207EB5}"/>
              </a:ext>
            </a:extLst>
          </p:cNvPr>
          <p:cNvCxnSpPr/>
          <p:nvPr/>
        </p:nvCxnSpPr>
        <p:spPr>
          <a:xfrm flipH="1">
            <a:off x="3280565" y="5277394"/>
            <a:ext cx="2403565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BDC3598-D8D0-6461-4A7D-96EB31A72831}"/>
              </a:ext>
            </a:extLst>
          </p:cNvPr>
          <p:cNvSpPr txBox="1"/>
          <p:nvPr/>
        </p:nvSpPr>
        <p:spPr>
          <a:xfrm>
            <a:off x="5722930" y="5092728"/>
            <a:ext cx="1308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바로 이 녀석</a:t>
            </a:r>
          </a:p>
        </p:txBody>
      </p:sp>
    </p:spTree>
    <p:extLst>
      <p:ext uri="{BB962C8B-B14F-4D97-AF65-F5344CB8AC3E}">
        <p14:creationId xmlns:p14="http://schemas.microsoft.com/office/powerpoint/2010/main" val="19468494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058D7C-9FC4-C570-550D-F705F65505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83D9F5-50D1-CC6B-5541-7926B2A56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 생성자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9DA0BC-F116-C0CE-7264-A3BF149D8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입력 값에 따라 여러 개의 생성자를 정의 가능</a:t>
            </a:r>
            <a:endParaRPr lang="en-US" altLang="ko-KR" dirty="0"/>
          </a:p>
          <a:p>
            <a:r>
              <a:rPr lang="ko-KR" altLang="en-US" dirty="0"/>
              <a:t>입력 값이 없는 생성자를 기본 생성자라고 함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875436-D667-90C5-0202-F739286FB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129CBA1-639F-1B5F-90F7-6C2720BCE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23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C5B8CAD-4498-37B0-8780-10E48D5947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8929" y="2792993"/>
            <a:ext cx="3954250" cy="369988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6C5CEF1-FF87-8720-6ACA-83D8FE4529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8823" y="2921218"/>
            <a:ext cx="3533373" cy="1258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4304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8AF863-EE0E-563C-5AAA-EAFCA0B6F8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EE111E-D790-7A6C-0C73-AC82D2328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 </a:t>
            </a:r>
            <a:r>
              <a:rPr lang="ko-KR" altLang="en-US" dirty="0" err="1"/>
              <a:t>소멸자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B10648-72CE-788F-6363-31993914E7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클래스 인스턴스가 </a:t>
            </a:r>
            <a:r>
              <a:rPr lang="ko-KR" altLang="en-US" dirty="0" err="1"/>
              <a:t>스코프를</a:t>
            </a:r>
            <a:r>
              <a:rPr lang="ko-KR" altLang="en-US" dirty="0"/>
              <a:t> 벗어나고 </a:t>
            </a:r>
            <a:r>
              <a:rPr lang="ko-KR" altLang="en-US" dirty="0" err="1">
                <a:solidFill>
                  <a:srgbClr val="00B050"/>
                </a:solidFill>
              </a:rPr>
              <a:t>가비지</a:t>
            </a:r>
            <a:r>
              <a:rPr lang="ko-KR" altLang="en-US" dirty="0">
                <a:solidFill>
                  <a:srgbClr val="00B050"/>
                </a:solidFill>
              </a:rPr>
              <a:t> </a:t>
            </a:r>
            <a:r>
              <a:rPr lang="ko-KR" altLang="en-US" dirty="0" err="1">
                <a:solidFill>
                  <a:srgbClr val="00B050"/>
                </a:solidFill>
              </a:rPr>
              <a:t>콜렉터</a:t>
            </a:r>
            <a:r>
              <a:rPr lang="ko-KR" altLang="en-US" dirty="0" err="1"/>
              <a:t>에</a:t>
            </a:r>
            <a:r>
              <a:rPr lang="ko-KR" altLang="en-US" dirty="0"/>
              <a:t> 의해 제거될 때 </a:t>
            </a:r>
            <a:r>
              <a:rPr lang="en-US" altLang="ko-KR" dirty="0"/>
              <a:t>1</a:t>
            </a:r>
            <a:r>
              <a:rPr lang="ko-KR" altLang="en-US" dirty="0"/>
              <a:t>회만 작동하는 메소드</a:t>
            </a:r>
            <a:endParaRPr lang="en-US" altLang="ko-KR" dirty="0"/>
          </a:p>
          <a:p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개발자가 직접 소멸자가 호출되는 시기를 정할 수 없음</a:t>
            </a:r>
            <a:endParaRPr lang="en-US" altLang="ko-KR" dirty="0"/>
          </a:p>
          <a:p>
            <a:r>
              <a:rPr lang="ko-KR" altLang="en-US" dirty="0"/>
              <a:t>생성자와 규칙은 같으나 앞에 </a:t>
            </a:r>
            <a:r>
              <a:rPr lang="en-US" altLang="ko-KR" dirty="0">
                <a:solidFill>
                  <a:srgbClr val="00B050"/>
                </a:solidFill>
              </a:rPr>
              <a:t>~</a:t>
            </a:r>
            <a:r>
              <a:rPr lang="en-US" altLang="ko-KR" dirty="0"/>
              <a:t> </a:t>
            </a:r>
            <a:r>
              <a:rPr lang="ko-KR" altLang="en-US" dirty="0"/>
              <a:t>이 붙음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17E0DC-C3C7-D23D-2B5B-10165040E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49E64A7-B8ED-FFEA-B4AD-CFDC2513E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24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BD05328-B9C0-67AB-E031-63DB806C1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1301" y="3301510"/>
            <a:ext cx="4228882" cy="301039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5A85B8E-B093-29F1-E6E7-DE0ADDFF9F9F}"/>
              </a:ext>
            </a:extLst>
          </p:cNvPr>
          <p:cNvSpPr txBox="1"/>
          <p:nvPr/>
        </p:nvSpPr>
        <p:spPr>
          <a:xfrm>
            <a:off x="953589" y="4585063"/>
            <a:ext cx="50193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* </a:t>
            </a:r>
            <a:r>
              <a:rPr lang="ko-KR" altLang="en-US" b="1" dirty="0" err="1"/>
              <a:t>가비지</a:t>
            </a:r>
            <a:r>
              <a:rPr lang="ko-KR" altLang="en-US" b="1" dirty="0"/>
              <a:t> </a:t>
            </a:r>
            <a:r>
              <a:rPr lang="ko-KR" altLang="en-US" b="1" dirty="0" err="1"/>
              <a:t>콜렉터</a:t>
            </a:r>
            <a:r>
              <a:rPr lang="ko-KR" altLang="en-US" b="1" dirty="0"/>
              <a:t> </a:t>
            </a:r>
            <a:r>
              <a:rPr lang="en-US" altLang="ko-KR" b="1" dirty="0"/>
              <a:t>(Garbage Collector, GC)</a:t>
            </a:r>
          </a:p>
          <a:p>
            <a:r>
              <a:rPr lang="en-US" altLang="ko-KR" dirty="0"/>
              <a:t>Heap</a:t>
            </a:r>
            <a:r>
              <a:rPr lang="ko-KR" altLang="en-US" dirty="0"/>
              <a:t> 영역에 할당된 요소 중 사용하지 않는 것들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주로 </a:t>
            </a:r>
            <a:r>
              <a:rPr lang="ko-KR" altLang="en-US" dirty="0" err="1"/>
              <a:t>스코프를</a:t>
            </a:r>
            <a:r>
              <a:rPr lang="ko-KR" altLang="en-US" dirty="0"/>
              <a:t> 벗어났거나 어디서도 호출된 적이 없는 </a:t>
            </a:r>
            <a:endParaRPr lang="en-US" altLang="ko-KR" dirty="0"/>
          </a:p>
          <a:p>
            <a:r>
              <a:rPr lang="ko-KR" altLang="en-US" dirty="0"/>
              <a:t>것들을 할당 해제 시켜주는 것으로 메모리에서 삭제함</a:t>
            </a:r>
          </a:p>
        </p:txBody>
      </p:sp>
    </p:spTree>
    <p:extLst>
      <p:ext uri="{BB962C8B-B14F-4D97-AF65-F5344CB8AC3E}">
        <p14:creationId xmlns:p14="http://schemas.microsoft.com/office/powerpoint/2010/main" val="3961454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EC5078-6DD6-4F22-3E56-08C4392948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그림 36">
            <a:extLst>
              <a:ext uri="{FF2B5EF4-FFF2-40B4-BE49-F238E27FC236}">
                <a16:creationId xmlns:a16="http://schemas.microsoft.com/office/drawing/2014/main" id="{72EC60B1-7DD5-5899-25C5-4BAAD8B4B5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773" y="1983975"/>
            <a:ext cx="4149012" cy="3328085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FDEEF5B9-7979-EBA5-6466-FE9F8D0DA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클래스 생성자</a:t>
            </a:r>
            <a:r>
              <a:rPr lang="en-US" altLang="ko-KR"/>
              <a:t>/</a:t>
            </a:r>
            <a:r>
              <a:rPr lang="ko-KR" altLang="en-US"/>
              <a:t>소멸자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A8D278-EF09-19C0-FAE8-6845F0FF1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17ABB20-68BA-1FB7-BAC3-0F78CA64D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25</a:t>
            </a:fld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2F23A963-20D7-A461-2A67-D4D0EF9D4821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2298482" y="1915272"/>
            <a:ext cx="1185306" cy="90413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9118095-CB66-AA83-756C-D8297869E93D}"/>
              </a:ext>
            </a:extLst>
          </p:cNvPr>
          <p:cNvSpPr txBox="1"/>
          <p:nvPr/>
        </p:nvSpPr>
        <p:spPr>
          <a:xfrm>
            <a:off x="2540260" y="1545940"/>
            <a:ext cx="1887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클래스 이름과 같음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DF32B8BF-66CB-910F-A7CA-120ABD77D3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0589" y="2226535"/>
            <a:ext cx="5134254" cy="2084420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7BE83073-70C5-4327-1A94-94A6D7FE89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48800" y="2426541"/>
            <a:ext cx="1621085" cy="1684409"/>
          </a:xfrm>
          <a:prstGeom prst="rect">
            <a:avLst/>
          </a:prstGeom>
        </p:spPr>
      </p:pic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206A3487-9B7B-0903-2D83-D2EB39C54E91}"/>
              </a:ext>
            </a:extLst>
          </p:cNvPr>
          <p:cNvCxnSpPr>
            <a:cxnSpLocks/>
          </p:cNvCxnSpPr>
          <p:nvPr/>
        </p:nvCxnSpPr>
        <p:spPr>
          <a:xfrm>
            <a:off x="7449310" y="4018151"/>
            <a:ext cx="1611564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D8BE95B3-5AC6-82CA-D425-01E1BDC7CD78}"/>
              </a:ext>
            </a:extLst>
          </p:cNvPr>
          <p:cNvSpPr txBox="1"/>
          <p:nvPr/>
        </p:nvSpPr>
        <p:spPr>
          <a:xfrm>
            <a:off x="755224" y="5601140"/>
            <a:ext cx="2799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접근 제어 없이 </a:t>
            </a:r>
            <a:r>
              <a:rPr lang="en-US" altLang="ko-KR"/>
              <a:t>~ </a:t>
            </a:r>
            <a:r>
              <a:rPr lang="ko-KR" altLang="en-US"/>
              <a:t>기호만 붙임</a:t>
            </a: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3E676146-BC17-82D1-ABAE-85B06B293AD4}"/>
              </a:ext>
            </a:extLst>
          </p:cNvPr>
          <p:cNvCxnSpPr>
            <a:cxnSpLocks/>
            <a:endCxn id="40" idx="0"/>
          </p:cNvCxnSpPr>
          <p:nvPr/>
        </p:nvCxnSpPr>
        <p:spPr>
          <a:xfrm>
            <a:off x="1113176" y="4313255"/>
            <a:ext cx="1041630" cy="1287885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45" name="그림 44">
            <a:extLst>
              <a:ext uri="{FF2B5EF4-FFF2-40B4-BE49-F238E27FC236}">
                <a16:creationId xmlns:a16="http://schemas.microsoft.com/office/drawing/2014/main" id="{467D5B25-DC24-35BD-D6BC-9AEC9647AC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48800" y="4190553"/>
            <a:ext cx="1621085" cy="1811801"/>
          </a:xfrm>
          <a:prstGeom prst="rect">
            <a:avLst/>
          </a:prstGeom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4B86FEC2-386B-9520-8C6D-8377224BD23C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3507633" y="1915423"/>
            <a:ext cx="2352168" cy="903985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522B23B-1C09-AE94-E775-45C07A25C536}"/>
              </a:ext>
            </a:extLst>
          </p:cNvPr>
          <p:cNvSpPr txBox="1"/>
          <p:nvPr/>
        </p:nvSpPr>
        <p:spPr>
          <a:xfrm>
            <a:off x="5105428" y="1546091"/>
            <a:ext cx="1508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변수 입력 가능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16472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B2BC13-1057-F4F9-1EC7-40A166627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partial </a:t>
            </a:r>
            <a:r>
              <a:rPr lang="ko-KR" altLang="en-US"/>
              <a:t>클래스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D9BFB1-2DA0-2F20-AD44-CA5C5F403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B1B0B11-CD29-3A7E-2B71-977BB9D38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26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5D26160-AA9C-CBBE-F4B0-0BA70C4F84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788" y="2694873"/>
            <a:ext cx="4245935" cy="2161335"/>
          </a:xfrm>
          <a:prstGeom prst="rect">
            <a:avLst/>
          </a:prstGeom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527025AC-EF66-7496-2136-65897B3669AD}"/>
              </a:ext>
            </a:extLst>
          </p:cNvPr>
          <p:cNvCxnSpPr/>
          <p:nvPr/>
        </p:nvCxnSpPr>
        <p:spPr>
          <a:xfrm>
            <a:off x="1195291" y="3220720"/>
            <a:ext cx="90424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B393243-0014-FB4A-4789-DE8C27D20843}"/>
              </a:ext>
            </a:extLst>
          </p:cNvPr>
          <p:cNvSpPr txBox="1"/>
          <p:nvPr/>
        </p:nvSpPr>
        <p:spPr>
          <a:xfrm>
            <a:off x="528320" y="1621513"/>
            <a:ext cx="54312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/>
              <a:t>여러 파일에 걸쳐 하나의 클래스를 정의함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254717-1FBF-FE80-250A-DCA9A7A6258F}"/>
              </a:ext>
            </a:extLst>
          </p:cNvPr>
          <p:cNvSpPr txBox="1"/>
          <p:nvPr/>
        </p:nvSpPr>
        <p:spPr>
          <a:xfrm>
            <a:off x="528320" y="5005654"/>
            <a:ext cx="14494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/>
              <a:t>Form1.cs</a:t>
            </a:r>
            <a:endParaRPr lang="ko-KR" altLang="en-US" sz="240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FF44C238-C8AC-EB33-84CF-6ECF41BFDB2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417"/>
          <a:stretch/>
        </p:blipFill>
        <p:spPr>
          <a:xfrm>
            <a:off x="4640257" y="2704248"/>
            <a:ext cx="7419664" cy="1867635"/>
          </a:xfrm>
          <a:prstGeom prst="rect">
            <a:avLst/>
          </a:prstGeom>
        </p:spPr>
      </p:pic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B4A190D0-20F9-3343-A828-163EFE15DFA0}"/>
              </a:ext>
            </a:extLst>
          </p:cNvPr>
          <p:cNvCxnSpPr/>
          <p:nvPr/>
        </p:nvCxnSpPr>
        <p:spPr>
          <a:xfrm>
            <a:off x="4730971" y="3190240"/>
            <a:ext cx="90424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5B8A654-7B4F-F282-7ABE-80F6B21C1AC1}"/>
              </a:ext>
            </a:extLst>
          </p:cNvPr>
          <p:cNvSpPr txBox="1"/>
          <p:nvPr/>
        </p:nvSpPr>
        <p:spPr>
          <a:xfrm>
            <a:off x="4730971" y="5005654"/>
            <a:ext cx="2787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/>
              <a:t>Form1.Designer.cs</a:t>
            </a:r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5165841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3A47B7-C3C1-A557-3E5F-F913FE380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속성</a:t>
            </a:r>
            <a:r>
              <a:rPr lang="en-US" altLang="ko-KR" dirty="0"/>
              <a:t>(Property)</a:t>
            </a:r>
            <a:r>
              <a:rPr lang="ko-KR" altLang="en-US" dirty="0"/>
              <a:t>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D729E2-AFF1-4B79-CB2F-8915795908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클래스에서 필드의 값을 직접 접근하는 것을 방지하기 위한 기술</a:t>
            </a:r>
            <a:endParaRPr lang="en-US" altLang="ko-KR" dirty="0"/>
          </a:p>
          <a:p>
            <a:r>
              <a:rPr lang="ko-KR" altLang="en-US" dirty="0"/>
              <a:t>사용하는데 달라지는 부분은 없지만</a:t>
            </a:r>
            <a:r>
              <a:rPr lang="en-US" altLang="ko-KR" dirty="0"/>
              <a:t>, </a:t>
            </a:r>
            <a:r>
              <a:rPr lang="ko-KR" altLang="en-US" dirty="0"/>
              <a:t>내부적으로 메모리에 간접 접근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BA6534-939C-D51B-C4D6-8FA160501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9C4E2CC-4CE4-C5AC-F3D6-057897906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27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96B8075-A353-FF47-53DB-00B0267032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102" y="3169513"/>
            <a:ext cx="6292019" cy="166356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54B079B-F743-B885-073F-5C71FC0E14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4705" y="3307740"/>
            <a:ext cx="3685695" cy="728568"/>
          </a:xfrm>
          <a:prstGeom prst="rect">
            <a:avLst/>
          </a:prstGeom>
        </p:spPr>
      </p:pic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3818F133-A38F-7E97-9E70-1F25F10819B3}"/>
              </a:ext>
            </a:extLst>
          </p:cNvPr>
          <p:cNvCxnSpPr/>
          <p:nvPr/>
        </p:nvCxnSpPr>
        <p:spPr>
          <a:xfrm>
            <a:off x="2860158" y="4306185"/>
            <a:ext cx="510362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710D3EDD-311A-39CA-247F-CE6A10530566}"/>
              </a:ext>
            </a:extLst>
          </p:cNvPr>
          <p:cNvCxnSpPr>
            <a:cxnSpLocks/>
          </p:cNvCxnSpPr>
          <p:nvPr/>
        </p:nvCxnSpPr>
        <p:spPr>
          <a:xfrm>
            <a:off x="8860594" y="3948222"/>
            <a:ext cx="1389192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17654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4B2A4D-199B-A16C-29F3-28C1D9CF9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속성</a:t>
            </a:r>
            <a:r>
              <a:rPr lang="en-US" altLang="ko-KR"/>
              <a:t>(Property)</a:t>
            </a:r>
            <a:r>
              <a:rPr lang="ko-KR" altLang="en-US"/>
              <a:t> 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7A22418-CC53-1F84-2C6F-2C9EB5FB3F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값을 가져오거나</a:t>
            </a:r>
            <a:r>
              <a:rPr lang="en-US" altLang="ko-KR" dirty="0"/>
              <a:t>, </a:t>
            </a:r>
            <a:r>
              <a:rPr lang="ko-KR" altLang="en-US" dirty="0"/>
              <a:t>전달하기 전에 오류 체크 등 추가적인 코드 실행 가능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2767B1-4576-22D6-792B-B7BA780DE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F4D048E-7CD9-81B6-D6C8-F74129BF7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28</a:t>
            </a:fld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8B069110-E8DA-A11B-2884-7F67AE7621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8274" y="2556958"/>
            <a:ext cx="3705742" cy="3620005"/>
          </a:xfrm>
          <a:prstGeom prst="rect">
            <a:avLst/>
          </a:prstGeom>
        </p:spPr>
      </p:pic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30DAB36B-3881-78BB-518F-488EB59996FF}"/>
              </a:ext>
            </a:extLst>
          </p:cNvPr>
          <p:cNvCxnSpPr>
            <a:cxnSpLocks/>
          </p:cNvCxnSpPr>
          <p:nvPr/>
        </p:nvCxnSpPr>
        <p:spPr>
          <a:xfrm flipH="1">
            <a:off x="4306186" y="4327452"/>
            <a:ext cx="1935126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DD16047-C180-2BAA-789C-5C6BBF859AE1}"/>
              </a:ext>
            </a:extLst>
          </p:cNvPr>
          <p:cNvSpPr txBox="1"/>
          <p:nvPr/>
        </p:nvSpPr>
        <p:spPr>
          <a:xfrm>
            <a:off x="6241312" y="4142786"/>
            <a:ext cx="2371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이 부분에 소스코드 추가</a:t>
            </a:r>
          </a:p>
        </p:txBody>
      </p:sp>
    </p:spTree>
    <p:extLst>
      <p:ext uri="{BB962C8B-B14F-4D97-AF65-F5344CB8AC3E}">
        <p14:creationId xmlns:p14="http://schemas.microsoft.com/office/powerpoint/2010/main" val="42490836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26F9E5-385B-6C63-63D4-AF5EECCFDA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2B6D2E-A202-5D74-4A24-8078BEFA9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B050"/>
                </a:solidFill>
              </a:rPr>
              <a:t>실습</a:t>
            </a:r>
            <a:r>
              <a:rPr lang="en-US" altLang="ko-KR" dirty="0">
                <a:solidFill>
                  <a:srgbClr val="00B050"/>
                </a:solidFill>
              </a:rPr>
              <a:t>. </a:t>
            </a:r>
            <a:r>
              <a:rPr lang="ko-KR" altLang="en-US" dirty="0">
                <a:solidFill>
                  <a:srgbClr val="00B050"/>
                </a:solidFill>
              </a:rPr>
              <a:t>클래스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0B08AF-61B9-DFB6-21C5-52BC05B7BE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앞서 설계했던 음료자판기 클래스를 직접 구현</a:t>
            </a:r>
            <a:endParaRPr lang="en-US" altLang="ko-KR" dirty="0"/>
          </a:p>
          <a:p>
            <a:r>
              <a:rPr lang="ko-KR" altLang="en-US" dirty="0"/>
              <a:t>각각의 클래스는 클래스 이름으로 각각의 파일을 생성</a:t>
            </a:r>
            <a:endParaRPr lang="en-US" altLang="ko-KR" dirty="0"/>
          </a:p>
          <a:p>
            <a:r>
              <a:rPr lang="ko-KR" altLang="en-US" dirty="0"/>
              <a:t>당장 구현이 불가능한 기능은 메소드 이름</a:t>
            </a:r>
            <a:r>
              <a:rPr lang="en-US" altLang="ko-KR" dirty="0"/>
              <a:t>, </a:t>
            </a:r>
            <a:r>
              <a:rPr lang="ko-KR" altLang="en-US" dirty="0"/>
              <a:t>입력</a:t>
            </a:r>
            <a:r>
              <a:rPr lang="en-US" altLang="ko-KR" dirty="0"/>
              <a:t>, </a:t>
            </a:r>
            <a:r>
              <a:rPr lang="ko-KR" altLang="en-US" dirty="0"/>
              <a:t>출력만 정의</a:t>
            </a:r>
            <a:endParaRPr lang="en-US" altLang="ko-KR" dirty="0"/>
          </a:p>
          <a:p>
            <a:pPr lvl="1"/>
            <a:r>
              <a:rPr lang="ko-KR" altLang="en-US" dirty="0"/>
              <a:t>출력은 자료형이 일치하는 적당한 값을 </a:t>
            </a:r>
            <a:r>
              <a:rPr lang="en-US" altLang="ko-KR" dirty="0"/>
              <a:t>return </a:t>
            </a:r>
            <a:r>
              <a:rPr lang="ko-KR" altLang="en-US" dirty="0"/>
              <a:t>하는 것으로 작성</a:t>
            </a:r>
            <a:endParaRPr lang="en-US" altLang="ko-KR" dirty="0"/>
          </a:p>
          <a:p>
            <a:r>
              <a:rPr lang="ko-KR" altLang="en-US" dirty="0"/>
              <a:t>생성자</a:t>
            </a:r>
            <a:r>
              <a:rPr lang="en-US" altLang="ko-KR" dirty="0"/>
              <a:t>, </a:t>
            </a:r>
            <a:r>
              <a:rPr lang="ko-KR" altLang="en-US" dirty="0"/>
              <a:t>속성</a:t>
            </a:r>
            <a:r>
              <a:rPr lang="en-US" altLang="ko-KR" dirty="0"/>
              <a:t>, </a:t>
            </a:r>
            <a:r>
              <a:rPr lang="ko-KR" altLang="en-US" dirty="0"/>
              <a:t>구조체</a:t>
            </a:r>
            <a:r>
              <a:rPr lang="en-US" altLang="ko-KR" dirty="0"/>
              <a:t>(</a:t>
            </a:r>
            <a:r>
              <a:rPr lang="ko-KR" altLang="en-US" dirty="0"/>
              <a:t>필드만 있는</a:t>
            </a:r>
            <a:r>
              <a:rPr lang="en-US" altLang="ko-KR" dirty="0"/>
              <a:t>)</a:t>
            </a:r>
            <a:r>
              <a:rPr lang="ko-KR" altLang="en-US" dirty="0"/>
              <a:t> 세 가지는 필수적으로 사용 </a:t>
            </a:r>
            <a:endParaRPr lang="en-US" altLang="ko-KR" dirty="0"/>
          </a:p>
          <a:p>
            <a:r>
              <a:rPr lang="ko-KR" altLang="en-US" dirty="0"/>
              <a:t>연습삼아 </a:t>
            </a:r>
            <a:r>
              <a:rPr lang="ko-KR" altLang="en-US" dirty="0" err="1"/>
              <a:t>소멸자</a:t>
            </a:r>
            <a:r>
              <a:rPr lang="en-US" altLang="ko-KR" dirty="0"/>
              <a:t>, partial </a:t>
            </a:r>
            <a:r>
              <a:rPr lang="ko-KR" altLang="en-US" dirty="0"/>
              <a:t>클래스도 써보기 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206E74-44D8-D4D1-45CE-F3FF39AA0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B566334-F9DD-FD43-0C13-979D95237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3417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F88485-FE16-CA41-7408-00AD6DE0D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구조체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8BA722-8B91-4A43-E814-EC1FF8820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구조체를 정의하고 인스턴스</a:t>
            </a:r>
            <a:r>
              <a:rPr lang="en-US" altLang="ko-KR" dirty="0"/>
              <a:t>(</a:t>
            </a:r>
            <a:r>
              <a:rPr lang="ko-KR" altLang="en-US" dirty="0"/>
              <a:t>객체</a:t>
            </a:r>
            <a:r>
              <a:rPr lang="en-US" altLang="ko-KR" dirty="0"/>
              <a:t>)</a:t>
            </a:r>
            <a:r>
              <a:rPr lang="ko-KR" altLang="en-US" dirty="0"/>
              <a:t>를 만들어서 사용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E584B7-960E-3213-78D4-1AF91B159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F505E39-A00B-E7F0-1154-A2541325A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3</a:t>
            </a:fld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35A0C9AC-A4D7-C494-C1E6-D0571E9458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719" y="2708110"/>
            <a:ext cx="2457793" cy="2095792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99257F95-A6DE-8304-FC05-9A80F48984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1336" y="2707675"/>
            <a:ext cx="5153744" cy="2181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173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F88485-FE16-CA41-7408-00AD6DE0D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구조체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8BA722-8B91-4A43-E814-EC1FF8820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구조체를 배열로 선언하는 것도 가능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E584B7-960E-3213-78D4-1AF91B159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F505E39-A00B-E7F0-1154-A2541325A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8912F530-5F21-7F77-3AA6-6758779C00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7355" y="2272427"/>
            <a:ext cx="6077654" cy="405566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955EBD8B-6B92-6ABE-33EB-D0215117BC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7830" y="2452427"/>
            <a:ext cx="1772243" cy="1634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992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6844CE-1FD8-EDAA-C1BB-79393E15BD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77EC80-045A-4FC6-5A1C-3ECE036D3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구조체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7206B5-ECBA-B807-6AAB-6C265C8D56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함수를 선언하여 사용하는 것도 가능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F005DD-915C-4E4D-9FDD-BD52AB028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070FA6B-23A4-A27F-F17E-ECB3C3233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BB5340D-BBFE-7AD3-2D73-1283CAF0A9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1760" y="2501159"/>
            <a:ext cx="2934109" cy="331516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324D57A-52ED-4D07-F188-0C20CA03C8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7508" y="2677134"/>
            <a:ext cx="3286584" cy="1324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142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13949F-DE6F-CF8A-23F1-CAF1186E9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화살표 함수</a:t>
            </a:r>
            <a:r>
              <a:rPr lang="en-US" altLang="ko-KR" dirty="0"/>
              <a:t>(</a:t>
            </a:r>
            <a:r>
              <a:rPr lang="ko-KR" altLang="en-US" dirty="0" err="1"/>
              <a:t>람다식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=&gt;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4233F0-EFAB-88FD-05C8-2F1E285FA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Arrow Function </a:t>
            </a:r>
            <a:r>
              <a:rPr lang="ko-KR" altLang="en-US" sz="2400" dirty="0"/>
              <a:t>이라고 함</a:t>
            </a:r>
            <a:r>
              <a:rPr lang="en-US" altLang="ko-KR" sz="2400" dirty="0"/>
              <a:t>, Lambda Expression(</a:t>
            </a:r>
            <a:r>
              <a:rPr lang="ko-KR" altLang="en-US" sz="2400" dirty="0" err="1"/>
              <a:t>람다식</a:t>
            </a:r>
            <a:r>
              <a:rPr lang="en-US" altLang="ko-KR" sz="2400" dirty="0"/>
              <a:t>) </a:t>
            </a:r>
            <a:r>
              <a:rPr lang="ko-KR" altLang="en-US" sz="2400" dirty="0"/>
              <a:t>같은 개념</a:t>
            </a:r>
            <a:endParaRPr lang="en-US" altLang="ko-KR" sz="2400" dirty="0"/>
          </a:p>
          <a:p>
            <a:r>
              <a:rPr lang="ko-KR" altLang="en-US" sz="2400" dirty="0"/>
              <a:t>함수를 더 간결하게 표현하는데 활용</a:t>
            </a:r>
            <a:endParaRPr lang="en-US" altLang="ko-KR" sz="2400" dirty="0"/>
          </a:p>
          <a:p>
            <a:r>
              <a:rPr lang="en-US" altLang="ko-KR" sz="2400" dirty="0"/>
              <a:t>(</a:t>
            </a:r>
            <a:r>
              <a:rPr lang="ko-KR" altLang="en-US" sz="2400" dirty="0"/>
              <a:t>자료형</a:t>
            </a:r>
            <a:r>
              <a:rPr lang="en-US" altLang="ko-KR" sz="2400" dirty="0"/>
              <a:t>)(</a:t>
            </a:r>
            <a:r>
              <a:rPr lang="ko-KR" altLang="en-US" sz="2400" dirty="0"/>
              <a:t>함수 이름</a:t>
            </a:r>
            <a:r>
              <a:rPr lang="en-US" altLang="ko-KR" sz="2400" dirty="0"/>
              <a:t>)(</a:t>
            </a:r>
            <a:r>
              <a:rPr lang="ko-KR" altLang="en-US" sz="2400" dirty="0"/>
              <a:t>입력 파라미터</a:t>
            </a:r>
            <a:r>
              <a:rPr lang="en-US" altLang="ko-KR" sz="2400" dirty="0"/>
              <a:t>) =&gt; { </a:t>
            </a:r>
            <a:r>
              <a:rPr lang="ko-KR" altLang="en-US" sz="2400" dirty="0"/>
              <a:t>실행 코드 </a:t>
            </a:r>
            <a:r>
              <a:rPr lang="en-US" altLang="ko-KR" sz="2400" dirty="0"/>
              <a:t>}</a:t>
            </a:r>
            <a:endParaRPr lang="ko-KR" altLang="en-US" sz="2400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B905A5-8616-96B2-7428-07D10D21A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F3D1AD7-BCD6-B140-B5E7-D1543F234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836010F-1306-0B62-9A2B-285337B4AC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1091" y="3477768"/>
            <a:ext cx="2715004" cy="161947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615D414-DA45-A875-8D14-327769200D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4088" y="3429000"/>
            <a:ext cx="3724795" cy="8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5129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49A13B-8BD8-354D-C1E8-2B40C926CC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7F68FF-4FF5-A28D-C594-27F4911D9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화살표 함수</a:t>
            </a:r>
            <a:r>
              <a:rPr lang="en-US" altLang="ko-KR" dirty="0"/>
              <a:t>(</a:t>
            </a:r>
            <a:r>
              <a:rPr lang="ko-KR" altLang="en-US" dirty="0" err="1"/>
              <a:t>람다식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=&gt;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FD9892-1F87-4DB5-48C2-A560F559BE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경우에 따라 함수의 이름조차 생략하는 경우도 있음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9B19A9-4784-3FFC-7F99-679487BFC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1CCD555-164D-A143-D60A-6D6459EB6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AD1933D-72CB-8262-44AF-9E51B37B2E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1282" y="2493137"/>
            <a:ext cx="7161078" cy="193336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5664686-D0E6-1A71-00F0-A27F7DCF9A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1282" y="4994363"/>
            <a:ext cx="8879545" cy="614738"/>
          </a:xfrm>
          <a:prstGeom prst="rect">
            <a:avLst/>
          </a:prstGeom>
        </p:spPr>
      </p:pic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088BEB5D-FA31-DC65-D564-5225AC1E8A77}"/>
              </a:ext>
            </a:extLst>
          </p:cNvPr>
          <p:cNvCxnSpPr/>
          <p:nvPr/>
        </p:nvCxnSpPr>
        <p:spPr>
          <a:xfrm>
            <a:off x="2621280" y="4524492"/>
            <a:ext cx="0" cy="36014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4374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17F2B6-9549-A174-663D-7D31F8A5F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B050"/>
                </a:solidFill>
              </a:rPr>
              <a:t>실습</a:t>
            </a:r>
            <a:r>
              <a:rPr lang="en-US" altLang="ko-KR" dirty="0">
                <a:solidFill>
                  <a:srgbClr val="00B050"/>
                </a:solidFill>
              </a:rPr>
              <a:t>. </a:t>
            </a:r>
            <a:r>
              <a:rPr lang="ko-KR" altLang="en-US" dirty="0">
                <a:solidFill>
                  <a:srgbClr val="00B050"/>
                </a:solidFill>
              </a:rPr>
              <a:t>계산기 코드 개선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A54364-A564-EB8B-2E4C-D7DD2F92FB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미니 프로젝트에서 작성한 계산기 코드를 수정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계산 내역 확인 코드 개선</a:t>
            </a:r>
            <a:endParaRPr lang="en-US" altLang="ko-KR" dirty="0"/>
          </a:p>
          <a:p>
            <a:pPr marL="971550" lvl="1" indent="-514350">
              <a:buFont typeface="+mj-ea"/>
              <a:buAutoNum type="circleNumDbPlain"/>
            </a:pPr>
            <a:r>
              <a:rPr lang="ko-KR" altLang="en-US" dirty="0"/>
              <a:t>연산</a:t>
            </a:r>
            <a:r>
              <a:rPr lang="en-US" altLang="ko-KR" dirty="0"/>
              <a:t>, </a:t>
            </a:r>
            <a:r>
              <a:rPr lang="ko-KR" altLang="en-US" dirty="0"/>
              <a:t>계산 히스토리 기록</a:t>
            </a:r>
            <a:r>
              <a:rPr lang="en-US" altLang="ko-KR" dirty="0"/>
              <a:t>, </a:t>
            </a:r>
            <a:r>
              <a:rPr lang="ko-KR" altLang="en-US" dirty="0"/>
              <a:t>사용자 입력 등에서 구조체를 사용하여 더 읽기 편한 소스코드로 만들기 </a:t>
            </a:r>
            <a:endParaRPr lang="en-US" altLang="ko-KR" dirty="0"/>
          </a:p>
          <a:p>
            <a:pPr marL="514350" indent="-514350">
              <a:buFont typeface="+mj-ea"/>
              <a:buAutoNum type="arabicPeriod"/>
            </a:pPr>
            <a:r>
              <a:rPr lang="ko-KR" altLang="en-US" dirty="0"/>
              <a:t>산술 연산 코드 개선</a:t>
            </a:r>
            <a:endParaRPr lang="en-US" altLang="ko-KR" dirty="0"/>
          </a:p>
          <a:p>
            <a:pPr marL="971550" lvl="1" indent="-514350">
              <a:buFont typeface="+mj-ea"/>
              <a:buAutoNum type="circleNumDbPlain"/>
            </a:pPr>
            <a:r>
              <a:rPr lang="ko-KR" altLang="en-US" dirty="0"/>
              <a:t>간단한 산술 연산 메소드들을 모두 화살표 함수로 변경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BFD7ED-692A-D57A-46AC-192E824FC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931FADC-5F62-93D6-B118-A709AFA7E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8177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722D7D-547D-1F03-99D8-E0E2ED645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객체지향 프로그래밍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5321D1-4BE8-72C9-393A-42E7514493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객체지향 프로그래밍</a:t>
            </a:r>
            <a:r>
              <a:rPr lang="en-US" altLang="ko-KR" dirty="0"/>
              <a:t>(OOP, Object Oriented Programming)</a:t>
            </a:r>
            <a:r>
              <a:rPr lang="ko-KR" altLang="en-US" dirty="0"/>
              <a:t>에 있어서 객체</a:t>
            </a:r>
            <a:r>
              <a:rPr lang="en-US" altLang="ko-KR" dirty="0"/>
              <a:t>(Object)</a:t>
            </a:r>
            <a:r>
              <a:rPr lang="ko-KR" altLang="en-US" dirty="0"/>
              <a:t>를 표현하는 방식 </a:t>
            </a:r>
            <a:endParaRPr lang="en-US" altLang="ko-KR" dirty="0"/>
          </a:p>
          <a:p>
            <a:r>
              <a:rPr lang="ko-KR" altLang="en-US" dirty="0"/>
              <a:t>객체</a:t>
            </a:r>
            <a:r>
              <a:rPr lang="en-US" altLang="ko-KR" dirty="0"/>
              <a:t>(</a:t>
            </a:r>
            <a:r>
              <a:rPr lang="ko-KR" altLang="en-US" dirty="0"/>
              <a:t>클래스</a:t>
            </a:r>
            <a:r>
              <a:rPr lang="en-US" altLang="ko-KR" dirty="0"/>
              <a:t>)</a:t>
            </a:r>
            <a:r>
              <a:rPr lang="ko-KR" altLang="en-US" dirty="0"/>
              <a:t>는 </a:t>
            </a:r>
            <a:r>
              <a:rPr lang="ko-KR" altLang="en-US" dirty="0">
                <a:solidFill>
                  <a:srgbClr val="00B050"/>
                </a:solidFill>
              </a:rPr>
              <a:t>속성</a:t>
            </a:r>
            <a:r>
              <a:rPr lang="en-US" altLang="ko-KR" dirty="0">
                <a:solidFill>
                  <a:srgbClr val="00B050"/>
                </a:solidFill>
              </a:rPr>
              <a:t>(</a:t>
            </a:r>
            <a:r>
              <a:rPr lang="ko-KR" altLang="en-US" dirty="0">
                <a:solidFill>
                  <a:srgbClr val="00B050"/>
                </a:solidFill>
              </a:rPr>
              <a:t>필드</a:t>
            </a:r>
            <a:r>
              <a:rPr lang="en-US" altLang="ko-KR" dirty="0">
                <a:solidFill>
                  <a:srgbClr val="00B050"/>
                </a:solidFill>
              </a:rPr>
              <a:t>) + </a:t>
            </a:r>
            <a:r>
              <a:rPr lang="ko-KR" altLang="en-US" dirty="0">
                <a:solidFill>
                  <a:srgbClr val="00B050"/>
                </a:solidFill>
              </a:rPr>
              <a:t>기능</a:t>
            </a:r>
            <a:r>
              <a:rPr lang="en-US" altLang="ko-KR" dirty="0">
                <a:solidFill>
                  <a:srgbClr val="00B050"/>
                </a:solidFill>
              </a:rPr>
              <a:t>(</a:t>
            </a:r>
            <a:r>
              <a:rPr lang="ko-KR" altLang="en-US" dirty="0">
                <a:solidFill>
                  <a:srgbClr val="00B050"/>
                </a:solidFill>
              </a:rPr>
              <a:t>메소드</a:t>
            </a:r>
            <a:r>
              <a:rPr lang="en-US" altLang="ko-KR" dirty="0">
                <a:solidFill>
                  <a:srgbClr val="00B050"/>
                </a:solidFill>
              </a:rPr>
              <a:t>)</a:t>
            </a:r>
            <a:r>
              <a:rPr lang="ko-KR" altLang="en-US" dirty="0"/>
              <a:t>을 가짐 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402352-6142-BC07-9D82-25032AE55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E80919D-3CE3-E73F-1908-AC43C1172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9</a:t>
            </a:fld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58C15300-2A99-0C94-5DA7-168887DB1E48}"/>
              </a:ext>
            </a:extLst>
          </p:cNvPr>
          <p:cNvGrpSpPr/>
          <p:nvPr/>
        </p:nvGrpSpPr>
        <p:grpSpPr>
          <a:xfrm>
            <a:off x="3901875" y="3621024"/>
            <a:ext cx="4388249" cy="2555939"/>
            <a:chOff x="2913888" y="3534855"/>
            <a:chExt cx="4388249" cy="2555939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05205FB-EA67-4945-5FEC-007763DF5BC8}"/>
                </a:ext>
              </a:extLst>
            </p:cNvPr>
            <p:cNvSpPr/>
            <p:nvPr/>
          </p:nvSpPr>
          <p:spPr>
            <a:xfrm>
              <a:off x="2913888" y="3534855"/>
              <a:ext cx="4388249" cy="255593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r>
                <a:rPr lang="ko-KR" altLang="en-US" dirty="0"/>
                <a:t>사람</a:t>
              </a:r>
              <a:r>
                <a:rPr lang="en-US" altLang="ko-KR" dirty="0"/>
                <a:t>(</a:t>
              </a:r>
              <a:r>
                <a:rPr lang="ko-KR" altLang="en-US" dirty="0"/>
                <a:t>클래스</a:t>
              </a:r>
              <a:r>
                <a:rPr lang="en-US" altLang="ko-KR" dirty="0"/>
                <a:t>)</a:t>
              </a:r>
              <a:endParaRPr lang="ko-KR" altLang="en-US" dirty="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A1707BB0-2CA9-522A-9F66-38910D606C7F}"/>
                </a:ext>
              </a:extLst>
            </p:cNvPr>
            <p:cNvSpPr/>
            <p:nvPr/>
          </p:nvSpPr>
          <p:spPr>
            <a:xfrm>
              <a:off x="3627992" y="4110085"/>
              <a:ext cx="1401208" cy="49978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r>
                <a:rPr lang="ko-KR" altLang="en-US" dirty="0"/>
                <a:t>키</a:t>
              </a:r>
              <a:r>
                <a:rPr lang="en-US" altLang="ko-KR" dirty="0"/>
                <a:t>(</a:t>
              </a:r>
              <a:r>
                <a:rPr lang="ko-KR" altLang="en-US" dirty="0"/>
                <a:t>필드</a:t>
              </a:r>
              <a:r>
                <a:rPr lang="en-US" altLang="ko-KR" dirty="0"/>
                <a:t>)</a:t>
              </a:r>
              <a:endParaRPr lang="ko-KR" altLang="en-US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AD6F3265-702B-A253-C505-8F0F8B934BE2}"/>
                </a:ext>
              </a:extLst>
            </p:cNvPr>
            <p:cNvSpPr/>
            <p:nvPr/>
          </p:nvSpPr>
          <p:spPr>
            <a:xfrm>
              <a:off x="3627992" y="4760862"/>
              <a:ext cx="1401208" cy="49978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r>
                <a:rPr lang="ko-KR" altLang="en-US" dirty="0"/>
                <a:t>시력</a:t>
              </a:r>
              <a:r>
                <a:rPr lang="en-US" altLang="ko-KR" dirty="0"/>
                <a:t>(</a:t>
              </a:r>
              <a:r>
                <a:rPr lang="ko-KR" altLang="en-US" dirty="0"/>
                <a:t>필드</a:t>
              </a:r>
              <a:r>
                <a:rPr lang="en-US" altLang="ko-KR" dirty="0"/>
                <a:t>)</a:t>
              </a:r>
              <a:endParaRPr lang="ko-KR" altLang="en-US" dirty="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E0B72EE3-C522-81CE-145E-E78406576A9B}"/>
                </a:ext>
              </a:extLst>
            </p:cNvPr>
            <p:cNvSpPr/>
            <p:nvPr/>
          </p:nvSpPr>
          <p:spPr>
            <a:xfrm>
              <a:off x="3627992" y="5411639"/>
              <a:ext cx="1401208" cy="49978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r>
                <a:rPr lang="ko-KR" altLang="en-US"/>
                <a:t>몸무게</a:t>
              </a:r>
              <a:r>
                <a:rPr lang="en-US" altLang="ko-KR" dirty="0"/>
                <a:t>(</a:t>
              </a:r>
              <a:r>
                <a:rPr lang="ko-KR" altLang="en-US" dirty="0"/>
                <a:t>필드</a:t>
              </a:r>
              <a:r>
                <a:rPr lang="en-US" altLang="ko-KR" dirty="0"/>
                <a:t>)</a:t>
              </a:r>
              <a:endParaRPr lang="ko-KR" altLang="en-US" dirty="0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C801D44E-FE5E-578C-B0AA-0B8CC6B302F9}"/>
                </a:ext>
              </a:extLst>
            </p:cNvPr>
            <p:cNvSpPr/>
            <p:nvPr/>
          </p:nvSpPr>
          <p:spPr>
            <a:xfrm>
              <a:off x="5210339" y="4110085"/>
              <a:ext cx="1771322" cy="49978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r>
                <a:rPr lang="ko-KR" altLang="en-US"/>
                <a:t>달리기</a:t>
              </a:r>
              <a:r>
                <a:rPr lang="en-US" altLang="ko-KR" dirty="0"/>
                <a:t>(</a:t>
              </a:r>
              <a:r>
                <a:rPr lang="ko-KR" altLang="en-US" dirty="0"/>
                <a:t>메소드</a:t>
              </a:r>
              <a:r>
                <a:rPr lang="en-US" altLang="ko-KR" dirty="0"/>
                <a:t>)</a:t>
              </a:r>
              <a:endParaRPr lang="ko-KR" altLang="en-US" dirty="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475E16B1-467F-42DC-5C16-A2EFBDE31639}"/>
                </a:ext>
              </a:extLst>
            </p:cNvPr>
            <p:cNvSpPr/>
            <p:nvPr/>
          </p:nvSpPr>
          <p:spPr>
            <a:xfrm>
              <a:off x="5210339" y="4760862"/>
              <a:ext cx="1771322" cy="49978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r>
                <a:rPr lang="ko-KR" altLang="en-US" dirty="0"/>
                <a:t>말하기</a:t>
              </a:r>
              <a:r>
                <a:rPr lang="en-US" altLang="ko-KR" dirty="0"/>
                <a:t>(</a:t>
              </a:r>
              <a:r>
                <a:rPr lang="ko-KR" altLang="en-US" dirty="0"/>
                <a:t>메소드</a:t>
              </a:r>
              <a:r>
                <a:rPr lang="en-US" altLang="ko-KR" dirty="0"/>
                <a:t>)</a:t>
              </a:r>
              <a:endParaRPr lang="ko-KR" altLang="en-US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FF35145-1D28-2F4E-8E57-7CD7B5F0D44C}"/>
                </a:ext>
              </a:extLst>
            </p:cNvPr>
            <p:cNvSpPr/>
            <p:nvPr/>
          </p:nvSpPr>
          <p:spPr>
            <a:xfrm>
              <a:off x="5210339" y="5411639"/>
              <a:ext cx="1771322" cy="49978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r>
                <a:rPr lang="ko-KR" altLang="en-US" dirty="0"/>
                <a:t>먹기</a:t>
              </a:r>
              <a:r>
                <a:rPr lang="en-US" altLang="ko-KR" dirty="0"/>
                <a:t>(</a:t>
              </a:r>
              <a:r>
                <a:rPr lang="ko-KR" altLang="en-US" dirty="0"/>
                <a:t>메소드</a:t>
              </a:r>
              <a:r>
                <a:rPr lang="en-US" altLang="ko-KR" dirty="0"/>
                <a:t>)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30144906"/>
      </p:ext>
    </p:extLst>
  </p:cSld>
  <p:clrMapOvr>
    <a:masterClrMapping/>
  </p:clrMapOvr>
</p:sld>
</file>

<file path=ppt/theme/theme1.xml><?xml version="1.0" encoding="utf-8"?>
<a:theme xmlns:a="http://schemas.openxmlformats.org/drawingml/2006/main" name="1_코딩온템플릿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4">
      <a:majorFont>
        <a:latin typeface="AppleSDGothicNeoH00"/>
        <a:ea typeface="AppleSDGothicNeoH00"/>
        <a:cs typeface=""/>
      </a:majorFont>
      <a:minorFont>
        <a:latin typeface="AppleSDGothicNeoB00"/>
        <a:ea typeface="AppleSDGothicNeoB00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dirty="0">
            <a:latin typeface="Pretendard SemiBold" panose="02000703000000020004" pitchFamily="2" charset="-127"/>
            <a:ea typeface="Pretendard SemiBold" panose="02000703000000020004" pitchFamily="2" charset="-127"/>
            <a:cs typeface="Pretendard SemiBold" panose="02000703000000020004" pitchFamily="2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dirty="0">
            <a:latin typeface="Pretendard SemiBold" panose="02000703000000020004" pitchFamily="2" charset="-127"/>
            <a:ea typeface="Pretendard SemiBold" panose="02000703000000020004" pitchFamily="2" charset="-127"/>
            <a:cs typeface="Pretendard SemiBold" panose="02000703000000020004" pitchFamily="2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02_Table_form.pptx" id="{2AAAD8C5-45B4-4401-8A6D-D767585F442D}" vid="{6C13ED7D-2711-4F90-B94D-5F82A1624D91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8261</TotalTime>
  <Words>1090</Words>
  <Application>Microsoft Office PowerPoint</Application>
  <PresentationFormat>와이드스크린</PresentationFormat>
  <Paragraphs>283</Paragraphs>
  <Slides>29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7" baseType="lpstr">
      <vt:lpstr>Pretendard Black</vt:lpstr>
      <vt:lpstr>Cascadia Mono</vt:lpstr>
      <vt:lpstr>맑은 고딕</vt:lpstr>
      <vt:lpstr>Pretendard</vt:lpstr>
      <vt:lpstr>AppleSDGothicNeoB00</vt:lpstr>
      <vt:lpstr>Arial</vt:lpstr>
      <vt:lpstr>AppleSDGothicNeoH00</vt:lpstr>
      <vt:lpstr>1_코딩온템플릿</vt:lpstr>
      <vt:lpstr>C# 심화 문법</vt:lpstr>
      <vt:lpstr>구조체</vt:lpstr>
      <vt:lpstr>구조체</vt:lpstr>
      <vt:lpstr>구조체</vt:lpstr>
      <vt:lpstr>구조체</vt:lpstr>
      <vt:lpstr>화살표 함수(람다식) =&gt;</vt:lpstr>
      <vt:lpstr>화살표 함수(람다식) =&gt;</vt:lpstr>
      <vt:lpstr>실습. 계산기 코드 개선</vt:lpstr>
      <vt:lpstr>객체지향 프로그래밍 </vt:lpstr>
      <vt:lpstr>객체지향 프로그래밍 </vt:lpstr>
      <vt:lpstr>객체지향 프로그래밍 </vt:lpstr>
      <vt:lpstr>객체지향 프로그래밍 </vt:lpstr>
      <vt:lpstr>객체지향 프로그래밍 </vt:lpstr>
      <vt:lpstr>실습. 객체지향 프로그래밍</vt:lpstr>
      <vt:lpstr>클래스</vt:lpstr>
      <vt:lpstr>클래스</vt:lpstr>
      <vt:lpstr>접근 제어</vt:lpstr>
      <vt:lpstr>접근 제어</vt:lpstr>
      <vt:lpstr>구조체와 차이점</vt:lpstr>
      <vt:lpstr>네임스페이스</vt:lpstr>
      <vt:lpstr>네임스페이스</vt:lpstr>
      <vt:lpstr>클래스 생성자</vt:lpstr>
      <vt:lpstr>클래스 생성자</vt:lpstr>
      <vt:lpstr>클래스 소멸자</vt:lpstr>
      <vt:lpstr>클래스 생성자/소멸자</vt:lpstr>
      <vt:lpstr>partial 클래스</vt:lpstr>
      <vt:lpstr>속성(Property) </vt:lpstr>
      <vt:lpstr>속성(Property) </vt:lpstr>
      <vt:lpstr>실습. 클래스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김규리</dc:creator>
  <cp:lastModifiedBy>jae hyeon</cp:lastModifiedBy>
  <cp:revision>1447</cp:revision>
  <dcterms:created xsi:type="dcterms:W3CDTF">2022-06-26T11:10:22Z</dcterms:created>
  <dcterms:modified xsi:type="dcterms:W3CDTF">2025-05-06T16:43:45Z</dcterms:modified>
</cp:coreProperties>
</file>