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4"/>
  </p:notesMasterIdLst>
  <p:sldIdLst>
    <p:sldId id="844" r:id="rId2"/>
    <p:sldId id="798" r:id="rId3"/>
    <p:sldId id="799" r:id="rId4"/>
    <p:sldId id="801" r:id="rId5"/>
    <p:sldId id="800" r:id="rId6"/>
    <p:sldId id="802" r:id="rId7"/>
    <p:sldId id="808" r:id="rId8"/>
    <p:sldId id="804" r:id="rId9"/>
    <p:sldId id="805" r:id="rId10"/>
    <p:sldId id="806" r:id="rId11"/>
    <p:sldId id="807" r:id="rId12"/>
    <p:sldId id="818" r:id="rId13"/>
    <p:sldId id="819" r:id="rId14"/>
    <p:sldId id="820" r:id="rId15"/>
    <p:sldId id="764" r:id="rId16"/>
    <p:sldId id="813" r:id="rId17"/>
    <p:sldId id="814" r:id="rId18"/>
    <p:sldId id="812" r:id="rId19"/>
    <p:sldId id="816" r:id="rId20"/>
    <p:sldId id="810" r:id="rId21"/>
    <p:sldId id="811" r:id="rId22"/>
    <p:sldId id="722" r:id="rId23"/>
    <p:sldId id="714" r:id="rId24"/>
    <p:sldId id="727" r:id="rId25"/>
    <p:sldId id="728" r:id="rId26"/>
    <p:sldId id="729" r:id="rId27"/>
    <p:sldId id="730" r:id="rId28"/>
    <p:sldId id="731" r:id="rId29"/>
    <p:sldId id="821" r:id="rId30"/>
    <p:sldId id="822" r:id="rId31"/>
    <p:sldId id="823" r:id="rId32"/>
    <p:sldId id="746" r:id="rId33"/>
  </p:sldIdLst>
  <p:sldSz cx="12192000" cy="6858000"/>
  <p:notesSz cx="6858000" cy="9144000"/>
  <p:embeddedFontLst>
    <p:embeddedFont>
      <p:font typeface="맑은 고딕" panose="020B0503020000020004" pitchFamily="50" charset="-127"/>
      <p:regular r:id="rId35"/>
      <p:bold r:id="rId36"/>
    </p:embeddedFont>
    <p:embeddedFont>
      <p:font typeface="Malgun Gothic Semilight" panose="020B0502040204020203" pitchFamily="50" charset="-127"/>
      <p:regular r:id="rId37"/>
    </p:embeddedFont>
    <p:embeddedFont>
      <p:font typeface="AppleSDGothicNeoB00" panose="020B0600000101010101" charset="-127"/>
      <p:regular r:id="rId38"/>
    </p:embeddedFont>
    <p:embeddedFont>
      <p:font typeface="AppleSDGothicNeoH00" panose="020B0600000101010101" charset="-127"/>
      <p:regular r:id="rId3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1958" autoAdjust="0"/>
  </p:normalViewPr>
  <p:slideViewPr>
    <p:cSldViewPr snapToGrid="0">
      <p:cViewPr varScale="1">
        <p:scale>
          <a:sx n="99" d="100"/>
          <a:sy n="99" d="100"/>
        </p:scale>
        <p:origin x="2418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https://www.nextree.co.kr/p6753/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77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44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ConsoleAppException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8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7251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901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74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490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83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385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69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287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425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75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rodev.tistory.com/8" TargetMode="External"/><Relationship Id="rId4" Type="http://schemas.openxmlformats.org/officeDocument/2006/relationships/image" Target="../media/image4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diagrams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427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4CD3A-AA61-159F-3C9A-2184BF9D6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3A1290-3C7A-6AB5-9E5C-3B5D927B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4E8533-1A08-0C85-5196-F97239167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기본 생성자</a:t>
            </a:r>
            <a:r>
              <a:rPr lang="en-US" altLang="ko-KR" dirty="0"/>
              <a:t>(</a:t>
            </a:r>
            <a:r>
              <a:rPr lang="ko-KR" altLang="en-US" dirty="0"/>
              <a:t>입력 값이 없는 생성자</a:t>
            </a:r>
            <a:r>
              <a:rPr lang="en-US" altLang="ko-KR" dirty="0"/>
              <a:t>)</a:t>
            </a:r>
            <a:r>
              <a:rPr lang="ko-KR" altLang="en-US" dirty="0"/>
              <a:t>가 없고</a:t>
            </a:r>
            <a:r>
              <a:rPr lang="en-US" altLang="ko-KR" dirty="0"/>
              <a:t>, </a:t>
            </a:r>
            <a:r>
              <a:rPr lang="ko-KR" altLang="en-US" dirty="0"/>
              <a:t>입력 값이 있는 생성자만 있을 경우 자식 클래스에서 반드시 </a:t>
            </a:r>
            <a:r>
              <a:rPr lang="en-US" altLang="ko-KR" dirty="0"/>
              <a:t>base </a:t>
            </a:r>
            <a:r>
              <a:rPr lang="ko-KR" altLang="en-US" dirty="0"/>
              <a:t>키워드를 사용하여 부모 클래스의 생성자를 호출해야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D32DA7-6A4E-8085-30FA-149B12C61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472696-865E-5702-6E6F-3D54CD4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C64258F-785F-4127-3A42-46BB33758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3" y="3429000"/>
            <a:ext cx="4110016" cy="1842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6FBFED-75BD-B284-AA9B-351D71B24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28" y="3436374"/>
            <a:ext cx="3914301" cy="17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7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A674-A594-D385-4860-3083854A2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CBAF1-0EE2-E40C-02AE-338D6AD2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7C9521-7C31-B725-3871-F5FF4F27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기본 생성자</a:t>
            </a:r>
            <a:r>
              <a:rPr lang="en-US" altLang="ko-KR" dirty="0"/>
              <a:t>(</a:t>
            </a:r>
            <a:r>
              <a:rPr lang="ko-KR" altLang="en-US" dirty="0"/>
              <a:t>입력 값이 없는 생성자</a:t>
            </a:r>
            <a:r>
              <a:rPr lang="en-US" altLang="ko-KR" dirty="0"/>
              <a:t>)</a:t>
            </a:r>
            <a:r>
              <a:rPr lang="ko-KR" altLang="en-US" dirty="0"/>
              <a:t>가 없고</a:t>
            </a:r>
            <a:r>
              <a:rPr lang="en-US" altLang="ko-KR" dirty="0"/>
              <a:t>, </a:t>
            </a:r>
            <a:r>
              <a:rPr lang="ko-KR" altLang="en-US" dirty="0"/>
              <a:t>입력 값이 있는 생성자만 있을 경우 자식 클래스에서 반드시 </a:t>
            </a:r>
            <a:r>
              <a:rPr lang="en-US" altLang="ko-KR" dirty="0"/>
              <a:t>base </a:t>
            </a:r>
            <a:r>
              <a:rPr lang="ko-KR" altLang="en-US" dirty="0"/>
              <a:t>키워드를 사용하여 부모 클래스의 생성자를 호출해야 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F10B80-A372-3728-8240-AEBEFA3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8FA-AEDF-32C8-6154-847FAFB33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3DA338-0B63-6A6D-BCC8-1069E2053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573" y="3429000"/>
            <a:ext cx="4110016" cy="18420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724CB4-465C-4D64-8DF8-1DB7086E5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628" y="3436374"/>
            <a:ext cx="3914301" cy="170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599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28151-BDC5-7424-3F5C-FE7CF6DC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 </a:t>
            </a:r>
            <a:r>
              <a:rPr lang="en-US" altLang="ko-KR" dirty="0"/>
              <a:t>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D9FD9-BA5D-B323-801F-6C6A9BE04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 클래스에 자녀 클래스의 인스턴스를 생성하는 것 </a:t>
            </a:r>
            <a:endParaRPr lang="en-US" altLang="ko-KR" dirty="0"/>
          </a:p>
          <a:p>
            <a:r>
              <a:rPr lang="ko-KR" altLang="en-US" dirty="0"/>
              <a:t>반대의 경우</a:t>
            </a:r>
            <a:r>
              <a:rPr lang="en-US" altLang="ko-KR" dirty="0"/>
              <a:t>(</a:t>
            </a:r>
            <a:r>
              <a:rPr lang="ko-KR" altLang="en-US" dirty="0"/>
              <a:t>다운캐스팅</a:t>
            </a:r>
            <a:r>
              <a:rPr lang="en-US" altLang="ko-KR" dirty="0"/>
              <a:t>)</a:t>
            </a:r>
            <a:r>
              <a:rPr lang="ko-KR" altLang="en-US" dirty="0"/>
              <a:t>도 특정 조건을 만족하면 가능하지만 일반적으로 사용되지는 않음</a:t>
            </a:r>
            <a:endParaRPr lang="en-US" altLang="ko-KR" dirty="0"/>
          </a:p>
          <a:p>
            <a:r>
              <a:rPr lang="ko-KR" altLang="en-US" dirty="0"/>
              <a:t>보통 상위 개념의 객체에 하위 개념을 바꿔가면서 사용할 때 활용됨</a:t>
            </a:r>
            <a:endParaRPr lang="en-US" altLang="ko-KR" dirty="0"/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화폐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), </a:t>
            </a:r>
            <a:r>
              <a:rPr lang="ko-KR" altLang="en-US" dirty="0"/>
              <a:t>원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달러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), </a:t>
            </a:r>
            <a:r>
              <a:rPr lang="ko-KR" altLang="en-US" dirty="0"/>
              <a:t>위안</a:t>
            </a:r>
            <a:r>
              <a:rPr lang="en-US" altLang="ko-KR" dirty="0"/>
              <a:t>(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달러</a:t>
            </a:r>
            <a:endParaRPr lang="en-US" altLang="ko-KR" dirty="0"/>
          </a:p>
          <a:p>
            <a:pPr lvl="1"/>
            <a:r>
              <a:rPr lang="ko-KR" altLang="en-US" dirty="0"/>
              <a:t>화폐 </a:t>
            </a:r>
            <a:r>
              <a:rPr lang="en-US" altLang="ko-KR" dirty="0"/>
              <a:t>= </a:t>
            </a:r>
            <a:r>
              <a:rPr lang="en-US" altLang="ko-KR" dirty="0">
                <a:solidFill>
                  <a:srgbClr val="0000FF"/>
                </a:solidFill>
              </a:rPr>
              <a:t>new</a:t>
            </a:r>
            <a:r>
              <a:rPr lang="en-US" altLang="ko-KR" dirty="0"/>
              <a:t> </a:t>
            </a:r>
            <a:r>
              <a:rPr lang="ko-KR" altLang="en-US" dirty="0"/>
              <a:t>위안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DC38D-AEB6-0E94-EEBF-58033B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C1FE03-611B-58BF-18BC-3C1ED087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25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F886B-9F36-5DE5-05C9-B23650B5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5F1A0-A654-2CEB-CA68-EB5238107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 </a:t>
            </a:r>
            <a:r>
              <a:rPr lang="en-US" altLang="ko-KR" dirty="0"/>
              <a:t>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6AB733-7DB3-9FFD-5CFC-EFA05783B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D128D4-AAC7-F209-9D11-A03481A2F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76019C36-1325-44A1-7C63-246F65A97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671" y="2003696"/>
            <a:ext cx="3106623" cy="2268882"/>
          </a:xfr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B12A72E-A538-AA7F-990D-EA8305608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294" y="1910612"/>
            <a:ext cx="4263733" cy="36881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2831AA56-FA91-3C70-8D35-DD75A352C3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027" y="1910612"/>
            <a:ext cx="4122038" cy="342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86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7548-15BB-5D34-0B65-2233256D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D9357-2270-6F48-A788-5BF322BE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업캐스팅 </a:t>
            </a:r>
            <a:r>
              <a:rPr lang="en-US" altLang="ko-KR" dirty="0"/>
              <a:t>(</a:t>
            </a:r>
            <a:r>
              <a:rPr lang="ko-KR" altLang="en-US" dirty="0" err="1"/>
              <a:t>다형성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1814B-A612-AFD3-E613-14B61D1B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DB2983-D315-9A0A-EE00-083E763F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20E134-E261-EDE1-ABB0-F0DCBBEE5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54" y="1914743"/>
            <a:ext cx="522042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67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29301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앞서 만들었던 롤플레잉 게임 </a:t>
            </a:r>
            <a:r>
              <a:rPr lang="en-US" altLang="ko-KR" sz="2400" dirty="0"/>
              <a:t>UML</a:t>
            </a:r>
            <a:r>
              <a:rPr lang="ko-KR" altLang="en-US" sz="2400" dirty="0"/>
              <a:t>을 참고하여 소스코드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기능 구현이 불가능한 부분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 조작 등</a:t>
            </a:r>
            <a:r>
              <a:rPr lang="en-US" altLang="ko-KR" sz="2400" dirty="0"/>
              <a:t>)</a:t>
            </a:r>
            <a:r>
              <a:rPr lang="ko-KR" altLang="en-US" sz="2400" dirty="0"/>
              <a:t>은 메소드 이름만 작성하고 기능 구현은 하지 않음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업캐스팅을 최소 </a:t>
            </a:r>
            <a:r>
              <a:rPr lang="en-US" altLang="ko-KR" sz="2400" dirty="0"/>
              <a:t>1</a:t>
            </a:r>
            <a:r>
              <a:rPr lang="ko-KR" altLang="en-US" sz="2400" dirty="0"/>
              <a:t>회 이상 사용</a:t>
            </a:r>
            <a:endParaRPr lang="en-US" altLang="ko-KR" sz="2400" dirty="0"/>
          </a:p>
          <a:p>
            <a:r>
              <a:rPr lang="ko-KR" altLang="en-US" sz="2400" dirty="0"/>
              <a:t>전투는 플레이어</a:t>
            </a:r>
            <a:r>
              <a:rPr lang="en-US" altLang="ko-KR" sz="2400" dirty="0"/>
              <a:t>-</a:t>
            </a:r>
            <a:r>
              <a:rPr lang="ko-KR" altLang="en-US" sz="2400" dirty="0"/>
              <a:t>몬스터</a:t>
            </a:r>
            <a:r>
              <a:rPr lang="en-US" altLang="ko-KR" sz="2400" dirty="0"/>
              <a:t>, NPC-</a:t>
            </a:r>
            <a:r>
              <a:rPr lang="ko-KR" altLang="en-US" sz="2400" dirty="0"/>
              <a:t>몬스터 간에 가능 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-NPC</a:t>
            </a:r>
            <a:r>
              <a:rPr lang="ko-KR" altLang="en-US" sz="2400" dirty="0"/>
              <a:t>는 불가능</a:t>
            </a:r>
            <a:r>
              <a:rPr lang="en-US" altLang="ko-KR" sz="2400" dirty="0"/>
              <a:t>)</a:t>
            </a:r>
          </a:p>
          <a:p>
            <a:r>
              <a:rPr lang="ko-KR" altLang="en-US" sz="2400" dirty="0"/>
              <a:t>플레이어와 몬스터가 전투하는 부분을 코드로 작성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GitHub Repo.</a:t>
            </a:r>
            <a:r>
              <a:rPr lang="ko-KR" altLang="en-US" sz="2400" dirty="0"/>
              <a:t> </a:t>
            </a:r>
            <a:r>
              <a:rPr lang="en-US" altLang="ko-KR" sz="2400" dirty="0"/>
              <a:t>URL</a:t>
            </a:r>
            <a:r>
              <a:rPr lang="ko-KR" altLang="en-US" sz="2400" dirty="0"/>
              <a:t>을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7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2DDEF-1713-0FA5-9D34-C78692200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오버로드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374405-44B6-E6E9-2DD8-3B2A4B1BF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같은 이름</a:t>
            </a:r>
            <a:r>
              <a:rPr lang="en-US" altLang="ko-KR" dirty="0"/>
              <a:t>, </a:t>
            </a:r>
            <a:r>
              <a:rPr lang="ko-KR" altLang="en-US" dirty="0"/>
              <a:t>다른 입출력을 갖는 메소드를 정의하고 필요에 따라 골라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059C8-4004-9111-9437-2313E1CC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AAC99-E493-A4D9-70DA-F5203825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7488FE-CFE7-D0A2-834D-FFBEE62E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765" y="2445316"/>
            <a:ext cx="3791815" cy="381929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CEC83E-035C-27C8-702B-A130B882F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6581" y="2415820"/>
            <a:ext cx="6230219" cy="218152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678101-A34F-14AD-2F9C-27DE574DA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9648" y="4736671"/>
            <a:ext cx="1231249" cy="152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82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06C02-945F-DF1E-9754-7BF5DE18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메소드 </a:t>
            </a:r>
            <a:r>
              <a:rPr lang="ko-KR" altLang="en-US" dirty="0" err="1"/>
              <a:t>오버라이드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B5FE98-DCAC-E27D-1E89-B7F0DAAAB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 관계에서 부모 클래스의 메소드와 같은 이름의 메소드를 자식 클래스에서 작성하여 부모 메소드의 기능 대신 작동시킴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A794C2-ED05-DAD5-27ED-31E1F2BF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3862B8-F5B6-FA9A-D48F-7FA621B90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5286C5-7172-902A-CDDC-54A86E28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726" y="2772671"/>
            <a:ext cx="4511642" cy="3539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297CA7-EE01-6E90-D6D2-4B4546686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716" y="2772670"/>
            <a:ext cx="3631885" cy="19615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ED011C1-DE2C-7F3A-79E7-674506C3F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627" y="4940404"/>
            <a:ext cx="1428346" cy="148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80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3125-FDCB-E1B2-5A70-4EFD9321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AB4422-6653-3DA3-4AF6-2BF11DA3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virtual </a:t>
            </a:r>
            <a:r>
              <a:rPr lang="ko-KR" altLang="en-US" dirty="0"/>
              <a:t>키워드를 사용하여 업캐스팅을 할 경우 자식의 메소드가 실행되도록 함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D48AB-EC2E-55F5-A1E1-4B0CF46A3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77DB78-6182-61BC-D60C-9C101F5FA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82EA85-9DBF-1AA4-A856-A0DE3CC3F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809" y="2945367"/>
            <a:ext cx="5324939" cy="26261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DBA1CCD-8534-E249-1C2B-F9658A734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48" y="2945367"/>
            <a:ext cx="4130463" cy="18542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49929B1-CD6E-B758-D841-94CA503FF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5068" y="5006403"/>
            <a:ext cx="1165143" cy="1057037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4DE50C-B8B4-A683-A019-3E4497295E7F}"/>
              </a:ext>
            </a:extLst>
          </p:cNvPr>
          <p:cNvCxnSpPr/>
          <p:nvPr/>
        </p:nvCxnSpPr>
        <p:spPr>
          <a:xfrm>
            <a:off x="7021287" y="4149580"/>
            <a:ext cx="2540239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9181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4B63C-C00D-12D8-E2B9-726D5580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오버라이드</a:t>
            </a:r>
            <a:r>
              <a:rPr lang="ko-KR" altLang="en-US" dirty="0"/>
              <a:t> 방지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25FEF5-7D6D-0276-2395-04F7BA0E3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상속이 여러 차례 이루어질 때</a:t>
            </a:r>
            <a:r>
              <a:rPr lang="en-US" altLang="ko-KR" dirty="0"/>
              <a:t>, sealed </a:t>
            </a:r>
            <a:r>
              <a:rPr lang="ko-KR" altLang="en-US" dirty="0"/>
              <a:t>키워드를 사용하여 자식 클래스가 </a:t>
            </a:r>
            <a:r>
              <a:rPr lang="ko-KR" altLang="en-US" dirty="0" err="1"/>
              <a:t>오버라이드를</a:t>
            </a:r>
            <a:r>
              <a:rPr lang="ko-KR" altLang="en-US" dirty="0"/>
              <a:t> 할 수 없도록 방지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D22EB-3EAC-A273-712D-A8E5E602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9C41C-3BEA-C153-54FE-D59C8ECC4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E59221-CFB0-C047-31DE-141A95F4C9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339" b="47595"/>
          <a:stretch/>
        </p:blipFill>
        <p:spPr>
          <a:xfrm>
            <a:off x="838200" y="2941860"/>
            <a:ext cx="4869123" cy="21188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C82944A-6CC7-1CDB-138D-D7E1DB165B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367"/>
          <a:stretch/>
        </p:blipFill>
        <p:spPr>
          <a:xfrm>
            <a:off x="5611761" y="2941860"/>
            <a:ext cx="6065705" cy="185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96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538228-65E9-2F6D-61E2-47E7E8549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1CB171-EB2C-B163-D22A-7556D3EE7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객체 간의 </a:t>
            </a:r>
            <a:r>
              <a:rPr lang="ko-KR" altLang="en-US" dirty="0">
                <a:solidFill>
                  <a:srgbClr val="00B050"/>
                </a:solidFill>
              </a:rPr>
              <a:t>공통된 필드 및 메소드</a:t>
            </a:r>
            <a:r>
              <a:rPr lang="ko-KR" altLang="en-US" dirty="0"/>
              <a:t>를 모아서 관련성이 있는 객체끼리 공유하는 것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BA047-DC8D-9665-FCA5-28ED499C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58E152-0DB1-3045-CEE0-498BC5ED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7B74A20-1033-4263-5556-6897DB92A5DA}"/>
              </a:ext>
            </a:extLst>
          </p:cNvPr>
          <p:cNvSpPr/>
          <p:nvPr/>
        </p:nvSpPr>
        <p:spPr>
          <a:xfrm>
            <a:off x="1713299" y="3255520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624145C-5CA2-B7F7-4EEF-C08F898034BB}"/>
              </a:ext>
            </a:extLst>
          </p:cNvPr>
          <p:cNvSpPr/>
          <p:nvPr/>
        </p:nvSpPr>
        <p:spPr>
          <a:xfrm>
            <a:off x="1186987" y="4136417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F9F4EFF-B754-51CB-CB38-8952E0CC3E8F}"/>
              </a:ext>
            </a:extLst>
          </p:cNvPr>
          <p:cNvSpPr/>
          <p:nvPr/>
        </p:nvSpPr>
        <p:spPr>
          <a:xfrm>
            <a:off x="2048225" y="4928828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582A140-8E1D-5C6D-A9E0-D4C337B6180F}"/>
              </a:ext>
            </a:extLst>
          </p:cNvPr>
          <p:cNvSpPr/>
          <p:nvPr/>
        </p:nvSpPr>
        <p:spPr>
          <a:xfrm>
            <a:off x="2902373" y="4001294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기린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8AF3FAA-0E37-5FAC-750F-3A85CBA05D35}"/>
              </a:ext>
            </a:extLst>
          </p:cNvPr>
          <p:cNvSpPr/>
          <p:nvPr/>
        </p:nvSpPr>
        <p:spPr>
          <a:xfrm>
            <a:off x="7308112" y="4853320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강아지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7F4790D-4FD6-4FE6-BA13-0E76AEDE0314}"/>
              </a:ext>
            </a:extLst>
          </p:cNvPr>
          <p:cNvSpPr/>
          <p:nvPr/>
        </p:nvSpPr>
        <p:spPr>
          <a:xfrm>
            <a:off x="5901957" y="4853319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C458042-CD78-798E-AFBE-5B64610DE026}"/>
              </a:ext>
            </a:extLst>
          </p:cNvPr>
          <p:cNvSpPr/>
          <p:nvPr/>
        </p:nvSpPr>
        <p:spPr>
          <a:xfrm>
            <a:off x="8706291" y="4853322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말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74FB9AC-FF19-EBE7-67ED-7D84AFE9C069}"/>
              </a:ext>
            </a:extLst>
          </p:cNvPr>
          <p:cNvSpPr/>
          <p:nvPr/>
        </p:nvSpPr>
        <p:spPr>
          <a:xfrm>
            <a:off x="10112446" y="4853321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기린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1A19B9C-134A-1800-8D18-CAC9789C737B}"/>
              </a:ext>
            </a:extLst>
          </p:cNvPr>
          <p:cNvSpPr/>
          <p:nvPr/>
        </p:nvSpPr>
        <p:spPr>
          <a:xfrm>
            <a:off x="7986820" y="3304313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767103F-B28D-C1CC-5783-4CC802F6CA50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 flipH="1">
            <a:off x="6428269" y="3931634"/>
            <a:ext cx="2084863" cy="9216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A62CBFD-55F1-A149-B8E8-5B978493FA5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7834424" y="3931634"/>
            <a:ext cx="678708" cy="92168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70056D5-E67B-5E50-51A0-0649C2A724DC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8513132" y="3931634"/>
            <a:ext cx="719471" cy="9216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71B47281-EBE9-9F04-CE44-D26BA9A65276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>
            <a:off x="8513132" y="3931634"/>
            <a:ext cx="2125626" cy="9216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79D94E4-2E98-9860-FBD0-F46FBCF8D065}"/>
              </a:ext>
            </a:extLst>
          </p:cNvPr>
          <p:cNvSpPr txBox="1"/>
          <p:nvPr/>
        </p:nvSpPr>
        <p:spPr>
          <a:xfrm>
            <a:off x="8220423" y="4241857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상속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D67139D8-D5AD-768D-57DF-ED6ECC91D0FB}"/>
              </a:ext>
            </a:extLst>
          </p:cNvPr>
          <p:cNvCxnSpPr/>
          <p:nvPr/>
        </p:nvCxnSpPr>
        <p:spPr>
          <a:xfrm>
            <a:off x="4550735" y="4611188"/>
            <a:ext cx="9462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D9F6D2D-329D-EC8B-2092-4069426ACB02}"/>
              </a:ext>
            </a:extLst>
          </p:cNvPr>
          <p:cNvSpPr txBox="1"/>
          <p:nvPr/>
        </p:nvSpPr>
        <p:spPr>
          <a:xfrm>
            <a:off x="9092290" y="3290239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짖다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A053FA-06EE-44B4-507F-B425BE24BF46}"/>
              </a:ext>
            </a:extLst>
          </p:cNvPr>
          <p:cNvSpPr txBox="1"/>
          <p:nvPr/>
        </p:nvSpPr>
        <p:spPr>
          <a:xfrm>
            <a:off x="9095692" y="3583731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먹다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045C50-C3CC-9C45-CFF8-50EBBC58EFB5}"/>
              </a:ext>
            </a:extLst>
          </p:cNvPr>
          <p:cNvSpPr txBox="1"/>
          <p:nvPr/>
        </p:nvSpPr>
        <p:spPr>
          <a:xfrm>
            <a:off x="6135560" y="5480640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야옹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8395A2-2641-CB21-0964-B06B3C22CA21}"/>
              </a:ext>
            </a:extLst>
          </p:cNvPr>
          <p:cNvSpPr txBox="1"/>
          <p:nvPr/>
        </p:nvSpPr>
        <p:spPr>
          <a:xfrm>
            <a:off x="7558809" y="5480640"/>
            <a:ext cx="585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멍멍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B8AD7B-F7A6-5D92-1778-78E09201E523}"/>
              </a:ext>
            </a:extLst>
          </p:cNvPr>
          <p:cNvSpPr txBox="1"/>
          <p:nvPr/>
        </p:nvSpPr>
        <p:spPr>
          <a:xfrm>
            <a:off x="8872867" y="5490251"/>
            <a:ext cx="81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빠르다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E97E29-A410-1CB4-8B25-C8F4430C4EAE}"/>
              </a:ext>
            </a:extLst>
          </p:cNvPr>
          <p:cNvSpPr txBox="1"/>
          <p:nvPr/>
        </p:nvSpPr>
        <p:spPr>
          <a:xfrm>
            <a:off x="10328667" y="5497625"/>
            <a:ext cx="71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긴 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117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1DE6F-652F-A175-5DE2-B9CA0839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BD9B14-2796-2116-2061-24E09BA0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비슷한 성격의 클래스 간 동일한 구조를 갖기 위한 도구</a:t>
            </a:r>
            <a:endParaRPr lang="en-US" altLang="ko-KR" dirty="0"/>
          </a:p>
          <a:p>
            <a:r>
              <a:rPr lang="ko-KR" altLang="en-US" dirty="0"/>
              <a:t>메소드</a:t>
            </a:r>
            <a:r>
              <a:rPr lang="en-US" altLang="ko-KR" dirty="0"/>
              <a:t>, </a:t>
            </a:r>
            <a:r>
              <a:rPr lang="ko-KR" altLang="en-US" dirty="0"/>
              <a:t>이벤트</a:t>
            </a:r>
            <a:r>
              <a:rPr lang="en-US" altLang="ko-KR" dirty="0"/>
              <a:t>, </a:t>
            </a:r>
            <a:r>
              <a:rPr lang="ko-KR" altLang="en-US" dirty="0"/>
              <a:t>프로퍼티만 가질 수 있음 </a:t>
            </a:r>
            <a:r>
              <a:rPr lang="en-US" altLang="ko-KR" dirty="0"/>
              <a:t>(</a:t>
            </a:r>
            <a:r>
              <a:rPr lang="ko-KR" altLang="en-US" dirty="0"/>
              <a:t>생성자도 사용할 수 없음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인터페이스를 상속 받는 클래스들은 반드시 인터페이스의 메소드들을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ko-KR" altLang="en-US" dirty="0"/>
              <a:t> 해야함</a:t>
            </a:r>
            <a:endParaRPr lang="en-US" altLang="ko-KR" dirty="0"/>
          </a:p>
          <a:p>
            <a:r>
              <a:rPr lang="ko-KR" altLang="en-US" dirty="0"/>
              <a:t>모든 요소가 </a:t>
            </a:r>
            <a:r>
              <a:rPr lang="en-US" altLang="ko-KR" dirty="0"/>
              <a:t>public</a:t>
            </a:r>
            <a:r>
              <a:rPr lang="ko-KR" altLang="en-US" dirty="0"/>
              <a:t>으로 작동</a:t>
            </a:r>
            <a:endParaRPr lang="en-US" altLang="ko-KR" dirty="0"/>
          </a:p>
          <a:p>
            <a:r>
              <a:rPr lang="ko-KR" altLang="en-US" dirty="0"/>
              <a:t>메소드의 출력</a:t>
            </a:r>
            <a:r>
              <a:rPr lang="en-US" altLang="ko-KR" dirty="0"/>
              <a:t>, </a:t>
            </a:r>
            <a:r>
              <a:rPr lang="ko-KR" altLang="en-US" dirty="0"/>
              <a:t>식별자</a:t>
            </a:r>
            <a:r>
              <a:rPr lang="en-US" altLang="ko-KR" dirty="0"/>
              <a:t>, </a:t>
            </a:r>
            <a:r>
              <a:rPr lang="ko-KR" altLang="en-US" dirty="0"/>
              <a:t>이름은 있지만 </a:t>
            </a:r>
            <a:r>
              <a:rPr lang="ko-KR" altLang="en-US" dirty="0">
                <a:solidFill>
                  <a:srgbClr val="00B050"/>
                </a:solidFill>
              </a:rPr>
              <a:t>기능 구현을 안함 </a:t>
            </a:r>
            <a:r>
              <a:rPr lang="en-US" altLang="ko-KR" dirty="0"/>
              <a:t>(</a:t>
            </a:r>
            <a:r>
              <a:rPr lang="ko-KR" altLang="en-US" dirty="0" err="1"/>
              <a:t>오버라이딩을</a:t>
            </a:r>
            <a:r>
              <a:rPr lang="ko-KR" altLang="en-US" dirty="0"/>
              <a:t> 강제하는 이유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클래스와 다르게 여러 개의 인터페이스를 상속 받는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7EB69-F2BF-30AF-FCC4-508DEEA2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9CB47-9013-4E79-EEA5-20587895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194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C120F-CC23-04BB-582B-CB6A3073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EB049-F35E-9EE7-7B8F-15AFA5A5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인터페이스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E206C-7454-6049-4122-CF850B11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CFF3D0-2191-A97F-899D-C400F955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EAE7E1C8-61E8-F486-9024-1343069A0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257" y="2041434"/>
            <a:ext cx="3937453" cy="3081485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2A53F43-BA4E-3658-EB57-33CE408ED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936" y="2041434"/>
            <a:ext cx="4915702" cy="217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93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AA4559-683D-9F54-DD00-1B954E465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 err="1">
                <a:solidFill>
                  <a:srgbClr val="00B050"/>
                </a:solidFill>
              </a:rPr>
              <a:t>오버라이딩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오버로딩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5F513-5ADC-7277-FFD6-5A12CF805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867"/>
            <a:ext cx="10515600" cy="44258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앞서 만든 </a:t>
            </a:r>
            <a:r>
              <a:rPr lang="en-US" altLang="ko-KR" dirty="0"/>
              <a:t>RPG </a:t>
            </a:r>
            <a:r>
              <a:rPr lang="ko-KR" altLang="en-US" dirty="0"/>
              <a:t>게임에서 부모 클래스에 </a:t>
            </a:r>
            <a:r>
              <a:rPr lang="en-US" altLang="ko-KR" dirty="0"/>
              <a:t>Talk() </a:t>
            </a:r>
            <a:r>
              <a:rPr lang="ko-KR" altLang="en-US" dirty="0"/>
              <a:t>메소드를 선언하고 자식 클래스는 </a:t>
            </a:r>
            <a:r>
              <a:rPr lang="ko-KR" altLang="en-US" dirty="0" err="1"/>
              <a:t>오버라이딩</a:t>
            </a:r>
            <a:r>
              <a:rPr lang="ko-KR" altLang="en-US" dirty="0"/>
              <a:t> 함 </a:t>
            </a:r>
            <a:r>
              <a:rPr lang="en-US" altLang="ko-KR" dirty="0"/>
              <a:t>(virtual, override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캐릭터 별로 어울리는 대사를 </a:t>
            </a:r>
            <a:r>
              <a:rPr lang="en-US" altLang="ko-KR" dirty="0" err="1"/>
              <a:t>MessageBox</a:t>
            </a:r>
            <a:r>
              <a:rPr lang="ko-KR" altLang="en-US" dirty="0"/>
              <a:t>로 출력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플레이어에게 </a:t>
            </a:r>
            <a:r>
              <a:rPr lang="en-US" altLang="ko-KR" dirty="0" err="1"/>
              <a:t>LevelUp</a:t>
            </a:r>
            <a:r>
              <a:rPr lang="en-US" altLang="ko-KR" dirty="0"/>
              <a:t>() </a:t>
            </a:r>
            <a:r>
              <a:rPr lang="ko-KR" altLang="en-US" dirty="0"/>
              <a:t>메소드를 만들고</a:t>
            </a:r>
            <a:r>
              <a:rPr lang="en-US" altLang="ko-KR" dirty="0"/>
              <a:t> </a:t>
            </a:r>
            <a:r>
              <a:rPr lang="ko-KR" altLang="en-US" dirty="0"/>
              <a:t>오버로딩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</a:t>
            </a:r>
            <a:r>
              <a:rPr lang="ko-KR" altLang="en-US" dirty="0"/>
              <a:t>만 입력 받으면 </a:t>
            </a:r>
            <a:r>
              <a:rPr lang="en-US" altLang="ko-KR" dirty="0"/>
              <a:t>hp </a:t>
            </a:r>
            <a:r>
              <a:rPr lang="ko-KR" altLang="en-US" dirty="0"/>
              <a:t>수치만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</a:t>
            </a:r>
            <a:r>
              <a:rPr lang="ko-KR" altLang="en-US" dirty="0"/>
              <a:t>를 입력 받으면 </a:t>
            </a:r>
            <a:r>
              <a:rPr lang="en-US" altLang="ko-KR" dirty="0"/>
              <a:t>hp </a:t>
            </a:r>
            <a:r>
              <a:rPr lang="ko-KR" altLang="en-US" dirty="0"/>
              <a:t>및 </a:t>
            </a:r>
            <a:r>
              <a:rPr lang="en-US" altLang="ko-KR" dirty="0"/>
              <a:t>power </a:t>
            </a:r>
            <a:r>
              <a:rPr lang="ko-KR" altLang="en-US" dirty="0"/>
              <a:t>수치를 변경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아무것도 입력 받지 않았다면 적당한 오류 메시지를 반환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위 두개 코드를 모두 테스트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B93B23-5EDA-C750-9061-20730990D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ACB81-43EA-ED0A-2ED8-172AC52B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515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E1A76-B03E-1906-B5D4-C25325F7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메소드</a:t>
            </a:r>
            <a:r>
              <a:rPr lang="en-US" altLang="ko-KR" dirty="0"/>
              <a:t>, </a:t>
            </a:r>
            <a:r>
              <a:rPr lang="ko-KR" altLang="en-US" dirty="0"/>
              <a:t>필드 </a:t>
            </a:r>
            <a:r>
              <a:rPr lang="en-US" altLang="ko-KR" dirty="0"/>
              <a:t>static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C0FB2C-C359-E553-2436-E5EC195B4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인스턴스 생성 없이 사용 가능한 필드 또는 메소드</a:t>
            </a:r>
            <a:endParaRPr lang="en-US" altLang="ko-KR" dirty="0"/>
          </a:p>
          <a:p>
            <a:r>
              <a:rPr lang="en-US" altLang="ko-KR" dirty="0"/>
              <a:t>Stack, Heap</a:t>
            </a:r>
            <a:r>
              <a:rPr lang="ko-KR" altLang="en-US" dirty="0"/>
              <a:t>이 아닌 </a:t>
            </a:r>
            <a:r>
              <a:rPr lang="en-US" altLang="ko-KR" dirty="0">
                <a:solidFill>
                  <a:srgbClr val="00B050"/>
                </a:solidFill>
              </a:rPr>
              <a:t>Static</a:t>
            </a:r>
            <a:r>
              <a:rPr lang="en-US" altLang="ko-KR" dirty="0"/>
              <a:t> </a:t>
            </a:r>
            <a:r>
              <a:rPr lang="ko-KR" altLang="en-US" dirty="0"/>
              <a:t>영역에 할당 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9AEE6-AFAD-5E7F-4701-52B3857B0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BC6739-6C3E-0BE5-C69B-CD6CA18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38FC7B-5046-C8B6-8F88-39C794A1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5" y="3199110"/>
            <a:ext cx="4362990" cy="16375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B41557-ECA3-6069-3716-75105B816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729" y="3199110"/>
            <a:ext cx="4875302" cy="20846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E39ECCD-A4F7-EA96-63B0-C06D20356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6327" y="3452039"/>
            <a:ext cx="1462381" cy="1384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40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>
            <a:extLst>
              <a:ext uri="{FF2B5EF4-FFF2-40B4-BE49-F238E27FC236}">
                <a16:creationId xmlns:a16="http://schemas.microsoft.com/office/drawing/2014/main" id="{D21313A4-2C45-96C2-EC88-278826B02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85" y="2714255"/>
            <a:ext cx="5409612" cy="346270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참조</a:t>
            </a:r>
            <a:endParaRPr lang="en-US" altLang="ko-KR" dirty="0"/>
          </a:p>
          <a:p>
            <a:pPr lvl="1"/>
            <a:r>
              <a:rPr lang="ko-KR" altLang="en-US" dirty="0"/>
              <a:t>값을 복사하는 것이 아니라 값의 링크</a:t>
            </a:r>
            <a:r>
              <a:rPr lang="en-US" altLang="ko-KR" dirty="0"/>
              <a:t>(</a:t>
            </a:r>
            <a:r>
              <a:rPr lang="ko-KR" altLang="en-US" dirty="0" err="1"/>
              <a:t>주소값</a:t>
            </a:r>
            <a:r>
              <a:rPr lang="en-US" altLang="ko-KR" dirty="0"/>
              <a:t>)</a:t>
            </a:r>
            <a:r>
              <a:rPr lang="ko-KR" altLang="en-US" dirty="0"/>
              <a:t>을 전달하는 것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42574" y="4683887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691257" y="5079589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값이 복사됨</a:t>
            </a:r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7645DBF-D7EA-D16A-F5EB-F5E3188DE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961" y="3393313"/>
            <a:ext cx="1652653" cy="18256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197062" y="5373008"/>
            <a:ext cx="3060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복사</a:t>
            </a:r>
            <a:r>
              <a:rPr lang="en-US" altLang="ko-KR" dirty="0"/>
              <a:t>(Copy)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값은 변화가 없음</a:t>
            </a:r>
          </a:p>
        </p:txBody>
      </p:sp>
    </p:spTree>
    <p:extLst>
      <p:ext uri="{BB962C8B-B14F-4D97-AF65-F5344CB8AC3E}">
        <p14:creationId xmlns:p14="http://schemas.microsoft.com/office/powerpoint/2010/main" val="2611527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9FCB801D-DF91-7ABB-D5B0-5904B2ADD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267" y="2707548"/>
            <a:ext cx="5398411" cy="34694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값을 복사하는 것이 아니라 값의 메모리 상의 </a:t>
            </a:r>
            <a:r>
              <a:rPr lang="ko-KR" altLang="en-US" dirty="0" err="1"/>
              <a:t>주소값을</a:t>
            </a:r>
            <a:r>
              <a:rPr lang="ko-KR" altLang="en-US" dirty="0"/>
              <a:t> 전달하기 때문에 </a:t>
            </a:r>
            <a:r>
              <a:rPr lang="ko-KR" altLang="en-US" dirty="0" err="1"/>
              <a:t>스코프를</a:t>
            </a:r>
            <a:r>
              <a:rPr lang="ko-KR" altLang="en-US" dirty="0"/>
              <a:t> 벗어나도 원래 값을 변경할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624186" y="4647093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961698" y="5053352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585120" y="5238018"/>
            <a:ext cx="3586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값이 참조</a:t>
            </a:r>
            <a:r>
              <a:rPr lang="en-US" altLang="ko-KR" dirty="0"/>
              <a:t>(Reference)</a:t>
            </a:r>
            <a:r>
              <a:rPr lang="ko-KR" altLang="en-US" dirty="0"/>
              <a:t>되었기 때문에 </a:t>
            </a:r>
            <a:endParaRPr lang="en-US" altLang="ko-KR" dirty="0"/>
          </a:p>
          <a:p>
            <a:r>
              <a:rPr lang="en-US" altLang="ko-KR" dirty="0"/>
              <a:t>num </a:t>
            </a:r>
            <a:r>
              <a:rPr lang="ko-KR" altLang="en-US" dirty="0"/>
              <a:t>변수의 값이 바뀜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993" y="3435240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89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3C0B630-3BD2-8B0A-3A44-71CA48B7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15" y="2004350"/>
            <a:ext cx="5207714" cy="33313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8C08913-0D62-8389-35BB-2C6D23418377}"/>
              </a:ext>
            </a:extLst>
          </p:cNvPr>
          <p:cNvCxnSpPr>
            <a:cxnSpLocks/>
          </p:cNvCxnSpPr>
          <p:nvPr/>
        </p:nvCxnSpPr>
        <p:spPr>
          <a:xfrm>
            <a:off x="3434567" y="3872640"/>
            <a:ext cx="387276" cy="11607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F6AB2BF-7F56-38F4-FB26-4A2BA6B60BFC}"/>
              </a:ext>
            </a:extLst>
          </p:cNvPr>
          <p:cNvSpPr txBox="1"/>
          <p:nvPr/>
        </p:nvSpPr>
        <p:spPr>
          <a:xfrm>
            <a:off x="3709210" y="4290985"/>
            <a:ext cx="3732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out</a:t>
            </a:r>
            <a:r>
              <a:rPr lang="ko-KR" altLang="en-US"/>
              <a:t>도 값의 참조</a:t>
            </a:r>
            <a:r>
              <a:rPr lang="en-US" altLang="ko-KR"/>
              <a:t>(Reference)</a:t>
            </a:r>
            <a:r>
              <a:rPr lang="ko-KR" altLang="en-US"/>
              <a:t>가 발생함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40F04-8287-D9C6-FF1A-1B11E6D420FE}"/>
              </a:ext>
            </a:extLst>
          </p:cNvPr>
          <p:cNvSpPr txBox="1"/>
          <p:nvPr/>
        </p:nvSpPr>
        <p:spPr>
          <a:xfrm>
            <a:off x="7789157" y="4453008"/>
            <a:ext cx="178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ref</a:t>
            </a:r>
            <a:r>
              <a:rPr lang="ko-KR" altLang="en-US"/>
              <a:t>와 결과는 같음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66889D-EED2-EB79-66D6-7B552D227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374" y="2660787"/>
            <a:ext cx="1536426" cy="153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64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1B834-71A2-12EA-41A9-849FBEFB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값의 참조 </a:t>
            </a:r>
            <a:r>
              <a:rPr lang="en-US" altLang="ko-KR"/>
              <a:t>ref, out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D4654C-0A7E-3145-0EDB-E722B8442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복사보다 참조가 압도적으로 </a:t>
            </a:r>
            <a:r>
              <a:rPr lang="ko-KR" altLang="en-US" sz="2800" dirty="0">
                <a:solidFill>
                  <a:srgbClr val="00B050"/>
                </a:solidFill>
              </a:rPr>
              <a:t>빠르기 때문에</a:t>
            </a:r>
            <a:r>
              <a:rPr lang="ko-KR" altLang="en-US" sz="2800" dirty="0"/>
              <a:t> 큰 사이즈의 클래스</a:t>
            </a:r>
            <a:r>
              <a:rPr lang="en-US" altLang="ko-KR" sz="2800" dirty="0"/>
              <a:t>, </a:t>
            </a:r>
            <a:r>
              <a:rPr lang="ko-KR" altLang="en-US" sz="2800" dirty="0"/>
              <a:t>배열 등을 메소드에 전달 할 때 적극 이용</a:t>
            </a:r>
            <a:endParaRPr lang="en-US" altLang="ko-KR" dirty="0"/>
          </a:p>
          <a:p>
            <a:r>
              <a:rPr lang="en-US" altLang="ko-KR" dirty="0"/>
              <a:t>ref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메소드 밖</a:t>
            </a:r>
            <a:r>
              <a:rPr lang="ko-KR" altLang="en-US" dirty="0"/>
              <a:t>에서 변수를 참조하여 가져옴 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ref </a:t>
            </a:r>
            <a:r>
              <a:rPr lang="ko-KR" altLang="en-US" dirty="0"/>
              <a:t>로 받아올 변수는 초기화가 필수 </a:t>
            </a:r>
            <a:r>
              <a:rPr lang="en-US" altLang="ko-KR" dirty="0"/>
              <a:t>(</a:t>
            </a:r>
            <a:r>
              <a:rPr lang="ko-KR" altLang="en-US" dirty="0" err="1"/>
              <a:t>비어있으면</a:t>
            </a:r>
            <a:r>
              <a:rPr lang="ko-KR" altLang="en-US" dirty="0"/>
              <a:t> 안됨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out</a:t>
            </a:r>
          </a:p>
          <a:p>
            <a:pPr lvl="1"/>
            <a:r>
              <a:rPr lang="ko-KR" altLang="en-US" dirty="0"/>
              <a:t>메소드 안에서 참조된 변수의 값을 바꿈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B050"/>
                </a:solidFill>
              </a:rPr>
              <a:t>메소드 안</a:t>
            </a:r>
            <a:r>
              <a:rPr lang="ko-KR" altLang="en-US" dirty="0"/>
              <a:t>에서 </a:t>
            </a:r>
            <a:r>
              <a:rPr lang="en-US" altLang="ko-KR" dirty="0"/>
              <a:t>out </a:t>
            </a:r>
            <a:r>
              <a:rPr lang="ko-KR" altLang="en-US" dirty="0"/>
              <a:t>변수의 값을 반드시 바꿔줘야 함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0E05F5-ACF2-580B-BF18-A5AFF7816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FC5A31-4F9C-9D69-4A6B-D879EB62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895DA8-474B-B5C1-0FF7-0E5987470DFB}"/>
              </a:ext>
            </a:extLst>
          </p:cNvPr>
          <p:cNvGrpSpPr/>
          <p:nvPr/>
        </p:nvGrpSpPr>
        <p:grpSpPr>
          <a:xfrm>
            <a:off x="7641770" y="4083109"/>
            <a:ext cx="4246124" cy="815226"/>
            <a:chOff x="7728857" y="3234261"/>
            <a:chExt cx="4246124" cy="8152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9C7E118-C546-2AD1-2BB8-8CD74603E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8117" t="24956" b="21050"/>
            <a:stretch/>
          </p:blipFill>
          <p:spPr>
            <a:xfrm>
              <a:off x="7728857" y="3234261"/>
              <a:ext cx="4246124" cy="815226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DEADF01D-2E51-58F2-BC83-14CACBB9EE37}"/>
                </a:ext>
              </a:extLst>
            </p:cNvPr>
            <p:cNvCxnSpPr>
              <a:cxnSpLocks/>
            </p:cNvCxnSpPr>
            <p:nvPr/>
          </p:nvCxnSpPr>
          <p:spPr>
            <a:xfrm>
              <a:off x="9517479" y="3783990"/>
              <a:ext cx="2293522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4331E4CF-C3E0-5C44-66DD-ACACDA8988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420" t="40317" b="3874"/>
          <a:stretch/>
        </p:blipFill>
        <p:spPr>
          <a:xfrm>
            <a:off x="7641770" y="2804481"/>
            <a:ext cx="3434401" cy="714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135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A23CDB-9AB5-3A30-73D5-A01A6EA1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값의 참조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CA3D1-02E8-8BB7-864B-5BC464A46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아래와 같은 기능을 하는 </a:t>
            </a:r>
            <a:r>
              <a:rPr lang="en-US" altLang="ko-KR" dirty="0"/>
              <a:t>void </a:t>
            </a:r>
            <a:r>
              <a:rPr lang="ko-KR" altLang="en-US" dirty="0"/>
              <a:t>형 메소드 </a:t>
            </a:r>
            <a:r>
              <a:rPr lang="en-US" altLang="ko-KR" dirty="0"/>
              <a:t>2</a:t>
            </a:r>
            <a:r>
              <a:rPr lang="ko-KR" altLang="en-US" dirty="0"/>
              <a:t>개를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ref</a:t>
            </a:r>
            <a:r>
              <a:rPr lang="ko-KR" altLang="en-US" dirty="0"/>
              <a:t>를 사용하여 배열을 입력 받고</a:t>
            </a:r>
            <a:r>
              <a:rPr lang="en-US" altLang="ko-KR" dirty="0"/>
              <a:t>, </a:t>
            </a:r>
            <a:r>
              <a:rPr lang="ko-KR" altLang="en-US" dirty="0"/>
              <a:t>배열에 있는 값을 </a:t>
            </a:r>
            <a:r>
              <a:rPr lang="en-US" altLang="ko-KR" dirty="0"/>
              <a:t>1</a:t>
            </a:r>
            <a:r>
              <a:rPr lang="ko-KR" altLang="en-US" dirty="0"/>
              <a:t>부터 배열의 크기만큼 채워 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out</a:t>
            </a:r>
            <a:r>
              <a:rPr lang="ko-KR" altLang="en-US" dirty="0"/>
              <a:t>을 사용하여 초기화 되지 않은</a:t>
            </a:r>
            <a:r>
              <a:rPr lang="en-US" altLang="ko-KR" dirty="0"/>
              <a:t>(new </a:t>
            </a:r>
            <a:r>
              <a:rPr lang="ko-KR" altLang="en-US" dirty="0"/>
              <a:t>적용 전</a:t>
            </a:r>
            <a:r>
              <a:rPr lang="en-US" altLang="ko-KR" dirty="0"/>
              <a:t>)</a:t>
            </a:r>
            <a:r>
              <a:rPr lang="ko-KR" altLang="en-US" dirty="0"/>
              <a:t> 배열</a:t>
            </a:r>
            <a:r>
              <a:rPr lang="en-US" altLang="ko-KR" dirty="0"/>
              <a:t>,</a:t>
            </a:r>
            <a:r>
              <a:rPr lang="ko-KR" altLang="en-US" dirty="0"/>
              <a:t> 원하는 크기를 입력 받고</a:t>
            </a:r>
            <a:r>
              <a:rPr lang="en-US" altLang="ko-KR" dirty="0"/>
              <a:t>, </a:t>
            </a:r>
            <a:r>
              <a:rPr lang="ko-KR" altLang="en-US" dirty="0"/>
              <a:t>입력 받은 크기 만큼의 배열을 생성 후 </a:t>
            </a:r>
            <a:r>
              <a:rPr lang="en-US" altLang="ko-KR" dirty="0"/>
              <a:t>1</a:t>
            </a:r>
            <a:r>
              <a:rPr lang="ko-KR" altLang="en-US" dirty="0"/>
              <a:t>부터 배열의 크기 만큼 값을 채워 줌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D70BA8-3C65-9DA4-A03D-99000E36A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7A61-1232-B6C3-2173-9E267D6E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573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4AC41-32F5-985E-10B4-0293EAD9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2F579B-033E-E708-4334-6778B9DB7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try</a:t>
            </a:r>
          </a:p>
          <a:p>
            <a:pPr lvl="1"/>
            <a:r>
              <a:rPr lang="ko-KR" altLang="en-US" dirty="0"/>
              <a:t>오류가 발생 할 가능성이 있는 소스코드를 작성</a:t>
            </a:r>
            <a:endParaRPr lang="en-US" altLang="ko-KR" dirty="0"/>
          </a:p>
          <a:p>
            <a:pPr lvl="1"/>
            <a:r>
              <a:rPr lang="ko-KR" altLang="en-US" dirty="0"/>
              <a:t>예상 가능한 오류는 </a:t>
            </a:r>
            <a:r>
              <a:rPr lang="en-US" altLang="ko-KR" dirty="0">
                <a:solidFill>
                  <a:srgbClr val="0000FF"/>
                </a:solidFill>
              </a:rPr>
              <a:t>throw</a:t>
            </a:r>
            <a:r>
              <a:rPr lang="ko-KR" altLang="en-US" dirty="0"/>
              <a:t>를 통해 의도적으로 </a:t>
            </a:r>
            <a:r>
              <a:rPr lang="en-US" altLang="ko-KR" dirty="0"/>
              <a:t>catch</a:t>
            </a:r>
            <a:r>
              <a:rPr lang="ko-KR" altLang="en-US" dirty="0"/>
              <a:t>를 작동시킴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catch</a:t>
            </a:r>
          </a:p>
          <a:p>
            <a:pPr lvl="1"/>
            <a:r>
              <a:rPr lang="en-US" altLang="ko-KR" dirty="0"/>
              <a:t>try </a:t>
            </a:r>
            <a:r>
              <a:rPr lang="ko-KR" altLang="en-US" dirty="0"/>
              <a:t>안에서 오류 발생시 자동으로 </a:t>
            </a:r>
            <a:r>
              <a:rPr lang="en-US" altLang="ko-KR" dirty="0"/>
              <a:t>catch</a:t>
            </a:r>
            <a:r>
              <a:rPr lang="ko-KR" altLang="en-US" dirty="0"/>
              <a:t>로 넘어옴</a:t>
            </a:r>
            <a:endParaRPr lang="en-US" altLang="ko-KR" dirty="0"/>
          </a:p>
          <a:p>
            <a:pPr lvl="1"/>
            <a:r>
              <a:rPr lang="ko-KR" altLang="en-US" dirty="0"/>
              <a:t>오류에 대한 내용이 적혀 있는 </a:t>
            </a:r>
            <a:r>
              <a:rPr lang="en-US" altLang="ko-KR" dirty="0" err="1"/>
              <a:t>Excaption</a:t>
            </a:r>
            <a:r>
              <a:rPr lang="en-US" altLang="ko-KR" dirty="0"/>
              <a:t> </a:t>
            </a:r>
            <a:r>
              <a:rPr lang="ko-KR" altLang="en-US" dirty="0"/>
              <a:t>클래스 인스턴스를 전달 받을 수 있음</a:t>
            </a:r>
            <a:endParaRPr lang="en-US" altLang="ko-KR" dirty="0"/>
          </a:p>
          <a:p>
            <a:pPr lvl="1"/>
            <a:r>
              <a:rPr lang="ko-KR" altLang="en-US" dirty="0"/>
              <a:t>원하는 종류의 오류 별로 각각 </a:t>
            </a:r>
            <a:r>
              <a:rPr lang="en-US" altLang="ko-KR" dirty="0"/>
              <a:t>catch </a:t>
            </a:r>
            <a:r>
              <a:rPr lang="ko-KR" altLang="en-US" dirty="0"/>
              <a:t>문을 작성할 수 있음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finally </a:t>
            </a:r>
            <a:r>
              <a:rPr lang="en-US" altLang="ko-KR" dirty="0"/>
              <a:t>(</a:t>
            </a:r>
            <a:r>
              <a:rPr lang="ko-KR" altLang="en-US" dirty="0"/>
              <a:t>선택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try</a:t>
            </a:r>
            <a:r>
              <a:rPr lang="ko-KR" altLang="en-US" dirty="0"/>
              <a:t>가 정상적으로 수행되거나</a:t>
            </a:r>
            <a:r>
              <a:rPr lang="en-US" altLang="ko-KR" dirty="0"/>
              <a:t>, catch</a:t>
            </a:r>
            <a:r>
              <a:rPr lang="ko-KR" altLang="en-US" dirty="0"/>
              <a:t>를 통해 문제가 해결된 경우 실행</a:t>
            </a:r>
            <a:endParaRPr lang="en-US" altLang="ko-KR" dirty="0"/>
          </a:p>
          <a:p>
            <a:pPr lvl="1"/>
            <a:r>
              <a:rPr lang="en-US" altLang="ko-KR" dirty="0"/>
              <a:t>try</a:t>
            </a:r>
            <a:r>
              <a:rPr lang="ko-KR" altLang="en-US" dirty="0"/>
              <a:t>에서 문제가 발생했으나 </a:t>
            </a:r>
            <a:r>
              <a:rPr lang="en-US" altLang="ko-KR" dirty="0"/>
              <a:t>catch</a:t>
            </a:r>
            <a:r>
              <a:rPr lang="ko-KR" altLang="en-US" dirty="0"/>
              <a:t>로 해결하지 못한 경우 실행 안됨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F89852-15D3-7524-2EE6-11D6DA9A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51E68-AFE1-2EAA-6833-8FADBF3E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3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0E215-402D-97E7-0EDA-02C73628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D080F9-FDB9-73A8-89B9-D8440508B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차례에 걸쳐 상속 하는 것은 가능하나</a:t>
            </a:r>
            <a:r>
              <a:rPr lang="en-US" altLang="ko-KR" dirty="0"/>
              <a:t>, </a:t>
            </a:r>
            <a:r>
              <a:rPr lang="ko-KR" altLang="en-US" dirty="0"/>
              <a:t>한 번에 여러 개의 상속을 받는 것은 불가능 </a:t>
            </a:r>
            <a:r>
              <a:rPr lang="en-US" altLang="ko-KR" dirty="0"/>
              <a:t>(</a:t>
            </a:r>
            <a:r>
              <a:rPr lang="ko-KR" altLang="en-US" dirty="0"/>
              <a:t>대신 인터페이스를 이용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클래스 설계의 핵심은 </a:t>
            </a:r>
            <a:r>
              <a:rPr lang="ko-KR" altLang="en-US" dirty="0">
                <a:solidFill>
                  <a:srgbClr val="00B050"/>
                </a:solidFill>
              </a:rPr>
              <a:t>상속 관계를 어떻게 나눌지 </a:t>
            </a:r>
            <a:r>
              <a:rPr lang="ko-KR" altLang="en-US" dirty="0"/>
              <a:t>결정하는 것이라고도 할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E611C8-D050-5E33-9A9C-3072A578B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06B7EE-2830-3105-FC99-959187D0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CB3111-7B9E-701D-A99A-993DCD6C332B}"/>
              </a:ext>
            </a:extLst>
          </p:cNvPr>
          <p:cNvSpPr/>
          <p:nvPr/>
        </p:nvSpPr>
        <p:spPr>
          <a:xfrm>
            <a:off x="3354159" y="3477726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동물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C591E0F-D6E0-66F6-CB28-9C8B030DC20E}"/>
              </a:ext>
            </a:extLst>
          </p:cNvPr>
          <p:cNvSpPr/>
          <p:nvPr/>
        </p:nvSpPr>
        <p:spPr>
          <a:xfrm>
            <a:off x="2693171" y="4395302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육지생물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829D95-74AA-DAAF-CB07-3F5CFB50D267}"/>
              </a:ext>
            </a:extLst>
          </p:cNvPr>
          <p:cNvSpPr/>
          <p:nvPr/>
        </p:nvSpPr>
        <p:spPr>
          <a:xfrm>
            <a:off x="4064771" y="4407305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바다생물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7AF4CF4-A72D-61FE-E475-685E70492117}"/>
              </a:ext>
            </a:extLst>
          </p:cNvPr>
          <p:cNvSpPr/>
          <p:nvPr/>
        </p:nvSpPr>
        <p:spPr>
          <a:xfrm>
            <a:off x="4736392" y="5373523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고래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20EA0FF-B8FC-8098-5F51-D943D9DA636C}"/>
              </a:ext>
            </a:extLst>
          </p:cNvPr>
          <p:cNvSpPr/>
          <p:nvPr/>
        </p:nvSpPr>
        <p:spPr>
          <a:xfrm>
            <a:off x="2166859" y="5373523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고양이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ADA8AC6-1C5A-B26B-2421-9A7CE7A6AD2D}"/>
              </a:ext>
            </a:extLst>
          </p:cNvPr>
          <p:cNvSpPr/>
          <p:nvPr/>
        </p:nvSpPr>
        <p:spPr>
          <a:xfrm>
            <a:off x="3354159" y="5373523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강아지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ACC067-2B68-86A4-01C5-039D853DEAE6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H="1" flipV="1">
            <a:off x="3880471" y="4105047"/>
            <a:ext cx="710612" cy="30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BF462AE-FE3B-B805-5FF8-2723BCFA1324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219483" y="4105047"/>
            <a:ext cx="660988" cy="29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843BFDA-6260-2A78-CA48-D6C8B22E48CF}"/>
              </a:ext>
            </a:extLst>
          </p:cNvPr>
          <p:cNvCxnSpPr>
            <a:cxnSpLocks/>
            <a:stCxn id="10" idx="0"/>
            <a:endCxn id="7" idx="2"/>
          </p:cNvCxnSpPr>
          <p:nvPr/>
        </p:nvCxnSpPr>
        <p:spPr>
          <a:xfrm flipV="1">
            <a:off x="2693171" y="5022623"/>
            <a:ext cx="526312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7CA8C0A-1B67-65AA-62AF-B1AA1F3F32C4}"/>
              </a:ext>
            </a:extLst>
          </p:cNvPr>
          <p:cNvCxnSpPr>
            <a:cxnSpLocks/>
            <a:stCxn id="11" idx="0"/>
            <a:endCxn id="7" idx="2"/>
          </p:cNvCxnSpPr>
          <p:nvPr/>
        </p:nvCxnSpPr>
        <p:spPr>
          <a:xfrm flipH="1" flipV="1">
            <a:off x="3219483" y="5022623"/>
            <a:ext cx="660988" cy="3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51EA1F-445D-209C-6871-8DD879CB4B5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H="1" flipV="1">
            <a:off x="4591083" y="5034626"/>
            <a:ext cx="671621" cy="338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80296903-7682-E609-8E2B-06DD4DC8C689}"/>
              </a:ext>
            </a:extLst>
          </p:cNvPr>
          <p:cNvSpPr/>
          <p:nvPr/>
        </p:nvSpPr>
        <p:spPr>
          <a:xfrm>
            <a:off x="6692789" y="3518180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연체동물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4D704A1-4237-AD97-72A2-509A7009B1E0}"/>
              </a:ext>
            </a:extLst>
          </p:cNvPr>
          <p:cNvSpPr/>
          <p:nvPr/>
        </p:nvSpPr>
        <p:spPr>
          <a:xfrm>
            <a:off x="8496881" y="3518180"/>
            <a:ext cx="1052624" cy="627321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바다생물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F1253A3-717C-DC5B-CB05-3589737DC898}"/>
              </a:ext>
            </a:extLst>
          </p:cNvPr>
          <p:cNvCxnSpPr>
            <a:cxnSpLocks/>
            <a:stCxn id="30" idx="0"/>
            <a:endCxn id="26" idx="2"/>
          </p:cNvCxnSpPr>
          <p:nvPr/>
        </p:nvCxnSpPr>
        <p:spPr>
          <a:xfrm flipH="1" flipV="1">
            <a:off x="7219101" y="4145501"/>
            <a:ext cx="825995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D556ABE-E3CA-50B3-0BE5-D55AB05E11E4}"/>
              </a:ext>
            </a:extLst>
          </p:cNvPr>
          <p:cNvSpPr/>
          <p:nvPr/>
        </p:nvSpPr>
        <p:spPr>
          <a:xfrm>
            <a:off x="7518784" y="5373522"/>
            <a:ext cx="1052624" cy="6273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문어</a:t>
            </a:r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DEBD77-3DB3-2974-7EBB-FCE583E19675}"/>
              </a:ext>
            </a:extLst>
          </p:cNvPr>
          <p:cNvCxnSpPr>
            <a:cxnSpLocks/>
            <a:stCxn id="30" idx="0"/>
            <a:endCxn id="27" idx="2"/>
          </p:cNvCxnSpPr>
          <p:nvPr/>
        </p:nvCxnSpPr>
        <p:spPr>
          <a:xfrm flipV="1">
            <a:off x="8045096" y="4145501"/>
            <a:ext cx="978097" cy="1228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2799EF-4F06-4368-A0A4-0CE91E75B92A}"/>
              </a:ext>
            </a:extLst>
          </p:cNvPr>
          <p:cNvSpPr txBox="1"/>
          <p:nvPr/>
        </p:nvSpPr>
        <p:spPr>
          <a:xfrm>
            <a:off x="8614931" y="4727191"/>
            <a:ext cx="2319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interface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이용 시 가능</a:t>
            </a:r>
          </a:p>
        </p:txBody>
      </p:sp>
    </p:spTree>
    <p:extLst>
      <p:ext uri="{BB962C8B-B14F-4D97-AF65-F5344CB8AC3E}">
        <p14:creationId xmlns:p14="http://schemas.microsoft.com/office/powerpoint/2010/main" val="3616573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41ED8-6C20-3C58-9085-2259964B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EFC4D97-1C30-C7ED-E938-A9BD6B8EF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854" y="1882447"/>
            <a:ext cx="4284294" cy="3267682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FE863-9320-CE3A-5FF0-B614017B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50BC20-C01D-5DDC-655F-443639F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7BD3A3F-A934-A69F-862E-1EE171A38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046" y="1882446"/>
            <a:ext cx="5464164" cy="33321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FCC6306-B73E-4946-EA2F-395526333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7217" y="3726370"/>
            <a:ext cx="1939265" cy="161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700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5614D-BC21-143F-B9C8-1D728033F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예외처리문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6B101693-E53F-AFB6-033D-D8F30B992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3849" y="1814094"/>
            <a:ext cx="4663522" cy="365128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49F37F-CB3F-223E-A62D-DBCAE7F6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344A19-B983-D0D5-B901-6E46EF1D2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C43B453-25B1-1A82-EB09-FDDDB8B56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574" y="1814094"/>
            <a:ext cx="5164322" cy="40100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3BC02BD-8022-2D8F-B003-B904A444A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848" y="4194377"/>
            <a:ext cx="1789104" cy="16298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401A616-10E6-7A69-6D91-4DBE60A62AD6}"/>
              </a:ext>
            </a:extLst>
          </p:cNvPr>
          <p:cNvSpPr txBox="1"/>
          <p:nvPr/>
        </p:nvSpPr>
        <p:spPr>
          <a:xfrm>
            <a:off x="838200" y="573397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예외 종류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https://parodev.tistory.com/8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057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D94C6ADC-1847-22FC-C104-A98BF4421460}"/>
              </a:ext>
            </a:extLst>
          </p:cNvPr>
          <p:cNvSpPr txBox="1">
            <a:spLocks/>
          </p:cNvSpPr>
          <p:nvPr/>
        </p:nvSpPr>
        <p:spPr>
          <a:xfrm>
            <a:off x="838200" y="1398714"/>
            <a:ext cx="10515600" cy="491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아래 코드로 </a:t>
            </a:r>
            <a:r>
              <a:rPr lang="en-US" altLang="ko-KR" dirty="0"/>
              <a:t>txt </a:t>
            </a:r>
            <a:r>
              <a:rPr lang="ko-KR" altLang="en-US" dirty="0"/>
              <a:t>파일의 모든 내용을 </a:t>
            </a:r>
            <a:r>
              <a:rPr lang="en-US" altLang="ko-KR" dirty="0"/>
              <a:t>content</a:t>
            </a:r>
            <a:r>
              <a:rPr lang="ko-KR" altLang="en-US" dirty="0"/>
              <a:t>에 복사하는 것이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out</a:t>
            </a:r>
            <a:r>
              <a:rPr lang="ko-KR" altLang="en-US" dirty="0"/>
              <a:t>을 이용하여 파일 경로 및 배열을 입력 받고</a:t>
            </a:r>
            <a:r>
              <a:rPr lang="en-US" altLang="ko-KR" dirty="0"/>
              <a:t>, </a:t>
            </a:r>
            <a:r>
              <a:rPr lang="ko-KR" altLang="en-US" dirty="0"/>
              <a:t>파일 내용을 각 줄 마다 가져와서 숫자로 변환이 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숫자</a:t>
            </a:r>
            <a:r>
              <a:rPr lang="en-US" altLang="ko-KR" dirty="0"/>
              <a:t>”</a:t>
            </a:r>
            <a:r>
              <a:rPr lang="ko-KR" altLang="en-US" dirty="0"/>
              <a:t>를 붙이고</a:t>
            </a:r>
            <a:r>
              <a:rPr lang="en-US" altLang="ko-KR" dirty="0"/>
              <a:t>, </a:t>
            </a:r>
            <a:r>
              <a:rPr lang="ko-KR" altLang="en-US" dirty="0"/>
              <a:t>변환이 불가능한 문자열은 앞에 </a:t>
            </a:r>
            <a:r>
              <a:rPr lang="en-US" altLang="ko-KR" dirty="0"/>
              <a:t>“</a:t>
            </a:r>
            <a:r>
              <a:rPr lang="ko-KR" altLang="en-US" dirty="0"/>
              <a:t>문자</a:t>
            </a:r>
            <a:r>
              <a:rPr lang="en-US" altLang="ko-KR" dirty="0"/>
              <a:t>＂</a:t>
            </a:r>
            <a:r>
              <a:rPr lang="ko-KR" altLang="en-US" dirty="0"/>
              <a:t>를 붙여서 배열에 넣는 메소드 작성</a:t>
            </a:r>
            <a:endParaRPr lang="en-US" altLang="ko-KR" dirty="0"/>
          </a:p>
          <a:p>
            <a:r>
              <a:rPr lang="ko-KR" altLang="en-US" dirty="0"/>
              <a:t>파일 열기 및 숫자 변환 절차에 있어서 </a:t>
            </a:r>
            <a:r>
              <a:rPr lang="en-US" altLang="ko-KR" dirty="0"/>
              <a:t>try, catch, finally </a:t>
            </a:r>
            <a:r>
              <a:rPr lang="ko-KR" altLang="en-US" dirty="0"/>
              <a:t>를 사용하여 변환 실패에 대한 예외처리 코드를 작성</a:t>
            </a:r>
            <a:endParaRPr lang="en-US" altLang="ko-KR" dirty="0"/>
          </a:p>
          <a:p>
            <a:r>
              <a:rPr lang="en-US" altLang="ko-KR" dirty="0"/>
              <a:t>GitHub 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5703A9B-6635-2C4B-CEB6-5EBC02C77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예외처리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677A66A-8AAB-268F-41B6-D1028726C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1250" y="1997380"/>
            <a:ext cx="10249499" cy="488071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DD1352-8BC9-E43B-C161-E5B137613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B62D26-FDF5-1382-558B-2C81FB39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22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020D79-4D62-E428-747E-61FD955D8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다이어그램 </a:t>
            </a:r>
            <a:r>
              <a:rPr lang="en-US" altLang="ko-KR" dirty="0"/>
              <a:t>(UML)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039F3-BDFD-8F4C-C5ED-752F6222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https://app.diagrams.net/</a:t>
            </a:r>
            <a:endParaRPr lang="en-US" altLang="ko-KR" dirty="0"/>
          </a:p>
          <a:p>
            <a:r>
              <a:rPr lang="ko-KR" altLang="en-US" dirty="0"/>
              <a:t>클래스 설계를 문서로 그릴 때 사용하는 표준 표기 방법</a:t>
            </a:r>
            <a:endParaRPr lang="en-US" altLang="ko-KR" dirty="0"/>
          </a:p>
          <a:p>
            <a:r>
              <a:rPr lang="en-US" altLang="ko-KR" dirty="0"/>
              <a:t>UML </a:t>
            </a:r>
            <a:r>
              <a:rPr lang="ko-KR" altLang="en-US" dirty="0"/>
              <a:t>작성 도구에 따라 자동으로 소스코드를 생성해주는 기능을 포함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89C284-64B4-13D1-CD17-B753843F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AB3E3A-0587-8427-3D64-D62A0189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28" name="Picture 4" descr="How to Make a UML Class Diagram (and Others) With Examples">
            <a:extLst>
              <a:ext uri="{FF2B5EF4-FFF2-40B4-BE49-F238E27FC236}">
                <a16:creationId xmlns:a16="http://schemas.microsoft.com/office/drawing/2014/main" id="{4AC96E76-6E78-3772-1E58-5C716AB07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629" y="3298372"/>
            <a:ext cx="6792686" cy="3271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22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5552E-C6A8-0EFB-7ED8-8037FE6C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클래스 상속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36557F-6240-F2DB-495F-B47E520F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간단한 롤플레잉 게임을 설계하고 </a:t>
            </a:r>
            <a:r>
              <a:rPr lang="en-US" altLang="ko-KR" sz="2400" dirty="0"/>
              <a:t>UML</a:t>
            </a:r>
            <a:r>
              <a:rPr lang="ko-KR" altLang="en-US" sz="2400" dirty="0"/>
              <a:t>로 그려봅시다</a:t>
            </a:r>
            <a:endParaRPr lang="en-US" altLang="ko-KR" sz="2400" dirty="0"/>
          </a:p>
          <a:p>
            <a:r>
              <a:rPr lang="ko-KR" altLang="en-US" sz="2400" dirty="0"/>
              <a:t>게임에는 플레이어가 직접 조작하는 주인공 캐릭터</a:t>
            </a:r>
            <a:r>
              <a:rPr lang="en-US" altLang="ko-KR" sz="2400" dirty="0"/>
              <a:t>, </a:t>
            </a:r>
            <a:r>
              <a:rPr lang="ko-KR" altLang="en-US" sz="2400" dirty="0"/>
              <a:t>플레이어와 상호작용을 하는 </a:t>
            </a:r>
            <a:r>
              <a:rPr lang="en-US" altLang="ko-KR" sz="2400" dirty="0"/>
              <a:t>NPC(</a:t>
            </a:r>
            <a:r>
              <a:rPr lang="ko-KR" altLang="en-US" sz="2400" dirty="0"/>
              <a:t>직접 조작 할 수 없는 캐릭터</a:t>
            </a:r>
            <a:r>
              <a:rPr lang="en-US" altLang="ko-KR" sz="2400" dirty="0"/>
              <a:t>), </a:t>
            </a:r>
            <a:r>
              <a:rPr lang="ko-KR" altLang="en-US" sz="2400" dirty="0"/>
              <a:t>플레이어와 전투를 하는 몬스터가 존재 </a:t>
            </a:r>
            <a:endParaRPr lang="en-US" altLang="ko-KR" sz="2400" dirty="0"/>
          </a:p>
          <a:p>
            <a:r>
              <a:rPr lang="ko-KR" altLang="en-US" sz="2400" dirty="0"/>
              <a:t>플레이어는 전사</a:t>
            </a:r>
            <a:r>
              <a:rPr lang="en-US" altLang="ko-KR" sz="2400" dirty="0"/>
              <a:t>, </a:t>
            </a:r>
            <a:r>
              <a:rPr lang="ko-KR" altLang="en-US" sz="2400" dirty="0"/>
              <a:t>마법사</a:t>
            </a:r>
            <a:r>
              <a:rPr lang="en-US" altLang="ko-KR" sz="2400" dirty="0"/>
              <a:t> </a:t>
            </a:r>
            <a:r>
              <a:rPr lang="ko-KR" altLang="en-US" sz="2400" dirty="0"/>
              <a:t>두 가지 직업 선택이 가능</a:t>
            </a:r>
            <a:endParaRPr lang="en-US" altLang="ko-KR" sz="2400" dirty="0"/>
          </a:p>
          <a:p>
            <a:r>
              <a:rPr lang="ko-KR" altLang="en-US" sz="2400" dirty="0"/>
              <a:t>몬스터는 오크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슬라임</a:t>
            </a:r>
            <a:r>
              <a:rPr lang="ko-KR" altLang="en-US" sz="2400" dirty="0"/>
              <a:t> 두 종류가 존재 </a:t>
            </a:r>
            <a:endParaRPr lang="en-US" altLang="ko-KR" sz="2400" dirty="0"/>
          </a:p>
          <a:p>
            <a:r>
              <a:rPr lang="ko-KR" altLang="en-US" sz="2400" dirty="0"/>
              <a:t>전투는 체력</a:t>
            </a:r>
            <a:r>
              <a:rPr lang="en-US" altLang="ko-KR" sz="2400" dirty="0"/>
              <a:t>, </a:t>
            </a:r>
            <a:r>
              <a:rPr lang="ko-KR" altLang="en-US" sz="2400" dirty="0"/>
              <a:t>공격력이 존재하고</a:t>
            </a:r>
            <a:r>
              <a:rPr lang="en-US" altLang="ko-KR" sz="2400" dirty="0"/>
              <a:t>, </a:t>
            </a:r>
            <a:r>
              <a:rPr lang="ko-KR" altLang="en-US" sz="2400" dirty="0"/>
              <a:t>공격력에 따라 상대방의 체력을 깎을 수 있음</a:t>
            </a:r>
            <a:endParaRPr lang="en-US" altLang="ko-KR" sz="2400" dirty="0"/>
          </a:p>
          <a:p>
            <a:r>
              <a:rPr lang="en-US" altLang="ko-KR" sz="2400" dirty="0"/>
              <a:t>draw.io</a:t>
            </a:r>
            <a:r>
              <a:rPr lang="ko-KR" altLang="en-US" sz="2400" dirty="0"/>
              <a:t>의 </a:t>
            </a:r>
            <a:r>
              <a:rPr lang="en-US" altLang="ko-KR" sz="2400" dirty="0"/>
              <a:t>UML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png</a:t>
            </a:r>
            <a:r>
              <a:rPr lang="ko-KR" altLang="en-US" sz="2400" dirty="0"/>
              <a:t>로 내보내기 하고</a:t>
            </a:r>
            <a:r>
              <a:rPr lang="en-US" altLang="ko-KR" sz="2400" dirty="0"/>
              <a:t>, </a:t>
            </a:r>
            <a:r>
              <a:rPr lang="ko-KR" altLang="en-US" sz="2400" dirty="0"/>
              <a:t>이미지 파일을</a:t>
            </a:r>
            <a:r>
              <a:rPr lang="en-US" altLang="ko-KR" sz="2400" dirty="0"/>
              <a:t> </a:t>
            </a:r>
            <a:r>
              <a:rPr lang="ko-KR" altLang="en-US" sz="2400" dirty="0" err="1"/>
              <a:t>슬랙</a:t>
            </a:r>
            <a:r>
              <a:rPr lang="ko-KR" altLang="en-US" sz="2400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69BC2E-AD28-23C5-57BD-99634941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D83FF-CEA9-2FB0-DB5E-9D849984F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737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ABB65-1B05-1DB1-DCD6-DE6AEBAA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57954E-C1A2-CC66-D82A-3A53043D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자식 클래스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(</a:t>
            </a:r>
            <a:r>
              <a:rPr lang="ko-KR" altLang="en-US" dirty="0"/>
              <a:t>상속 받을 부모 클래스 이름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부모 클래스의 </a:t>
            </a:r>
            <a:r>
              <a:rPr lang="en-US" altLang="ko-KR" dirty="0"/>
              <a:t>public, internal, protected</a:t>
            </a:r>
            <a:r>
              <a:rPr lang="ko-KR" altLang="en-US" dirty="0"/>
              <a:t>로 선언된 부분을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58FF87-7611-F007-07DA-4B63FEACC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552252-75D6-8A90-6C0C-5F945FB09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05405B-69EB-7F50-3C60-B4678910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181" y="2958632"/>
            <a:ext cx="3600953" cy="3353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BB5EC1-3457-E812-16A3-EE3AC3E38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92" y="2958632"/>
            <a:ext cx="4153480" cy="2934109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A80DD2D-BC04-F96E-B1ED-57F658906F4A}"/>
              </a:ext>
            </a:extLst>
          </p:cNvPr>
          <p:cNvCxnSpPr/>
          <p:nvPr/>
        </p:nvCxnSpPr>
        <p:spPr>
          <a:xfrm>
            <a:off x="6887497" y="3502742"/>
            <a:ext cx="109875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49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7AB5-EEF2-7D1A-53A8-255D85C6D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79D5A-1CBC-6D86-8EAF-4DAD3194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F311B2-7F78-0EC3-4BD6-C1ED2E295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여러 차례 클래스를 상속 받는 것도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EDB30B-7E84-D736-4919-E8E2C1223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36CDA0-6613-6E98-1700-8537161B4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3D36440-B62B-32DF-60BA-7BBE93BE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49" y="2515674"/>
            <a:ext cx="3676559" cy="299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F9AE8C-4CE0-5FE8-BB7B-B39D3F11E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518" y="2514999"/>
            <a:ext cx="3422972" cy="29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212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07250-6CF4-C816-A462-3DBC1CF9C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2B6A1-B477-79DD-242B-377E0689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51B691-3500-E724-B880-CE08508CE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부모에게 생성자가 있을 경우 부모의 생성자가 먼저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01990-D38F-4AB7-0C74-CBC4E956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10D3D7-57A8-C0A8-CA30-F2EA1FC4C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F73C15B-DB34-9F48-B1F5-4F0209CC6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728" y="2847057"/>
            <a:ext cx="2965066" cy="29099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54F8C-4EAD-A56B-2018-30213D8D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090" y="2847057"/>
            <a:ext cx="2741955" cy="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81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371A8-C74C-FE17-690B-95B0F8BC8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CD35A-709F-3759-ADA3-D494EC1CB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상속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70FB7-1193-CA18-D084-5B60E7E5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자식이 부모 생성자를 실행하고 싶을 경우 </a:t>
            </a:r>
            <a:r>
              <a:rPr lang="en-US" altLang="ko-KR" dirty="0"/>
              <a:t>base </a:t>
            </a:r>
            <a:r>
              <a:rPr lang="ko-KR" altLang="en-US" dirty="0"/>
              <a:t>키워드 사용</a:t>
            </a:r>
            <a:endParaRPr lang="en-US" altLang="ko-KR" dirty="0"/>
          </a:p>
          <a:p>
            <a:r>
              <a:rPr lang="en-US" altLang="ko-KR" dirty="0"/>
              <a:t>base </a:t>
            </a:r>
            <a:r>
              <a:rPr lang="ko-KR" altLang="en-US" dirty="0"/>
              <a:t>키워드를 사용해도 부모 생성자가 먼저 호출됨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EF106C-DC51-4D13-BC86-CF945686C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96B65B-9FF4-C203-6660-D3B5A815D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4BB6FDE-2084-3868-FDA4-67CD4FDD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88" y="3124979"/>
            <a:ext cx="4553585" cy="203863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4C3E5D-0818-2917-5982-BD5BB0B11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63085"/>
            <a:ext cx="4667901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00243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8231</TotalTime>
  <Words>1061</Words>
  <Application>Microsoft Office PowerPoint</Application>
  <PresentationFormat>와이드스크린</PresentationFormat>
  <Paragraphs>218</Paragraphs>
  <Slides>32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맑은 고딕</vt:lpstr>
      <vt:lpstr>Malgun Gothic Semilight</vt:lpstr>
      <vt:lpstr>AppleSDGothicNeoB00</vt:lpstr>
      <vt:lpstr>Arial</vt:lpstr>
      <vt:lpstr>AppleSDGothicNeoH00</vt:lpstr>
      <vt:lpstr>코딩온템플릿</vt:lpstr>
      <vt:lpstr>PowerPoint 프레젠테이션</vt:lpstr>
      <vt:lpstr>클래스 상속</vt:lpstr>
      <vt:lpstr>클래스 상속</vt:lpstr>
      <vt:lpstr>클래스 다이어그램 (UML)</vt:lpstr>
      <vt:lpstr>실습. 클래스 상속 설계</vt:lpstr>
      <vt:lpstr>클래스 상속</vt:lpstr>
      <vt:lpstr>클래스 상속</vt:lpstr>
      <vt:lpstr>클래스 상속</vt:lpstr>
      <vt:lpstr>클래스 상속</vt:lpstr>
      <vt:lpstr>클래스 상속</vt:lpstr>
      <vt:lpstr>클래스 상속</vt:lpstr>
      <vt:lpstr>업캐스팅 (다형성)</vt:lpstr>
      <vt:lpstr>업캐스팅 (다형성)</vt:lpstr>
      <vt:lpstr>업캐스팅 (다형성)</vt:lpstr>
      <vt:lpstr>실습. 클래스 상속</vt:lpstr>
      <vt:lpstr>메소드 오버로드</vt:lpstr>
      <vt:lpstr>메소드 오버라이드</vt:lpstr>
      <vt:lpstr>가상 메소드</vt:lpstr>
      <vt:lpstr>오버라이드 방지 </vt:lpstr>
      <vt:lpstr>인터페이스</vt:lpstr>
      <vt:lpstr>인터페이스</vt:lpstr>
      <vt:lpstr>실습. 오버라이딩, 오버로딩</vt:lpstr>
      <vt:lpstr>정적 메소드, 필드 static</vt:lpstr>
      <vt:lpstr>값의 참조 ref, out</vt:lpstr>
      <vt:lpstr>값의 참조 ref, out</vt:lpstr>
      <vt:lpstr>값의 참조 ref, out</vt:lpstr>
      <vt:lpstr>값의 참조 ref, out</vt:lpstr>
      <vt:lpstr>실습. 값의 참조</vt:lpstr>
      <vt:lpstr>예외처리문 </vt:lpstr>
      <vt:lpstr>예외처리문</vt:lpstr>
      <vt:lpstr>예외처리문</vt:lpstr>
      <vt:lpstr>실습. 예외처리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1445</cp:revision>
  <dcterms:created xsi:type="dcterms:W3CDTF">2022-06-26T11:10:22Z</dcterms:created>
  <dcterms:modified xsi:type="dcterms:W3CDTF">2025-05-06T16:14:11Z</dcterms:modified>
</cp:coreProperties>
</file>