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5"/>
  </p:notesMasterIdLst>
  <p:sldIdLst>
    <p:sldId id="742" r:id="rId2"/>
    <p:sldId id="741" r:id="rId3"/>
    <p:sldId id="737" r:id="rId4"/>
    <p:sldId id="747" r:id="rId5"/>
    <p:sldId id="743" r:id="rId6"/>
    <p:sldId id="739" r:id="rId7"/>
    <p:sldId id="740" r:id="rId8"/>
    <p:sldId id="733" r:id="rId9"/>
    <p:sldId id="748" r:id="rId10"/>
    <p:sldId id="749" r:id="rId11"/>
    <p:sldId id="750" r:id="rId12"/>
    <p:sldId id="751" r:id="rId13"/>
    <p:sldId id="755" r:id="rId14"/>
    <p:sldId id="753" r:id="rId15"/>
    <p:sldId id="752" r:id="rId16"/>
    <p:sldId id="835" r:id="rId17"/>
    <p:sldId id="828" r:id="rId18"/>
    <p:sldId id="829" r:id="rId19"/>
    <p:sldId id="830" r:id="rId20"/>
    <p:sldId id="831" r:id="rId21"/>
    <p:sldId id="832" r:id="rId22"/>
    <p:sldId id="756" r:id="rId23"/>
    <p:sldId id="825" r:id="rId24"/>
    <p:sldId id="826" r:id="rId25"/>
    <p:sldId id="759" r:id="rId26"/>
    <p:sldId id="772" r:id="rId27"/>
    <p:sldId id="827" r:id="rId28"/>
    <p:sldId id="773" r:id="rId29"/>
    <p:sldId id="836" r:id="rId30"/>
    <p:sldId id="833" r:id="rId31"/>
    <p:sldId id="774" r:id="rId32"/>
    <p:sldId id="775" r:id="rId33"/>
    <p:sldId id="767" r:id="rId34"/>
    <p:sldId id="768" r:id="rId35"/>
    <p:sldId id="769" r:id="rId36"/>
    <p:sldId id="770" r:id="rId37"/>
    <p:sldId id="837" r:id="rId38"/>
    <p:sldId id="838" r:id="rId39"/>
    <p:sldId id="839" r:id="rId40"/>
    <p:sldId id="840" r:id="rId41"/>
    <p:sldId id="841" r:id="rId42"/>
    <p:sldId id="842" r:id="rId43"/>
    <p:sldId id="843" r:id="rId44"/>
  </p:sldIdLst>
  <p:sldSz cx="12192000" cy="6858000"/>
  <p:notesSz cx="6858000" cy="9144000"/>
  <p:embeddedFontLst>
    <p:embeddedFont>
      <p:font typeface="맑은 고딕" panose="020B0503020000020004" pitchFamily="50" charset="-127"/>
      <p:regular r:id="rId46"/>
      <p:bold r:id="rId47"/>
    </p:embeddedFont>
    <p:embeddedFont>
      <p:font typeface="Malgun Gothic Semilight" panose="020B0502040204020203" pitchFamily="50" charset="-127"/>
      <p:regular r:id="rId48"/>
    </p:embeddedFont>
    <p:embeddedFont>
      <p:font typeface="AppleSDGothicNeoB00" panose="020B0600000101010101" charset="-127"/>
      <p:regular r:id="rId49"/>
    </p:embeddedFont>
    <p:embeddedFont>
      <p:font typeface="AppleSDGothicNeoH00" panose="020B0600000101010101" charset="-127"/>
      <p:regular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7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2418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5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일어나면서 코드가 기대한 것과 같이 정상 작동하지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https://ehdrn.tistory.com/234</a:t>
            </a:r>
          </a:p>
          <a:p>
            <a:r>
              <a:rPr lang="en-US" altLang="ko-KR" dirty="0"/>
              <a:t>https://www.sysnet.pe.kr/3/0/5262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16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1BAB6-F1B4-034E-371A-49A89E15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A258F-E511-8BCD-7EF1-BD8AF093A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287756-E7B7-A217-9008-95774C750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D20FC-3E1B-B3B4-8450-FEDC8369A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12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6A6AA-DEA8-0BF8-DE2C-52A7283C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626C0-4D92-00E2-665E-E2C2CB2AC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66F3C-F212-233E-362B-2BE832DF8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DB4C8-ACF9-C8C7-BCBD-81EAECF59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2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8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0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7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0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3C4-C5F1-96D5-2637-9D7BDB83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CDCE4-A98E-AA3C-01BB-ADAC9650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688183-B4CC-2DB5-E7F1-F426FB86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EDB6C-A0AF-1261-0201-BB8E3879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this.worke</a:t>
            </a:r>
            <a:r>
              <a:rPr lang="ko-KR" altLang="en-US" dirty="0"/>
              <a:t>는 </a:t>
            </a:r>
            <a:r>
              <a:rPr lang="en-US" altLang="ko-KR" dirty="0" err="1"/>
              <a:t>BackgroundWorker</a:t>
            </a:r>
            <a:r>
              <a:rPr lang="ko-KR" altLang="en-US" dirty="0"/>
              <a:t>의 인스턴스 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스레드는 </a:t>
            </a:r>
            <a:r>
              <a:rPr lang="en-US" altLang="ko-KR" dirty="0" err="1"/>
              <a:t>MainThread</a:t>
            </a:r>
            <a:r>
              <a:rPr lang="ko-KR" altLang="en-US" dirty="0"/>
              <a:t>인 </a:t>
            </a:r>
            <a:r>
              <a:rPr lang="en-US" altLang="ko-KR" dirty="0"/>
              <a:t>From</a:t>
            </a:r>
            <a:r>
              <a:rPr lang="ko-KR" altLang="en-US" dirty="0"/>
              <a:t>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4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2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4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8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9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8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io.streamreader?view=net-8.0" TargetMode="External"/><Relationship Id="rId2" Type="http://schemas.openxmlformats.org/officeDocument/2006/relationships/hyperlink" Target="https://hvyair.tistory.com/4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indows.forms.progressbar?view=windowsdesktop-8.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desktop/winforms/controls/how-to-make-thread-safe-calls?view=netdesktop-8.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06111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배열처럼 데이터 집합을 다루는 클래스</a:t>
            </a:r>
            <a:endParaRPr lang="en-US" altLang="ko-KR" dirty="0"/>
          </a:p>
          <a:p>
            <a:r>
              <a:rPr lang="ko-KR" altLang="en-US" dirty="0"/>
              <a:t>제네릭을 제외한 컬렉션은 자료형에 상관 없이 데이터를 추가하는 것이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404B3E-7E02-19A4-0E22-D9C88F5AA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23644"/>
              </p:ext>
            </p:extLst>
          </p:nvPr>
        </p:nvGraphicFramePr>
        <p:xfrm>
          <a:off x="1116965" y="2997725"/>
          <a:ext cx="9958070" cy="3253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56">
                  <a:extLst>
                    <a:ext uri="{9D8B030D-6E8A-4147-A177-3AD203B41FA5}">
                      <a16:colId xmlns:a16="http://schemas.microsoft.com/office/drawing/2014/main" val="2201370489"/>
                    </a:ext>
                  </a:extLst>
                </a:gridCol>
                <a:gridCol w="6003414">
                  <a:extLst>
                    <a:ext uri="{9D8B030D-6E8A-4147-A177-3AD203B41FA5}">
                      <a16:colId xmlns:a16="http://schemas.microsoft.com/office/drawing/2014/main" val="2257582365"/>
                    </a:ext>
                  </a:extLst>
                </a:gridCol>
              </a:tblGrid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네임스페이스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컬렉션 이름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39293"/>
                  </a:ext>
                </a:extLst>
              </a:tr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Array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76949"/>
                  </a:ext>
                </a:extLst>
              </a:tr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System.Collections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Stack, Queue, </a:t>
                      </a:r>
                      <a:r>
                        <a:rPr lang="en-US" altLang="ko-KR" sz="1800" dirty="0" err="1"/>
                        <a:t>ArrayList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2804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System.Collections.Generic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List&lt;T&gt;, LinkedList&lt;T&gt;, Stack&lt;T&gt;, Queue&lt;T&gt;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05154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System.Collections.Concurrent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ConcurrentStack</a:t>
                      </a:r>
                      <a:r>
                        <a:rPr lang="en-US" altLang="ko-KR" sz="1800" dirty="0"/>
                        <a:t>&lt;T&gt;, </a:t>
                      </a:r>
                      <a:r>
                        <a:rPr lang="en-US" altLang="ko-KR" sz="1800" dirty="0" err="1"/>
                        <a:t>ConcurrentQueue</a:t>
                      </a:r>
                      <a:r>
                        <a:rPr lang="en-US" altLang="ko-KR" sz="1800" dirty="0"/>
                        <a:t>&lt;T&gt;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9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4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Dictionary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93972-19B7-535A-156F-E953EF4E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85" y="2002064"/>
            <a:ext cx="8090717" cy="3651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E218C-E8EC-D703-6072-9C000EAC1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10" y="2188045"/>
            <a:ext cx="3464379" cy="155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27AB-8860-315B-048B-ABA3BD7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제네릭 </a:t>
            </a:r>
            <a:r>
              <a:rPr lang="ko-KR" altLang="en-US" dirty="0" err="1">
                <a:solidFill>
                  <a:srgbClr val="00B050"/>
                </a:solidFill>
              </a:rPr>
              <a:t>딕셔너리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8AE8-3281-E6E2-AC3A-784EEF59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28511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OpenFileDialog</a:t>
            </a:r>
            <a:r>
              <a:rPr lang="ko-KR" altLang="en-US" dirty="0"/>
              <a:t>를 활용하여 사용자 정보가 아이디</a:t>
            </a:r>
            <a:r>
              <a:rPr lang="en-US" altLang="ko-KR" dirty="0"/>
              <a:t>,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  <a:r>
              <a:rPr lang="ko-KR" altLang="en-US" dirty="0"/>
              <a:t>전화번호 순서로 적혀 있는 </a:t>
            </a:r>
            <a:r>
              <a:rPr lang="en-US" altLang="ko-KR" dirty="0"/>
              <a:t>accounts.txt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 err="1"/>
              <a:t>OpenFileDialog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  <a:r>
              <a:rPr lang="en-US" altLang="ko-KR" dirty="0"/>
              <a:t> (</a:t>
            </a:r>
            <a:r>
              <a:rPr lang="en-US" altLang="ko-KR" dirty="0">
                <a:hlinkClick r:id="rId2"/>
              </a:rPr>
              <a:t>https://hvyair.tistory.com/44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파일 열기는 </a:t>
            </a:r>
            <a:r>
              <a:rPr lang="en-US" altLang="ko-KR" dirty="0" err="1"/>
              <a:t>StreamReader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https://learn.microsoft.com/ko-kr/dotnet/api/system.io.streamreader?view=net-8.0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제네릭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각각 아이디</a:t>
            </a:r>
            <a:r>
              <a:rPr lang="en-US" altLang="ko-KR" dirty="0"/>
              <a:t>/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전화번호 데이터를 저장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전화번호가 없다면 </a:t>
            </a:r>
            <a:r>
              <a:rPr lang="en-US" altLang="ko-KR" dirty="0"/>
              <a:t>null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로그인 창을 만들고 로그인 성공</a:t>
            </a:r>
            <a:r>
              <a:rPr lang="en-US" altLang="ko-KR" dirty="0"/>
              <a:t>/</a:t>
            </a:r>
            <a:r>
              <a:rPr lang="ko-KR" altLang="en-US" dirty="0"/>
              <a:t>실패 메시지 박스 띄우기</a:t>
            </a:r>
            <a:r>
              <a:rPr lang="en-US" altLang="ko-KR" dirty="0"/>
              <a:t>!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로그인 성공 시 메시지박스에 아이디</a:t>
            </a:r>
            <a:r>
              <a:rPr lang="en-US" altLang="ko-KR" dirty="0"/>
              <a:t>, </a:t>
            </a:r>
            <a:r>
              <a:rPr lang="ko-KR" altLang="en-US" dirty="0"/>
              <a:t>전화번호도 띄우기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실패 시 메시지박스에 실패 이유 보여주기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2802C-405E-C378-268B-7E22B4E1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4DD43-F87D-B3FB-36FB-0F15C49D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>
            <a:normAutofit/>
          </a:bodyPr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싱글코어 </a:t>
            </a:r>
            <a:r>
              <a:rPr lang="en-US" altLang="ko-KR" sz="2000"/>
              <a:t>-&gt; </a:t>
            </a:r>
            <a:r>
              <a:rPr lang="ko-KR" altLang="en-US" sz="200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44E2D-9C10-CCDE-31E7-F7F77B95DE0C}"/>
              </a:ext>
            </a:extLst>
          </p:cNvPr>
          <p:cNvSpPr/>
          <p:nvPr/>
        </p:nvSpPr>
        <p:spPr>
          <a:xfrm>
            <a:off x="5090474" y="2564091"/>
            <a:ext cx="1112363" cy="3101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4C6BF-F01C-A507-6864-28435FF2A6D0}"/>
              </a:ext>
            </a:extLst>
          </p:cNvPr>
          <p:cNvSpPr txBox="1"/>
          <p:nvPr/>
        </p:nvSpPr>
        <p:spPr>
          <a:xfrm>
            <a:off x="3978112" y="592678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🌟</a:t>
            </a:r>
            <a:r>
              <a:rPr lang="en-US" altLang="ko-KR" dirty="0"/>
              <a:t>Heap, Static </a:t>
            </a:r>
            <a:r>
              <a:rPr lang="ko-KR" altLang="en-US" dirty="0"/>
              <a:t>두 가지는 스레드간 공유되지만</a:t>
            </a:r>
            <a:r>
              <a:rPr lang="en-US" altLang="ko-KR" dirty="0"/>
              <a:t>, Stack</a:t>
            </a:r>
            <a:r>
              <a:rPr lang="ko-KR" altLang="en-US" dirty="0"/>
              <a:t>은 안됨</a:t>
            </a:r>
          </a:p>
        </p:txBody>
      </p:sp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스레드는 </a:t>
            </a:r>
            <a:r>
              <a:rPr lang="ko-KR" altLang="en-US" dirty="0">
                <a:solidFill>
                  <a:srgbClr val="00B050"/>
                </a:solidFill>
              </a:rPr>
              <a:t>함수 단위</a:t>
            </a:r>
            <a:r>
              <a:rPr lang="ko-KR" altLang="en-US" dirty="0"/>
              <a:t>로 동작함</a:t>
            </a:r>
            <a:endParaRPr lang="en-US" altLang="ko-KR" dirty="0"/>
          </a:p>
          <a:p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rgbClr val="00B050"/>
                </a:solidFill>
              </a:rPr>
              <a:t>OS(</a:t>
            </a:r>
            <a:r>
              <a:rPr lang="ko-KR" altLang="en-US" dirty="0">
                <a:solidFill>
                  <a:srgbClr val="00B050"/>
                </a:solidFill>
              </a:rPr>
              <a:t>윈도우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ko-KR" altLang="en-US" dirty="0"/>
              <a:t>스레드의 실행 순서를 정함</a:t>
            </a:r>
            <a:endParaRPr lang="en-US" altLang="ko-KR" dirty="0"/>
          </a:p>
          <a:p>
            <a:pPr lvl="1"/>
            <a:r>
              <a:rPr lang="ko-KR" altLang="en-US" dirty="0"/>
              <a:t>의도적으로 스레드의 실행 순서를 제어할 수 없음</a:t>
            </a:r>
            <a:endParaRPr lang="en-US" altLang="ko-KR" dirty="0"/>
          </a:p>
          <a:p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것을 </a:t>
            </a:r>
            <a:r>
              <a:rPr lang="en-US" altLang="ko-KR" dirty="0">
                <a:solidFill>
                  <a:srgbClr val="00B050"/>
                </a:solidFill>
              </a:rPr>
              <a:t>Context Switching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방식은 단일 스레드 방식 대비 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개선과 같은 장점이 있음</a:t>
            </a:r>
            <a:endParaRPr lang="en-US" altLang="ko-KR" dirty="0"/>
          </a:p>
          <a:p>
            <a:r>
              <a:rPr lang="ko-KR" altLang="en-US" dirty="0"/>
              <a:t>현재는 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 대부분의 운영체제에서 동작하는 거의 모든 프로그램들은 </a:t>
            </a:r>
            <a:r>
              <a:rPr lang="ko-KR" altLang="en-US" dirty="0" err="1"/>
              <a:t>멀티스레드로</a:t>
            </a:r>
            <a:r>
              <a:rPr lang="ko-KR" altLang="en-US" dirty="0"/>
              <a:t> 동작함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753-7790-E280-83AC-9586BA1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B588-A724-3A77-407D-B8F6B82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4EA4-791A-861D-8243-ACC3C30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</a:t>
            </a:r>
            <a:endParaRPr lang="en-US" altLang="ko-KR" dirty="0"/>
          </a:p>
          <a:p>
            <a:r>
              <a:rPr lang="ko-KR" altLang="en-US" dirty="0"/>
              <a:t>동기 처리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/>
              <a:t>단일 스레드 환경에서 소스코드가 순차적으로 실행되는 것 </a:t>
            </a:r>
            <a:endParaRPr lang="en-US" altLang="ko-KR" dirty="0"/>
          </a:p>
          <a:p>
            <a:r>
              <a:rPr lang="ko-KR" altLang="en-US" dirty="0"/>
              <a:t>비동기 처리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멀티 스레드 방식으로 </a:t>
            </a:r>
            <a:r>
              <a:rPr lang="en-US" altLang="ko-KR" dirty="0"/>
              <a:t>Context Switching</a:t>
            </a:r>
            <a:r>
              <a:rPr lang="ko-KR" altLang="en-US" dirty="0"/>
              <a:t>을 활용하여 마치 병렬처리가 되는 것처럼 소스코드가 실행되는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6997-2190-3D89-509F-6AABCE9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3D8CC-6605-95BD-CF96-EBBF561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A02-4423-6E11-6F93-37232D1C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9B564-792A-6F5F-2116-DB476CC8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Framework</a:t>
            </a:r>
            <a:r>
              <a:rPr lang="ko-KR" altLang="en-US" dirty="0"/>
              <a:t>에서 제공하는 </a:t>
            </a:r>
            <a:r>
              <a:rPr lang="ko-KR" altLang="en-US" dirty="0" err="1"/>
              <a:t>멀티스레드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7030A0"/>
                </a:solidFill>
              </a:rPr>
              <a:t>BackgroundWorker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WPF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스레드와 상관없이 코드를 실행하는 것이 목적</a:t>
            </a:r>
            <a:endParaRPr lang="en-US" altLang="ko-KR" dirty="0"/>
          </a:p>
          <a:p>
            <a:pPr lvl="1"/>
            <a:r>
              <a:rPr lang="ko-KR" altLang="en-US" dirty="0"/>
              <a:t>파일 다운로드</a:t>
            </a:r>
            <a:r>
              <a:rPr lang="en-US" altLang="ko-KR" dirty="0"/>
              <a:t>, </a:t>
            </a:r>
            <a:r>
              <a:rPr lang="ko-KR" altLang="en-US" dirty="0"/>
              <a:t>데이터베이스 조회</a:t>
            </a:r>
            <a:r>
              <a:rPr lang="en-US" altLang="ko-KR" dirty="0"/>
              <a:t>, </a:t>
            </a:r>
            <a:r>
              <a:rPr lang="ko-KR" altLang="en-US" dirty="0" err="1"/>
              <a:t>프로그래스</a:t>
            </a:r>
            <a:r>
              <a:rPr lang="ko-KR" altLang="en-US" dirty="0"/>
              <a:t> 바 갱신 등에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Thread</a:t>
            </a:r>
          </a:p>
          <a:p>
            <a:pPr lvl="1"/>
            <a:r>
              <a:rPr lang="ko-KR" altLang="en-US" dirty="0"/>
              <a:t>일반적으로 스레드를 직접 관리할 때 사용하는 클래스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 대비 세밀한 제어가 가능하지만</a:t>
            </a:r>
            <a:r>
              <a:rPr lang="en-US" altLang="ko-KR" dirty="0"/>
              <a:t>, </a:t>
            </a:r>
            <a:r>
              <a:rPr lang="ko-KR" altLang="en-US" dirty="0"/>
              <a:t>스레드 생명 주기</a:t>
            </a:r>
            <a:r>
              <a:rPr lang="en-US" altLang="ko-KR" dirty="0"/>
              <a:t>, </a:t>
            </a:r>
            <a:r>
              <a:rPr lang="ko-KR" altLang="en-US" dirty="0"/>
              <a:t>동기화 등을 직접 관리해야 하기 때문에 복잡성이 증가함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(Start), </a:t>
            </a:r>
            <a:r>
              <a:rPr lang="ko-KR" altLang="en-US" dirty="0"/>
              <a:t>중지</a:t>
            </a:r>
            <a:r>
              <a:rPr lang="en-US" altLang="ko-KR" dirty="0"/>
              <a:t>(Abort), </a:t>
            </a:r>
            <a:r>
              <a:rPr lang="ko-KR" altLang="en-US" dirty="0"/>
              <a:t>일시 중지</a:t>
            </a:r>
            <a:r>
              <a:rPr lang="en-US" altLang="ko-KR" dirty="0"/>
              <a:t>(Suspend), </a:t>
            </a:r>
            <a:r>
              <a:rPr lang="ko-KR" altLang="en-US" dirty="0"/>
              <a:t>재개</a:t>
            </a:r>
            <a:r>
              <a:rPr lang="en-US" altLang="ko-KR" dirty="0"/>
              <a:t>(Resume) </a:t>
            </a:r>
            <a:r>
              <a:rPr lang="ko-KR" altLang="en-US" dirty="0"/>
              <a:t>기능 지원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801-F90D-3FEB-809C-08D151B5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04E82-4FBA-D06B-E7F6-5244E48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642F-443A-9261-97A2-82B19C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F244-4529-1074-3676-2B63095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DoWork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가 </a:t>
            </a:r>
            <a:r>
              <a:rPr lang="en-US" altLang="ko-KR" dirty="0"/>
              <a:t>UI </a:t>
            </a:r>
            <a:r>
              <a:rPr lang="ko-KR" altLang="en-US" dirty="0"/>
              <a:t>스레드와 별개로 수행할 메소드를 지정</a:t>
            </a:r>
            <a:endParaRPr lang="en-US" altLang="ko-KR" dirty="0"/>
          </a:p>
          <a:p>
            <a:r>
              <a:rPr lang="en-US" altLang="ko-KR" dirty="0" err="1"/>
              <a:t>ProgressChanged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</a:t>
            </a:r>
            <a:r>
              <a:rPr lang="ko-KR" altLang="en-US" dirty="0"/>
              <a:t>로 지정된 메소드에서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메소드가 호출되면 반복적으로 실행되는 메소드를 지정</a:t>
            </a:r>
            <a:endParaRPr lang="en-US" altLang="ko-KR" dirty="0"/>
          </a:p>
          <a:p>
            <a:pPr lvl="1"/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0~100 </a:t>
            </a:r>
            <a:r>
              <a:rPr lang="ko-KR" altLang="en-US" dirty="0"/>
              <a:t>사이의 값을 입력 받을 수 있음</a:t>
            </a:r>
            <a:endParaRPr lang="en-US" altLang="ko-KR" dirty="0"/>
          </a:p>
          <a:p>
            <a:r>
              <a:rPr lang="en-US" altLang="ko-KR" dirty="0" err="1"/>
              <a:t>RunWorkerCompleted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메소드가 끝나면 </a:t>
            </a:r>
            <a:r>
              <a:rPr lang="en-US" altLang="ko-KR" dirty="0"/>
              <a:t>1</a:t>
            </a:r>
            <a:r>
              <a:rPr lang="ko-KR" altLang="en-US" dirty="0"/>
              <a:t>회 동작하는 메소드를 지정</a:t>
            </a:r>
            <a:endParaRPr lang="en-US" altLang="ko-KR" dirty="0"/>
          </a:p>
          <a:p>
            <a:r>
              <a:rPr lang="en-US" altLang="ko-KR" dirty="0" err="1"/>
              <a:t>RunWorkerAsync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를 실행시키는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B743-7B3A-8AC8-C359-3BEC3E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47988-0C26-A04D-28D1-1E8A26E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38A92-358E-D233-5E04-A74B0CB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80" y="3535052"/>
            <a:ext cx="3796980" cy="27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97936A-A665-DCE0-178B-B094C163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8" y="5732808"/>
            <a:ext cx="3575611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9BB-F4DE-C10F-72B6-F8F4FD9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E99-9270-EAB4-0FA4-70605ED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FE49-D5DC-C06F-12D1-1B907FF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30D1B-2AA7-9BF6-5532-92FA4E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A578170-C1E2-6248-A629-2A26E5B8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322" y="1538468"/>
            <a:ext cx="10858097" cy="3372898"/>
          </a:xfr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F9CBA8-5133-1744-AB45-EBF15D141385}"/>
              </a:ext>
            </a:extLst>
          </p:cNvPr>
          <p:cNvCxnSpPr/>
          <p:nvPr/>
        </p:nvCxnSpPr>
        <p:spPr>
          <a:xfrm flipH="1">
            <a:off x="7626285" y="3205114"/>
            <a:ext cx="490194" cy="301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851202-9733-3825-692A-877EB76BFD3B}"/>
              </a:ext>
            </a:extLst>
          </p:cNvPr>
          <p:cNvSpPr txBox="1"/>
          <p:nvPr/>
        </p:nvSpPr>
        <p:spPr>
          <a:xfrm>
            <a:off x="8116479" y="298661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 이름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417737-B422-DE5A-68B6-C4D009CF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2" y="5104538"/>
            <a:ext cx="5724695" cy="2129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731EA1-42C8-5AA1-6095-6609C8CC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" y="5366667"/>
            <a:ext cx="7688124" cy="2129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4926D1-25D3-7B23-2D75-FEE101A26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2" y="5642631"/>
            <a:ext cx="5275243" cy="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Array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배열을 제어하는 메소드 모음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95171C-989D-8B1F-0A8F-834DEEBC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2" y="2365685"/>
            <a:ext cx="11114596" cy="2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AAC-C52E-1FEA-C537-51C2E9D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070D0-1F96-E1B3-9066-35DB303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바를 만들 때</a:t>
            </a:r>
            <a:r>
              <a:rPr lang="en-US" altLang="ko-KR" dirty="0"/>
              <a:t>, while</a:t>
            </a:r>
            <a:r>
              <a:rPr lang="ko-KR" altLang="en-US" dirty="0"/>
              <a:t>문을 사용하여 바를 채우게 되면 </a:t>
            </a:r>
            <a:r>
              <a:rPr lang="en-US" altLang="ko-KR" dirty="0"/>
              <a:t>UI </a:t>
            </a:r>
            <a:r>
              <a:rPr lang="ko-KR" altLang="en-US" dirty="0"/>
              <a:t>스레드가 바쁠 경우 응답 없음이 되고</a:t>
            </a:r>
            <a:r>
              <a:rPr lang="en-US" altLang="ko-KR" dirty="0"/>
              <a:t>, </a:t>
            </a:r>
            <a:r>
              <a:rPr lang="ko-KR" altLang="en-US" dirty="0"/>
              <a:t>순식간에 바가 가득 차는 문제가 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4087-9262-73C2-D597-DF10F91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39BE-D067-F5D9-6755-49AF9F4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1443B-C034-9D99-60F9-5E299E18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4" y="4615492"/>
            <a:ext cx="6944468" cy="142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821C5-AA80-963D-51B9-E4D2758F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2805865"/>
            <a:ext cx="4839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7C1-EB16-2E1F-7B1E-8267280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3D9-73DF-C1DC-5432-5F1707F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5596-F8B5-E3D2-E9D9-D8C8107C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26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BackgroundWorker</a:t>
            </a:r>
            <a:r>
              <a:rPr lang="ko-KR" altLang="en-US" dirty="0"/>
              <a:t>를 사용하여 </a:t>
            </a:r>
            <a:r>
              <a:rPr lang="en-US" altLang="ko-KR" dirty="0"/>
              <a:t>UI </a:t>
            </a:r>
            <a:r>
              <a:rPr lang="ko-KR" altLang="en-US" dirty="0"/>
              <a:t>스레드와 별개로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작동 시키기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프로그래스</a:t>
            </a:r>
            <a:r>
              <a:rPr lang="ko-KR" altLang="en-US" dirty="0"/>
              <a:t> 바를 만들고 값의 범위를 </a:t>
            </a:r>
            <a:r>
              <a:rPr lang="en-US" altLang="ko-KR" dirty="0"/>
              <a:t>0~100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sz="2000" dirty="0">
                <a:hlinkClick r:id="rId2"/>
              </a:rPr>
              <a:t>https://learn.microsoft.com/ko-kr/dotnet/api/system.windows.forms.progressbar?view=windowsdesktop-8.0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DoWork</a:t>
            </a:r>
            <a:r>
              <a:rPr lang="ko-KR" altLang="en-US" dirty="0"/>
              <a:t>에 할당된 메소드는 반복문을 </a:t>
            </a:r>
            <a:r>
              <a:rPr lang="en-US" altLang="ko-KR" dirty="0"/>
              <a:t>30ms </a:t>
            </a:r>
            <a:r>
              <a:rPr lang="ko-KR" altLang="en-US" dirty="0"/>
              <a:t>마다 총 </a:t>
            </a:r>
            <a:r>
              <a:rPr lang="en-US" altLang="ko-KR" dirty="0"/>
              <a:t>101</a:t>
            </a:r>
            <a:r>
              <a:rPr lang="ko-KR" altLang="en-US" dirty="0"/>
              <a:t>회 돌면서 </a:t>
            </a:r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 err="1"/>
              <a:t>ReportProgress</a:t>
            </a:r>
            <a:r>
              <a:rPr lang="en-US" altLang="ko-KR" dirty="0"/>
              <a:t>(int)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en-US" altLang="ko-KR" dirty="0"/>
              <a:t>30ms</a:t>
            </a:r>
            <a:r>
              <a:rPr lang="ko-KR" altLang="en-US" dirty="0"/>
              <a:t>의 시간차를 발생시킴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ProgressChanged</a:t>
            </a:r>
            <a:r>
              <a:rPr lang="ko-KR" altLang="en-US" dirty="0"/>
              <a:t>에 할당된 메소드는 </a:t>
            </a:r>
            <a:r>
              <a:rPr lang="ko-KR" altLang="en-US" dirty="0" err="1"/>
              <a:t>프로그래스</a:t>
            </a:r>
            <a:r>
              <a:rPr lang="ko-KR" altLang="en-US" dirty="0"/>
              <a:t> 바의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RunWorkerCompleted</a:t>
            </a:r>
            <a:r>
              <a:rPr lang="ko-KR" altLang="en-US" dirty="0"/>
              <a:t>에 할당된 메소드는 </a:t>
            </a:r>
            <a:r>
              <a:rPr lang="en-US" altLang="ko-KR" dirty="0"/>
              <a:t>“</a:t>
            </a:r>
            <a:r>
              <a:rPr lang="ko-KR" altLang="en-US" dirty="0"/>
              <a:t>완료됨</a:t>
            </a:r>
            <a:r>
              <a:rPr lang="en-US" altLang="ko-KR" dirty="0"/>
              <a:t>” </a:t>
            </a:r>
            <a:r>
              <a:rPr lang="ko-KR" altLang="en-US" dirty="0"/>
              <a:t>메시지 박스를 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Start </a:t>
            </a:r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BackgroundWorker</a:t>
            </a:r>
            <a:r>
              <a:rPr lang="ko-KR" altLang="en-US" dirty="0"/>
              <a:t>가 동작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2CB-DB06-7028-5B31-3771E99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A583-6532-9837-1366-990D076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70419-F19C-E639-5937-96CBBED84BC4}"/>
              </a:ext>
            </a:extLst>
          </p:cNvPr>
          <p:cNvSpPr txBox="1"/>
          <p:nvPr/>
        </p:nvSpPr>
        <p:spPr>
          <a:xfrm>
            <a:off x="3555040" y="489938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단위로 스레드를 생성</a:t>
            </a:r>
          </a:p>
        </p:txBody>
      </p: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B8F8-3E84-FFCE-871C-2D09DB3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6DF-7661-4126-2211-5E418FDD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6BA30D-5B59-1F18-5F1E-DF3CB883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7AF2D-95B2-6AAF-ECAA-67AA035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FF2B5-AB39-ACDF-E3A8-6E0FD65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E2862-166F-458F-EE65-0312CA99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A5EE0-F31F-9FFE-30EF-17CEDF3B8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371182-C603-A27F-82DA-8D086EAD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391D-1DDA-1BF1-2890-5642461B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- 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CB71-24DE-38E7-E85A-2B08BEF0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일어나서는 안되는 코드를 보호하는 기능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감싸진 코드는 실행 중에 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너무 넓은 범위를 감싸게 되면 </a:t>
            </a:r>
            <a:r>
              <a:rPr lang="ko-KR" altLang="en-US" dirty="0" err="1"/>
              <a:t>멀티스레딩의</a:t>
            </a:r>
            <a:r>
              <a:rPr lang="ko-KR" altLang="en-US" dirty="0"/>
              <a:t> 의미가 없어지기 때문에 적재 적소에 사용하는 것이 필요</a:t>
            </a:r>
            <a:endParaRPr lang="en-US" altLang="ko-KR" dirty="0"/>
          </a:p>
          <a:p>
            <a:pPr lvl="1"/>
            <a:r>
              <a:rPr lang="ko-KR" altLang="en-US" dirty="0"/>
              <a:t>메소드 전체를 </a:t>
            </a:r>
            <a:r>
              <a:rPr lang="en-US" altLang="ko-KR" dirty="0"/>
              <a:t>lock </a:t>
            </a:r>
            <a:r>
              <a:rPr lang="ko-KR" altLang="en-US" dirty="0"/>
              <a:t>으로 지정한다면 일반 메소드와 다를 것이 없어짐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사용하기 위해서는 스레드간 </a:t>
            </a:r>
            <a:r>
              <a:rPr lang="en-US" altLang="ko-KR" dirty="0"/>
              <a:t>lock </a:t>
            </a:r>
            <a:r>
              <a:rPr lang="ko-KR" altLang="en-US" dirty="0"/>
              <a:t>정보를 공유해야 하기 때문에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ko-KR" altLang="en-US" dirty="0"/>
              <a:t> 영역에 </a:t>
            </a:r>
            <a:r>
              <a:rPr lang="en-US" altLang="ko-KR" dirty="0"/>
              <a:t>lock </a:t>
            </a:r>
            <a:r>
              <a:rPr lang="ko-KR" altLang="en-US" dirty="0"/>
              <a:t>상태를 담고 있는 변수를 선언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D890-9163-8149-07F0-5355FA9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2AA89-5629-FBA0-A83C-D6C8427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사용하다 보면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 할 수 있음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스레드간의</a:t>
            </a:r>
            <a:r>
              <a:rPr lang="ko-KR" altLang="en-US" sz="2000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CEF4-62BE-69C2-BABB-A0EE547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B33D-742B-7F6A-79BD-E654BAE4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Thread </a:t>
            </a:r>
            <a:r>
              <a:rPr lang="ko-KR" altLang="en-US" dirty="0"/>
              <a:t>및 </a:t>
            </a:r>
            <a:r>
              <a:rPr lang="en-US" altLang="ko-KR" dirty="0" err="1"/>
              <a:t>Thread.Sleep</a:t>
            </a:r>
            <a:r>
              <a:rPr lang="en-US" altLang="ko-KR" dirty="0"/>
              <a:t> </a:t>
            </a:r>
            <a:r>
              <a:rPr lang="ko-KR" altLang="en-US" dirty="0"/>
              <a:t>메소드를 사용하여 아래 레이스 경기 코드를 제작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명의 참가자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차량은 </a:t>
            </a:r>
            <a:r>
              <a:rPr lang="ko-KR" altLang="en-US" dirty="0" err="1"/>
              <a:t>랜덤한</a:t>
            </a:r>
            <a:r>
              <a:rPr lang="ko-KR" altLang="en-US" dirty="0"/>
              <a:t> 시간 간격으로 움직임 </a:t>
            </a:r>
            <a:r>
              <a:rPr lang="en-US" altLang="ko-KR" dirty="0"/>
              <a:t>(0.1</a:t>
            </a:r>
            <a:r>
              <a:rPr lang="ko-KR" altLang="en-US" dirty="0"/>
              <a:t>초 </a:t>
            </a:r>
            <a:r>
              <a:rPr lang="en-US" altLang="ko-KR" dirty="0"/>
              <a:t>~ 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차량이 결승선에 도달하면 차량 이름 및 시간을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차량이 결승선에 도달하면 경기 종료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스레드에서 안전하게 </a:t>
            </a:r>
            <a:r>
              <a:rPr lang="en-US" altLang="ko-KR" dirty="0"/>
              <a:t>UI </a:t>
            </a:r>
            <a:r>
              <a:rPr lang="ko-KR" altLang="en-US" dirty="0"/>
              <a:t>호출하기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https://learn.microsoft.com/ko-kr/dotnet/desktop/winforms/controls/how-to-make-thread-safe-calls?view=netdesktop-8.0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211C5-2170-63C8-0540-9EEF558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A994-51F7-AC8C-931C-86892C6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5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4721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함수를 대신 실행해 주는 객체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간접 실행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함수를 변수처럼 배열로 선언하거나 매개변수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함수의 입력 값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 활용 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입력 값으로 받은 함수를 실행하는 것을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Callback</a:t>
            </a:r>
            <a:r>
              <a:rPr lang="ko-KR" altLang="en-US" dirty="0">
                <a:latin typeface="+mn-ea"/>
              </a:rPr>
              <a:t> 이라고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스레드에서 또 다른 스레드의 함수를 호출할 때 사용되기도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Delegate</a:t>
            </a:r>
            <a:r>
              <a:rPr lang="ko-KR" altLang="en-US" dirty="0">
                <a:latin typeface="+mn-ea"/>
              </a:rPr>
              <a:t>의 입출력 자료형과 </a:t>
            </a:r>
            <a:r>
              <a:rPr lang="en-US" altLang="ko-KR" dirty="0">
                <a:latin typeface="+mn-ea"/>
              </a:rPr>
              <a:t>Method</a:t>
            </a:r>
            <a:r>
              <a:rPr lang="ko-KR" altLang="en-US" dirty="0">
                <a:latin typeface="+mn-ea"/>
              </a:rPr>
              <a:t>의 것이 같아야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4E45D-59A7-132A-2CCD-4A314D0B6565}"/>
              </a:ext>
            </a:extLst>
          </p:cNvPr>
          <p:cNvSpPr/>
          <p:nvPr/>
        </p:nvSpPr>
        <p:spPr>
          <a:xfrm>
            <a:off x="2619632" y="4782067"/>
            <a:ext cx="1890583" cy="9020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9D1CB-5CE7-7AC4-7EA3-F9F7CCD05961}"/>
              </a:ext>
            </a:extLst>
          </p:cNvPr>
          <p:cNvSpPr txBox="1"/>
          <p:nvPr/>
        </p:nvSpPr>
        <p:spPr>
          <a:xfrm>
            <a:off x="1912537" y="5749315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 void </a:t>
            </a:r>
            <a:r>
              <a:rPr lang="en-US" altLang="ko-KR" dirty="0" err="1"/>
              <a:t>myDelegate</a:t>
            </a:r>
            <a:r>
              <a:rPr lang="en-US" altLang="ko-KR" dirty="0"/>
              <a:t>(int a)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5D83D4-13FB-0EEE-C069-9C4750CC9575}"/>
              </a:ext>
            </a:extLst>
          </p:cNvPr>
          <p:cNvSpPr/>
          <p:nvPr/>
        </p:nvSpPr>
        <p:spPr>
          <a:xfrm>
            <a:off x="6825048" y="4345201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Method1(int a)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DD70DE-EC07-1B77-82C2-082D7D5F56CB}"/>
              </a:ext>
            </a:extLst>
          </p:cNvPr>
          <p:cNvSpPr/>
          <p:nvPr/>
        </p:nvSpPr>
        <p:spPr>
          <a:xfrm>
            <a:off x="6825047" y="5003626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Method2(int a)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A8EDED-F240-92A5-0127-55F26776D99B}"/>
              </a:ext>
            </a:extLst>
          </p:cNvPr>
          <p:cNvSpPr/>
          <p:nvPr/>
        </p:nvSpPr>
        <p:spPr>
          <a:xfrm>
            <a:off x="6825047" y="5662051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Method3(int a)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60D1E2-87D0-729A-3F9C-F18CB112F13A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4510215" y="4569813"/>
            <a:ext cx="2314833" cy="66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748593-3BF8-9496-0EEE-62AAF6CDBF25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4510215" y="5228238"/>
            <a:ext cx="2314832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90CABE-4812-BDCC-24ED-BFE323484C18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4510215" y="5233089"/>
            <a:ext cx="2314832" cy="65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27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9DA2-B5AA-3B99-EA8B-F7AF68ED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5C20A-A88E-4E7B-1074-617212A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EC435-8927-3AE3-0617-73180DFD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1628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활용 예시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4563-8A4F-5B47-D994-16BCC2B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73B33-6091-C7EC-DC28-F2D0836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82F0F-86B3-A3B1-5464-E6221FFF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34" y="2276987"/>
            <a:ext cx="5479814" cy="4004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54F-6C53-CF0B-E9CB-D3E6DD044118}"/>
              </a:ext>
            </a:extLst>
          </p:cNvPr>
          <p:cNvSpPr txBox="1"/>
          <p:nvPr/>
        </p:nvSpPr>
        <p:spPr>
          <a:xfrm>
            <a:off x="6261688" y="22503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0B0-C2E0-5E94-2ABC-7945441F55F5}"/>
              </a:ext>
            </a:extLst>
          </p:cNvPr>
          <p:cNvSpPr txBox="1"/>
          <p:nvPr/>
        </p:nvSpPr>
        <p:spPr>
          <a:xfrm>
            <a:off x="6261688" y="326904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인스턴스 선언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6BA60-E1EF-01E5-E911-7F1793B03714}"/>
              </a:ext>
            </a:extLst>
          </p:cNvPr>
          <p:cNvSpPr txBox="1"/>
          <p:nvPr/>
        </p:nvSpPr>
        <p:spPr>
          <a:xfrm>
            <a:off x="6858933" y="515542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인스턴스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E1BDE-9A2D-36E7-D9F7-BA1BF70AF9B1}"/>
              </a:ext>
            </a:extLst>
          </p:cNvPr>
          <p:cNvSpPr txBox="1"/>
          <p:nvPr/>
        </p:nvSpPr>
        <p:spPr>
          <a:xfrm>
            <a:off x="6858933" y="55247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를 통한 메소드 호출 및 입력 값 전달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671779-5698-B11B-7545-C5F8939FA6CD}"/>
              </a:ext>
            </a:extLst>
          </p:cNvPr>
          <p:cNvCxnSpPr/>
          <p:nvPr/>
        </p:nvCxnSpPr>
        <p:spPr>
          <a:xfrm flipH="1">
            <a:off x="6339017" y="5708821"/>
            <a:ext cx="50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DCEB04-D3BF-4FD7-98E4-AE89516CEF1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339017" y="5340088"/>
            <a:ext cx="5199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EE5369-E498-808D-6A00-29DC6D2F0A9F}"/>
              </a:ext>
            </a:extLst>
          </p:cNvPr>
          <p:cNvCxnSpPr>
            <a:cxnSpLocks/>
          </p:cNvCxnSpPr>
          <p:nvPr/>
        </p:nvCxnSpPr>
        <p:spPr>
          <a:xfrm flipH="1">
            <a:off x="4435609" y="3444173"/>
            <a:ext cx="182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13B7CE-2A51-1DEE-3416-494065E096FD}"/>
              </a:ext>
            </a:extLst>
          </p:cNvPr>
          <p:cNvCxnSpPr>
            <a:cxnSpLocks/>
          </p:cNvCxnSpPr>
          <p:nvPr/>
        </p:nvCxnSpPr>
        <p:spPr>
          <a:xfrm flipH="1">
            <a:off x="5131706" y="2435038"/>
            <a:ext cx="112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7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14F76-60F6-2769-80DB-05F5B258A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"/>
          <a:stretch/>
        </p:blipFill>
        <p:spPr>
          <a:xfrm>
            <a:off x="1388431" y="1645603"/>
            <a:ext cx="5781989" cy="426445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FC69D1-31BF-AE2B-955F-28C292D2B53B}"/>
              </a:ext>
            </a:extLst>
          </p:cNvPr>
          <p:cNvCxnSpPr/>
          <p:nvPr/>
        </p:nvCxnSpPr>
        <p:spPr>
          <a:xfrm>
            <a:off x="2263297" y="2111377"/>
            <a:ext cx="2771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94C470-EA95-4552-AD0F-C2F8A86731F2}"/>
              </a:ext>
            </a:extLst>
          </p:cNvPr>
          <p:cNvCxnSpPr>
            <a:cxnSpLocks/>
          </p:cNvCxnSpPr>
          <p:nvPr/>
        </p:nvCxnSpPr>
        <p:spPr>
          <a:xfrm>
            <a:off x="2263297" y="2366647"/>
            <a:ext cx="37207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D8EEA1-5CFD-8D8C-F248-316B8B727032}"/>
              </a:ext>
            </a:extLst>
          </p:cNvPr>
          <p:cNvSpPr txBox="1"/>
          <p:nvPr/>
        </p:nvSpPr>
        <p:spPr>
          <a:xfrm>
            <a:off x="6397686" y="1985647"/>
            <a:ext cx="4862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System.Collections </a:t>
            </a:r>
            <a:r>
              <a:rPr lang="ko-KR" altLang="en-US" sz="2400"/>
              <a:t>를 추가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WinForm</a:t>
            </a:r>
            <a:r>
              <a:rPr lang="ko-KR" altLang="en-US" sz="2400"/>
              <a:t>에 기본적으로 추가되어 있음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4106905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69829-DC41-A9C9-C8E1-B6BF4A8F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7781-FC6B-5AA9-C416-F967ADD9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B9CF6-663E-E9C4-FACF-7A2455DC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1628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다른 스레드에서 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UI 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스레드의 컨트롤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버튼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텍스트 박스 등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)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을 접근 할 때 사용</a:t>
            </a:r>
            <a:endParaRPr lang="en-US" altLang="ko-KR" dirty="0">
              <a:solidFill>
                <a:srgbClr val="1A1918"/>
              </a:solidFill>
              <a:highlight>
                <a:srgbClr val="FFFFFF"/>
              </a:highlight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 </a:t>
            </a: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없이 직접 컨트롤에 접근 시 크로스 스레드 오류 발생</a:t>
            </a:r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pPr lvl="2"/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59099-7027-2D9E-5FBC-A1EA56A2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E8119C-83CC-9BBA-6CD1-B008774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FD19E7-D236-46AD-396A-8BB0DD90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84" y="3017874"/>
            <a:ext cx="6312848" cy="35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0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대리자에 여러개의 함수를 등록하는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A014D-3BC5-CC17-94D3-209F050F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3" y="2279429"/>
            <a:ext cx="8680943" cy="29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9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CED9EA-5754-BB0E-9CCB-365340E96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28"/>
          <a:stretch/>
        </p:blipFill>
        <p:spPr>
          <a:xfrm>
            <a:off x="293059" y="1865405"/>
            <a:ext cx="5935448" cy="3964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2DC3C7-3D18-7FD6-73F2-61BF1A694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12" r="8025" b="-8170"/>
          <a:stretch/>
        </p:blipFill>
        <p:spPr>
          <a:xfrm>
            <a:off x="6439805" y="1873328"/>
            <a:ext cx="5459136" cy="2376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D4D98A-84E1-990C-0921-1FA49E11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59" y="4432217"/>
            <a:ext cx="1877102" cy="14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7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대리자는 함수의 매개변수로 사용될 수 있음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1CB72-04D6-FB23-753D-91FD9C3C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69"/>
          <a:stretch/>
        </p:blipFill>
        <p:spPr>
          <a:xfrm>
            <a:off x="647212" y="2449841"/>
            <a:ext cx="5448788" cy="2201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C608C0-2982-D2E9-5E7A-72421BBF0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15" b="-6929"/>
          <a:stretch/>
        </p:blipFill>
        <p:spPr>
          <a:xfrm>
            <a:off x="6096000" y="2449841"/>
            <a:ext cx="5448788" cy="3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1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E934A-9A1D-744C-BF82-86AB9F46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알림</a:t>
            </a:r>
            <a:r>
              <a:rPr lang="en-US" altLang="ko-KR" dirty="0"/>
              <a:t>(Event)</a:t>
            </a:r>
            <a:r>
              <a:rPr lang="ko-KR" altLang="en-US" dirty="0"/>
              <a:t>을 설정하여</a:t>
            </a:r>
            <a:r>
              <a:rPr lang="en-US" altLang="ko-KR" dirty="0"/>
              <a:t>, </a:t>
            </a:r>
            <a:r>
              <a:rPr lang="ko-KR" altLang="en-US" dirty="0"/>
              <a:t>해당 알림이 발생하면 연관된 모든 메소드</a:t>
            </a:r>
            <a:r>
              <a:rPr lang="en-US" altLang="ko-KR" dirty="0"/>
              <a:t>(Event Subscriber)</a:t>
            </a:r>
            <a:r>
              <a:rPr lang="ko-KR" altLang="en-US" dirty="0"/>
              <a:t>가 일괄적으로 실행</a:t>
            </a:r>
            <a:endParaRPr lang="en-US" altLang="ko-KR" dirty="0"/>
          </a:p>
          <a:p>
            <a:pPr lvl="1"/>
            <a:r>
              <a:rPr lang="ko-KR" altLang="en-US" dirty="0"/>
              <a:t>특수한 형태의 </a:t>
            </a:r>
            <a:r>
              <a:rPr lang="en-US" altLang="ko-KR" dirty="0"/>
              <a:t>delegate</a:t>
            </a:r>
            <a:r>
              <a:rPr lang="ko-KR" altLang="en-US" dirty="0"/>
              <a:t>라고 할 수 있음</a:t>
            </a:r>
            <a:endParaRPr lang="en-US" altLang="ko-KR" dirty="0"/>
          </a:p>
          <a:p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라는 객체가 </a:t>
            </a:r>
            <a:r>
              <a:rPr lang="en-US" altLang="ko-KR" dirty="0"/>
              <a:t>delegate</a:t>
            </a:r>
            <a:r>
              <a:rPr lang="ko-KR" altLang="en-US" dirty="0"/>
              <a:t>의 역할을 수행</a:t>
            </a:r>
            <a:endParaRPr lang="en-US" altLang="ko-KR" dirty="0"/>
          </a:p>
          <a:p>
            <a:r>
              <a:rPr lang="en-US" altLang="ko-KR" dirty="0"/>
              <a:t>delegate</a:t>
            </a:r>
            <a:r>
              <a:rPr lang="ko-KR" altLang="en-US" dirty="0"/>
              <a:t>와 다르게 주로 클래스 내부에 선언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en-US" altLang="ko-KR" dirty="0"/>
              <a:t>, WPF </a:t>
            </a:r>
            <a:r>
              <a:rPr lang="ko-KR" altLang="en-US" dirty="0"/>
              <a:t>등에서</a:t>
            </a:r>
            <a:r>
              <a:rPr lang="en-US" altLang="ko-KR" dirty="0"/>
              <a:t> </a:t>
            </a:r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마우스 오버</a:t>
            </a:r>
            <a:r>
              <a:rPr lang="en-US" altLang="ko-KR" dirty="0"/>
              <a:t>, </a:t>
            </a:r>
            <a:r>
              <a:rPr lang="ko-KR" altLang="en-US" dirty="0"/>
              <a:t>마우스 아웃</a:t>
            </a:r>
            <a:r>
              <a:rPr lang="en-US" altLang="ko-KR" dirty="0"/>
              <a:t>, </a:t>
            </a:r>
            <a:r>
              <a:rPr lang="ko-KR" altLang="en-US" dirty="0"/>
              <a:t>키보드 입력 등 모두 </a:t>
            </a:r>
            <a:r>
              <a:rPr lang="en-US" altLang="ko-KR" dirty="0"/>
              <a:t>Event</a:t>
            </a:r>
            <a:r>
              <a:rPr lang="ko-KR" altLang="en-US" dirty="0"/>
              <a:t>에 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86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46475F9-AAAA-20E0-758D-1A9AD824B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11" y="1690688"/>
            <a:ext cx="4282257" cy="264035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EE880C-2793-BBB6-A2A7-422568F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"/>
          <a:stretch/>
        </p:blipFill>
        <p:spPr>
          <a:xfrm>
            <a:off x="5595896" y="1690688"/>
            <a:ext cx="5478676" cy="46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Delegate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4DAB44-D872-E5F7-0E82-6712DBBB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를 사용하여 </a:t>
            </a:r>
            <a:r>
              <a:rPr lang="en-US" altLang="ko-KR" dirty="0"/>
              <a:t>Event </a:t>
            </a:r>
            <a:r>
              <a:rPr lang="ko-KR" altLang="en-US" dirty="0"/>
              <a:t>시스템을 구현하기</a:t>
            </a:r>
            <a:endParaRPr lang="en-US" altLang="ko-KR" dirty="0"/>
          </a:p>
          <a:p>
            <a:r>
              <a:rPr lang="en-US" altLang="ko-KR" dirty="0" err="1"/>
              <a:t>EventDelegate</a:t>
            </a:r>
            <a:r>
              <a:rPr lang="ko-KR" altLang="en-US" dirty="0"/>
              <a:t>라는 이름의 </a:t>
            </a:r>
            <a:r>
              <a:rPr lang="en-US" altLang="ko-KR" dirty="0"/>
              <a:t>delegate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EventManager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Event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en-US" altLang="ko-KR" dirty="0" err="1"/>
              <a:t>EventDelegate</a:t>
            </a:r>
            <a:r>
              <a:rPr lang="ko-KR" altLang="en-US" dirty="0"/>
              <a:t>가 각각 </a:t>
            </a:r>
            <a:r>
              <a:rPr lang="en-US" altLang="ko-KR" dirty="0"/>
              <a:t>Key, Value</a:t>
            </a:r>
            <a:r>
              <a:rPr lang="ko-KR" altLang="en-US" dirty="0"/>
              <a:t>로 된 </a:t>
            </a:r>
            <a:r>
              <a:rPr lang="en-US" altLang="ko-KR" dirty="0"/>
              <a:t>Dictionary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1"/>
            <a:r>
              <a:rPr lang="ko-KR" altLang="en-US" dirty="0"/>
              <a:t>이벤트 등록 메소드에서는 </a:t>
            </a:r>
            <a:r>
              <a:rPr lang="en-US" altLang="ko-KR" dirty="0"/>
              <a:t>Dictionary</a:t>
            </a:r>
            <a:r>
              <a:rPr lang="ko-KR" altLang="en-US" dirty="0"/>
              <a:t>에 이벤트를 추가</a:t>
            </a:r>
            <a:endParaRPr lang="en-US" altLang="ko-KR" dirty="0"/>
          </a:p>
          <a:p>
            <a:pPr lvl="1"/>
            <a:r>
              <a:rPr lang="ko-KR" altLang="en-US" dirty="0"/>
              <a:t>이벤트 삭제 메소드에서는 </a:t>
            </a:r>
            <a:r>
              <a:rPr lang="en-US" altLang="ko-KR" dirty="0"/>
              <a:t>Dictionary</a:t>
            </a:r>
            <a:r>
              <a:rPr lang="ko-KR" altLang="en-US" dirty="0"/>
              <a:t>에서 이벤트를 제거</a:t>
            </a:r>
            <a:endParaRPr lang="en-US" altLang="ko-KR" dirty="0"/>
          </a:p>
          <a:p>
            <a:pPr lvl="1"/>
            <a:r>
              <a:rPr lang="ko-KR" altLang="en-US" dirty="0"/>
              <a:t>이벤트 실행 메소드에서는 </a:t>
            </a:r>
            <a:r>
              <a:rPr lang="en-US" altLang="ko-KR" dirty="0"/>
              <a:t>Dictionary </a:t>
            </a:r>
            <a:r>
              <a:rPr lang="ko-KR" altLang="en-US" dirty="0"/>
              <a:t>안에 있는 이벤트를 선택하여 </a:t>
            </a:r>
            <a:r>
              <a:rPr lang="en-US" altLang="ko-KR" dirty="0"/>
              <a:t>Invoke()</a:t>
            </a:r>
          </a:p>
          <a:p>
            <a:r>
              <a:rPr lang="en-US" altLang="ko-KR" dirty="0"/>
              <a:t>Form </a:t>
            </a:r>
            <a:r>
              <a:rPr lang="ko-KR" altLang="en-US" dirty="0"/>
              <a:t>에서 </a:t>
            </a:r>
            <a:r>
              <a:rPr lang="en-US" altLang="ko-KR" dirty="0" err="1"/>
              <a:t>EventManager</a:t>
            </a:r>
            <a:r>
              <a:rPr lang="en-US" altLang="ko-KR" dirty="0"/>
              <a:t> </a:t>
            </a:r>
            <a:r>
              <a:rPr lang="ko-KR" altLang="en-US" dirty="0"/>
              <a:t>클래스의 인스턴스를 생성하고 </a:t>
            </a:r>
            <a:r>
              <a:rPr lang="en-US" altLang="ko-KR" dirty="0"/>
              <a:t>Form</a:t>
            </a:r>
            <a:r>
              <a:rPr lang="ko-KR" altLang="en-US" dirty="0"/>
              <a:t>의 메소드들을 이름과 함께 </a:t>
            </a:r>
            <a:r>
              <a:rPr lang="en-US" altLang="ko-KR" dirty="0" err="1"/>
              <a:t>EventManager</a:t>
            </a:r>
            <a:r>
              <a:rPr lang="ko-KR" altLang="en-US" dirty="0"/>
              <a:t>에 등록</a:t>
            </a:r>
            <a:endParaRPr lang="en-US" altLang="ko-KR" dirty="0"/>
          </a:p>
          <a:p>
            <a:r>
              <a:rPr lang="en-US" altLang="ko-KR" dirty="0"/>
              <a:t>Push</a:t>
            </a:r>
            <a:r>
              <a:rPr lang="ko-KR" altLang="en-US" dirty="0"/>
              <a:t> 후 </a:t>
            </a: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40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06A74-2FB0-9E4F-3F16-3E62F6A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A883-2783-8D24-8239-06CDF9B0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간편하게 </a:t>
            </a:r>
            <a:r>
              <a:rPr lang="ko-KR" altLang="en-US" dirty="0" err="1"/>
              <a:t>멀티스레드를</a:t>
            </a:r>
            <a:r>
              <a:rPr lang="ko-KR" altLang="en-US" dirty="0"/>
              <a:t> 구현하기 위한 기능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Task, Task&lt;T&gt;</a:t>
            </a:r>
          </a:p>
          <a:p>
            <a:pPr lvl="1"/>
            <a:r>
              <a:rPr lang="ko-KR" altLang="en-US" dirty="0"/>
              <a:t>비동기 작업을 나타내는 객체 </a:t>
            </a:r>
            <a:endParaRPr lang="en-US" altLang="ko-KR" dirty="0"/>
          </a:p>
          <a:p>
            <a:pPr lvl="1"/>
            <a:r>
              <a:rPr lang="ko-KR" altLang="en-US" dirty="0"/>
              <a:t>비동기 작업의 완료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또는 함수 실행 결과를 반환하는 역할을 수행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async</a:t>
            </a:r>
          </a:p>
          <a:p>
            <a:pPr lvl="1"/>
            <a:r>
              <a:rPr lang="ko-KR" altLang="en-US" dirty="0"/>
              <a:t>메소드 선언 앞에 </a:t>
            </a:r>
            <a:r>
              <a:rPr lang="en-US" altLang="ko-KR" dirty="0"/>
              <a:t>async</a:t>
            </a:r>
            <a:r>
              <a:rPr lang="ko-KR" altLang="en-US" dirty="0"/>
              <a:t>가 있다면 비동기로 실행이 가능한 메소드</a:t>
            </a:r>
            <a:endParaRPr lang="en-US" altLang="ko-KR" dirty="0"/>
          </a:p>
          <a:p>
            <a:pPr lvl="1"/>
            <a:r>
              <a:rPr lang="en-US" altLang="ko-KR" dirty="0"/>
              <a:t>void,</a:t>
            </a:r>
            <a:r>
              <a:rPr lang="ko-KR" altLang="en-US" dirty="0"/>
              <a:t> </a:t>
            </a:r>
            <a:r>
              <a:rPr lang="en-US" altLang="ko-KR" dirty="0"/>
              <a:t>Task </a:t>
            </a:r>
            <a:r>
              <a:rPr lang="ko-KR" altLang="en-US" dirty="0"/>
              <a:t>또는 </a:t>
            </a:r>
            <a:r>
              <a:rPr lang="en-US" altLang="ko-KR" dirty="0"/>
              <a:t>Task&lt;T&gt;</a:t>
            </a:r>
            <a:r>
              <a:rPr lang="ko-KR" altLang="en-US" dirty="0"/>
              <a:t> 만 반환할 수 있으나</a:t>
            </a:r>
            <a:r>
              <a:rPr lang="en-US" altLang="ko-KR" dirty="0"/>
              <a:t>, void </a:t>
            </a:r>
            <a:r>
              <a:rPr lang="ko-KR" altLang="en-US" dirty="0"/>
              <a:t>반환 시 호출하는 쪽에서 비동기 처리가 불가능</a:t>
            </a:r>
            <a:endParaRPr lang="en-US" altLang="ko-KR" dirty="0"/>
          </a:p>
          <a:p>
            <a:pPr lvl="1"/>
            <a:r>
              <a:rPr lang="en-US" altLang="ko-KR" dirty="0"/>
              <a:t>await</a:t>
            </a:r>
            <a:r>
              <a:rPr lang="ko-KR" altLang="en-US" dirty="0"/>
              <a:t>을 통해 호출되어야 비동기로 작동함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await</a:t>
            </a:r>
          </a:p>
          <a:p>
            <a:pPr lvl="1"/>
            <a:r>
              <a:rPr lang="ko-KR" altLang="en-US" dirty="0"/>
              <a:t>작업이 끝나기를 기다리지만 스레드를 멈추지는 않음</a:t>
            </a:r>
            <a:endParaRPr lang="en-US" altLang="ko-KR" dirty="0"/>
          </a:p>
          <a:p>
            <a:pPr lvl="1"/>
            <a:r>
              <a:rPr lang="en-US" altLang="ko-KR" dirty="0"/>
              <a:t>Task </a:t>
            </a:r>
            <a:r>
              <a:rPr lang="ko-KR" altLang="en-US" dirty="0"/>
              <a:t>또는 </a:t>
            </a:r>
            <a:r>
              <a:rPr lang="en-US" altLang="ko-KR" dirty="0"/>
              <a:t>Task&lt;T&gt; </a:t>
            </a:r>
            <a:r>
              <a:rPr lang="ko-KR" altLang="en-US" dirty="0"/>
              <a:t>반환 하는 메소드만 기다리를 수 있음</a:t>
            </a:r>
            <a:endParaRPr lang="en-US" altLang="ko-KR" dirty="0"/>
          </a:p>
          <a:p>
            <a:pPr lvl="1"/>
            <a:r>
              <a:rPr lang="en-US" altLang="ko-KR" dirty="0"/>
              <a:t>async</a:t>
            </a:r>
            <a:r>
              <a:rPr lang="ko-KR" altLang="en-US" dirty="0"/>
              <a:t>로 선언된 메소드에서만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A0B5D-5DF4-6CB9-289C-2D64945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82B20-D072-9F06-A957-5C22536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86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6C1A-8885-7707-5BDA-1D7F3FC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2138-5315-485F-2AE8-F00FB04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선언되고 </a:t>
            </a:r>
            <a:r>
              <a:rPr lang="en-US" altLang="ko-KR" dirty="0"/>
              <a:t>Task</a:t>
            </a:r>
            <a:r>
              <a:rPr lang="ko-KR" altLang="en-US" dirty="0"/>
              <a:t>를 반환하는 메소드를 </a:t>
            </a:r>
            <a:r>
              <a:rPr lang="en-US" altLang="ko-KR" dirty="0"/>
              <a:t>async</a:t>
            </a:r>
            <a:r>
              <a:rPr lang="ko-KR" altLang="en-US" dirty="0"/>
              <a:t>로 선언된 다른 메소드에서 </a:t>
            </a:r>
            <a:r>
              <a:rPr lang="en-US" altLang="ko-KR" dirty="0"/>
              <a:t>await</a:t>
            </a:r>
            <a:r>
              <a:rPr lang="ko-KR" altLang="en-US" dirty="0"/>
              <a:t>으로 호출해서 사용하는 것이 기본적인 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CBF7-DAF3-CCAA-55D3-59D306F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E5B1F-2729-DFB7-A230-1CE20B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9D7F0-B87D-AE62-1321-17F7020E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8" y="2962358"/>
            <a:ext cx="4220164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E2A98-D860-61C5-4330-A1F049F5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43" y="2962358"/>
            <a:ext cx="7039957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0D214-6EF4-5480-D065-633511BAECE4}"/>
              </a:ext>
            </a:extLst>
          </p:cNvPr>
          <p:cNvSpPr txBox="1"/>
          <p:nvPr/>
        </p:nvSpPr>
        <p:spPr>
          <a:xfrm>
            <a:off x="5152043" y="4001294"/>
            <a:ext cx="657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await</a:t>
            </a:r>
            <a:r>
              <a:rPr lang="ko-KR" altLang="en-US" dirty="0"/>
              <a:t>을 사용하기 위해 호출하는 쪽도 </a:t>
            </a:r>
            <a:r>
              <a:rPr lang="en-US" altLang="ko-KR" dirty="0"/>
              <a:t>async</a:t>
            </a:r>
            <a:r>
              <a:rPr lang="ko-KR" altLang="en-US" dirty="0"/>
              <a:t>로 선언돼야 함</a:t>
            </a:r>
            <a:endParaRPr lang="en-US" altLang="ko-KR" dirty="0"/>
          </a:p>
          <a:p>
            <a:r>
              <a:rPr lang="en-US" altLang="ko-KR" dirty="0"/>
              <a:t>* AsyncOperation3()</a:t>
            </a:r>
            <a:r>
              <a:rPr lang="ko-KR" altLang="en-US" dirty="0"/>
              <a:t>가 끝나기를 기다리지만 스레드를 멈추지는 않음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3352E6-56C5-4954-02B3-A79BEC2FA9ED}"/>
              </a:ext>
            </a:extLst>
          </p:cNvPr>
          <p:cNvSpPr/>
          <p:nvPr/>
        </p:nvSpPr>
        <p:spPr>
          <a:xfrm>
            <a:off x="6011776" y="2962358"/>
            <a:ext cx="653716" cy="2380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51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A9AA-C989-0B46-B77A-E5A24997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D4D5-1A22-F8B5-987D-1E97F6DF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8E6B-EAFC-60E7-346E-A055D1EF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 내부에서 </a:t>
            </a:r>
            <a:r>
              <a:rPr lang="en-US" altLang="ko-KR" dirty="0"/>
              <a:t>Task </a:t>
            </a:r>
            <a:r>
              <a:rPr lang="ko-KR" altLang="en-US" dirty="0"/>
              <a:t>객체를 생성하고 바로 </a:t>
            </a:r>
            <a:r>
              <a:rPr lang="en-US" altLang="ko-KR" dirty="0"/>
              <a:t>await</a:t>
            </a:r>
            <a:r>
              <a:rPr lang="ko-KR" altLang="en-US" dirty="0"/>
              <a:t>을 사용하여 비동기 처리를 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8EBEF-05A0-AC3C-6240-DD15C82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8440B-F95E-D785-18CA-FD710D2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204ACA-C816-D7DE-27D2-DC5EB8ED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99" y="2967408"/>
            <a:ext cx="8151475" cy="2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BD8AE0-CA49-7C14-67F9-461A88E8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25" y="2439137"/>
            <a:ext cx="3195748" cy="2789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E7D3C8-52B7-2EA3-82C1-8809DB4F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25563"/>
            <a:ext cx="5387580" cy="4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0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274-6CDF-6BFF-6A09-0F2C93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6E90-43E8-20D8-F347-40BA0A8A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선언되지 않은 메소드도 </a:t>
            </a:r>
            <a:r>
              <a:rPr lang="en-US" altLang="ko-KR" dirty="0"/>
              <a:t>Task</a:t>
            </a:r>
            <a:r>
              <a:rPr lang="ko-KR" altLang="en-US" dirty="0"/>
              <a:t>를 반환한다면 </a:t>
            </a:r>
            <a:r>
              <a:rPr lang="en-US" altLang="ko-KR" dirty="0"/>
              <a:t>await</a:t>
            </a:r>
            <a:r>
              <a:rPr lang="ko-KR" altLang="en-US" dirty="0"/>
              <a:t>으로 호출하여 비동기 처리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D35BA-C734-B0C5-47B2-C5761EEB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AEFCB-FB7B-32BB-8E67-A9D0814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0CA37-C18C-F1F2-9BF4-406AD16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" y="3070088"/>
            <a:ext cx="5468113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3DB3E-26D8-DC3E-4E8E-EA9772A6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4" y="3070088"/>
            <a:ext cx="60682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53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D72-460E-F547-EC8C-91D7F8F1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7DEE-3A0C-8D30-2975-4112886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1AFA-E619-20E8-114B-E9156E66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메소드는 비동기 방식으로 호출될 가능성이 있으므로 </a:t>
            </a:r>
            <a:r>
              <a:rPr lang="en-US" altLang="ko-KR" dirty="0"/>
              <a:t>UI </a:t>
            </a:r>
            <a:r>
              <a:rPr lang="ko-KR" altLang="en-US" dirty="0"/>
              <a:t>컨트롤 수정은 </a:t>
            </a:r>
            <a:r>
              <a:rPr lang="en-US" altLang="ko-KR" dirty="0"/>
              <a:t>Invoke</a:t>
            </a:r>
            <a:r>
              <a:rPr lang="ko-KR" altLang="en-US" dirty="0"/>
              <a:t>를 통해서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364CF-31F9-7083-92F1-0B00B814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AFDF2-3B24-809D-1C63-03320A30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AE4B6-A685-7E63-AD95-1BF0026C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67" y="2787133"/>
            <a:ext cx="666843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8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DBB8-E2E3-82EE-D2F9-8E2BA033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EAEA-141D-560E-B791-0840D5C3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6348-3D2B-610B-E600-839B711E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Task.Delay</a:t>
            </a:r>
            <a:r>
              <a:rPr lang="en-US" altLang="ko-KR" dirty="0"/>
              <a:t>()</a:t>
            </a:r>
            <a:r>
              <a:rPr lang="ko-KR" altLang="en-US" dirty="0"/>
              <a:t>를 사용하여 </a:t>
            </a:r>
            <a:r>
              <a:rPr lang="en-US" altLang="ko-KR" dirty="0"/>
              <a:t>await </a:t>
            </a:r>
            <a:r>
              <a:rPr lang="ko-KR" altLang="en-US" dirty="0"/>
              <a:t>과 함께 사용할 때 스레드를 멈추지 않고 대기하는 것이 가능 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UI </a:t>
            </a:r>
            <a:r>
              <a:rPr lang="ko-KR" altLang="en-US" dirty="0"/>
              <a:t>스레드나 다른 스레드의 동작을 차단하거나 방해하지 않음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I/O </a:t>
            </a:r>
            <a:r>
              <a:rPr lang="ko-KR" altLang="en-US" dirty="0"/>
              <a:t>대기</a:t>
            </a:r>
            <a:r>
              <a:rPr lang="en-US" altLang="ko-KR" dirty="0"/>
              <a:t>, </a:t>
            </a:r>
            <a:r>
              <a:rPr lang="ko-KR" altLang="en-US" dirty="0"/>
              <a:t>네트워크 요청 대기 등에서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A238B-4385-C535-A4EB-7AD9D0D0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A17F9-1B73-45FE-2D2B-0C98035F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E36B9-2B14-1425-F77E-EAD08AC7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28" y="4001294"/>
            <a:ext cx="8207085" cy="11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36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098-B2E0-0E9C-E50A-EEA77517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async, await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1B49D-62CC-D51C-6862-B4FFEF09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Task, async, await</a:t>
            </a:r>
            <a:r>
              <a:rPr lang="ko-KR" altLang="en-US" dirty="0"/>
              <a:t>을 사용하여 아래 기능을 구현</a:t>
            </a:r>
            <a:endParaRPr lang="en-US" altLang="ko-KR" dirty="0"/>
          </a:p>
          <a:p>
            <a:r>
              <a:rPr lang="ko-KR" altLang="en-US" dirty="0"/>
              <a:t>버튼을 클릭하여 텍스트 파일을 선택하면</a:t>
            </a:r>
            <a:r>
              <a:rPr lang="en-US" altLang="ko-KR" dirty="0"/>
              <a:t>, </a:t>
            </a:r>
            <a:r>
              <a:rPr lang="ko-KR" altLang="en-US" dirty="0"/>
              <a:t>파일의 내용을 텍스트박스에 표시해주는 프로그램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텍스트 파일을 비동기적으로 읽어오는 </a:t>
            </a:r>
            <a:r>
              <a:rPr lang="en-US" altLang="ko-KR" dirty="0" err="1"/>
              <a:t>ReadFileAsync</a:t>
            </a:r>
            <a:r>
              <a:rPr lang="en-US" altLang="ko-KR" dirty="0"/>
              <a:t> </a:t>
            </a:r>
            <a:r>
              <a:rPr lang="ko-KR" altLang="en-US" dirty="0"/>
              <a:t>메소드 작성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StreamReader</a:t>
            </a:r>
            <a:r>
              <a:rPr lang="ko-KR" altLang="en-US" dirty="0"/>
              <a:t>를 이용하여 파일의 내용을 불러오고</a:t>
            </a:r>
            <a:r>
              <a:rPr lang="en-US" altLang="ko-KR" dirty="0"/>
              <a:t>, </a:t>
            </a:r>
            <a:r>
              <a:rPr lang="en-US" altLang="ko-KR" dirty="0" err="1"/>
              <a:t>StreamReader</a:t>
            </a:r>
            <a:r>
              <a:rPr lang="ko-KR" altLang="en-US" dirty="0"/>
              <a:t>에 내장된 </a:t>
            </a:r>
            <a:r>
              <a:rPr lang="en-US" altLang="ko-KR" dirty="0"/>
              <a:t> </a:t>
            </a:r>
            <a:r>
              <a:rPr lang="en-US" altLang="ko-KR" dirty="0" err="1"/>
              <a:t>ReadToEndAsync</a:t>
            </a:r>
            <a:r>
              <a:rPr lang="en-US" altLang="ko-KR" dirty="0"/>
              <a:t>() </a:t>
            </a:r>
            <a:r>
              <a:rPr lang="ko-KR" altLang="en-US" dirty="0"/>
              <a:t>메소드를 사용하여 읽어오는 부분도 비동기처리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178B0-ADBC-3400-D6A0-78718F9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A3F7F-E568-D4EB-D61D-49D5C33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0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Queue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018822-567A-F28C-2209-97DD7E61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33" y="1383030"/>
            <a:ext cx="5906857" cy="4525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9B54A4-A4F7-9C79-FE15-B85DF939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48" y="2692808"/>
            <a:ext cx="2637634" cy="21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</a:t>
            </a:r>
            <a:r>
              <a:rPr lang="en-US" altLang="ko-KR" dirty="0"/>
              <a:t>- </a:t>
            </a:r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DE34DB-EFEC-F1C1-B1AC-F66CCB1F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91" y="2193020"/>
            <a:ext cx="7047157" cy="2635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E9EAAE-D591-850F-E2C3-65A1AB9E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76" y="2193020"/>
            <a:ext cx="2259394" cy="26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제네릭 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보통의 컬렉션과 다르게 제네릭은 타입을 선택하여 해당 타입만 추가 가능</a:t>
            </a:r>
            <a:endParaRPr lang="en-US" altLang="ko-KR" dirty="0"/>
          </a:p>
          <a:p>
            <a:r>
              <a:rPr lang="ko-KR" altLang="en-US" dirty="0"/>
              <a:t>기능적인 제한이 있지만 안정성이나 속도면에서 제네릭이 유리함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67CAA-AE39-1BFA-3527-7DFAC63D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79" y="3222161"/>
            <a:ext cx="8756596" cy="1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Stack, List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6A0986-EFA2-C3F5-A62A-B7572823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53" y="1807668"/>
            <a:ext cx="5910527" cy="3960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BFA7B1-D3AA-DB4A-6562-6CC6D7CB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01" y="2401368"/>
            <a:ext cx="2794887" cy="18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Dictionary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6C82D-3745-7039-FB77-F784AA12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690688"/>
            <a:ext cx="7903174" cy="311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E7AA31-5F61-192D-61D8-B6BBB1C9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0839"/>
            <a:ext cx="4222025" cy="23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1899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</TotalTime>
  <Words>1489</Words>
  <Application>Microsoft Office PowerPoint</Application>
  <PresentationFormat>와이드스크린</PresentationFormat>
  <Paragraphs>313</Paragraphs>
  <Slides>43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맑은 고딕</vt:lpstr>
      <vt:lpstr>Malgun Gothic Semilight</vt:lpstr>
      <vt:lpstr>AppleSDGothicNeoB00</vt:lpstr>
      <vt:lpstr>Arial</vt:lpstr>
      <vt:lpstr>AppleSDGothicNeoH00</vt:lpstr>
      <vt:lpstr>코딩온템플릿</vt:lpstr>
      <vt:lpstr>컬렉션</vt:lpstr>
      <vt:lpstr>컬렉션 - Array</vt:lpstr>
      <vt:lpstr>컬렉션 - Stack</vt:lpstr>
      <vt:lpstr>컬렉션 - Stack</vt:lpstr>
      <vt:lpstr>컬렉션 - Queue</vt:lpstr>
      <vt:lpstr>컬렉션 - Hashtable</vt:lpstr>
      <vt:lpstr>제네릭 컬렉션</vt:lpstr>
      <vt:lpstr>제네릭 컬렉션 - Stack, List</vt:lpstr>
      <vt:lpstr>제네릭 컬렉션 - Dictionary</vt:lpstr>
      <vt:lpstr>제네릭 컬렉션 - Dictionary</vt:lpstr>
      <vt:lpstr>실습. 제네릭 딕셔너리</vt:lpstr>
      <vt:lpstr>멀티스레드</vt:lpstr>
      <vt:lpstr>멀티스레드</vt:lpstr>
      <vt:lpstr>멀티스레드</vt:lpstr>
      <vt:lpstr>멀티스레드</vt:lpstr>
      <vt:lpstr>멀티스레드</vt:lpstr>
      <vt:lpstr>멀티스레드</vt:lpstr>
      <vt:lpstr>BackgroundWorker</vt:lpstr>
      <vt:lpstr>BackgroundWorker</vt:lpstr>
      <vt:lpstr>BackgroundWorker</vt:lpstr>
      <vt:lpstr>실습. BackgroundWorker</vt:lpstr>
      <vt:lpstr>Thread</vt:lpstr>
      <vt:lpstr>Thread</vt:lpstr>
      <vt:lpstr>Thread - lock</vt:lpstr>
      <vt:lpstr>멀티스레드 - lock</vt:lpstr>
      <vt:lpstr>멀티스레드 – 주의사항!</vt:lpstr>
      <vt:lpstr>실습. 멀티스레드 레이스</vt:lpstr>
      <vt:lpstr>Delegate</vt:lpstr>
      <vt:lpstr>Delegate</vt:lpstr>
      <vt:lpstr>Delegate</vt:lpstr>
      <vt:lpstr>Delegate</vt:lpstr>
      <vt:lpstr>Delegate</vt:lpstr>
      <vt:lpstr>Delegate</vt:lpstr>
      <vt:lpstr>Event</vt:lpstr>
      <vt:lpstr>Event</vt:lpstr>
      <vt:lpstr>실습. Delegate</vt:lpstr>
      <vt:lpstr>Task, async, await</vt:lpstr>
      <vt:lpstr>Task, async, await</vt:lpstr>
      <vt:lpstr>Task, async, await</vt:lpstr>
      <vt:lpstr>Task, async, await</vt:lpstr>
      <vt:lpstr>Task, async, await</vt:lpstr>
      <vt:lpstr>Task, async, await</vt:lpstr>
      <vt:lpstr>실습. async,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1445</cp:revision>
  <dcterms:created xsi:type="dcterms:W3CDTF">2022-06-26T11:10:22Z</dcterms:created>
  <dcterms:modified xsi:type="dcterms:W3CDTF">2025-05-06T16:15:26Z</dcterms:modified>
</cp:coreProperties>
</file>