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738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10" r:id="rId20"/>
    <p:sldId id="711" r:id="rId21"/>
  </p:sldIdLst>
  <p:sldSz cx="12192000" cy="6858000"/>
  <p:notesSz cx="6858000" cy="9144000"/>
  <p:embeddedFontLst>
    <p:embeddedFont>
      <p:font typeface="Pretendard Black" panose="02000A03000000020004" pitchFamily="2" charset="-127"/>
      <p:bold r:id="rId23"/>
    </p:embeddedFont>
    <p:embeddedFont>
      <p:font typeface="Pretendard GOV" panose="020B0600000101010101" charset="-127"/>
      <p:regular r:id="rId24"/>
      <p:bold r:id="rId25"/>
    </p:embeddedFont>
    <p:embeddedFont>
      <p:font typeface="Pretendard" panose="02000503000000020004" pitchFamily="2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64333" autoAdjust="0"/>
  </p:normalViewPr>
  <p:slideViewPr>
    <p:cSldViewPr snapToGrid="0">
      <p:cViewPr varScale="1">
        <p:scale>
          <a:sx n="77" d="100"/>
          <a:sy n="77" d="100"/>
        </p:scale>
        <p:origin x="2106" y="9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4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슬라이드는 </a:t>
            </a:r>
            <a:r>
              <a:rPr lang="en-US" altLang="ko-KR" b="1" dirty="0" err="1" smtClean="0"/>
              <a:t>WinForms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초기 </a:t>
            </a:r>
            <a:r>
              <a:rPr lang="en-US" altLang="ko-KR" b="1" dirty="0" smtClean="0"/>
              <a:t>.NET </a:t>
            </a:r>
            <a:r>
              <a:rPr lang="ko-KR" altLang="en-US" b="1" dirty="0" smtClean="0"/>
              <a:t>교육자료에서 사용되던 </a:t>
            </a:r>
            <a:r>
              <a:rPr lang="ko-KR" altLang="en-US" b="1" dirty="0" err="1" smtClean="0"/>
              <a:t>방식인듯</a:t>
            </a:r>
            <a:r>
              <a:rPr lang="ko-KR" altLang="en-US" b="1" dirty="0" smtClean="0"/>
              <a:t> 함</a:t>
            </a:r>
            <a:endParaRPr lang="en-US" altLang="ko-KR" b="1" dirty="0" smtClean="0"/>
          </a:p>
          <a:p>
            <a:r>
              <a:rPr lang="en-US" altLang="ko-KR" b="1" dirty="0" smtClean="0"/>
              <a:t>WPF</a:t>
            </a:r>
            <a:r>
              <a:rPr lang="ko-KR" altLang="en-US" b="1" dirty="0" smtClean="0"/>
              <a:t>에선 안씀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3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는 컴퓨터가 접근할 수 있는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리소스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위치를 식별하는 문자열</a:t>
            </a:r>
            <a:endParaRPr lang="en-US" altLang="ko-KR" dirty="0" smtClean="0"/>
          </a:p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: https://www.naver.com</a:t>
            </a:r>
          </a:p>
          <a:p>
            <a:r>
              <a:rPr lang="ko-KR" altLang="en-US" dirty="0" smtClean="0"/>
              <a:t>로컬 파일 경로</a:t>
            </a:r>
            <a:r>
              <a:rPr lang="en-US" altLang="ko-KR" dirty="0" smtClean="0"/>
              <a:t>: C:/Users/damon/dog.jpg</a:t>
            </a:r>
          </a:p>
          <a:p>
            <a:r>
              <a:rPr lang="ko-KR" altLang="en-US" dirty="0" smtClean="0"/>
              <a:t>이메일 주소</a:t>
            </a:r>
            <a:r>
              <a:rPr lang="en-US" altLang="ko-KR" dirty="0" smtClean="0"/>
              <a:t>: mailto:hello@example.com</a:t>
            </a:r>
            <a:br>
              <a:rPr lang="en-US" altLang="ko-KR" dirty="0" smtClean="0"/>
            </a:br>
            <a:r>
              <a:rPr lang="ko-KR" altLang="en-US" dirty="0" smtClean="0"/>
              <a:t>이런 건 전부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의 일종</a:t>
            </a:r>
            <a:endParaRPr lang="en-US" altLang="ko-KR" dirty="0" smtClean="0"/>
          </a:p>
          <a:p>
            <a:r>
              <a:rPr lang="en-US" altLang="ko-KR" dirty="0" smtClean="0"/>
              <a:t>URI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"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(Location)"</a:t>
            </a:r>
            <a:r>
              <a:rPr lang="ko-KR" altLang="en-US" dirty="0" smtClean="0"/>
              <a:t>를 포함한 것 </a:t>
            </a:r>
            <a:r>
              <a:rPr lang="en-US" altLang="ko-KR" dirty="0" smtClean="0"/>
              <a:t>https://www.google.com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C#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URL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왜써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 등 </a:t>
            </a:r>
            <a:r>
              <a:rPr lang="ko-KR" altLang="en-US" b="1" dirty="0" smtClean="0"/>
              <a:t>경로를 안전하게 표현</a:t>
            </a:r>
            <a:r>
              <a:rPr lang="ko-KR" altLang="en-US" dirty="0" smtClean="0"/>
              <a:t>하기 위해 사용</a:t>
            </a:r>
            <a:endParaRPr lang="en-US" altLang="ko-KR" b="1" dirty="0" smtClean="0"/>
          </a:p>
          <a:p>
            <a:r>
              <a:rPr lang="ko-KR" altLang="en-US" dirty="0" smtClean="0"/>
              <a:t>경로로 문자열 대신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 smtClean="0"/>
              <a:t>siteUri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사이트 주소를 나타내는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 중 </a:t>
            </a:r>
            <a:r>
              <a:rPr lang="en-US" altLang="ko-KR" dirty="0" smtClean="0"/>
              <a:t>URL</a:t>
            </a:r>
          </a:p>
          <a:p>
            <a:r>
              <a:rPr lang="en-US" altLang="ko-KR" dirty="0" err="1" smtClean="0"/>
              <a:t>fileUri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윈도우의 파일 경로를 나타내는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3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클래스는 경로가 어떤 방식인지 명확히 알려줘야 합니다</a:t>
            </a:r>
            <a:endParaRPr lang="en-US" altLang="ko-KR" dirty="0" smtClean="0"/>
          </a:p>
          <a:p>
            <a:r>
              <a:rPr lang="en-US" altLang="ko-KR" dirty="0" smtClean="0"/>
              <a:t>new Uri(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UriKind</a:t>
            </a:r>
            <a:r>
              <a:rPr lang="en-US" altLang="ko-KR" dirty="0" smtClean="0"/>
              <a:t>.???) </a:t>
            </a:r>
            <a:r>
              <a:rPr lang="ko-KR" altLang="en-US" dirty="0" smtClean="0"/>
              <a:t>형태로 </a:t>
            </a:r>
            <a:r>
              <a:rPr lang="ko-KR" altLang="en-US" b="1" dirty="0" smtClean="0"/>
              <a:t>경로 타입을 선택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// [1] </a:t>
            </a:r>
            <a:r>
              <a:rPr lang="ko-KR" altLang="en-US" dirty="0" err="1" smtClean="0"/>
              <a:t>상대경로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Resource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(Pack URI </a:t>
            </a:r>
            <a:r>
              <a:rPr lang="ko-KR" altLang="en-US" dirty="0" smtClean="0"/>
              <a:t>형식 </a:t>
            </a:r>
            <a:r>
              <a:rPr lang="ko-KR" altLang="en-US" dirty="0" err="1" smtClean="0"/>
              <a:t>축약형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실행파일 기준 상대경로로 해석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uriSource1 = new Uri(@"/WpfApp3;component/Resources/dog.jpg", </a:t>
            </a:r>
            <a:r>
              <a:rPr lang="en-US" altLang="ko-KR" dirty="0" err="1" smtClean="0"/>
              <a:t>UriKind.Relative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 [2]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Content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파일 경로 </a:t>
            </a:r>
            <a:r>
              <a:rPr lang="en-US" altLang="ko-KR" dirty="0" smtClean="0"/>
              <a:t>- C:\, http://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해석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uriSource2 = new Uri(@"D:/Source/WpfApp3/Resources/dog.jpg", </a:t>
            </a:r>
            <a:r>
              <a:rPr lang="en-US" altLang="ko-KR" dirty="0" err="1" smtClean="0"/>
              <a:t>UriKind.Absolute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 [3] </a:t>
            </a:r>
            <a:r>
              <a:rPr lang="ko-KR" altLang="en-US" dirty="0" smtClean="0"/>
              <a:t>상대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절대 </a:t>
            </a:r>
            <a:r>
              <a:rPr lang="ko-KR" altLang="en-US" dirty="0" err="1" smtClean="0"/>
              <a:t>자동판단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둘 중 자동 판별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uriSource3 = new Uri(@"/WpfApp3;component/Resources/dog.jpg", </a:t>
            </a:r>
            <a:r>
              <a:rPr lang="en-US" altLang="ko-KR" dirty="0" err="1" smtClean="0"/>
              <a:t>UriKind.RelativeOrAbsolute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@?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있는 그대로의 문자열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경로에서 </a:t>
            </a:r>
            <a:r>
              <a:rPr lang="en-US" altLang="ko-KR" dirty="0" smtClean="0"/>
              <a:t>\ </a:t>
            </a:r>
            <a:r>
              <a:rPr lang="ko-KR" altLang="en-US" dirty="0" smtClean="0"/>
              <a:t>같은 이스케이프 문자를 피하기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Pack URI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WPF </a:t>
            </a:r>
            <a:r>
              <a:rPr lang="ko-KR" altLang="en-US" dirty="0" smtClean="0"/>
              <a:t>전용 리소스를 참조할 수 있는 특별한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체계</a:t>
            </a:r>
            <a:endParaRPr lang="en-US" altLang="ko-KR" dirty="0" smtClean="0"/>
          </a:p>
          <a:p>
            <a:r>
              <a:rPr lang="en-US" altLang="ko-KR" dirty="0" smtClean="0"/>
              <a:t>WPF</a:t>
            </a:r>
            <a:r>
              <a:rPr lang="ko-KR" altLang="en-US" dirty="0" smtClean="0"/>
              <a:t>에서는 단순한 경로</a:t>
            </a:r>
            <a:r>
              <a:rPr lang="en-US" altLang="ko-KR" dirty="0" smtClean="0"/>
              <a:t>("Assets/dog.jpg")</a:t>
            </a:r>
            <a:r>
              <a:rPr lang="ko-KR" altLang="en-US" dirty="0" smtClean="0"/>
              <a:t>로는</a:t>
            </a:r>
            <a:br>
              <a:rPr lang="ko-KR" altLang="en-US" dirty="0" smtClean="0"/>
            </a:br>
            <a:r>
              <a:rPr lang="ko-KR" altLang="en-US" dirty="0" smtClean="0"/>
              <a:t>외부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ResourceDictionary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스타일에서 </a:t>
            </a:r>
            <a:r>
              <a:rPr lang="ko-KR" altLang="en-US" b="1" dirty="0" smtClean="0"/>
              <a:t>리소스를 찾을 수 없는 경우가 많습니다</a:t>
            </a:r>
            <a:r>
              <a:rPr lang="en-US" altLang="ko-KR" b="1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그래서 정확히 경로를 지정하기 위해 </a:t>
            </a:r>
            <a:r>
              <a:rPr lang="en-US" altLang="ko-KR" b="1" dirty="0" smtClean="0"/>
              <a:t>pack://</a:t>
            </a:r>
            <a:r>
              <a:rPr lang="ko-KR" altLang="en-US" b="1" dirty="0" smtClean="0"/>
              <a:t>로 시작하는 </a:t>
            </a:r>
            <a:r>
              <a:rPr lang="en-US" altLang="ko-KR" b="1" dirty="0" smtClean="0"/>
              <a:t>URI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3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Embedded Resource: </a:t>
            </a:r>
            <a:r>
              <a:rPr lang="ko-KR" altLang="en-US" dirty="0"/>
              <a:t>주로 데이터 파일</a:t>
            </a:r>
            <a:r>
              <a:rPr lang="en-US" altLang="ko-KR" dirty="0"/>
              <a:t>, </a:t>
            </a:r>
            <a:r>
              <a:rPr lang="ko-KR" altLang="en-US" dirty="0"/>
              <a:t>이미지 등 비정적 파일을 어셈블리에 포함시킬 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Resource: WPF </a:t>
            </a:r>
            <a:r>
              <a:rPr lang="ko-KR" altLang="en-US" dirty="0"/>
              <a:t>애플리케이션 내에서 스타일</a:t>
            </a:r>
            <a:r>
              <a:rPr lang="en-US" altLang="ko-KR" dirty="0"/>
              <a:t>, </a:t>
            </a:r>
            <a:r>
              <a:rPr lang="ko-KR" altLang="en-US" dirty="0"/>
              <a:t>컨트롤 템플릿 등 </a:t>
            </a:r>
            <a:r>
              <a:rPr lang="en-US" altLang="ko-KR" dirty="0"/>
              <a:t>UI </a:t>
            </a:r>
            <a:r>
              <a:rPr lang="ko-KR" altLang="en-US" dirty="0"/>
              <a:t>관련 리소스를 정의할 때 사용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Build Action</a:t>
            </a:r>
          </a:p>
          <a:p>
            <a:r>
              <a:rPr lang="en-US" altLang="ko-KR" dirty="0" smtClean="0"/>
              <a:t>Visual Studio</a:t>
            </a:r>
            <a:r>
              <a:rPr lang="ko-KR" altLang="en-US" dirty="0" smtClean="0"/>
              <a:t>에서 </a:t>
            </a:r>
            <a:r>
              <a:rPr lang="ko-KR" altLang="en-US" b="1" dirty="0" smtClean="0"/>
              <a:t>파일을 프로젝트에 추가했을 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해당 파일을 </a:t>
            </a:r>
            <a:r>
              <a:rPr lang="ko-KR" altLang="en-US" b="1" dirty="0" smtClean="0"/>
              <a:t>빌드할 때 어떻게 처리할지를 정하는 </a:t>
            </a:r>
            <a:r>
              <a:rPr lang="ko-KR" altLang="en-US" b="1" dirty="0" err="1" smtClean="0"/>
              <a:t>설정값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None</a:t>
            </a:r>
          </a:p>
          <a:p>
            <a:r>
              <a:rPr lang="ko-KR" altLang="en-US" dirty="0" smtClean="0"/>
              <a:t>아무 작업 안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빌드 대상이 아님</a:t>
            </a:r>
            <a:endParaRPr lang="en-US" altLang="ko-KR" dirty="0" smtClean="0"/>
          </a:p>
          <a:p>
            <a:r>
              <a:rPr lang="ko-KR" altLang="en-US" dirty="0" smtClean="0"/>
              <a:t>실행 파일에도 포함 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복사도 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Embedded Resource</a:t>
            </a:r>
          </a:p>
          <a:p>
            <a:r>
              <a:rPr lang="en-US" altLang="ko-KR" dirty="0" smtClean="0"/>
              <a:t>DLL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안에 바이너리로 포함됨 </a:t>
            </a:r>
            <a:r>
              <a:rPr lang="en-US" altLang="ko-KR" dirty="0" smtClean="0"/>
              <a:t>– WPF </a:t>
            </a:r>
            <a:r>
              <a:rPr lang="ko-KR" altLang="en-US" dirty="0" smtClean="0"/>
              <a:t>에서 거의 안씀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Resource</a:t>
            </a:r>
          </a:p>
          <a:p>
            <a:r>
              <a:rPr lang="en-US" altLang="ko-KR" dirty="0" smtClean="0"/>
              <a:t>WPF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XAML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로 접근 가능한 리소스</a:t>
            </a:r>
            <a:endParaRPr lang="en-US" altLang="ko-KR" dirty="0" smtClean="0"/>
          </a:p>
          <a:p>
            <a:r>
              <a:rPr lang="ko-KR" altLang="en-US" dirty="0" smtClean="0"/>
              <a:t>실행 파일 또는 </a:t>
            </a:r>
            <a:r>
              <a:rPr lang="en-US" altLang="ko-KR" dirty="0" smtClean="0"/>
              <a:t>DLL </a:t>
            </a:r>
            <a:r>
              <a:rPr lang="ko-KR" altLang="en-US" dirty="0" smtClean="0"/>
              <a:t>안에 포함됨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2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7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5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학생들이 자주 쓰는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AutoGenerateColumns</a:t>
            </a:r>
            <a:r>
              <a:rPr lang="en-US" altLang="ko-KR" dirty="0" smtClean="0"/>
              <a:t> = True" </a:t>
            </a:r>
            <a:r>
              <a:rPr lang="ko-KR" altLang="en-US" dirty="0" smtClean="0"/>
              <a:t>자동 열 생성 방식 대신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b="1" dirty="0" err="1" smtClean="0"/>
              <a:t>커스텀</a:t>
            </a:r>
            <a:r>
              <a:rPr lang="ko-KR" altLang="en-US" b="1" dirty="0" smtClean="0"/>
              <a:t> 컬럼 헤더를 수동으로 구성하는 법</a:t>
            </a:r>
            <a:r>
              <a:rPr lang="ko-KR" altLang="en-US" dirty="0" smtClean="0"/>
              <a:t>을 보여주고 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2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dpark.tistory.com/2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uri?view=net-7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ko-kr/visualstudio/ide/build-actions?view=vs-2022&amp;WT.mc_id=DT-MVP-5000651" TargetMode="External"/><Relationship Id="rId4" Type="http://schemas.openxmlformats.org/officeDocument/2006/relationships/hyperlink" Target="https://kaki104.tistory.com/87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2864795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도구상자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심화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32" b="41"/>
          <a:stretch/>
        </p:blipFill>
        <p:spPr>
          <a:xfrm>
            <a:off x="501044" y="1418605"/>
            <a:ext cx="111899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코드에서 변경하기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26B9B-4043-E73A-4C6C-FC6B5CDFC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b="2380"/>
          <a:stretch/>
        </p:blipFill>
        <p:spPr>
          <a:xfrm>
            <a:off x="184066" y="2537826"/>
            <a:ext cx="11823868" cy="2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25C843-0F3E-4FC2-1B8E-4AC76826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3" y="1923840"/>
            <a:ext cx="5191850" cy="301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C84550-2EA9-C6BA-8C76-BA72C96E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8" y="1923840"/>
            <a:ext cx="5296639" cy="2972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873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4068A-FAF6-9DC7-7F8E-0314AC4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이미지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ADB78-B92E-2EDE-1190-69B026B8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이미지 파일을 불러오면 버튼이 불러온 이미지로 바뀌는 프로그램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제작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OpenFileDialog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경로는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URI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사용하여 가져오기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버튼의 크기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 이미지 크기와 같게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변경되도록 하기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Repo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 업로드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7E67C-ECAA-EEC7-C2A0-EB923AE1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7E676-085C-DB39-8A01-68AF6D12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9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11FA-4EE9-4FD7-BCD0-FF1E4C8F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– DataGrid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18439EA-7CA0-A964-1EBB-3BFB302E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652" y="1825625"/>
            <a:ext cx="7720696" cy="43513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D545-98DF-8821-4F4B-9B4A1056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26FE3B-A949-66B5-31B3-71BB2BEE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DB0AC-AB66-F096-D810-B9390BF9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1" y="1824326"/>
            <a:ext cx="2429214" cy="16099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81EF11-D3F3-A282-5A2A-E616AB6A7033}"/>
              </a:ext>
            </a:extLst>
          </p:cNvPr>
          <p:cNvCxnSpPr/>
          <p:nvPr/>
        </p:nvCxnSpPr>
        <p:spPr>
          <a:xfrm>
            <a:off x="2610998" y="2629301"/>
            <a:ext cx="661012" cy="31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07E002-05CA-81BC-241A-82FF3640BEDA}"/>
              </a:ext>
            </a:extLst>
          </p:cNvPr>
          <p:cNvCxnSpPr>
            <a:cxnSpLocks/>
          </p:cNvCxnSpPr>
          <p:nvPr/>
        </p:nvCxnSpPr>
        <p:spPr>
          <a:xfrm>
            <a:off x="5330329" y="2363060"/>
            <a:ext cx="765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D4BC97-ED4C-C19C-5C28-79452BEB497A}"/>
              </a:ext>
            </a:extLst>
          </p:cNvPr>
          <p:cNvSpPr txBox="1"/>
          <p:nvPr/>
        </p:nvSpPr>
        <p:spPr>
          <a:xfrm>
            <a:off x="6096000" y="217839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Label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8B49E9-A4F6-DD8F-DA2B-E162519E47E1}"/>
              </a:ext>
            </a:extLst>
          </p:cNvPr>
          <p:cNvCxnSpPr>
            <a:cxnSpLocks/>
          </p:cNvCxnSpPr>
          <p:nvPr/>
        </p:nvCxnSpPr>
        <p:spPr>
          <a:xfrm flipV="1">
            <a:off x="4564658" y="1824326"/>
            <a:ext cx="944930" cy="52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001100-45DA-0329-1361-89851C4B09AC}"/>
              </a:ext>
            </a:extLst>
          </p:cNvPr>
          <p:cNvSpPr txBox="1"/>
          <p:nvPr/>
        </p:nvSpPr>
        <p:spPr>
          <a:xfrm>
            <a:off x="5509588" y="15927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Button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F86C6-7987-E470-F8AF-EB0BDE30E2FA}"/>
              </a:ext>
            </a:extLst>
          </p:cNvPr>
          <p:cNvSpPr txBox="1"/>
          <p:nvPr/>
        </p:nvSpPr>
        <p:spPr>
          <a:xfrm>
            <a:off x="3583580" y="3977148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</a:t>
            </a:r>
            <a:r>
              <a:rPr lang="en-US" altLang="ko-KR"/>
              <a:t>(DataGrid) </a:t>
            </a:r>
            <a:r>
              <a:rPr lang="ko-KR" altLang="en-US"/>
              <a:t>형태의 데이터를 표현하기 위한 도구</a:t>
            </a:r>
          </a:p>
        </p:txBody>
      </p:sp>
    </p:spTree>
    <p:extLst>
      <p:ext uri="{BB962C8B-B14F-4D97-AF65-F5344CB8AC3E}">
        <p14:creationId xmlns:p14="http://schemas.microsoft.com/office/powerpoint/2010/main" val="429145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XAML </a:t>
            </a:r>
            <a:r>
              <a:rPr lang="ko-KR" altLang="en-US"/>
              <a:t>코드로 헤더 데이터</a:t>
            </a:r>
            <a:r>
              <a:rPr lang="en-US" altLang="ko-KR"/>
              <a:t>(</a:t>
            </a:r>
            <a:r>
              <a:rPr lang="ko-KR" altLang="en-US"/>
              <a:t>컬럼</a:t>
            </a:r>
            <a:r>
              <a:rPr lang="en-US" altLang="ko-KR"/>
              <a:t>)</a:t>
            </a:r>
            <a:r>
              <a:rPr lang="ko-KR" altLang="en-US"/>
              <a:t> 추가하기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7C451D-117A-B812-E344-B5FAED39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6" y="3299377"/>
            <a:ext cx="10853627" cy="2553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A503BD-FD2E-1D95-CC95-D691A3760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5316"/>
            <a:ext cx="7760264" cy="7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AutoGenerateColumns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en-US" altLang="ko-KR"/>
              <a:t>DataGrid</a:t>
            </a:r>
            <a:r>
              <a:rPr lang="ko-KR" altLang="en-US"/>
              <a:t>로 데이터가 입력될 때 자동으로 컬럼을 생성해주는 기능</a:t>
            </a:r>
            <a:endParaRPr lang="en-US" altLang="ko-KR"/>
          </a:p>
          <a:p>
            <a:r>
              <a:rPr lang="en-US" altLang="ko-KR"/>
              <a:t>CanUserAddRows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ko-KR" altLang="en-US"/>
              <a:t>사용자가 표에 직접 컬럼을 추가할 수 있게 해주는 기능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B5B882-4287-E73B-F352-335FE9A8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5" y="5024080"/>
            <a:ext cx="10905915" cy="3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데이터 추가하기</a:t>
            </a:r>
            <a:endParaRPr lang="en-US" altLang="ko-KR"/>
          </a:p>
          <a:p>
            <a:pPr lvl="1"/>
            <a:r>
              <a:rPr lang="en-US" altLang="ko-KR"/>
              <a:t>List </a:t>
            </a:r>
            <a:r>
              <a:rPr lang="ko-KR" altLang="en-US"/>
              <a:t>생성후 </a:t>
            </a:r>
            <a:r>
              <a:rPr lang="en-US" altLang="ko-KR"/>
              <a:t>DataGrid</a:t>
            </a:r>
            <a:r>
              <a:rPr lang="ko-KR" altLang="en-US"/>
              <a:t>에 추가</a:t>
            </a:r>
            <a:endParaRPr lang="en-US" altLang="ko-KR"/>
          </a:p>
          <a:p>
            <a:pPr lvl="1"/>
            <a:r>
              <a:rPr lang="en-US" altLang="ko-KR"/>
              <a:t>List</a:t>
            </a:r>
            <a:r>
              <a:rPr lang="ko-KR" altLang="en-US"/>
              <a:t>에 들어갈 데이터는 클래스</a:t>
            </a:r>
            <a:r>
              <a:rPr lang="en-US" altLang="ko-KR"/>
              <a:t>, </a:t>
            </a:r>
            <a:r>
              <a:rPr lang="ko-KR" altLang="en-US"/>
              <a:t>구조체 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9BE297-DE4E-7053-69D8-5834A740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0" y="1110750"/>
            <a:ext cx="3624100" cy="27428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6EB37E-3867-4F21-D118-D2E158EC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6" y="3862504"/>
            <a:ext cx="10544354" cy="18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6DAA8B2-EC0D-ADF0-C8B4-CBB2D7DC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30" y="1325563"/>
            <a:ext cx="8047939" cy="45359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DataGrid</a:t>
            </a:r>
            <a:r>
              <a:rPr lang="ko-KR" altLang="en-US"/>
              <a:t>에서 원하는 값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D25EBF-F1FB-0D97-591A-7C44CE81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136"/>
            <a:ext cx="6854627" cy="3317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506A19-8F58-A2D6-E408-BEDD57CE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239" y="1346120"/>
            <a:ext cx="2972215" cy="222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1EC33C-5AC8-7C31-9177-F1FE0B90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397" y="3856372"/>
            <a:ext cx="273405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FFFCB-4C5A-6D8F-9AA3-F46C250A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9" y="2085815"/>
            <a:ext cx="2448267" cy="260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65611-A061-9051-E750-BB48F5C7B009}"/>
              </a:ext>
            </a:extLst>
          </p:cNvPr>
          <p:cNvSpPr txBox="1"/>
          <p:nvPr/>
        </p:nvSpPr>
        <p:spPr>
          <a:xfrm>
            <a:off x="542236" y="4781320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이미지를 표시하는데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91286F-8AA8-1DBA-2381-425FF5E8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041" y="3919187"/>
            <a:ext cx="2629267" cy="172426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50827E-4188-EFBF-C7C8-A7DCE84E3EB6}"/>
              </a:ext>
            </a:extLst>
          </p:cNvPr>
          <p:cNvCxnSpPr/>
          <p:nvPr/>
        </p:nvCxnSpPr>
        <p:spPr>
          <a:xfrm>
            <a:off x="4131325" y="5199961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A5966DD1-9F48-D58A-24C7-45C145AD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10" y="1421176"/>
            <a:ext cx="7956665" cy="4568041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A3D15D-2C13-901F-9CA4-6BC982B76341}"/>
              </a:ext>
            </a:extLst>
          </p:cNvPr>
          <p:cNvCxnSpPr>
            <a:cxnSpLocks/>
          </p:cNvCxnSpPr>
          <p:nvPr/>
        </p:nvCxnSpPr>
        <p:spPr>
          <a:xfrm>
            <a:off x="5420299" y="3573423"/>
            <a:ext cx="4028501" cy="111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9F7672-A06C-0DD7-BF44-798D096F74B0}"/>
              </a:ext>
            </a:extLst>
          </p:cNvPr>
          <p:cNvSpPr txBox="1"/>
          <p:nvPr/>
        </p:nvSpPr>
        <p:spPr>
          <a:xfrm>
            <a:off x="6514188" y="405440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141888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578B-0A0D-77F8-DFCC-66C7C37D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DataGrid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5F529-7DAD-2B60-C9B1-D41FEAD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DataGrid, Button,</a:t>
            </a:r>
            <a:r>
              <a:rPr lang="ko-KR" altLang="en-US"/>
              <a:t> </a:t>
            </a:r>
            <a:r>
              <a:rPr lang="en-US" altLang="ko-KR"/>
              <a:t>Label</a:t>
            </a:r>
            <a:r>
              <a:rPr lang="ko-KR" altLang="en-US"/>
              <a:t>을 사용하는 윈도우를 제작</a:t>
            </a:r>
            <a:endParaRPr lang="en-US" altLang="ko-KR"/>
          </a:p>
          <a:p>
            <a:r>
              <a:rPr lang="en-US" altLang="ko-KR">
                <a:solidFill>
                  <a:schemeClr val="accent6"/>
                </a:solidFill>
              </a:rPr>
              <a:t>File Open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으로 </a:t>
            </a:r>
            <a:r>
              <a:rPr lang="ko-KR" altLang="en-US">
                <a:solidFill>
                  <a:schemeClr val="accent6"/>
                </a:solidFill>
              </a:rPr>
              <a:t>이름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나이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설명</a:t>
            </a:r>
            <a:r>
              <a:rPr lang="ko-KR" altLang="en-US"/>
              <a:t>이 적힌 </a:t>
            </a:r>
            <a:r>
              <a:rPr lang="en-US" altLang="ko-KR">
                <a:solidFill>
                  <a:schemeClr val="accent6"/>
                </a:solidFill>
              </a:rPr>
              <a:t>CSV </a:t>
            </a:r>
            <a:r>
              <a:rPr lang="ko-KR" altLang="en-US">
                <a:solidFill>
                  <a:schemeClr val="accent6"/>
                </a:solidFill>
              </a:rPr>
              <a:t>파일</a:t>
            </a:r>
            <a:r>
              <a:rPr lang="ko-KR" altLang="en-US"/>
              <a:t>을 불러와서 내용을 </a:t>
            </a:r>
            <a:r>
              <a:rPr lang="en-US" altLang="ko-KR"/>
              <a:t>DataGrid</a:t>
            </a:r>
            <a:r>
              <a:rPr lang="ko-KR" altLang="en-US"/>
              <a:t>에 표시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OpenFileDialog</a:t>
            </a:r>
            <a:r>
              <a:rPr lang="ko-KR" altLang="en-US"/>
              <a:t>를 이용할 것</a:t>
            </a:r>
            <a:endParaRPr lang="en-US" altLang="ko-KR"/>
          </a:p>
          <a:p>
            <a:pPr lvl="1"/>
            <a:r>
              <a:rPr lang="en-US" altLang="ko-KR"/>
              <a:t>CSV </a:t>
            </a:r>
            <a:r>
              <a:rPr lang="ko-KR" altLang="en-US"/>
              <a:t>파일을 가져오고 파싱</a:t>
            </a:r>
            <a:r>
              <a:rPr lang="en-US" altLang="ko-KR"/>
              <a:t>(</a:t>
            </a:r>
            <a:r>
              <a:rPr lang="ko-KR" altLang="en-US"/>
              <a:t>해석</a:t>
            </a:r>
            <a:r>
              <a:rPr lang="en-US" altLang="ko-KR"/>
              <a:t>)</a:t>
            </a:r>
            <a:r>
              <a:rPr lang="ko-KR" altLang="en-US"/>
              <a:t>할 때 </a:t>
            </a:r>
            <a:r>
              <a:rPr lang="en-US" altLang="ko-KR">
                <a:solidFill>
                  <a:schemeClr val="accent6"/>
                </a:solidFill>
              </a:rPr>
              <a:t>try, catch</a:t>
            </a:r>
            <a:r>
              <a:rPr lang="en-US" altLang="ko-KR"/>
              <a:t> </a:t>
            </a:r>
            <a:r>
              <a:rPr lang="ko-KR" altLang="en-US"/>
              <a:t>처리할 것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Label</a:t>
            </a:r>
            <a:r>
              <a:rPr lang="ko-KR" altLang="en-US"/>
              <a:t>은 선택된 파일의 경로를 표시하는데 사용</a:t>
            </a:r>
            <a:endParaRPr lang="en-US" altLang="ko-KR"/>
          </a:p>
          <a:p>
            <a:r>
              <a:rPr lang="en-US" altLang="ko-KR"/>
              <a:t>DataGrid</a:t>
            </a:r>
            <a:r>
              <a:rPr lang="ko-KR" altLang="en-US"/>
              <a:t>에 있는 행을 선택 후 </a:t>
            </a:r>
            <a:r>
              <a:rPr lang="en-US" altLang="ko-KR">
                <a:solidFill>
                  <a:schemeClr val="accent6"/>
                </a:solidFill>
              </a:rPr>
              <a:t>Get Data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 클릭시 </a:t>
            </a:r>
            <a:r>
              <a:rPr lang="ko-KR" altLang="en-US">
                <a:solidFill>
                  <a:schemeClr val="accent6"/>
                </a:solidFill>
              </a:rPr>
              <a:t>선택된 행의 이름</a:t>
            </a:r>
            <a:r>
              <a:rPr lang="ko-KR" altLang="en-US"/>
              <a:t>을 출력하는 메시지박스 띄우기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49403-75C4-90FE-6FD3-BE8B1C5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A7D7A-BE97-9574-DA25-12F78044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537F3-540D-F364-9B07-3DF90FD09E22}"/>
              </a:ext>
            </a:extLst>
          </p:cNvPr>
          <p:cNvSpPr txBox="1"/>
          <p:nvPr/>
        </p:nvSpPr>
        <p:spPr>
          <a:xfrm>
            <a:off x="4949719" y="5531466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태그의 </a:t>
            </a:r>
            <a:r>
              <a:rPr lang="en-US" altLang="ko-KR"/>
              <a:t>Source</a:t>
            </a:r>
            <a:r>
              <a:rPr lang="ko-KR" altLang="en-US"/>
              <a:t>를 이미지 파일 이름으로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22B94D-3978-D673-DF0F-742B9E43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9" y="5064676"/>
            <a:ext cx="4201111" cy="466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6BE0B3-3DCC-FC0D-0ECE-DB7D288A7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7"/>
          <a:stretch/>
        </p:blipFill>
        <p:spPr>
          <a:xfrm>
            <a:off x="7159740" y="971599"/>
            <a:ext cx="3982180" cy="3031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097779-2F43-50D0-4205-DCEEC5C71F03}"/>
              </a:ext>
            </a:extLst>
          </p:cNvPr>
          <p:cNvSpPr txBox="1"/>
          <p:nvPr/>
        </p:nvSpPr>
        <p:spPr>
          <a:xfrm>
            <a:off x="9314096" y="389948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이미지가 추가됨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36479-8D49-2C33-B4DD-5A951B94E71F}"/>
              </a:ext>
            </a:extLst>
          </p:cNvPr>
          <p:cNvSpPr txBox="1"/>
          <p:nvPr/>
        </p:nvSpPr>
        <p:spPr>
          <a:xfrm>
            <a:off x="558077" y="2402594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r>
              <a:rPr lang="en-US" altLang="ko-KR"/>
              <a:t>&gt; Add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Existing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792F308-9066-A58B-B672-EE88B806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77" y="1340059"/>
            <a:ext cx="5503034" cy="969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5CD57A-7621-F646-82DD-ED24BFB91E17}"/>
              </a:ext>
            </a:extLst>
          </p:cNvPr>
          <p:cNvSpPr txBox="1"/>
          <p:nvPr/>
        </p:nvSpPr>
        <p:spPr>
          <a:xfrm>
            <a:off x="558077" y="5512962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파일 선택 시 프로젝트에 추가됨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4FE8805-3E54-536E-D3B0-299611B6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77" y="3659507"/>
            <a:ext cx="2629267" cy="172426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DD201B-3C79-0E62-B027-1215B7ACA083}"/>
              </a:ext>
            </a:extLst>
          </p:cNvPr>
          <p:cNvCxnSpPr/>
          <p:nvPr/>
        </p:nvCxnSpPr>
        <p:spPr>
          <a:xfrm>
            <a:off x="1006999" y="4937276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B56DAB-5F45-91A1-B9A9-B05B4285537E}"/>
              </a:ext>
            </a:extLst>
          </p:cNvPr>
          <p:cNvCxnSpPr>
            <a:cxnSpLocks/>
          </p:cNvCxnSpPr>
          <p:nvPr/>
        </p:nvCxnSpPr>
        <p:spPr>
          <a:xfrm flipH="1">
            <a:off x="2853369" y="2841060"/>
            <a:ext cx="154236" cy="818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266979E-B7BB-45F3-A459-65BCF5BED74E}"/>
              </a:ext>
            </a:extLst>
          </p:cNvPr>
          <p:cNvCxnSpPr>
            <a:cxnSpLocks/>
          </p:cNvCxnSpPr>
          <p:nvPr/>
        </p:nvCxnSpPr>
        <p:spPr>
          <a:xfrm>
            <a:off x="3344483" y="4397282"/>
            <a:ext cx="1502939" cy="758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D1EFDF-7BE0-2F03-DC57-261960865732}"/>
              </a:ext>
            </a:extLst>
          </p:cNvPr>
          <p:cNvCxnSpPr>
            <a:cxnSpLocks/>
          </p:cNvCxnSpPr>
          <p:nvPr/>
        </p:nvCxnSpPr>
        <p:spPr>
          <a:xfrm flipV="1">
            <a:off x="9253127" y="4344898"/>
            <a:ext cx="643795" cy="815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3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22395-3FBB-5A70-7D92-AD74B043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B3EFB-88E5-E094-090C-05FA21E5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혹시 이미지가 나타나지 않는다면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</a:p>
          <a:p>
            <a:r>
              <a:rPr lang="ko-KR" altLang="en-US" dirty="0"/>
              <a:t>이미지를 리소스로 추가하고 빌드 옵션을 변경하기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프로젝트 우 클릭 </a:t>
            </a:r>
            <a:r>
              <a:rPr lang="en-US" altLang="ko-KR" dirty="0"/>
              <a:t>&gt; Add &gt; New Item &gt; Resource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Resource1.resx </a:t>
            </a:r>
            <a:r>
              <a:rPr lang="ko-KR" altLang="en-US" dirty="0"/>
              <a:t>파일을 열고 상단에 </a:t>
            </a:r>
            <a:r>
              <a:rPr lang="en-US" altLang="ko-KR" dirty="0"/>
              <a:t>Add Resource &gt; </a:t>
            </a:r>
            <a:r>
              <a:rPr lang="ko-KR" altLang="en-US" dirty="0"/>
              <a:t>이미지 파일 선택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솔루션 탐색기에 </a:t>
            </a:r>
            <a:r>
              <a:rPr lang="en-US" altLang="ko-KR" dirty="0"/>
              <a:t>Resource </a:t>
            </a:r>
            <a:r>
              <a:rPr lang="ko-KR" altLang="en-US" dirty="0"/>
              <a:t>폴더 내부의 이미지 파일 선택 후 </a:t>
            </a:r>
            <a:r>
              <a:rPr lang="en-US" altLang="ko-KR" dirty="0"/>
              <a:t>Properties </a:t>
            </a:r>
            <a:r>
              <a:rPr lang="ko-KR" altLang="en-US" dirty="0"/>
              <a:t>창에서 </a:t>
            </a:r>
            <a:r>
              <a:rPr lang="en-US" altLang="ko-KR" dirty="0"/>
              <a:t>Build Action</a:t>
            </a:r>
            <a:r>
              <a:rPr lang="ko-KR" altLang="en-US" dirty="0"/>
              <a:t>을 </a:t>
            </a:r>
            <a:r>
              <a:rPr lang="en-US" altLang="ko-KR" dirty="0"/>
              <a:t>Resource</a:t>
            </a:r>
            <a:r>
              <a:rPr lang="ko-KR" altLang="en-US" dirty="0"/>
              <a:t>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8B75A-4D64-CA78-4C41-336FC431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6895E-6328-253F-DC0C-F705DAC1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C4C01923-BF8D-DC99-35FD-A176D3E1324A}"/>
              </a:ext>
            </a:extLst>
          </p:cNvPr>
          <p:cNvSpPr txBox="1"/>
          <p:nvPr/>
        </p:nvSpPr>
        <p:spPr>
          <a:xfrm>
            <a:off x="7534275" y="298454"/>
            <a:ext cx="6115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참고 자료</a:t>
            </a:r>
            <a:endParaRPr lang="en-US" altLang="ko-KR" sz="2400" dirty="0">
              <a:hlinkClick r:id="rId3"/>
            </a:endParaRPr>
          </a:p>
          <a:p>
            <a:r>
              <a:rPr lang="ko-KR" altLang="en-US" sz="2400" dirty="0">
                <a:hlinkClick r:id="rId3"/>
              </a:rPr>
              <a:t>https://gdpark.tistory.com/219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6AAFE-FA9D-C7F4-3695-8C8C209B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81" y="4744621"/>
            <a:ext cx="4363059" cy="1333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CBD031-8FEB-BC49-8B87-D1C36137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6" y="4601794"/>
            <a:ext cx="3133724" cy="161934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C7127AC-A188-53CC-4F84-D5477EB5171B}"/>
              </a:ext>
            </a:extLst>
          </p:cNvPr>
          <p:cNvCxnSpPr/>
          <p:nvPr/>
        </p:nvCxnSpPr>
        <p:spPr>
          <a:xfrm>
            <a:off x="5772150" y="5010784"/>
            <a:ext cx="828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364F871-B2E7-2979-354C-FBFF23295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636" y="4735095"/>
            <a:ext cx="305795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C290-A14D-AC63-0518-62E4E1EF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BABAA-B22A-A569-F7F0-8849320D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539"/>
          </a:xfrm>
        </p:spPr>
        <p:txBody>
          <a:bodyPr/>
          <a:lstStyle/>
          <a:p>
            <a:r>
              <a:rPr lang="ko-KR" altLang="en-US" dirty="0"/>
              <a:t>코드를 사용하여 이미지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92EC4-7043-34CC-FEF2-90E8C0A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E6C42-3237-B86B-BA31-5CF3EAD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7EDD4-B416-7B45-1D36-55A89332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164"/>
            <a:ext cx="10722098" cy="1624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226E4B-22E9-E96D-2D48-0C2977FF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80" y="4021106"/>
            <a:ext cx="4045715" cy="2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Resource Identifier </a:t>
            </a:r>
            <a:r>
              <a:rPr lang="ko-KR" altLang="en-US" dirty="0"/>
              <a:t>의 약자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URL</a:t>
            </a:r>
            <a:r>
              <a:rPr lang="ko-KR" altLang="en-US" dirty="0"/>
              <a:t>은 </a:t>
            </a:r>
            <a:r>
              <a:rPr lang="en-US" altLang="ko-KR" dirty="0"/>
              <a:t>Uniform Resource </a:t>
            </a:r>
            <a:r>
              <a:rPr lang="en-US" altLang="ko-KR" dirty="0">
                <a:solidFill>
                  <a:schemeClr val="accent2"/>
                </a:solidFill>
              </a:rPr>
              <a:t>Locator</a:t>
            </a:r>
            <a:r>
              <a:rPr lang="ko-KR" altLang="en-US" dirty="0"/>
              <a:t>의 약자로 </a:t>
            </a:r>
            <a:r>
              <a:rPr lang="en-US" altLang="ko-KR" dirty="0"/>
              <a:t>URI</a:t>
            </a:r>
            <a:r>
              <a:rPr lang="ko-KR" altLang="en-US" dirty="0"/>
              <a:t>의 위치를 나타냄</a:t>
            </a:r>
            <a:endParaRPr lang="en-US" altLang="ko-KR" dirty="0"/>
          </a:p>
          <a:p>
            <a:r>
              <a:rPr lang="ko-KR" altLang="en-US" dirty="0"/>
              <a:t>프로그램 개발에 필요한 자원을 </a:t>
            </a:r>
            <a:r>
              <a:rPr lang="en-US" altLang="ko-KR" dirty="0"/>
              <a:t>(</a:t>
            </a:r>
            <a:r>
              <a:rPr lang="ko-KR" altLang="en-US" dirty="0"/>
              <a:t>주로 파일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>
                <a:solidFill>
                  <a:schemeClr val="accent2"/>
                </a:solidFill>
              </a:rPr>
              <a:t>“</a:t>
            </a:r>
            <a:r>
              <a:rPr lang="ko-KR" altLang="en-US" dirty="0">
                <a:solidFill>
                  <a:schemeClr val="accent2"/>
                </a:solidFill>
              </a:rPr>
              <a:t>식별</a:t>
            </a:r>
            <a:r>
              <a:rPr lang="en-US" altLang="ko-KR" dirty="0">
                <a:solidFill>
                  <a:schemeClr val="accent2"/>
                </a:solidFill>
              </a:rPr>
              <a:t>”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9A5160B-9668-398B-AC35-C8ABB9D29C79}"/>
              </a:ext>
            </a:extLst>
          </p:cNvPr>
          <p:cNvSpPr txBox="1"/>
          <p:nvPr/>
        </p:nvSpPr>
        <p:spPr>
          <a:xfrm>
            <a:off x="942975" y="5108810"/>
            <a:ext cx="8039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설명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https://learn.microsoft.com/ko-kr/dotnet/api/system.uri?view=net-7.0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4F4A3-33E8-D2B3-02E5-A902B572042B}"/>
              </a:ext>
            </a:extLst>
          </p:cNvPr>
          <p:cNvSpPr txBox="1"/>
          <p:nvPr/>
        </p:nvSpPr>
        <p:spPr>
          <a:xfrm>
            <a:off x="942975" y="3316566"/>
            <a:ext cx="9620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Uri siteUri = </a:t>
            </a:r>
            <a:r>
              <a:rPr lang="fi-FI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fi-FI" altLang="ko-KR" sz="3200" b="0" i="0" dirty="0">
                <a:solidFill>
                  <a:srgbClr val="A31515"/>
                </a:solidFill>
                <a:effectLst/>
              </a:rPr>
              <a:t>"http://www.contoso.com/"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);</a:t>
            </a:r>
          </a:p>
          <a:p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Uri fileUri = </a:t>
            </a:r>
            <a:r>
              <a:rPr lang="en-US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en-US" altLang="ko-KR" sz="3200" b="0" i="0" dirty="0">
                <a:solidFill>
                  <a:srgbClr val="A31515"/>
                </a:solidFill>
                <a:effectLst/>
              </a:rPr>
              <a:t>“file:///C:/test/path/file.txt"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007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 경로</a:t>
            </a:r>
            <a:r>
              <a:rPr lang="en-US" altLang="ko-KR" dirty="0"/>
              <a:t>, </a:t>
            </a:r>
            <a:r>
              <a:rPr lang="ko-KR" altLang="en-US" dirty="0"/>
              <a:t>절대 경로 또는 둘 다 사용 세 가지 조건을 옵션으로 줄 수 있음</a:t>
            </a:r>
            <a:endParaRPr lang="en-US" altLang="ko-KR" dirty="0"/>
          </a:p>
          <a:p>
            <a:r>
              <a:rPr lang="ko-KR" altLang="en-US" dirty="0"/>
              <a:t>파일 경로의 경우 옵션이 반드시 필요함</a:t>
            </a:r>
            <a:endParaRPr lang="en-US" altLang="ko-KR" dirty="0"/>
          </a:p>
          <a:p>
            <a:r>
              <a:rPr lang="ko-KR" altLang="en-US" dirty="0"/>
              <a:t>후술할 </a:t>
            </a:r>
            <a:r>
              <a:rPr lang="en-US" altLang="ko-KR" dirty="0"/>
              <a:t>pack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사용하는 것이 가장 좋음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7B91AD-A8C7-DD15-A30A-5B44D54A64E2}"/>
              </a:ext>
            </a:extLst>
          </p:cNvPr>
          <p:cNvGrpSpPr/>
          <p:nvPr/>
        </p:nvGrpSpPr>
        <p:grpSpPr>
          <a:xfrm>
            <a:off x="428774" y="4317034"/>
            <a:ext cx="11334452" cy="1475188"/>
            <a:chOff x="428774" y="2891995"/>
            <a:chExt cx="11334452" cy="147518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E7FC3FB-3264-CFF6-9E9C-9BB8C8907AFC}"/>
                </a:ext>
              </a:extLst>
            </p:cNvPr>
            <p:cNvGrpSpPr/>
            <p:nvPr/>
          </p:nvGrpSpPr>
          <p:grpSpPr>
            <a:xfrm>
              <a:off x="428774" y="3165044"/>
              <a:ext cx="11334452" cy="1202139"/>
              <a:chOff x="428774" y="2118510"/>
              <a:chExt cx="11334452" cy="120213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97960C8-BCEC-860D-0E3B-36FB12ADB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74" y="2118510"/>
                <a:ext cx="11334452" cy="1202139"/>
              </a:xfrm>
              <a:prstGeom prst="rect">
                <a:avLst/>
              </a:prstGeom>
            </p:spPr>
          </p:pic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08826CD-847E-6198-DA2C-66CA911E4753}"/>
                  </a:ext>
                </a:extLst>
              </p:cNvPr>
              <p:cNvCxnSpPr/>
              <p:nvPr/>
            </p:nvCxnSpPr>
            <p:spPr>
              <a:xfrm>
                <a:off x="8391525" y="2409825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9A782F-47E5-0DA5-F8C5-74583BC07FE4}"/>
                  </a:ext>
                </a:extLst>
              </p:cNvPr>
              <p:cNvCxnSpPr/>
              <p:nvPr/>
            </p:nvCxnSpPr>
            <p:spPr>
              <a:xfrm>
                <a:off x="9229725" y="2686050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4F9D09E-F918-DFE9-4D98-F30F58E60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25" y="2971800"/>
                <a:ext cx="3114675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703C4A1-5C5F-F986-89DE-D0A2C698CA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00" y="3465884"/>
              <a:ext cx="11144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FC250-542D-04B4-A184-B7D97FB89F84}"/>
                </a:ext>
              </a:extLst>
            </p:cNvPr>
            <p:cNvSpPr txBox="1"/>
            <p:nvPr/>
          </p:nvSpPr>
          <p:spPr>
            <a:xfrm>
              <a:off x="3889783" y="2891995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 프로젝트 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1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Build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505527"/>
            <a:ext cx="6476999" cy="3967828"/>
          </a:xfrm>
        </p:spPr>
        <p:txBody>
          <a:bodyPr>
            <a:normAutofit/>
          </a:bodyPr>
          <a:lstStyle/>
          <a:p>
            <a:r>
              <a:rPr lang="en-US" altLang="ko-KR" dirty="0"/>
              <a:t>None</a:t>
            </a:r>
          </a:p>
          <a:p>
            <a:pPr lvl="1"/>
            <a:r>
              <a:rPr lang="ko-KR" altLang="en-US" dirty="0"/>
              <a:t>실행 파일 또는 </a:t>
            </a:r>
            <a:r>
              <a:rPr lang="en-US" altLang="ko-KR" dirty="0"/>
              <a:t>DLL</a:t>
            </a:r>
            <a:r>
              <a:rPr lang="ko-KR" altLang="en-US" dirty="0"/>
              <a:t>에 포함되지 않음</a:t>
            </a:r>
            <a:endParaRPr lang="en-US" altLang="ko-KR" dirty="0"/>
          </a:p>
          <a:p>
            <a:r>
              <a:rPr lang="en-US" altLang="ko-KR" dirty="0"/>
              <a:t>Embedded 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 err="1"/>
              <a:t>GetManifestResourceStream</a:t>
            </a:r>
            <a:r>
              <a:rPr lang="ko-KR" altLang="en-US" dirty="0"/>
              <a:t>으로 불러옴</a:t>
            </a:r>
            <a:endParaRPr lang="en-US" altLang="ko-KR" dirty="0"/>
          </a:p>
          <a:p>
            <a:r>
              <a:rPr lang="en-US" altLang="ko-KR" dirty="0"/>
              <a:t>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를 통해 불러옴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96E2EE-6890-27C4-503E-DDD23B10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9" y="1502914"/>
            <a:ext cx="4133511" cy="3852172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2FA0D437-A914-B831-B406-A5FA60672418}"/>
              </a:ext>
            </a:extLst>
          </p:cNvPr>
          <p:cNvSpPr txBox="1"/>
          <p:nvPr/>
        </p:nvSpPr>
        <p:spPr>
          <a:xfrm>
            <a:off x="6666207" y="5644058"/>
            <a:ext cx="3911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참고 자료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https://kaki104.tistory.com/878</a:t>
            </a:r>
            <a:endParaRPr lang="ko-KR" altLang="en-US" dirty="0"/>
          </a:p>
        </p:txBody>
      </p:sp>
      <p:sp>
        <p:nvSpPr>
          <p:cNvPr id="17" name="TextBox 16">
            <a:hlinkClick r:id="rId5"/>
            <a:extLst>
              <a:ext uri="{FF2B5EF4-FFF2-40B4-BE49-F238E27FC236}">
                <a16:creationId xmlns:a16="http://schemas.microsoft.com/office/drawing/2014/main" id="{5D61009B-17D1-BCBA-FDCB-9A23FBF896D6}"/>
              </a:ext>
            </a:extLst>
          </p:cNvPr>
          <p:cNvSpPr txBox="1"/>
          <p:nvPr/>
        </p:nvSpPr>
        <p:spPr>
          <a:xfrm>
            <a:off x="327988" y="5367059"/>
            <a:ext cx="6215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</a:t>
            </a:r>
            <a:endParaRPr lang="en-US" altLang="ko-KR" dirty="0"/>
          </a:p>
          <a:p>
            <a:r>
              <a:rPr lang="ko-KR" altLang="en-US" dirty="0">
                <a:hlinkClick r:id="rId5"/>
              </a:rPr>
              <a:t>https://learn.microsoft.com/ko-kr/visualstudio/ide/build-actions?view=vs-2022&amp;WT.mc_id=DT-MVP-5000651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2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코드에서 </a:t>
            </a:r>
            <a:r>
              <a:rPr lang="ko-KR" altLang="en-US" dirty="0" smtClean="0"/>
              <a:t>변경하기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44"/>
          <a:stretch/>
        </p:blipFill>
        <p:spPr>
          <a:xfrm>
            <a:off x="501044" y="2609491"/>
            <a:ext cx="11189912" cy="37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3214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8197</TotalTime>
  <Words>806</Words>
  <Application>Microsoft Office PowerPoint</Application>
  <PresentationFormat>와이드스크린</PresentationFormat>
  <Paragraphs>190</Paragraphs>
  <Slides>20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Pretendard Black</vt:lpstr>
      <vt:lpstr>AppleSDGothicNeoH00</vt:lpstr>
      <vt:lpstr>Pretendard GOV</vt:lpstr>
      <vt:lpstr>Pretendard</vt:lpstr>
      <vt:lpstr>맑은 고딕</vt:lpstr>
      <vt:lpstr>AppleSDGothicNeoB00</vt:lpstr>
      <vt:lpstr>Arial</vt:lpstr>
      <vt:lpstr>2_코딩온템플릿</vt:lpstr>
      <vt:lpstr>도구상자 - 심화</vt:lpstr>
      <vt:lpstr>도구상자 - 이미지</vt:lpstr>
      <vt:lpstr>도구상자 - 이미지</vt:lpstr>
      <vt:lpstr>도구상자 - 이미지</vt:lpstr>
      <vt:lpstr>도구상자 - 이미지</vt:lpstr>
      <vt:lpstr>번외_ URI 란?</vt:lpstr>
      <vt:lpstr>번외_ URI 란?</vt:lpstr>
      <vt:lpstr>번외_ Build Action 이란?</vt:lpstr>
      <vt:lpstr>번외_ 버튼 이미지 바꾸기</vt:lpstr>
      <vt:lpstr>번외_ 버튼 이미지 바꾸기</vt:lpstr>
      <vt:lpstr>번외_ 버튼 이미지 바꾸기</vt:lpstr>
      <vt:lpstr>번외_ 버튼 이미지 바꾸기</vt:lpstr>
      <vt:lpstr>실습. 이미지 버튼</vt:lpstr>
      <vt:lpstr>도구상자 – DataGrid</vt:lpstr>
      <vt:lpstr>도구상자 - DataGrid</vt:lpstr>
      <vt:lpstr>도구상자 - DataGrid</vt:lpstr>
      <vt:lpstr>도구상자 - DataGrid</vt:lpstr>
      <vt:lpstr>도구상자 - DataGrid</vt:lpstr>
      <vt:lpstr>도구상자 - DataGrid</vt:lpstr>
      <vt:lpstr>실습. DataGrid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1353</cp:revision>
  <dcterms:created xsi:type="dcterms:W3CDTF">2022-06-26T11:10:22Z</dcterms:created>
  <dcterms:modified xsi:type="dcterms:W3CDTF">2025-05-21T22:18:29Z</dcterms:modified>
</cp:coreProperties>
</file>