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2" r:id="rId1"/>
  </p:sldMasterIdLst>
  <p:notesMasterIdLst>
    <p:notesMasterId r:id="rId13"/>
  </p:notesMasterIdLst>
  <p:sldIdLst>
    <p:sldId id="756" r:id="rId2"/>
    <p:sldId id="747" r:id="rId3"/>
    <p:sldId id="757" r:id="rId4"/>
    <p:sldId id="758" r:id="rId5"/>
    <p:sldId id="748" r:id="rId6"/>
    <p:sldId id="749" r:id="rId7"/>
    <p:sldId id="750" r:id="rId8"/>
    <p:sldId id="751" r:id="rId9"/>
    <p:sldId id="752" r:id="rId10"/>
    <p:sldId id="754" r:id="rId11"/>
    <p:sldId id="755" r:id="rId12"/>
  </p:sldIdLst>
  <p:sldSz cx="12192000" cy="6858000"/>
  <p:notesSz cx="6858000" cy="9144000"/>
  <p:embeddedFontLst>
    <p:embeddedFont>
      <p:font typeface="Pretendard" panose="020B0600000101010101" charset="-127"/>
      <p:regular r:id="rId14"/>
      <p:bold r:id="rId15"/>
    </p:embeddedFont>
    <p:embeddedFont>
      <p:font typeface="Pretendard Black" panose="020B0600000101010101" charset="-127"/>
      <p:bold r:id="rId16"/>
    </p:embeddedFont>
    <p:embeddedFont>
      <p:font typeface="Pretendard GOV Black" panose="02000A03000000020004" pitchFamily="2" charset="-127"/>
      <p:bold r:id="rId17"/>
    </p:embeddedFont>
    <p:embeddedFont>
      <p:font typeface="Pretendard GOV ExtraBold" panose="02000903000000020004" pitchFamily="2" charset="-127"/>
      <p:bold r:id="rId18"/>
    </p:embeddedFont>
    <p:embeddedFont>
      <p:font typeface="Pretendard GOV" panose="02000503000000020004" pitchFamily="2" charset="-127"/>
      <p:regular r:id="rId19"/>
      <p:bold r:id="rId20"/>
    </p:embeddedFont>
    <p:embeddedFont>
      <p:font typeface="맑은 고딕" panose="020B0503020000020004" pitchFamily="50" charset="-127"/>
      <p:regular r:id="rId21"/>
      <p:bold r:id="rId2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A31515"/>
    <a:srgbClr val="008000"/>
    <a:srgbClr val="F9A130"/>
    <a:srgbClr val="F99F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81400" autoAdjust="0"/>
  </p:normalViewPr>
  <p:slideViewPr>
    <p:cSldViewPr snapToGrid="0">
      <p:cViewPr varScale="1">
        <p:scale>
          <a:sx n="86" d="100"/>
          <a:sy n="86" d="100"/>
        </p:scale>
        <p:origin x="960" y="68"/>
      </p:cViewPr>
      <p:guideLst/>
    </p:cSldViewPr>
  </p:slideViewPr>
  <p:outlineViewPr>
    <p:cViewPr>
      <p:scale>
        <a:sx n="33" d="100"/>
        <a:sy n="33" d="100"/>
      </p:scale>
      <p:origin x="0" y="-702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4" d="100"/>
          <a:sy n="64" d="100"/>
        </p:scale>
        <p:origin x="2226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F3F159-7250-4DD4-91C2-13B35D56E1AF}" type="datetimeFigureOut">
              <a:rPr lang="ko-KR" altLang="en-US" smtClean="0"/>
              <a:t>2025-05-26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9E5BFC-1559-42F1-8940-AB342D56BF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0459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A3476A-78C2-BA22-ED5D-EA50CA1FEA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8983C6A-22D9-41A4-8241-738CE9B4E8E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7F8F094-9F41-8FB6-6D96-2F47F9F21B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AF3C5DF-FF13-C570-D233-51066535952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93627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07321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.NET</a:t>
            </a:r>
            <a:r>
              <a:rPr lang="ko-KR" altLang="en-US" dirty="0"/>
              <a:t>에서 사용하는 패키지 관리 도구</a:t>
            </a:r>
            <a:endParaRPr lang="en-US" altLang="ko-KR" dirty="0"/>
          </a:p>
          <a:p>
            <a:r>
              <a:rPr lang="ko-KR" altLang="en-US" dirty="0"/>
              <a:t>다른 사람들이 만들어 놓은 라이브러리를 편하게 다운 받고 사용할 수 있게 해주는 앱스토어 같은 역할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.</a:t>
            </a:r>
            <a:r>
              <a:rPr lang="en-US" altLang="ko-KR" dirty="0" err="1"/>
              <a:t>nupkg</a:t>
            </a:r>
            <a:r>
              <a:rPr lang="en-US" altLang="ko-KR" baseline="0" dirty="0"/>
              <a:t> </a:t>
            </a:r>
            <a:r>
              <a:rPr lang="ko-KR" altLang="en-US" baseline="0" dirty="0"/>
              <a:t>라는 </a:t>
            </a:r>
            <a:r>
              <a:rPr lang="ko-KR" altLang="en-US" baseline="0" dirty="0" err="1"/>
              <a:t>확장자를</a:t>
            </a:r>
            <a:r>
              <a:rPr lang="ko-KR" altLang="en-US" baseline="0" dirty="0"/>
              <a:t> 가짐</a:t>
            </a:r>
            <a:r>
              <a:rPr lang="en-US" altLang="ko-KR" baseline="0" dirty="0"/>
              <a:t>. </a:t>
            </a:r>
            <a:r>
              <a:rPr lang="ko-KR" altLang="en-US" baseline="0" dirty="0"/>
              <a:t>실제로 </a:t>
            </a:r>
            <a:r>
              <a:rPr lang="en-US" altLang="ko-KR" baseline="0" dirty="0"/>
              <a:t>zip </a:t>
            </a:r>
            <a:r>
              <a:rPr lang="ko-KR" altLang="en-US" baseline="0" dirty="0"/>
              <a:t>압축 파일</a:t>
            </a:r>
            <a:endParaRPr lang="en-US" altLang="ko-KR" baseline="0" dirty="0"/>
          </a:p>
          <a:p>
            <a:r>
              <a:rPr lang="ko-KR" altLang="en-US" baseline="0" dirty="0"/>
              <a:t>내부에는</a:t>
            </a:r>
            <a:endParaRPr lang="en-US" altLang="ko-KR" baseline="0" dirty="0"/>
          </a:p>
          <a:p>
            <a:r>
              <a:rPr lang="en-US" altLang="ko-KR" baseline="0" dirty="0"/>
              <a:t>.</a:t>
            </a:r>
            <a:r>
              <a:rPr lang="en-US" altLang="ko-KR" baseline="0" dirty="0" err="1"/>
              <a:t>dll</a:t>
            </a:r>
            <a:r>
              <a:rPr lang="en-US" altLang="ko-KR" baseline="0" dirty="0"/>
              <a:t> </a:t>
            </a:r>
            <a:r>
              <a:rPr lang="ko-KR" altLang="en-US" baseline="0" dirty="0"/>
              <a:t>파일 </a:t>
            </a:r>
            <a:r>
              <a:rPr lang="en-US" altLang="ko-KR" baseline="0" dirty="0"/>
              <a:t>– </a:t>
            </a:r>
            <a:r>
              <a:rPr lang="ko-KR" altLang="en-US" baseline="0" dirty="0"/>
              <a:t>실제로 우리가 사용하는 라이브러리 </a:t>
            </a:r>
            <a:r>
              <a:rPr lang="en-US" altLang="ko-KR" baseline="0" dirty="0"/>
              <a:t>(</a:t>
            </a:r>
            <a:r>
              <a:rPr lang="ko-KR" altLang="en-US" baseline="0" dirty="0" err="1"/>
              <a:t>컴파일된</a:t>
            </a:r>
            <a:r>
              <a:rPr lang="ko-KR" altLang="en-US" baseline="0" dirty="0"/>
              <a:t> 코드</a:t>
            </a:r>
            <a:r>
              <a:rPr lang="en-US" altLang="ko-KR" baseline="0" dirty="0"/>
              <a:t>)</a:t>
            </a:r>
          </a:p>
          <a:p>
            <a:r>
              <a:rPr lang="en-US" altLang="ko-KR" baseline="0" dirty="0"/>
              <a:t>.</a:t>
            </a:r>
            <a:r>
              <a:rPr lang="en-US" altLang="ko-KR" baseline="0" dirty="0" err="1"/>
              <a:t>nuspec</a:t>
            </a:r>
            <a:r>
              <a:rPr lang="en-US" altLang="ko-KR" baseline="0" dirty="0"/>
              <a:t> </a:t>
            </a:r>
            <a:r>
              <a:rPr lang="ko-KR" altLang="en-US" baseline="0" dirty="0"/>
              <a:t>파일 </a:t>
            </a:r>
            <a:r>
              <a:rPr lang="en-US" altLang="ko-KR" baseline="0" dirty="0"/>
              <a:t>– </a:t>
            </a:r>
            <a:r>
              <a:rPr lang="ko-KR" altLang="en-US" baseline="0" dirty="0"/>
              <a:t>이 패키지의 이름</a:t>
            </a:r>
            <a:r>
              <a:rPr lang="en-US" altLang="ko-KR" baseline="0" dirty="0"/>
              <a:t>, </a:t>
            </a:r>
            <a:r>
              <a:rPr lang="ko-KR" altLang="en-US" baseline="0" dirty="0"/>
              <a:t>버전</a:t>
            </a:r>
            <a:r>
              <a:rPr lang="en-US" altLang="ko-KR" baseline="0" dirty="0"/>
              <a:t>, </a:t>
            </a:r>
            <a:r>
              <a:rPr lang="ko-KR" altLang="en-US" baseline="0" dirty="0"/>
              <a:t>설명 등을 정의한 메타데이터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16961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C#</a:t>
            </a:r>
            <a:r>
              <a:rPr lang="ko-KR" altLang="en-US" baseline="0" dirty="0"/>
              <a:t> 환경에서 사용할 수 있는 오픈 소스 차트 그리기 라이브러리</a:t>
            </a:r>
            <a:endParaRPr lang="en-US" altLang="ko-KR" baseline="0" dirty="0"/>
          </a:p>
          <a:p>
            <a:r>
              <a:rPr lang="en-US" altLang="ko-KR" baseline="0" dirty="0"/>
              <a:t>When?</a:t>
            </a:r>
          </a:p>
          <a:p>
            <a:pPr marL="171450" indent="-171450">
              <a:buFontTx/>
              <a:buChar char="-"/>
            </a:pPr>
            <a:r>
              <a:rPr lang="ko-KR" altLang="en-US" baseline="0" dirty="0"/>
              <a:t>센서 데이터 시각화 </a:t>
            </a:r>
            <a:r>
              <a:rPr lang="en-US" altLang="ko-KR" baseline="0" dirty="0"/>
              <a:t>(</a:t>
            </a:r>
            <a:r>
              <a:rPr lang="ko-KR" altLang="en-US" baseline="0" dirty="0"/>
              <a:t>온도</a:t>
            </a:r>
            <a:r>
              <a:rPr lang="en-US" altLang="ko-KR" baseline="0" dirty="0"/>
              <a:t>, </a:t>
            </a:r>
            <a:r>
              <a:rPr lang="ko-KR" altLang="en-US" baseline="0" dirty="0"/>
              <a:t>습도</a:t>
            </a:r>
            <a:r>
              <a:rPr lang="en-US" altLang="ko-KR" baseline="0" dirty="0"/>
              <a:t> </a:t>
            </a:r>
            <a:r>
              <a:rPr lang="ko-KR" altLang="en-US" baseline="0" dirty="0"/>
              <a:t>등</a:t>
            </a:r>
            <a:r>
              <a:rPr lang="en-US" altLang="ko-KR" baseline="0" dirty="0"/>
              <a:t>)</a:t>
            </a:r>
          </a:p>
          <a:p>
            <a:pPr marL="171450" indent="-171450">
              <a:buFontTx/>
              <a:buChar char="-"/>
            </a:pPr>
            <a:r>
              <a:rPr lang="ko-KR" altLang="en-US" baseline="0" dirty="0"/>
              <a:t>주식 차트 만들기</a:t>
            </a:r>
            <a:endParaRPr lang="en-US" altLang="ko-KR" baseline="0" dirty="0"/>
          </a:p>
          <a:p>
            <a:pPr marL="171450" indent="-171450">
              <a:buFontTx/>
              <a:buChar char="-"/>
            </a:pPr>
            <a:r>
              <a:rPr lang="ko-KR" altLang="en-US" baseline="0" dirty="0"/>
              <a:t>통계 그래프</a:t>
            </a:r>
            <a:endParaRPr lang="en-US" altLang="ko-KR" baseline="0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스마트 </a:t>
            </a:r>
            <a:r>
              <a:rPr lang="ko-KR" altLang="en-US" dirty="0" err="1"/>
              <a:t>팩토리</a:t>
            </a:r>
            <a:r>
              <a:rPr lang="ko-KR" altLang="en-US" dirty="0"/>
              <a:t> 프로젝트에서 실시간 모니터링 </a:t>
            </a:r>
            <a:r>
              <a:rPr lang="en-US" altLang="ko-KR" dirty="0"/>
              <a:t>UI </a:t>
            </a:r>
            <a:r>
              <a:rPr lang="ko-KR" altLang="en-US" dirty="0"/>
              <a:t>만들 때 사용하기 아주 적합</a:t>
            </a:r>
            <a:endParaRPr lang="en-US" altLang="ko-KR" dirty="0"/>
          </a:p>
          <a:p>
            <a:pPr marL="171450" indent="-171450">
              <a:buFontTx/>
              <a:buChar char="-"/>
            </a:pPr>
            <a:endParaRPr lang="en-US" altLang="ko-KR" baseline="0" dirty="0"/>
          </a:p>
          <a:p>
            <a:r>
              <a:rPr lang="en-US" altLang="ko-KR" dirty="0" err="1"/>
              <a:t>ScottPlot</a:t>
            </a:r>
            <a:r>
              <a:rPr lang="en-US" altLang="ko-KR" dirty="0"/>
              <a:t> Cookbook</a:t>
            </a:r>
            <a:r>
              <a:rPr lang="ko-KR" altLang="en-US" dirty="0"/>
              <a:t>이란</a:t>
            </a:r>
            <a:r>
              <a:rPr lang="en-US" altLang="ko-KR" dirty="0"/>
              <a:t>?</a:t>
            </a:r>
          </a:p>
          <a:p>
            <a:r>
              <a:rPr lang="en-US" altLang="ko-KR" dirty="0" err="1"/>
              <a:t>ScottPlot</a:t>
            </a:r>
            <a:r>
              <a:rPr lang="en-US" altLang="ko-KR" dirty="0"/>
              <a:t> </a:t>
            </a:r>
            <a:r>
              <a:rPr lang="ko-KR" altLang="en-US" dirty="0"/>
              <a:t>기능을 빠르게 익히고 싶은 개발자들을 위한 “기능별 실습 예제 </a:t>
            </a:r>
            <a:r>
              <a:rPr lang="ko-KR" altLang="en-US" dirty="0" err="1"/>
              <a:t>백과사전”입니다</a:t>
            </a:r>
            <a:r>
              <a:rPr lang="en-US" altLang="ko-KR" dirty="0"/>
              <a:t>.</a:t>
            </a:r>
            <a:endParaRPr lang="ko-KR" altLang="en-US" dirty="0"/>
          </a:p>
          <a:p>
            <a:pPr marL="171450" indent="-171450">
              <a:buFontTx/>
              <a:buChar char="-"/>
            </a:pPr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85543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ScottPlot</a:t>
            </a:r>
            <a:r>
              <a:rPr lang="en-US" altLang="ko-KR" dirty="0"/>
              <a:t> Cookbook</a:t>
            </a:r>
            <a:r>
              <a:rPr lang="ko-KR" altLang="en-US" dirty="0"/>
              <a:t>이란</a:t>
            </a:r>
            <a:r>
              <a:rPr lang="en-US" altLang="ko-KR" dirty="0"/>
              <a:t>?</a:t>
            </a:r>
          </a:p>
          <a:p>
            <a:r>
              <a:rPr lang="en-US" altLang="ko-KR" dirty="0" err="1"/>
              <a:t>ScottPlot</a:t>
            </a:r>
            <a:r>
              <a:rPr lang="en-US" altLang="ko-KR" dirty="0"/>
              <a:t> </a:t>
            </a:r>
            <a:r>
              <a:rPr lang="ko-KR" altLang="en-US" dirty="0"/>
              <a:t>기능을 빠르게 익히고 싶은 개발자들을 위한 “기능별 실습 예제 </a:t>
            </a:r>
            <a:r>
              <a:rPr lang="ko-KR" altLang="en-US" dirty="0" err="1"/>
              <a:t>백과사전”입니다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046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EC2880-84E8-4802-A246-B2DAC6854C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C0A82CF-B350-B01B-6DA7-155F94154C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BEE3F-2E9A-4FD8-8B8A-8619F3E161C0}" type="datetime1">
              <a:rPr lang="ko-KR" altLang="en-US" smtClean="0"/>
              <a:t>2025-05-26</a:t>
            </a:fld>
            <a:endParaRPr lang="ko-KR" altLang="en-US"/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6672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0C1272-A03C-6AEE-CD60-878CBB04B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45A71FD-230A-8087-2E34-5D7C2F679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F8E3A9-E2C4-0B1E-003E-9119E2266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422B-0E68-47B5-84BB-CA2BDA8EE46C}" type="datetime1">
              <a:rPr lang="ko-KR" altLang="en-US" smtClean="0"/>
              <a:t>2025-05-26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A76A13-7C19-042C-752D-38FE87678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25E5C6-08A8-0E41-2156-9D5563D49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5779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4EAC48E-3FF6-9125-0ABC-4A169CC075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169601A-CC7F-1148-6767-50185D6EAD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AC256E-EA96-98BB-12C9-7653C1765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C623F-179B-417F-99B6-50F6DF228D4B}" type="datetime1">
              <a:rPr lang="ko-KR" altLang="en-US" smtClean="0"/>
              <a:t>2025-05-26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417B46-3562-E4DB-95ED-4F688D183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1185BB-91F2-0AA5-9D6D-1302B54E0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0969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5F2EDC-CA73-EDF8-3F21-0A794C23D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Pretendard Black" panose="02000A03000000020004" pitchFamily="2" charset="-127"/>
                <a:ea typeface="Pretendard Black" panose="02000A03000000020004" pitchFamily="2" charset="-127"/>
                <a:cs typeface="Pretendard Black" panose="02000A03000000020004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CE185C-D63D-5EAA-3582-65F5CD9CA2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Pretendard GOV" panose="02000503000000020004" pitchFamily="2" charset="-127"/>
                <a:ea typeface="Pretendard GOV" panose="02000503000000020004" pitchFamily="2" charset="-127"/>
                <a:cs typeface="Pretendard GOV" panose="02000503000000020004" pitchFamily="2" charset="-127"/>
              </a:defRPr>
            </a:lvl1pPr>
            <a:lvl2pPr>
              <a:defRPr>
                <a:latin typeface="Pretendard GOV" panose="02000503000000020004" pitchFamily="2" charset="-127"/>
                <a:ea typeface="Pretendard GOV" panose="02000503000000020004" pitchFamily="2" charset="-127"/>
                <a:cs typeface="Pretendard GOV" panose="02000503000000020004" pitchFamily="2" charset="-127"/>
              </a:defRPr>
            </a:lvl2pPr>
            <a:lvl3pPr>
              <a:defRPr>
                <a:latin typeface="Pretendard GOV" panose="02000503000000020004" pitchFamily="2" charset="-127"/>
                <a:ea typeface="Pretendard GOV" panose="02000503000000020004" pitchFamily="2" charset="-127"/>
                <a:cs typeface="Pretendard GOV" panose="02000503000000020004" pitchFamily="2" charset="-127"/>
              </a:defRPr>
            </a:lvl3pPr>
            <a:lvl4pPr>
              <a:defRPr>
                <a:latin typeface="Pretendard GOV" panose="02000503000000020004" pitchFamily="2" charset="-127"/>
                <a:ea typeface="Pretendard GOV" panose="02000503000000020004" pitchFamily="2" charset="-127"/>
                <a:cs typeface="Pretendard GOV" panose="02000503000000020004" pitchFamily="2" charset="-127"/>
              </a:defRPr>
            </a:lvl4pPr>
            <a:lvl5pPr>
              <a:defRPr>
                <a:latin typeface="Pretendard GOV" panose="02000503000000020004" pitchFamily="2" charset="-127"/>
                <a:ea typeface="Pretendard GOV" panose="02000503000000020004" pitchFamily="2" charset="-127"/>
                <a:cs typeface="Pretendard GOV" panose="02000503000000020004" pitchFamily="2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0A4434-3632-ADD5-B400-F8E210B0F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2A197E-AB04-8920-BF6A-7676A469A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974B3F-E4B3-CEEF-C15D-CBA531845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6841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1A3C37-987B-D5E0-E755-520E1BD7A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C5CC1F-859B-D0DB-4A11-BE58DC8CE9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17570B-9A31-3D26-4882-32EF888CF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43723-C509-4DEA-8428-B50818F79709}" type="datetime1">
              <a:rPr lang="ko-KR" altLang="en-US" smtClean="0"/>
              <a:t>2025-05-26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54974D-2D5D-4824-9745-A471F5667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6B3280-384C-5969-2F52-4A15E57C3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0520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F95DED-E894-6922-9B69-B8B95516A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AFBC65-9F67-1700-BEFA-2D94E9EE09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A6EB9D2-3D5A-1046-7D71-F6B0488756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926751B-DA4B-24A3-EF0F-4C8A4B529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B7482-EE74-4DBD-97F4-D0DAC0C0E4E5}" type="datetime1">
              <a:rPr lang="ko-KR" altLang="en-US" smtClean="0"/>
              <a:t>2025-05-26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9DBAF5-B11B-30DA-7BD6-9C57517AB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BAC70C-D159-201E-C92E-0A2EC4BDA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6796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3ECACC-E8D3-E86C-6DF1-956A436E0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0453C3-AC70-DC2A-4763-6B5E806D60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E695C3F-28DB-41CE-12B7-A2405F14CD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90204FA-E686-3EE5-F4DC-6534489690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15699BD-AB12-416C-E66A-F275F75EF8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3723F44-B40B-52D3-7868-A5CFC2333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A8C49-CED7-4A86-9B4A-621D7F62EE92}" type="datetime1">
              <a:rPr lang="ko-KR" altLang="en-US" smtClean="0"/>
              <a:t>2025-05-26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7396F15-38CD-EC83-0E79-3F206DAFD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2DE1D33-503C-2E39-B384-F8352FD74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7110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930CC9-5858-0529-9C19-2E6865435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BF19AAE-5859-B285-F105-37370F4E7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82D76-7079-412D-848B-E1B9E7A6A286}" type="datetime1">
              <a:rPr lang="ko-KR" altLang="en-US" smtClean="0"/>
              <a:t>2025-05-26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A7F63B5-5839-BC25-F3E6-A829D6885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FC21E92-CA1D-59A7-607C-83E9C064B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8377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4E7DA1C-08DE-867D-C461-CFB22DB4F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5FEB5-5F88-4F49-9108-1795E314F09F}" type="datetime1">
              <a:rPr lang="ko-KR" altLang="en-US" smtClean="0"/>
              <a:t>2025-05-26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1E22F13-8309-7F33-AE37-6A3D3627E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B785144-1580-83A5-F3DB-A1ABF55AA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4718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B9EAFB-92AC-F013-08E0-328F7827E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53F047-1194-E836-75E8-F7C63D6B1E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F8D7C6-3BD0-55E4-C2E5-C0F5FB4C27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B2204D-B344-574E-3AAD-4AB329AC0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ABBEE-D8D4-48AD-9887-4DC578B8A684}" type="datetime1">
              <a:rPr lang="ko-KR" altLang="en-US" smtClean="0"/>
              <a:t>2025-05-26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D1A389-C64C-7E96-186F-A1955A37E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BE3895-1FF0-9916-F2F9-C935F6232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5143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33A0BC-F373-508C-E10E-804DF2D61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3571B77-F6C9-B857-F693-2F09C4EB0C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4E60D48-FA81-0A5D-1C61-5987894FF0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C8BF447-4FF9-E948-214C-240D1D94F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6A55C-F3DD-45DD-9D50-F8680410167D}" type="datetime1">
              <a:rPr lang="ko-KR" altLang="en-US" smtClean="0"/>
              <a:t>2025-05-26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ECFA45-9BA6-3899-86B6-FB6587CEC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44E1DF0-39BA-4577-917D-746C8D70A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3099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DEC6E2B-D8E2-3BF7-E1EC-31430390A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CF78C8-96BA-B6AA-AE0C-BA9B0985D6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6356D9-6C6E-2E0E-1016-EDD9ECAD84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47922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F5E23C3-0E3D-4E4E-8486-D7FB4C073DC1}" type="datetime1">
              <a:rPr lang="ko-KR" altLang="en-US" smtClean="0"/>
              <a:pPr/>
              <a:t>2025-05-26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3F1CB7-8167-A752-0EF3-D60555273E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7922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443FBA-BAB9-5734-0849-9921A60EBB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83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083A2CE0-18CD-4102-B738-4ACFF9E68BA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7" name="그림 6" descr="폰트, 그래픽, 로고, 타이포그래피이(가) 표시된 사진&#10;&#10;자동 생성된 설명">
            <a:extLst>
              <a:ext uri="{FF2B5EF4-FFF2-40B4-BE49-F238E27FC236}">
                <a16:creationId xmlns:a16="http://schemas.microsoft.com/office/drawing/2014/main" id="{53E2977C-D321-12B6-BB66-ED0315D8FE05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2720" y="185089"/>
            <a:ext cx="1605231" cy="351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831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Pretendard Black" panose="02000A03000000020004" pitchFamily="2" charset="-127"/>
          <a:ea typeface="Pretendard Black" panose="02000A03000000020004" pitchFamily="2" charset="-127"/>
          <a:cs typeface="Pretendard Black" panose="02000A03000000020004" pitchFamily="2" charset="-127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Pretendard GOV" panose="02000503000000020004" pitchFamily="2" charset="-127"/>
          <a:ea typeface="Pretendard GOV" panose="02000503000000020004" pitchFamily="2" charset="-127"/>
          <a:cs typeface="Pretendard GOV" panose="02000503000000020004" pitchFamily="2" charset="-127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Pretendard GOV" panose="02000503000000020004" pitchFamily="2" charset="-127"/>
          <a:ea typeface="Pretendard GOV" panose="02000503000000020004" pitchFamily="2" charset="-127"/>
          <a:cs typeface="Pretendard GOV" panose="02000503000000020004" pitchFamily="2" charset="-127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Pretendard GOV" panose="02000503000000020004" pitchFamily="2" charset="-127"/>
          <a:ea typeface="Pretendard GOV" panose="02000503000000020004" pitchFamily="2" charset="-127"/>
          <a:cs typeface="Pretendard GOV" panose="02000503000000020004" pitchFamily="2" charset="-127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retendard GOV" panose="02000503000000020004" pitchFamily="2" charset="-127"/>
          <a:ea typeface="Pretendard GOV" panose="02000503000000020004" pitchFamily="2" charset="-127"/>
          <a:cs typeface="Pretendard GOV" panose="02000503000000020004" pitchFamily="2" charset="-127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retendard GOV" panose="02000503000000020004" pitchFamily="2" charset="-127"/>
          <a:ea typeface="Pretendard GOV" panose="02000503000000020004" pitchFamily="2" charset="-127"/>
          <a:cs typeface="Pretendard GOV" panose="02000503000000020004" pitchFamily="2" charset="-127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cottplot.net/cookbook/5.0/MultiAxis/" TargetMode="External"/><Relationship Id="rId2" Type="http://schemas.openxmlformats.org/officeDocument/2006/relationships/hyperlink" Target="https://scottplot.net/cookbook/5.0/ScottPlotQuickstart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uget.org/package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cottplot.net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130A12-88D9-A8D6-4853-1DECDACBEA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127156-C36E-F4B5-EDB4-E7A4693A35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65599" y="2941789"/>
            <a:ext cx="6060801" cy="97442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라이브러리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6388F1-CE6A-9593-D4BA-FD95D4D32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BEDFA-D8AA-4914-9440-7DF713C99FA9}" type="datetime1">
              <a:rPr lang="ko-KR" altLang="en-US" smtClean="0"/>
              <a:t>2025-05-26</a:t>
            </a:fld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F44616-D0AC-C3AD-9B4E-82E9940A6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8175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1F91DF-B2CB-9B0A-089A-E7636D1C9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B050"/>
                </a:solidFill>
              </a:rPr>
              <a:t>실습</a:t>
            </a:r>
            <a:r>
              <a:rPr lang="en-US" altLang="ko-KR" dirty="0">
                <a:solidFill>
                  <a:srgbClr val="00B050"/>
                </a:solidFill>
              </a:rPr>
              <a:t>. </a:t>
            </a:r>
            <a:r>
              <a:rPr lang="en-US" altLang="ko-KR" dirty="0" err="1">
                <a:solidFill>
                  <a:srgbClr val="00B050"/>
                </a:solidFill>
              </a:rPr>
              <a:t>ScottPlot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EB2918C-1851-B2B5-60C1-B1A81C584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ko-KR" altLang="en-US" dirty="0"/>
              <a:t>공식 </a:t>
            </a:r>
            <a:r>
              <a:rPr lang="ko-KR" altLang="en-US" dirty="0" err="1"/>
              <a:t>쿡북</a:t>
            </a:r>
            <a:r>
              <a:rPr lang="en-US" altLang="ko-KR" dirty="0"/>
              <a:t>(</a:t>
            </a:r>
            <a:r>
              <a:rPr lang="ko-KR" altLang="en-US" dirty="0"/>
              <a:t>예제 소스 코드</a:t>
            </a:r>
            <a:r>
              <a:rPr lang="en-US" altLang="ko-KR" dirty="0"/>
              <a:t>)</a:t>
            </a:r>
            <a:r>
              <a:rPr lang="ko-KR" altLang="en-US" dirty="0"/>
              <a:t>에서 아래 내용 실습 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en-US" altLang="ko-KR" dirty="0" err="1"/>
              <a:t>Quickstart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en-US" altLang="ko-KR" dirty="0"/>
              <a:t>Scatter Plot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Signal Plot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Legend</a:t>
            </a:r>
          </a:p>
          <a:p>
            <a:pPr lvl="1">
              <a:lnSpc>
                <a:spcPct val="120000"/>
              </a:lnSpc>
            </a:pPr>
            <a:r>
              <a:rPr lang="en-US" altLang="ko-KR" dirty="0">
                <a:hlinkClick r:id="rId2"/>
              </a:rPr>
              <a:t>https://scottplot.net/cookbook/5.0/ScottPlotQuickstart/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endParaRPr lang="en-US" altLang="ko-KR" dirty="0"/>
          </a:p>
          <a:p>
            <a:pPr>
              <a:lnSpc>
                <a:spcPct val="120000"/>
              </a:lnSpc>
            </a:pPr>
            <a:r>
              <a:rPr lang="en-US" altLang="ko-KR" dirty="0"/>
              <a:t>Multi-Axis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Primary Axes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Additional Y Axis</a:t>
            </a:r>
          </a:p>
          <a:p>
            <a:pPr lvl="1">
              <a:lnSpc>
                <a:spcPct val="120000"/>
              </a:lnSpc>
            </a:pPr>
            <a:r>
              <a:rPr lang="en-US" altLang="ko-KR" dirty="0">
                <a:hlinkClick r:id="rId3"/>
              </a:rPr>
              <a:t>https://scottplot.net/cookbook/5.0/MultiAxis/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9F154D-80D0-D2D6-C02A-E28620F99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2025-05-26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AAC558-F07A-2E7F-8713-874FAB29B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24936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1F91DF-B2CB-9B0A-089A-E7636D1C9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  <a:r>
              <a:rPr lang="en-US" altLang="ko-KR" dirty="0"/>
              <a:t>. </a:t>
            </a:r>
            <a:r>
              <a:rPr lang="en-US" altLang="ko-KR" dirty="0" err="1"/>
              <a:t>ScottPlot</a:t>
            </a:r>
            <a:r>
              <a:rPr lang="en-US" altLang="ko-KR" dirty="0"/>
              <a:t> (</a:t>
            </a:r>
            <a:r>
              <a:rPr lang="en-US" altLang="ko-KR" dirty="0" err="1"/>
              <a:t>Winform</a:t>
            </a:r>
            <a:r>
              <a:rPr lang="ko-KR" altLang="en-US" dirty="0"/>
              <a:t> 이용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EB2918C-1851-B2B5-60C1-B1A81C584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ko-KR" dirty="0" err="1"/>
              <a:t>ScottPlot</a:t>
            </a:r>
            <a:r>
              <a:rPr lang="en-US" altLang="ko-KR" dirty="0"/>
              <a:t> </a:t>
            </a:r>
            <a:r>
              <a:rPr lang="ko-KR" altLang="en-US" dirty="0"/>
              <a:t>공식 데모 소스 코드에서 적절한 예제 찾기</a:t>
            </a:r>
            <a:endParaRPr lang="en-US" altLang="ko-KR" dirty="0"/>
          </a:p>
          <a:p>
            <a:pPr lvl="1"/>
            <a:r>
              <a:rPr lang="ko-KR" altLang="en-US" dirty="0"/>
              <a:t>한 차트에 여러 개의 </a:t>
            </a:r>
            <a:r>
              <a:rPr lang="en-US" altLang="ko-KR" dirty="0"/>
              <a:t>Axis</a:t>
            </a:r>
            <a:r>
              <a:rPr lang="ko-KR" altLang="en-US" dirty="0"/>
              <a:t>를 표시하는 기능</a:t>
            </a:r>
            <a:endParaRPr lang="en-US" altLang="ko-KR" dirty="0"/>
          </a:p>
          <a:p>
            <a:pPr lvl="1"/>
            <a:r>
              <a:rPr lang="ko-KR" altLang="en-US" dirty="0"/>
              <a:t>격자가 없는 배경을 사용하는 기능</a:t>
            </a:r>
            <a:endParaRPr lang="en-US" altLang="ko-KR" dirty="0"/>
          </a:p>
          <a:p>
            <a:pPr lvl="1"/>
            <a:r>
              <a:rPr lang="ko-KR" altLang="en-US" dirty="0"/>
              <a:t>마우스 움직임에 따라 차트의 </a:t>
            </a:r>
            <a:r>
              <a:rPr lang="en-US" altLang="ko-KR" dirty="0"/>
              <a:t>X, Y </a:t>
            </a:r>
            <a:r>
              <a:rPr lang="ko-KR" altLang="en-US" dirty="0"/>
              <a:t>값을 표시하는 기능</a:t>
            </a:r>
            <a:endParaRPr lang="en-US" altLang="ko-KR" dirty="0"/>
          </a:p>
          <a:p>
            <a:pPr lvl="1"/>
            <a:r>
              <a:rPr lang="ko-KR" altLang="en-US" dirty="0"/>
              <a:t>차트 위에 말풍선</a:t>
            </a:r>
            <a:r>
              <a:rPr lang="en-US" altLang="ko-KR" dirty="0"/>
              <a:t>(callout)</a:t>
            </a:r>
            <a:r>
              <a:rPr lang="ko-KR" altLang="en-US" dirty="0"/>
              <a:t>을 띄우는 기능</a:t>
            </a:r>
            <a:br>
              <a:rPr lang="en-US" altLang="ko-KR" dirty="0"/>
            </a:b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위 기능이 모두 합쳐진 하나의 차트를 만들기</a:t>
            </a:r>
            <a:endParaRPr lang="en-US" altLang="ko-KR" dirty="0"/>
          </a:p>
          <a:p>
            <a:pPr lvl="1"/>
            <a:r>
              <a:rPr lang="ko-KR" altLang="en-US" dirty="0"/>
              <a:t>차트 데이터의 내용은 무관함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9F154D-80D0-D2D6-C02A-E28620F99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2025-05-26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AAC558-F07A-2E7F-8713-874FAB29B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9541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B49C79-8DE4-4842-D1E6-927CDD6D44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65599" y="3429000"/>
            <a:ext cx="6060801" cy="97442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C#</a:t>
            </a:r>
            <a:r>
              <a:rPr lang="ko-KR" altLang="en-US" dirty="0"/>
              <a:t> </a:t>
            </a:r>
            <a:r>
              <a:rPr lang="en-US" altLang="ko-KR" dirty="0"/>
              <a:t>WPF NuGet</a:t>
            </a:r>
            <a:br>
              <a:rPr lang="en-US" altLang="ko-KR" dirty="0"/>
            </a:br>
            <a:r>
              <a:rPr lang="en-US" altLang="ko-KR" dirty="0"/>
              <a:t>ScottPlot.NET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223B3B-2FCF-58AF-BC81-E9824EB6B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BEDFA-D8AA-4914-9440-7DF713C99FA9}" type="datetime1">
              <a:rPr lang="ko-KR" altLang="en-US" smtClean="0"/>
              <a:t>2025-05-26</a:t>
            </a:fld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7112DC-52CD-A148-06F6-6813E1A67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7153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20B964-F40A-EB5D-65C1-8FB1ED7A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Pretendard GOV ExtraBold" panose="02000903000000020004" pitchFamily="2" charset="-127"/>
                <a:ea typeface="Pretendard GOV ExtraBold" panose="02000903000000020004" pitchFamily="2" charset="-127"/>
                <a:cs typeface="Pretendard GOV ExtraBold" panose="02000903000000020004" pitchFamily="2" charset="-127"/>
              </a:rPr>
              <a:t>라이브러리</a:t>
            </a:r>
            <a:r>
              <a:rPr lang="en-US" altLang="ko-KR" dirty="0">
                <a:latin typeface="Pretendard GOV ExtraBold" panose="02000903000000020004" pitchFamily="2" charset="-127"/>
                <a:ea typeface="Pretendard GOV ExtraBold" panose="02000903000000020004" pitchFamily="2" charset="-127"/>
                <a:cs typeface="Pretendard GOV ExtraBold" panose="02000903000000020004" pitchFamily="2" charset="-127"/>
              </a:rPr>
              <a:t> vs </a:t>
            </a:r>
            <a:r>
              <a:rPr lang="ko-KR" altLang="en-US" dirty="0">
                <a:latin typeface="Pretendard GOV ExtraBold" panose="02000903000000020004" pitchFamily="2" charset="-127"/>
                <a:ea typeface="Pretendard GOV ExtraBold" panose="02000903000000020004" pitchFamily="2" charset="-127"/>
                <a:cs typeface="Pretendard GOV ExtraBold" panose="02000903000000020004" pitchFamily="2" charset="-127"/>
              </a:rPr>
              <a:t>프레임워크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02EBFD-0C20-DB7C-507F-E972557D1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둘 다 이미 만들어진 코드 모음</a:t>
            </a:r>
            <a:r>
              <a:rPr lang="en-US" altLang="ko-KR" sz="3200" dirty="0"/>
              <a:t>.</a:t>
            </a:r>
          </a:p>
          <a:p>
            <a:r>
              <a:rPr lang="ko-KR" altLang="en-US" sz="3200" dirty="0"/>
              <a:t>개발자가 직접 처음부터 만들지 않아도</a:t>
            </a:r>
            <a:r>
              <a:rPr lang="en-US" altLang="ko-KR" sz="3200" dirty="0"/>
              <a:t>, </a:t>
            </a:r>
            <a:r>
              <a:rPr lang="ko-KR" altLang="en-US" sz="3200" dirty="0"/>
              <a:t>필요한 기능을 불러와서 사용 할 수 있음</a:t>
            </a:r>
            <a:r>
              <a:rPr lang="en-US" altLang="ko-KR" sz="3200" dirty="0"/>
              <a:t>.</a:t>
            </a:r>
          </a:p>
          <a:p>
            <a:r>
              <a:rPr lang="ko-KR" altLang="en-US" sz="3200"/>
              <a:t>코드를 효율적으로 </a:t>
            </a:r>
            <a:r>
              <a:rPr lang="ko-KR" altLang="en-US" sz="3200" dirty="0"/>
              <a:t>재사용하게 해주는 도구</a:t>
            </a:r>
            <a:r>
              <a:rPr lang="en-US" altLang="ko-KR" sz="3200" dirty="0"/>
              <a:t>.</a:t>
            </a:r>
          </a:p>
          <a:p>
            <a:endParaRPr lang="en-US" altLang="ko-KR" sz="3200" dirty="0"/>
          </a:p>
          <a:p>
            <a:r>
              <a:rPr lang="en-US" altLang="ko-KR" sz="3200" dirty="0"/>
              <a:t>Ex. </a:t>
            </a:r>
            <a:r>
              <a:rPr lang="ko-KR" altLang="en-US" sz="3200" dirty="0"/>
              <a:t>버튼</a:t>
            </a:r>
            <a:r>
              <a:rPr lang="en-US" altLang="ko-KR" sz="3200" dirty="0"/>
              <a:t> UI, </a:t>
            </a:r>
            <a:r>
              <a:rPr lang="ko-KR" altLang="en-US" sz="3200" dirty="0"/>
              <a:t>그래프</a:t>
            </a:r>
            <a:r>
              <a:rPr lang="en-US" altLang="ko-KR" sz="3200" dirty="0"/>
              <a:t>, </a:t>
            </a:r>
            <a:r>
              <a:rPr lang="ko-KR" altLang="en-US" sz="3200" dirty="0"/>
              <a:t>구조적 최적화</a:t>
            </a:r>
            <a:r>
              <a:rPr lang="en-US" altLang="ko-KR" sz="3200" dirty="0"/>
              <a:t>. </a:t>
            </a:r>
            <a:r>
              <a:rPr lang="ko-KR" altLang="en-US" sz="3200" dirty="0"/>
              <a:t>파일 읽기</a:t>
            </a:r>
            <a:r>
              <a:rPr lang="en-US" altLang="ko-KR" sz="3200" dirty="0"/>
              <a:t>.</a:t>
            </a:r>
          </a:p>
          <a:p>
            <a:endParaRPr lang="en-US" altLang="ko-KR" sz="3200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FD4305-E5DA-41A4-9937-EC7658E5E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2025-05-26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60436F6-7558-8718-DBE2-8C6A389C9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1842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77D95D-E214-01DC-9439-DBAD94AED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Pretendard GOV ExtraBold" panose="02000903000000020004" pitchFamily="2" charset="-127"/>
                <a:ea typeface="Pretendard GOV ExtraBold" panose="02000903000000020004" pitchFamily="2" charset="-127"/>
                <a:cs typeface="Pretendard GOV ExtraBold" panose="02000903000000020004" pitchFamily="2" charset="-127"/>
              </a:rPr>
              <a:t>라이브러리</a:t>
            </a:r>
            <a:r>
              <a:rPr lang="en-US" altLang="ko-KR" dirty="0">
                <a:latin typeface="Pretendard GOV ExtraBold" panose="02000903000000020004" pitchFamily="2" charset="-127"/>
                <a:ea typeface="Pretendard GOV ExtraBold" panose="02000903000000020004" pitchFamily="2" charset="-127"/>
                <a:cs typeface="Pretendard GOV ExtraBold" panose="02000903000000020004" pitchFamily="2" charset="-127"/>
              </a:rPr>
              <a:t> vs </a:t>
            </a:r>
            <a:r>
              <a:rPr lang="ko-KR" altLang="en-US" dirty="0">
                <a:latin typeface="Pretendard GOV ExtraBold" panose="02000903000000020004" pitchFamily="2" charset="-127"/>
                <a:ea typeface="Pretendard GOV ExtraBold" panose="02000903000000020004" pitchFamily="2" charset="-127"/>
                <a:cs typeface="Pretendard GOV ExtraBold" panose="02000903000000020004" pitchFamily="2" charset="-127"/>
              </a:rPr>
              <a:t>프레임워크</a:t>
            </a:r>
            <a:endParaRPr lang="ko-KR" altLang="en-US" dirty="0">
              <a:latin typeface="Pretendard GOV Black" panose="02000A03000000020004" pitchFamily="2" charset="-127"/>
              <a:ea typeface="Pretendard GOV Black" panose="02000A03000000020004" pitchFamily="2" charset="-127"/>
              <a:cs typeface="Pretendard GOV Black" panose="02000A03000000020004" pitchFamily="2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E956B0-73BC-B108-225F-BD962CBAC9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라이브러리</a:t>
            </a:r>
            <a:endParaRPr lang="en-US" altLang="ko-KR" b="1" dirty="0"/>
          </a:p>
          <a:p>
            <a:pPr lvl="1"/>
            <a:r>
              <a:rPr lang="ko-KR" altLang="en-US" dirty="0"/>
              <a:t>개발자의 코드가 중심</a:t>
            </a:r>
            <a:endParaRPr lang="en-US" altLang="ko-KR" dirty="0"/>
          </a:p>
          <a:p>
            <a:pPr lvl="1"/>
            <a:r>
              <a:rPr lang="ko-KR" altLang="en-US" dirty="0"/>
              <a:t>개발자가 직접 호출해서 사용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=</a:t>
            </a:r>
            <a:r>
              <a:rPr lang="ko-KR" altLang="en-US" dirty="0"/>
              <a:t> 원할 때 가져와서 사용</a:t>
            </a:r>
            <a:endParaRPr lang="en-US" altLang="ko-KR" dirty="0"/>
          </a:p>
          <a:p>
            <a:pPr lvl="1"/>
            <a:r>
              <a:rPr lang="en-US" altLang="ko-KR" dirty="0" err="1"/>
              <a:t>ScottPlot</a:t>
            </a:r>
            <a:r>
              <a:rPr lang="en-US" altLang="ko-KR" dirty="0"/>
              <a:t>, LiveCharts2, </a:t>
            </a:r>
            <a:r>
              <a:rPr lang="en-US" altLang="ko-KR" dirty="0" err="1"/>
              <a:t>MahApps.Metro</a:t>
            </a:r>
            <a:r>
              <a:rPr lang="en-US" altLang="ko-KR" dirty="0"/>
              <a:t> </a:t>
            </a:r>
            <a:r>
              <a:rPr lang="en-US" altLang="ko-KR" dirty="0" err="1"/>
              <a:t>etc</a:t>
            </a:r>
            <a:r>
              <a:rPr lang="en-US" altLang="ko-KR" dirty="0"/>
              <a:t>…</a:t>
            </a:r>
          </a:p>
          <a:p>
            <a:r>
              <a:rPr lang="ko-KR" altLang="en-US" b="1" dirty="0"/>
              <a:t>프레임워크</a:t>
            </a:r>
            <a:endParaRPr lang="en-US" altLang="ko-KR" b="1" dirty="0"/>
          </a:p>
          <a:p>
            <a:pPr lvl="1"/>
            <a:r>
              <a:rPr lang="ko-KR" altLang="en-US" dirty="0"/>
              <a:t>프레임워크가 중심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프레임워크가 내 코드를 호출함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= </a:t>
            </a:r>
            <a:r>
              <a:rPr lang="ko-KR" altLang="en-US" dirty="0"/>
              <a:t>정해진 틀 안에서 사용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WPF, </a:t>
            </a:r>
            <a:r>
              <a:rPr lang="en-US" altLang="ko-KR" dirty="0" err="1"/>
              <a:t>WindowForm</a:t>
            </a:r>
            <a:r>
              <a:rPr lang="en-US" altLang="ko-KR" dirty="0"/>
              <a:t>, ASP.NET </a:t>
            </a:r>
            <a:r>
              <a:rPr lang="en-US" altLang="ko-KR" dirty="0" err="1"/>
              <a:t>etc</a:t>
            </a:r>
            <a:r>
              <a:rPr lang="en-US" altLang="ko-KR" dirty="0"/>
              <a:t>…</a:t>
            </a:r>
          </a:p>
          <a:p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F03C6E-3B82-518D-B4F8-E97EFA238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2025-05-26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715ECCF-9938-4EC5-645E-FB774679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1013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1B9F4C-DD5A-B655-A680-52DCCC42B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NuGet </a:t>
            </a:r>
            <a:r>
              <a:rPr lang="ko-KR" altLang="en-US"/>
              <a:t>이란</a:t>
            </a:r>
            <a:r>
              <a:rPr lang="en-US" altLang="ko-KR"/>
              <a:t>?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528C22-8A0B-F213-D25D-9CC6CACAC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.NET 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용 패키지 매니저 </a:t>
            </a:r>
            <a:endParaRPr lang="en-US" altLang="ko-KR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앱스토어 같은 역할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</a:t>
            </a:r>
          </a:p>
          <a:p>
            <a:pPr lvl="1"/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hlinkClick r:id="rId3"/>
              </a:rPr>
              <a:t>https://www.nuget.org/packages</a:t>
            </a:r>
            <a:endParaRPr lang="en-US" altLang="ko-KR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endParaRPr lang="ko-KR" altLang="en-US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EB164C-5630-C3E1-FD6A-35BD99ADB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2025-05-26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AA12A0B-E942-9CCE-CE62-BE48A4BE1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1026" name="Picture 2" descr="GitHub - NuGet/Home: Repo for NuGet Client issues">
            <a:extLst>
              <a:ext uri="{FF2B5EF4-FFF2-40B4-BE49-F238E27FC236}">
                <a16:creationId xmlns:a16="http://schemas.microsoft.com/office/drawing/2014/main" id="{3BBFC5FF-89F2-D7EA-42E8-1B669B9A60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7355" y="1354137"/>
            <a:ext cx="4229100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5546" y="3202702"/>
            <a:ext cx="9140909" cy="3276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547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6CF066-EBB4-A200-78DB-6A3EA632B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Visual Studio - NuGet </a:t>
            </a:r>
            <a:r>
              <a:rPr lang="ko-KR" altLang="en-US"/>
              <a:t>사용법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B04F56-AA0D-0563-A926-C8D4B216D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2025-05-26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C9362BE-4466-D5BA-2C8C-23927022C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3785924-27C3-E315-FF29-CC8BBC5748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9810"/>
          <a:stretch/>
        </p:blipFill>
        <p:spPr>
          <a:xfrm>
            <a:off x="372974" y="2466840"/>
            <a:ext cx="2612597" cy="192431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AF05415-E820-D6FD-477B-A91CAA13A81D}"/>
              </a:ext>
            </a:extLst>
          </p:cNvPr>
          <p:cNvSpPr txBox="1"/>
          <p:nvPr/>
        </p:nvSpPr>
        <p:spPr>
          <a:xfrm>
            <a:off x="372974" y="1706628"/>
            <a:ext cx="29145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프로젝트 우클릭 </a:t>
            </a:r>
            <a:endParaRPr lang="en-US" altLang="ko-KR"/>
          </a:p>
          <a:p>
            <a:r>
              <a:rPr lang="en-US" altLang="ko-KR"/>
              <a:t>&gt; Manage NuGet Pakages</a:t>
            </a:r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t="4718"/>
          <a:stretch/>
        </p:blipFill>
        <p:spPr>
          <a:xfrm>
            <a:off x="3588797" y="1595336"/>
            <a:ext cx="7520190" cy="4616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756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1F91DF-B2CB-9B0A-089A-E7636D1C9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Visual Studio - </a:t>
            </a:r>
            <a:r>
              <a:rPr lang="en-US" altLang="ko-KR" dirty="0" err="1"/>
              <a:t>NuGet</a:t>
            </a:r>
            <a:r>
              <a:rPr lang="en-US" altLang="ko-KR" dirty="0"/>
              <a:t> </a:t>
            </a:r>
            <a:r>
              <a:rPr lang="ko-KR" altLang="en-US" dirty="0"/>
              <a:t>사용법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9F154D-80D0-D2D6-C02A-E28620F99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2025-05-26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AAC558-F07A-2E7F-8713-874FAB29B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B03DFE-987F-1891-5644-82EA5D5505B8}"/>
              </a:ext>
            </a:extLst>
          </p:cNvPr>
          <p:cNvSpPr txBox="1"/>
          <p:nvPr/>
        </p:nvSpPr>
        <p:spPr>
          <a:xfrm>
            <a:off x="8426787" y="2225399"/>
            <a:ext cx="2750293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패키지 정보 </a:t>
            </a:r>
            <a:r>
              <a:rPr lang="ko-KR" altLang="en-US" dirty="0" err="1"/>
              <a:t>바로가기</a:t>
            </a:r>
            <a:r>
              <a:rPr lang="ko-KR" altLang="en-US" dirty="0"/>
              <a:t> 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953" y="1579370"/>
            <a:ext cx="7317835" cy="4597593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ADDE2F45-AB73-D886-E1D7-1B426D95E088}"/>
              </a:ext>
            </a:extLst>
          </p:cNvPr>
          <p:cNvSpPr/>
          <p:nvPr/>
        </p:nvSpPr>
        <p:spPr>
          <a:xfrm>
            <a:off x="7316009" y="2271768"/>
            <a:ext cx="975401" cy="276595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69288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1F91DF-B2CB-9B0A-089A-E7636D1C9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ScottPlot</a:t>
            </a:r>
            <a:endParaRPr lang="ko-KR" altLang="en-US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EB2918C-1851-B2B5-60C1-B1A81C584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NuGet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으로 설치 가능한 무료 차트 생성 라이브러리</a:t>
            </a:r>
            <a:endParaRPr lang="en-US" altLang="ko-KR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hlinkClick r:id="rId3"/>
              </a:rPr>
              <a:t>https://scottplot.net/</a:t>
            </a:r>
            <a:endParaRPr lang="ko-KR" altLang="en-US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9F154D-80D0-D2D6-C02A-E28620F99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2025-05-26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AAC558-F07A-2E7F-8713-874FAB29B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F5BDAA7-91AE-3C28-E333-ECBA95059D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0637" y="2641403"/>
            <a:ext cx="6944694" cy="3686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352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1F91DF-B2CB-9B0A-089A-E7636D1C9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ScottPlot</a:t>
            </a:r>
            <a:endParaRPr lang="ko-KR" altLang="en-US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EB2918C-1851-B2B5-60C1-B1A81C584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NuGet</a:t>
            </a:r>
            <a:r>
              <a:rPr lang="ko-KR" altLang="en-US"/>
              <a:t>에서 </a:t>
            </a:r>
            <a:r>
              <a:rPr lang="en-US" altLang="ko-KR"/>
              <a:t>scottplot</a:t>
            </a:r>
            <a:r>
              <a:rPr lang="ko-KR" altLang="en-US"/>
              <a:t> 검색하여 설치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9F154D-80D0-D2D6-C02A-E28620F99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2025-05-26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AAC558-F07A-2E7F-8713-874FAB29B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9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544" y="2544075"/>
            <a:ext cx="7612774" cy="354082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0974" y="2544075"/>
            <a:ext cx="3430628" cy="2163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538833"/>
      </p:ext>
    </p:extLst>
  </p:cSld>
  <p:clrMapOvr>
    <a:masterClrMapping/>
  </p:clrMapOvr>
</p:sld>
</file>

<file path=ppt/theme/theme1.xml><?xml version="1.0" encoding="utf-8"?>
<a:theme xmlns:a="http://schemas.openxmlformats.org/drawingml/2006/main" name="2_코딩온템플릿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4">
      <a:majorFont>
        <a:latin typeface="AppleSDGothicNeoH00"/>
        <a:ea typeface="AppleSDGothicNeoH00"/>
        <a:cs typeface=""/>
      </a:majorFont>
      <a:minorFont>
        <a:latin typeface="AppleSDGothicNeoB00"/>
        <a:ea typeface="AppleSDGothicNeoB00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dirty="0">
            <a:latin typeface="Pretendard SemiBold" panose="02000703000000020004" pitchFamily="2" charset="-127"/>
            <a:ea typeface="Pretendard SemiBold" panose="02000703000000020004" pitchFamily="2" charset="-127"/>
            <a:cs typeface="Pretendard SemiBold" panose="02000703000000020004" pitchFamily="2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dirty="0">
            <a:latin typeface="Pretendard SemiBold" panose="02000703000000020004" pitchFamily="2" charset="-127"/>
            <a:ea typeface="Pretendard SemiBold" panose="02000703000000020004" pitchFamily="2" charset="-127"/>
            <a:cs typeface="Pretendard SemiBold" panose="02000703000000020004" pitchFamily="2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02_Table_form.pptx" id="{2AAAD8C5-45B4-4401-8A6D-D767585F442D}" vid="{6C13ED7D-2711-4F90-B94D-5F82A1624D91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8244</TotalTime>
  <Words>436</Words>
  <Application>Microsoft Office PowerPoint</Application>
  <PresentationFormat>와이드스크린</PresentationFormat>
  <Paragraphs>98</Paragraphs>
  <Slides>11</Slides>
  <Notes>5</Notes>
  <HiddenSlides>2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9" baseType="lpstr">
      <vt:lpstr>Arial</vt:lpstr>
      <vt:lpstr>맑은 고딕</vt:lpstr>
      <vt:lpstr>Pretendard GOV</vt:lpstr>
      <vt:lpstr>Pretendard</vt:lpstr>
      <vt:lpstr>Pretendard Black</vt:lpstr>
      <vt:lpstr>Pretendard GOV ExtraBold</vt:lpstr>
      <vt:lpstr>Pretendard GOV Black</vt:lpstr>
      <vt:lpstr>2_코딩온템플릿</vt:lpstr>
      <vt:lpstr>라이브러리</vt:lpstr>
      <vt:lpstr>C# WPF NuGet ScottPlot.NET</vt:lpstr>
      <vt:lpstr>라이브러리 vs 프레임워크</vt:lpstr>
      <vt:lpstr>라이브러리 vs 프레임워크</vt:lpstr>
      <vt:lpstr>NuGet 이란?</vt:lpstr>
      <vt:lpstr>Visual Studio - NuGet 사용법</vt:lpstr>
      <vt:lpstr>Visual Studio - NuGet 사용법</vt:lpstr>
      <vt:lpstr>ScottPlot</vt:lpstr>
      <vt:lpstr>ScottPlot</vt:lpstr>
      <vt:lpstr>실습. ScottPlot</vt:lpstr>
      <vt:lpstr>실습. ScottPlot (Winform 이용)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김규리</dc:creator>
  <cp:lastModifiedBy>On Coding</cp:lastModifiedBy>
  <cp:revision>1350</cp:revision>
  <dcterms:created xsi:type="dcterms:W3CDTF">2022-06-26T11:10:22Z</dcterms:created>
  <dcterms:modified xsi:type="dcterms:W3CDTF">2025-05-26T00:16:57Z</dcterms:modified>
</cp:coreProperties>
</file>