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0"/>
  </p:notesMasterIdLst>
  <p:sldIdLst>
    <p:sldId id="756" r:id="rId2"/>
    <p:sldId id="743" r:id="rId3"/>
    <p:sldId id="744" r:id="rId4"/>
    <p:sldId id="745" r:id="rId5"/>
    <p:sldId id="758" r:id="rId6"/>
    <p:sldId id="681" r:id="rId7"/>
    <p:sldId id="746" r:id="rId8"/>
    <p:sldId id="677" r:id="rId9"/>
    <p:sldId id="757" r:id="rId10"/>
    <p:sldId id="741" r:id="rId11"/>
    <p:sldId id="742" r:id="rId12"/>
    <p:sldId id="709" r:id="rId13"/>
    <p:sldId id="710" r:id="rId14"/>
    <p:sldId id="711" r:id="rId15"/>
    <p:sldId id="712" r:id="rId16"/>
    <p:sldId id="713" r:id="rId17"/>
    <p:sldId id="714" r:id="rId18"/>
    <p:sldId id="715" r:id="rId19"/>
  </p:sldIdLst>
  <p:sldSz cx="12192000" cy="6858000"/>
  <p:notesSz cx="6858000" cy="9144000"/>
  <p:embeddedFontLst>
    <p:embeddedFont>
      <p:font typeface="Pretendard Black" panose="020B0600000101010101" charset="-127"/>
      <p:bold r:id="rId21"/>
    </p:embeddedFont>
    <p:embeddedFont>
      <p:font typeface="Pretendard GOV" panose="02000503000000020004" pitchFamily="2" charset="-127"/>
      <p:regular r:id="rId22"/>
      <p:bold r:id="rId23"/>
    </p:embeddedFont>
    <p:embeddedFont>
      <p:font typeface="맑은 고딕" panose="020B0503020000020004" pitchFamily="50" charset="-127"/>
      <p:regular r:id="rId24"/>
      <p:bold r:id="rId2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A61523B-6FFD-4F59-774E-3C4794C9FF68}" name="석화 정" initials="석정" userId="c5774f2e917951c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36" autoAdjust="0"/>
    <p:restoredTop sz="85243" autoAdjust="0"/>
  </p:normalViewPr>
  <p:slideViewPr>
    <p:cSldViewPr snapToGrid="0">
      <p:cViewPr varScale="1">
        <p:scale>
          <a:sx n="99" d="100"/>
          <a:sy n="99" d="100"/>
        </p:scale>
        <p:origin x="268" y="72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5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https://devbong.tistory.com/34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47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https://itisguide.tistory.com/4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148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044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https://oobwrite.com/entry/%EB%94%94%EC%9E%90%EC%9D%B8-%ED%8C%A8%ED%84%B4Design-Pattern-%EC%B4%9D%EC%A0%95%EB%A6%AC-23%EA%B0%80%EC%A7%80-%EB%94%94%EC%9E%90%EC%9D%B8-%ED%8C%A8%ED%84%B4-%EC%A0%95%EC%9D%98-%EC%A2%85%EB%A5%98-%EC%9E%A5%EB%8B%A8%EC%A0%90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41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74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97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18ECD-68BD-F5CA-D0AD-F7486CA72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28D17-4010-F2CD-21AB-7ABF0FB78C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195CA7-C7AE-8BB0-3FAF-37C05E6C4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  <a:r>
              <a:rPr lang="ko-KR" altLang="en-US" dirty="0"/>
              <a:t>가 하는 일이 많아서 </a:t>
            </a:r>
            <a:r>
              <a:rPr lang="en-US" altLang="ko-KR" dirty="0"/>
              <a:t>MVC </a:t>
            </a:r>
            <a:r>
              <a:rPr lang="ko-KR" altLang="en-US" dirty="0"/>
              <a:t>패턴을 </a:t>
            </a:r>
            <a:r>
              <a:rPr lang="en-US" altLang="ko-KR" dirty="0"/>
              <a:t>Massive View Control </a:t>
            </a:r>
            <a:r>
              <a:rPr lang="ko-KR" altLang="en-US" dirty="0"/>
              <a:t>이라고 부르기도 함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840851-D9DD-8791-7C2A-38969FB5E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96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52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https://devbong.tistory.com/34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80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https://devbong.tistory.com/34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4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44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9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11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14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248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72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40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37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90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407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3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2025-05-26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241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ong.tistory.com/3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en-us/download/dotnet/8.0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8595" y="2816157"/>
            <a:ext cx="6060801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디자인 패턴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89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AF179-311F-B8E4-5C49-7606353E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WPF MVVM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79425-BE59-AC9D-1BB2-5FFAA04F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Model</a:t>
            </a:r>
            <a:r>
              <a:rPr lang="en-US" altLang="ko-KR" dirty="0"/>
              <a:t> (</a:t>
            </a:r>
            <a:r>
              <a:rPr lang="ko-KR" altLang="en-US" dirty="0"/>
              <a:t>프로그래머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데이터를 가져오고 저장하는 역할</a:t>
            </a:r>
            <a:endParaRPr lang="en-US" altLang="ko-KR" dirty="0"/>
          </a:p>
          <a:p>
            <a:pPr lvl="1"/>
            <a:r>
              <a:rPr lang="en-US" altLang="ko-KR" dirty="0"/>
              <a:t>DB, </a:t>
            </a:r>
            <a:r>
              <a:rPr lang="ko-KR" altLang="en-US" dirty="0"/>
              <a:t>네트워크 요청 또는 파일 시스템과 같은 데이터 소스와 상호작용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View</a:t>
            </a:r>
            <a:r>
              <a:rPr lang="en-US" altLang="ko-KR" dirty="0"/>
              <a:t> (</a:t>
            </a:r>
            <a:r>
              <a:rPr lang="ko-KR" altLang="en-US" dirty="0"/>
              <a:t>디자이너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사용자 인터페이스를 담당하여 사용자 입력처리 및 화면 갱신을 처리</a:t>
            </a:r>
            <a:endParaRPr lang="en-US" altLang="ko-KR" dirty="0"/>
          </a:p>
          <a:p>
            <a:pPr lvl="1"/>
            <a:r>
              <a:rPr lang="en-US" altLang="ko-KR" dirty="0"/>
              <a:t>XAML </a:t>
            </a:r>
            <a:r>
              <a:rPr lang="ko-KR" altLang="en-US" dirty="0"/>
              <a:t>같은 마크업 언어를 사용하여 디자인</a:t>
            </a:r>
            <a:endParaRPr lang="en-US" altLang="ko-KR" dirty="0"/>
          </a:p>
          <a:p>
            <a:r>
              <a:rPr lang="en-US" altLang="ko-KR" dirty="0" err="1">
                <a:solidFill>
                  <a:srgbClr val="7030A0"/>
                </a:solidFill>
              </a:rPr>
              <a:t>ViewModel</a:t>
            </a:r>
            <a:r>
              <a:rPr lang="en-US" altLang="ko-KR" dirty="0"/>
              <a:t> (</a:t>
            </a:r>
            <a:r>
              <a:rPr lang="ko-KR" altLang="en-US" dirty="0"/>
              <a:t>프로그래머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Model </a:t>
            </a:r>
            <a:r>
              <a:rPr lang="ko-KR" altLang="en-US" dirty="0"/>
              <a:t>사이에서 중재자 역할을 수행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에서 발생하는 이벤트 감지</a:t>
            </a:r>
            <a:r>
              <a:rPr lang="en-US" altLang="ko-KR" dirty="0"/>
              <a:t>, </a:t>
            </a:r>
            <a:r>
              <a:rPr lang="ko-KR" altLang="en-US" dirty="0"/>
              <a:t>이벤트에 맞는 </a:t>
            </a:r>
            <a:r>
              <a:rPr lang="en-US" altLang="ko-KR" dirty="0"/>
              <a:t>Model</a:t>
            </a:r>
            <a:r>
              <a:rPr lang="ko-KR" altLang="en-US" dirty="0"/>
              <a:t>의 로직 수행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에 표시할 데이터를 가공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A3CFF-F52D-7EF1-1163-B84FAE88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1022B6-B73C-AEA0-BB28-1DD81833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03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8A2CC14-CCC8-ED12-FA25-451425A6F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2047B-6AC2-B9AE-560F-C0156F6F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</a:t>
            </a:r>
            <a:r>
              <a:rPr lang="en-US" altLang="ko-KR"/>
              <a:t>. WPF MVVM </a:t>
            </a:r>
            <a:r>
              <a:rPr lang="ko-KR" altLang="en-US"/>
              <a:t>패턴 따라해보기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05EF9-9B87-AEA5-E0E9-19760BC2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>
                <a:hlinkClick r:id="rId3"/>
              </a:rPr>
              <a:t>https://devbong.tistory.com/34</a:t>
            </a:r>
            <a:endParaRPr lang="ko-KR" altLang="en-US"/>
          </a:p>
          <a:p>
            <a:r>
              <a:rPr lang="ko-KR" altLang="en-US"/>
              <a:t>위 블로그의 </a:t>
            </a:r>
            <a:r>
              <a:rPr lang="en-US" altLang="ko-KR"/>
              <a:t>“[WPF] MVVM </a:t>
            </a:r>
            <a:r>
              <a:rPr lang="ko-KR" altLang="en-US"/>
              <a:t>패턴으로 </a:t>
            </a:r>
            <a:r>
              <a:rPr lang="en-US" altLang="ko-KR"/>
              <a:t>WPF </a:t>
            </a:r>
            <a:r>
              <a:rPr lang="ko-KR" altLang="en-US"/>
              <a:t>시작하기</a:t>
            </a:r>
            <a:r>
              <a:rPr lang="en-US" altLang="ko-KR"/>
              <a:t>” </a:t>
            </a:r>
            <a:r>
              <a:rPr lang="ko-KR" altLang="en-US"/>
              <a:t>강의를 </a:t>
            </a:r>
            <a:br>
              <a:rPr lang="en-US" altLang="ko-KR"/>
            </a:br>
            <a:r>
              <a:rPr lang="en-US" altLang="ko-KR"/>
              <a:t>01 </a:t>
            </a:r>
            <a:r>
              <a:rPr lang="ko-KR" altLang="en-US"/>
              <a:t>프로젝트 만들기 </a:t>
            </a:r>
            <a:r>
              <a:rPr lang="en-US" altLang="ko-KR"/>
              <a:t>~ 05 Converter </a:t>
            </a:r>
            <a:r>
              <a:rPr lang="ko-KR" altLang="en-US"/>
              <a:t>까지 따라해보기 </a:t>
            </a:r>
            <a:endParaRPr lang="en-US" altLang="ko-KR"/>
          </a:p>
          <a:p>
            <a:r>
              <a:rPr lang="en-US" altLang="ko-KR"/>
              <a:t>View</a:t>
            </a:r>
          </a:p>
          <a:p>
            <a:pPr lvl="1"/>
            <a:r>
              <a:rPr lang="en-US" altLang="ko-KR"/>
              <a:t>MainWindow.xaml</a:t>
            </a:r>
          </a:p>
          <a:p>
            <a:pPr lvl="1"/>
            <a:r>
              <a:rPr lang="en-US" altLang="ko-KR"/>
              <a:t>MainWindow.xaml.cs</a:t>
            </a:r>
          </a:p>
          <a:p>
            <a:r>
              <a:rPr lang="en-US" altLang="ko-KR"/>
              <a:t>ViewModel</a:t>
            </a:r>
          </a:p>
          <a:p>
            <a:pPr lvl="1"/>
            <a:r>
              <a:rPr lang="en-US" altLang="ko-KR"/>
              <a:t>MainWindowViewModel.cs</a:t>
            </a:r>
          </a:p>
          <a:p>
            <a:pPr lvl="1"/>
            <a:r>
              <a:rPr lang="en-US" altLang="ko-KR"/>
              <a:t>ViewModelBase.cs</a:t>
            </a:r>
          </a:p>
          <a:p>
            <a:r>
              <a:rPr lang="en-US" altLang="ko-KR"/>
              <a:t>Model</a:t>
            </a:r>
          </a:p>
          <a:p>
            <a:pPr lvl="1"/>
            <a:r>
              <a:rPr lang="en-US" altLang="ko-KR"/>
              <a:t>Person.cs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BEDA3-64A0-BFF9-E112-89CFA7DB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pPr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4279CC-8C7F-4AD7-3D6F-C13A644A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6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72117-1215-C3DF-77AC-07D54AB2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릴리즈 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7AB6C-494C-2C1F-67AC-F5513D30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실행 결과는 동일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580D8-0674-1F59-341E-CF8E218C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44C262-F118-1637-D7E6-29B39633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A488628-0F6A-B4CE-6F55-BE915DA1DCF5}"/>
              </a:ext>
            </a:extLst>
          </p:cNvPr>
          <p:cNvGraphicFramePr>
            <a:graphicFrameLocks noGrp="1"/>
          </p:cNvGraphicFramePr>
          <p:nvPr/>
        </p:nvGraphicFramePr>
        <p:xfrm>
          <a:off x="1276120" y="2577419"/>
          <a:ext cx="9639760" cy="3288913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819880">
                  <a:extLst>
                    <a:ext uri="{9D8B030D-6E8A-4147-A177-3AD203B41FA5}">
                      <a16:colId xmlns:a16="http://schemas.microsoft.com/office/drawing/2014/main" val="2124534598"/>
                    </a:ext>
                  </a:extLst>
                </a:gridCol>
                <a:gridCol w="4819880">
                  <a:extLst>
                    <a:ext uri="{9D8B030D-6E8A-4147-A177-3AD203B41FA5}">
                      <a16:colId xmlns:a16="http://schemas.microsoft.com/office/drawing/2014/main" val="174622155"/>
                    </a:ext>
                  </a:extLst>
                </a:gridCol>
              </a:tblGrid>
              <a:tr h="49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Debug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Release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22977"/>
                  </a:ext>
                </a:extLst>
              </a:tr>
              <a:tr h="2511140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코드 최적화 없음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코드 실행 속도 느림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메모리 사용량이 많음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실행 파일에 디버깅에 필요한 정보 포함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컴파일 속도 빠름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코드 최적화 진행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코드 실행 속도 빠름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메모리 사용량이 적음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디버깅에 필요한 정보가 거의 포함되지 않음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최적화 때문에 컴파일 속도 느림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47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991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DB8B8-99D7-15FA-E225-02DC04E7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릴리즈 빌드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717C0-F3BE-023F-9494-A252B274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738FD2-126E-A4A0-34E1-FB5E8B74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04D55A-3035-763B-93E4-07CAD8C6D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984"/>
            <a:ext cx="6557074" cy="2966774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CE0421-94EC-3A1A-B3DD-FB45FDA6BFC4}"/>
              </a:ext>
            </a:extLst>
          </p:cNvPr>
          <p:cNvCxnSpPr/>
          <p:nvPr/>
        </p:nvCxnSpPr>
        <p:spPr>
          <a:xfrm>
            <a:off x="4512989" y="1916934"/>
            <a:ext cx="6610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DC53C88-1A5B-DC5C-492F-10F070BF33FB}"/>
              </a:ext>
            </a:extLst>
          </p:cNvPr>
          <p:cNvCxnSpPr>
            <a:cxnSpLocks/>
          </p:cNvCxnSpPr>
          <p:nvPr/>
        </p:nvCxnSpPr>
        <p:spPr>
          <a:xfrm>
            <a:off x="1139991" y="3798982"/>
            <a:ext cx="104843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F2E4E28-6112-15C7-04DE-92D311D393C7}"/>
              </a:ext>
            </a:extLst>
          </p:cNvPr>
          <p:cNvCxnSpPr>
            <a:cxnSpLocks/>
          </p:cNvCxnSpPr>
          <p:nvPr/>
        </p:nvCxnSpPr>
        <p:spPr>
          <a:xfrm>
            <a:off x="1139991" y="3488673"/>
            <a:ext cx="104843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DE7ADE-D4F0-CC06-E498-E3DCAAE9C10F}"/>
              </a:ext>
            </a:extLst>
          </p:cNvPr>
          <p:cNvSpPr txBox="1"/>
          <p:nvPr/>
        </p:nvSpPr>
        <p:spPr>
          <a:xfrm>
            <a:off x="3941471" y="4687367"/>
            <a:ext cx="304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/>
              <a:t>다른 위치에 복사 및 실행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ABCCE77-2D6F-E441-9AD0-CD6B3DE529B5}"/>
              </a:ext>
            </a:extLst>
          </p:cNvPr>
          <p:cNvCxnSpPr>
            <a:cxnSpLocks/>
          </p:cNvCxnSpPr>
          <p:nvPr/>
        </p:nvCxnSpPr>
        <p:spPr>
          <a:xfrm>
            <a:off x="1139991" y="3200398"/>
            <a:ext cx="13458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99030A-790A-2607-C367-34BB003F809C}"/>
              </a:ext>
            </a:extLst>
          </p:cNvPr>
          <p:cNvCxnSpPr>
            <a:cxnSpLocks/>
          </p:cNvCxnSpPr>
          <p:nvPr/>
        </p:nvCxnSpPr>
        <p:spPr>
          <a:xfrm>
            <a:off x="1139991" y="4410418"/>
            <a:ext cx="18526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1D6D0876-E2BE-D900-9515-108BD6E9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54" y="3986932"/>
            <a:ext cx="2838846" cy="2238687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235FBA-4283-6924-D363-3BEF75D8E9FD}"/>
              </a:ext>
            </a:extLst>
          </p:cNvPr>
          <p:cNvCxnSpPr>
            <a:cxnSpLocks/>
          </p:cNvCxnSpPr>
          <p:nvPr/>
        </p:nvCxnSpPr>
        <p:spPr>
          <a:xfrm>
            <a:off x="2331650" y="3704421"/>
            <a:ext cx="5535282" cy="1179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805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DB8B8-99D7-15FA-E225-02DC04E7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릴리즈 빌드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717C0-F3BE-023F-9494-A252B274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738FD2-126E-A4A0-34E1-FB5E8B74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F3F302-D3DD-A4D4-FF9F-427C9E791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12" y="2026491"/>
            <a:ext cx="3353268" cy="2210108"/>
          </a:xfrm>
          <a:prstGeom prst="rect">
            <a:avLst/>
          </a:prstGeom>
        </p:spPr>
      </p:pic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CF5CFF40-E97F-6E2C-1DC3-1DD6F319641C}"/>
              </a:ext>
            </a:extLst>
          </p:cNvPr>
          <p:cNvSpPr txBox="1"/>
          <p:nvPr/>
        </p:nvSpPr>
        <p:spPr>
          <a:xfrm>
            <a:off x="5022082" y="1935292"/>
            <a:ext cx="631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https://dotnet.microsoft.com/en-us/download/dotnet/8.0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939874-BAD4-A83D-FD92-AAFAD3535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677" y="2866726"/>
            <a:ext cx="6423824" cy="305452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3D3E44-E1C1-6AC0-4C98-6DDE8E5AFE1A}"/>
              </a:ext>
            </a:extLst>
          </p:cNvPr>
          <p:cNvCxnSpPr/>
          <p:nvPr/>
        </p:nvCxnSpPr>
        <p:spPr>
          <a:xfrm>
            <a:off x="5106544" y="3364717"/>
            <a:ext cx="383387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E1C2EA5-7061-8C33-9241-64DE31A38300}"/>
              </a:ext>
            </a:extLst>
          </p:cNvPr>
          <p:cNvCxnSpPr>
            <a:cxnSpLocks/>
          </p:cNvCxnSpPr>
          <p:nvPr/>
        </p:nvCxnSpPr>
        <p:spPr>
          <a:xfrm>
            <a:off x="6900458" y="5213715"/>
            <a:ext cx="45352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94CE6F-FD94-54FE-15E8-B6D12C7DE002}"/>
              </a:ext>
            </a:extLst>
          </p:cNvPr>
          <p:cNvSpPr txBox="1"/>
          <p:nvPr/>
        </p:nvSpPr>
        <p:spPr>
          <a:xfrm>
            <a:off x="659878" y="4363181"/>
            <a:ext cx="3869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닷넷이 설치되어 있지 않은 </a:t>
            </a:r>
            <a:r>
              <a:rPr lang="en-US" altLang="ko-KR" sz="2000" dirty="0"/>
              <a:t>PC</a:t>
            </a:r>
            <a:r>
              <a:rPr lang="ko-KR" altLang="en-US" sz="2000" dirty="0"/>
              <a:t>에서는</a:t>
            </a:r>
            <a:endParaRPr lang="en-US" altLang="ko-KR" sz="2000" dirty="0"/>
          </a:p>
          <a:p>
            <a:r>
              <a:rPr lang="ko-KR" altLang="en-US" sz="2000" dirty="0"/>
              <a:t>닷넷 런타임 설치가 필요함</a:t>
            </a:r>
          </a:p>
        </p:txBody>
      </p:sp>
    </p:spTree>
    <p:extLst>
      <p:ext uri="{BB962C8B-B14F-4D97-AF65-F5344CB8AC3E}">
        <p14:creationId xmlns:p14="http://schemas.microsoft.com/office/powerpoint/2010/main" val="287351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082E6-BE48-B0D7-C1F7-7F3A49CE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C456A-E688-7DCD-B6C4-5C49DEE12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프로젝트 속성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우클릭</a:t>
            </a:r>
            <a:r>
              <a:rPr lang="ko-KR" altLang="en-US" sz="2400" dirty="0"/>
              <a:t> 맨 아래</a:t>
            </a:r>
            <a:r>
              <a:rPr lang="en-US" altLang="ko-KR" sz="2400" dirty="0"/>
              <a:t>) &gt; Output type: Class Library </a:t>
            </a:r>
            <a:r>
              <a:rPr lang="ko-KR" altLang="en-US" sz="2400" dirty="0"/>
              <a:t>로 변경</a:t>
            </a:r>
            <a:endParaRPr lang="en-US" altLang="ko-KR" sz="2400" dirty="0"/>
          </a:p>
          <a:p>
            <a:r>
              <a:rPr lang="ko-KR" altLang="en-US" sz="2400" dirty="0"/>
              <a:t>프로젝트 빌드 후 프로젝트 폴더</a:t>
            </a:r>
            <a:r>
              <a:rPr lang="en-US" altLang="ko-KR" sz="2400" dirty="0"/>
              <a:t>/bin/(</a:t>
            </a:r>
            <a:r>
              <a:rPr lang="ko-KR" altLang="en-US" sz="2400" dirty="0"/>
              <a:t>빌드 모드</a:t>
            </a:r>
            <a:r>
              <a:rPr lang="en-US" altLang="ko-KR" sz="2400" dirty="0"/>
              <a:t>)/(</a:t>
            </a:r>
            <a:r>
              <a:rPr lang="ko-KR" altLang="en-US" sz="2400" dirty="0"/>
              <a:t>프로젝트 이름</a:t>
            </a:r>
            <a:r>
              <a:rPr lang="en-US" altLang="ko-KR" sz="2400" dirty="0"/>
              <a:t>).</a:t>
            </a:r>
            <a:r>
              <a:rPr lang="en-US" altLang="ko-KR" sz="2400" dirty="0" err="1"/>
              <a:t>dll</a:t>
            </a:r>
            <a:r>
              <a:rPr lang="en-US" altLang="ko-KR" sz="2400" dirty="0"/>
              <a:t> 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r>
              <a:rPr lang="en-US" altLang="ko-KR" sz="2400" dirty="0"/>
              <a:t>Debug </a:t>
            </a:r>
            <a:r>
              <a:rPr lang="ko-KR" altLang="en-US" sz="2400" dirty="0"/>
              <a:t>모드로 만든 </a:t>
            </a:r>
            <a:r>
              <a:rPr lang="en-US" altLang="ko-KR" sz="2400" dirty="0" err="1"/>
              <a:t>dll</a:t>
            </a:r>
            <a:r>
              <a:rPr lang="ko-KR" altLang="en-US" sz="2400" dirty="0"/>
              <a:t>은 </a:t>
            </a:r>
            <a:r>
              <a:rPr lang="en-US" altLang="ko-KR" sz="2400" dirty="0"/>
              <a:t>Debug </a:t>
            </a:r>
            <a:r>
              <a:rPr lang="ko-KR" altLang="en-US" sz="2400" dirty="0"/>
              <a:t>모드에서만 사용 가능 </a:t>
            </a:r>
            <a:r>
              <a:rPr lang="en-US" altLang="ko-KR" sz="2400" dirty="0"/>
              <a:t>(</a:t>
            </a:r>
            <a:r>
              <a:rPr lang="ko-KR" altLang="en-US" sz="2400" dirty="0"/>
              <a:t>반대도 마찬가지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A3093-30E6-6920-43B0-70C9C09C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A04B1D-DFD9-0B6F-23FA-5BABB056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B89D4D-D0F5-CD20-1434-A601C8F47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68" y="3347902"/>
            <a:ext cx="4622773" cy="29801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D04757-D612-6C2F-E50E-29D2D8801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838" y="3429000"/>
            <a:ext cx="2710962" cy="1676722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020A4A3-B392-D78E-D26D-F3214962F287}"/>
              </a:ext>
            </a:extLst>
          </p:cNvPr>
          <p:cNvCxnSpPr/>
          <p:nvPr/>
        </p:nvCxnSpPr>
        <p:spPr>
          <a:xfrm>
            <a:off x="4247147" y="4319337"/>
            <a:ext cx="4692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368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79F42-CE0F-1645-9897-A22567725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812F2-9F52-09AD-C35F-54B201CE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89D23-F17D-544A-2C3F-7B814B58C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우클릭</a:t>
            </a:r>
            <a:r>
              <a:rPr lang="ko-KR" altLang="en-US" sz="2400" dirty="0"/>
              <a:t> </a:t>
            </a:r>
            <a:r>
              <a:rPr lang="en-US" altLang="ko-KR" sz="2400" dirty="0"/>
              <a:t>&gt; Add &gt; Project</a:t>
            </a:r>
            <a:r>
              <a:rPr lang="ko-KR" altLang="en-US" sz="2400" dirty="0"/>
              <a:t> </a:t>
            </a:r>
            <a:r>
              <a:rPr lang="en-US" altLang="ko-KR" sz="2400" dirty="0"/>
              <a:t>Reference &gt;</a:t>
            </a:r>
            <a:r>
              <a:rPr lang="ko-KR" altLang="en-US" sz="2400" dirty="0"/>
              <a:t> </a:t>
            </a:r>
            <a:r>
              <a:rPr lang="en-US" altLang="ko-KR" sz="2400" dirty="0"/>
              <a:t>Browse &gt; </a:t>
            </a:r>
            <a:r>
              <a:rPr lang="en-US" altLang="ko-KR" sz="2400" dirty="0" err="1"/>
              <a:t>dll</a:t>
            </a:r>
            <a:r>
              <a:rPr lang="en-US" altLang="ko-KR" sz="2400" dirty="0"/>
              <a:t> </a:t>
            </a:r>
            <a:r>
              <a:rPr lang="ko-KR" altLang="en-US" sz="2400" dirty="0"/>
              <a:t>파일 선택</a:t>
            </a:r>
            <a:endParaRPr lang="en-US" altLang="ko-KR" sz="2400" dirty="0"/>
          </a:p>
          <a:p>
            <a:r>
              <a:rPr lang="ko-KR" altLang="en-US" sz="2400" dirty="0"/>
              <a:t>프로젝트</a:t>
            </a:r>
            <a:r>
              <a:rPr lang="en-US" altLang="ko-KR" sz="2400" dirty="0"/>
              <a:t>/</a:t>
            </a:r>
            <a:r>
              <a:rPr lang="en-US" altLang="ko-KR" sz="2400" dirty="0" err="1"/>
              <a:t>Depedencies</a:t>
            </a:r>
            <a:r>
              <a:rPr lang="en-US" altLang="ko-KR" sz="2400" dirty="0"/>
              <a:t>/Assemblies</a:t>
            </a:r>
            <a:r>
              <a:rPr lang="ko-KR" altLang="en-US" sz="2400" dirty="0"/>
              <a:t>에 </a:t>
            </a:r>
            <a:r>
              <a:rPr lang="en-US" altLang="ko-KR" sz="2400" dirty="0"/>
              <a:t>namespace</a:t>
            </a:r>
            <a:r>
              <a:rPr lang="ko-KR" altLang="en-US" sz="2400" dirty="0"/>
              <a:t>가 추가된 것을 확인</a:t>
            </a:r>
            <a:endParaRPr lang="en-US" altLang="ko-KR" sz="2400" dirty="0"/>
          </a:p>
          <a:p>
            <a:r>
              <a:rPr lang="en-US" altLang="ko-KR" sz="2400" dirty="0"/>
              <a:t>using</a:t>
            </a:r>
            <a:r>
              <a:rPr lang="ko-KR" altLang="en-US" sz="2400" dirty="0"/>
              <a:t>으로 </a:t>
            </a:r>
            <a:r>
              <a:rPr lang="en-US" altLang="ko-KR" sz="2400" dirty="0"/>
              <a:t>namespace</a:t>
            </a:r>
            <a:r>
              <a:rPr lang="ko-KR" altLang="en-US" sz="2400" dirty="0"/>
              <a:t>를 가져오거나 전체 이름을 지정하여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3B2C1-268F-54CD-3A91-29E0D796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34ABD6-AD46-D906-115B-9FC339BC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834622-150B-FD87-4754-3361D8425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69" y="3429000"/>
            <a:ext cx="3362794" cy="20481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5B56F3-CE63-8592-F403-EDE89A5F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8265"/>
          <a:stretch/>
        </p:blipFill>
        <p:spPr>
          <a:xfrm>
            <a:off x="3893118" y="3653076"/>
            <a:ext cx="5555682" cy="16000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C9169D-0950-C12E-CC46-BECA386F8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855" y="3538345"/>
            <a:ext cx="2057687" cy="1714739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811D93E-49C2-0FE0-5BD2-30157504AD32}"/>
              </a:ext>
            </a:extLst>
          </p:cNvPr>
          <p:cNvCxnSpPr/>
          <p:nvPr/>
        </p:nvCxnSpPr>
        <p:spPr>
          <a:xfrm>
            <a:off x="10431379" y="4620125"/>
            <a:ext cx="92242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216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818A-5629-8D68-1AB1-AC8F9A0D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계산기 릴리즈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565B-A383-5C05-9F8B-8053206FC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ko-KR" altLang="en-US" dirty="0"/>
              <a:t>미니 프로젝트 </a:t>
            </a:r>
            <a:r>
              <a:rPr lang="en-US" altLang="ko-KR" dirty="0"/>
              <a:t>- </a:t>
            </a:r>
            <a:r>
              <a:rPr lang="ko-KR" altLang="en-US" dirty="0"/>
              <a:t>계산기 만들기를 통해 개발한 프로그램을 </a:t>
            </a:r>
            <a:r>
              <a:rPr lang="en-US" altLang="ko-KR" dirty="0"/>
              <a:t>WPF </a:t>
            </a:r>
            <a:r>
              <a:rPr lang="ko-KR" altLang="en-US" dirty="0"/>
              <a:t>프로젝트로 이주</a:t>
            </a:r>
            <a:r>
              <a:rPr lang="en-US" altLang="ko-KR" dirty="0"/>
              <a:t>(Migration)</a:t>
            </a:r>
          </a:p>
          <a:p>
            <a:r>
              <a:rPr lang="ko-KR" altLang="en-US" dirty="0"/>
              <a:t>릴리즈 버전으로 빌드</a:t>
            </a:r>
            <a:endParaRPr lang="en-US" altLang="ko-KR" dirty="0"/>
          </a:p>
          <a:p>
            <a:r>
              <a:rPr lang="en-US" altLang="ko-KR" dirty="0"/>
              <a:t>Visual Studio</a:t>
            </a:r>
            <a:r>
              <a:rPr lang="ko-KR" altLang="en-US" dirty="0"/>
              <a:t>와 상관없이 독립적으로 실행 가능한 상태의 </a:t>
            </a:r>
            <a:r>
              <a:rPr lang="en-US" altLang="ko-KR" dirty="0"/>
              <a:t>exe, </a:t>
            </a:r>
            <a:r>
              <a:rPr lang="en-US" altLang="ko-KR" dirty="0" err="1"/>
              <a:t>dll</a:t>
            </a:r>
            <a:r>
              <a:rPr lang="en-US" altLang="ko-KR" dirty="0"/>
              <a:t>,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파일을 압축하여 제출</a:t>
            </a:r>
            <a:r>
              <a:rPr lang="en-US" altLang="ko-KR" dirty="0"/>
              <a:t>!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1AA7E-F2DB-3FA5-D889-B76B97F9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B6E68E-5274-5F3A-F601-36F17D2A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159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A5A5D-A6A2-0396-AE2D-D5AC9FBC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WPF </a:t>
            </a:r>
            <a:r>
              <a:rPr lang="ko-KR" altLang="en-US" dirty="0"/>
              <a:t>크로스 스레드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4465A-F72E-263F-030C-D356E0B12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WinForm</a:t>
            </a:r>
            <a:r>
              <a:rPr lang="ko-KR" altLang="en-US" dirty="0"/>
              <a:t>의 </a:t>
            </a:r>
            <a:r>
              <a:rPr lang="en-US" altLang="ko-KR" dirty="0"/>
              <a:t>Invoke() </a:t>
            </a:r>
            <a:r>
              <a:rPr lang="ko-KR" altLang="en-US" dirty="0"/>
              <a:t>대신 </a:t>
            </a:r>
            <a:r>
              <a:rPr lang="en-US" altLang="ko-KR" dirty="0" err="1"/>
              <a:t>Dispatcher.Invoke</a:t>
            </a:r>
            <a:r>
              <a:rPr lang="en-US" altLang="ko-KR" dirty="0"/>
              <a:t>()</a:t>
            </a:r>
            <a:r>
              <a:rPr lang="ko-KR" altLang="en-US" dirty="0"/>
              <a:t>를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9E62B-41C3-EAE7-FC4D-A52217EA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C48E86-E88D-A09E-31AE-AB8B359E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5C5E83-6C14-ED7C-B5A8-A6FB2A9ED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47262"/>
            <a:ext cx="5009203" cy="311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08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D0C86-D95A-2B20-471F-DC46DDDB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디자인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7BFCD-7ABF-A996-5D56-7ADB2E33B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개발에 있어 발생하는 문제들에 대한 일반적인 해결책</a:t>
            </a:r>
            <a:endParaRPr lang="en-US" altLang="ko-KR" dirty="0"/>
          </a:p>
          <a:p>
            <a:r>
              <a:rPr lang="ko-KR" altLang="en-US" dirty="0"/>
              <a:t>특정 문맥</a:t>
            </a:r>
            <a:r>
              <a:rPr lang="en-US" altLang="ko-KR" dirty="0"/>
              <a:t>(</a:t>
            </a:r>
            <a:r>
              <a:rPr lang="ko-KR" altLang="en-US" dirty="0"/>
              <a:t>소스코드 구조</a:t>
            </a:r>
            <a:r>
              <a:rPr lang="en-US" altLang="ko-KR" dirty="0"/>
              <a:t>)</a:t>
            </a:r>
            <a:r>
              <a:rPr lang="ko-KR" altLang="en-US" dirty="0"/>
              <a:t>에서 발생하는 설계 문제를 해결</a:t>
            </a:r>
            <a:endParaRPr lang="en-US" altLang="ko-KR" dirty="0"/>
          </a:p>
          <a:p>
            <a:r>
              <a:rPr lang="ko-KR" altLang="en-US" dirty="0"/>
              <a:t>설계 과정에 대한 가이드 또는 지침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자주 발생하는 문제들에 대해 미리 특정한 패턴을 만들어둔 것 </a:t>
            </a:r>
            <a:endParaRPr lang="en-US" altLang="ko-KR" dirty="0"/>
          </a:p>
          <a:p>
            <a:r>
              <a:rPr lang="ko-KR" altLang="en-US" dirty="0"/>
              <a:t>주로 클래스 정의</a:t>
            </a:r>
            <a:r>
              <a:rPr lang="en-US" altLang="ko-KR" dirty="0"/>
              <a:t>, </a:t>
            </a:r>
            <a:r>
              <a:rPr lang="ko-KR" altLang="en-US" dirty="0"/>
              <a:t>클래스 설계</a:t>
            </a:r>
            <a:r>
              <a:rPr lang="en-US" altLang="ko-KR" dirty="0"/>
              <a:t>, </a:t>
            </a:r>
            <a:r>
              <a:rPr lang="ko-KR" altLang="en-US" dirty="0"/>
              <a:t>상속 관계</a:t>
            </a:r>
            <a:r>
              <a:rPr lang="en-US" altLang="ko-KR" dirty="0"/>
              <a:t> </a:t>
            </a:r>
            <a:r>
              <a:rPr lang="ko-KR" altLang="en-US" dirty="0"/>
              <a:t>등에 있어서 특정한 소스 코드 작성 방식을 말함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E54F8-35BD-8A3B-CA0C-D795B3D9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355E91-E4A6-A012-02A9-E599C06D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07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38B02-F364-386E-B2BA-0C5AE68C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디자인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3EA6F-1C78-E45D-A694-B7D7AB225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다양한 상황에 대한 해결 방법</a:t>
            </a:r>
            <a:r>
              <a:rPr lang="en-US" altLang="ko-KR" dirty="0"/>
              <a:t>(</a:t>
            </a:r>
            <a:r>
              <a:rPr lang="ko-KR" altLang="en-US" dirty="0"/>
              <a:t>디자인 패턴</a:t>
            </a:r>
            <a:r>
              <a:rPr lang="en-US" altLang="ko-KR" dirty="0"/>
              <a:t>)</a:t>
            </a:r>
            <a:r>
              <a:rPr lang="ko-KR" altLang="en-US" dirty="0"/>
              <a:t>이 있음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Singleton</a:t>
            </a:r>
            <a:r>
              <a:rPr lang="en-US" altLang="ko-KR" dirty="0"/>
              <a:t>: </a:t>
            </a:r>
            <a:r>
              <a:rPr lang="ko-KR" altLang="en-US" dirty="0"/>
              <a:t>한 클래스의 인스턴스가 오직 하나만 존재하도록 보장</a:t>
            </a:r>
            <a:endParaRPr lang="en-US" altLang="ko-KR" dirty="0"/>
          </a:p>
          <a:p>
            <a:pPr lvl="1"/>
            <a:r>
              <a:rPr lang="en-US" altLang="ko-KR" dirty="0"/>
              <a:t>Prototype:</a:t>
            </a:r>
            <a:r>
              <a:rPr lang="ko-KR" altLang="en-US" dirty="0"/>
              <a:t> 기존 객체를 복제하여 새로운 객체를 생성</a:t>
            </a:r>
            <a:endParaRPr lang="en-US" altLang="ko-KR" dirty="0"/>
          </a:p>
          <a:p>
            <a:pPr lvl="1"/>
            <a:r>
              <a:rPr lang="en-US" altLang="ko-KR" dirty="0"/>
              <a:t>Adapter: </a:t>
            </a:r>
            <a:r>
              <a:rPr lang="ko-KR" altLang="en-US" dirty="0"/>
              <a:t>호환되지 않는 인터페이스를 가진 클래스들이 함께 작동할 수 있도록 함</a:t>
            </a:r>
            <a:endParaRPr lang="en-US" altLang="ko-KR" dirty="0"/>
          </a:p>
          <a:p>
            <a:pPr lvl="1"/>
            <a:r>
              <a:rPr lang="en-US" altLang="ko-KR" dirty="0"/>
              <a:t>Bridge: </a:t>
            </a:r>
            <a:r>
              <a:rPr lang="ko-KR" altLang="en-US" dirty="0"/>
              <a:t>추상화</a:t>
            </a:r>
            <a:r>
              <a:rPr lang="en-US" altLang="ko-KR" dirty="0"/>
              <a:t>(Abstract)</a:t>
            </a:r>
            <a:r>
              <a:rPr lang="ko-KR" altLang="en-US" dirty="0"/>
              <a:t>와 구현을 분리하여</a:t>
            </a:r>
            <a:r>
              <a:rPr lang="en-US" altLang="ko-KR" dirty="0"/>
              <a:t>, </a:t>
            </a:r>
            <a:r>
              <a:rPr lang="ko-KR" altLang="en-US" dirty="0"/>
              <a:t>독립적으로 변형될 수 있게 함</a:t>
            </a:r>
            <a:endParaRPr lang="en-US" altLang="ko-KR" dirty="0"/>
          </a:p>
          <a:p>
            <a:pPr lvl="1"/>
            <a:r>
              <a:rPr lang="en-US" altLang="ko-KR" dirty="0"/>
              <a:t>Interpreter: </a:t>
            </a:r>
            <a:r>
              <a:rPr lang="ko-KR" altLang="en-US" dirty="0"/>
              <a:t>주어진 언어의 문법에 대한 표현을 정의하고 문장을 해석</a:t>
            </a:r>
            <a:endParaRPr lang="en-US" altLang="ko-KR" dirty="0"/>
          </a:p>
          <a:p>
            <a:pPr lvl="1"/>
            <a:r>
              <a:rPr lang="en-US" altLang="ko-KR" dirty="0"/>
              <a:t>State: </a:t>
            </a:r>
            <a:r>
              <a:rPr lang="ko-KR" altLang="en-US" dirty="0"/>
              <a:t>객체의 내부 상태에 따라 객체의 행동을 변경</a:t>
            </a:r>
            <a:endParaRPr lang="en-US" altLang="ko-KR" dirty="0"/>
          </a:p>
          <a:p>
            <a:pPr lvl="1"/>
            <a:r>
              <a:rPr lang="en-US" altLang="ko-KR" dirty="0"/>
              <a:t>Strategy: </a:t>
            </a:r>
            <a:r>
              <a:rPr lang="ko-KR" altLang="en-US" dirty="0"/>
              <a:t>알고리즘을 객체의 행동으로 </a:t>
            </a:r>
            <a:r>
              <a:rPr lang="ko-KR" altLang="en-US" dirty="0" err="1"/>
              <a:t>캡슐화하여</a:t>
            </a:r>
            <a:r>
              <a:rPr lang="ko-KR" altLang="en-US" dirty="0"/>
              <a:t> 동일한 기능을 하는 다른 알고리즘으로 교체할 수 있게 함</a:t>
            </a:r>
            <a:endParaRPr lang="en-US" altLang="ko-KR" dirty="0"/>
          </a:p>
          <a:p>
            <a:pPr lvl="1"/>
            <a:r>
              <a:rPr lang="en-US" altLang="ko-KR" dirty="0"/>
              <a:t>Iterator: </a:t>
            </a:r>
            <a:r>
              <a:rPr lang="ko-KR" altLang="en-US" dirty="0"/>
              <a:t>컬렉션 내의 요소를 순차적으로 접근하는 방법을 제공</a:t>
            </a:r>
            <a:endParaRPr lang="en-US" altLang="ko-KR" dirty="0"/>
          </a:p>
          <a:p>
            <a:pPr lvl="1"/>
            <a:r>
              <a:rPr lang="en-US" altLang="ko-KR" dirty="0"/>
              <a:t>...</a:t>
            </a:r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842D5-8D65-4182-449D-5EE6395D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50545B-E805-FC27-89DE-0CF6B963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2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8C4E9-5278-CBA7-8BF1-1AFAFCEA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Singleton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F0FBC-FE39-DD3B-5B60-63E7BF0D8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클래스의 인스턴스가 프로그램 전체에서 오직 하나만 존재해야 할 때 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게임 점수 및 승패를 결정하는 </a:t>
            </a:r>
            <a:r>
              <a:rPr lang="en-US" altLang="ko-KR" dirty="0" err="1"/>
              <a:t>GameManager</a:t>
            </a:r>
            <a:r>
              <a:rPr lang="ko-KR" altLang="en-US" dirty="0"/>
              <a:t> 클래스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9ADBB-5F5C-B6AE-AAEB-F6B866C0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6F1BCC-30D8-DE80-86EB-394D5843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974C51-1450-9630-9D3D-F761262AD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04" y="3014296"/>
            <a:ext cx="5654195" cy="36474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D5594C-EC71-70D4-70F7-22404D713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3041362"/>
            <a:ext cx="6050478" cy="191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23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BBB2-3A2F-B41C-9646-41B0B9FA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Singleton </a:t>
            </a:r>
            <a:r>
              <a:rPr lang="ko-KR" altLang="en-US" dirty="0"/>
              <a:t>패턴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8F7D2D8-08F3-019E-2C8A-F35B97677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클래스의 인스턴스가 프로그램 전체에서 오직 하나만 존재해야 할 때 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게임 점수 및 승패를 결정하는 </a:t>
            </a:r>
            <a:r>
              <a:rPr lang="en-US" altLang="ko-KR" dirty="0" err="1"/>
              <a:t>GameManager</a:t>
            </a:r>
            <a:r>
              <a:rPr lang="ko-KR" altLang="en-US" dirty="0"/>
              <a:t> 클래스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4B6883-1F8B-FEB7-A543-29160182F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7E7A37-09EC-8A7F-9B1A-8FC1D96C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26" name="Picture 2" descr="생성된 이미지">
            <a:extLst>
              <a:ext uri="{FF2B5EF4-FFF2-40B4-BE49-F238E27FC236}">
                <a16:creationId xmlns:a16="http://schemas.microsoft.com/office/drawing/2014/main" id="{0DBFEFF7-3326-3280-55A9-BA78D2869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20376"/>
            <a:ext cx="4172499" cy="417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36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A9F8BD3-07E3-DFE2-6156-828C48F8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769" y="1859148"/>
            <a:ext cx="4748231" cy="33886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패턴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F70C3-FBA0-A0EA-EA36-9F324D555ABB}"/>
              </a:ext>
            </a:extLst>
          </p:cNvPr>
          <p:cNvSpPr txBox="1"/>
          <p:nvPr/>
        </p:nvSpPr>
        <p:spPr>
          <a:xfrm>
            <a:off x="157044" y="1572172"/>
            <a:ext cx="7241191" cy="361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WinForm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개발에 있어 권장되는 디자인 패턴</a:t>
            </a:r>
            <a:endParaRPr lang="en-US" altLang="ko-KR" sz="2400" b="1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MVC(Model + View + Controller) </a:t>
            </a:r>
            <a:r>
              <a:rPr lang="ko-KR" altLang="en-US" sz="2400" b="1" dirty="0"/>
              <a:t>패턴 시나리오</a:t>
            </a:r>
            <a:endParaRPr lang="en-US" altLang="ko-KR" sz="2400" b="1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사용자의 </a:t>
            </a:r>
            <a:r>
              <a:rPr lang="en-US" altLang="ko-KR" sz="2400" dirty="0"/>
              <a:t>Action</a:t>
            </a:r>
            <a:r>
              <a:rPr lang="ko-KR" altLang="en-US" sz="2400" dirty="0"/>
              <a:t>들은 </a:t>
            </a:r>
            <a:r>
              <a:rPr lang="en-US" altLang="ko-KR" sz="2400" dirty="0"/>
              <a:t>Controller</a:t>
            </a:r>
            <a:r>
              <a:rPr lang="ko-KR" altLang="en-US" sz="2400" dirty="0"/>
              <a:t>에 들어옴</a:t>
            </a:r>
            <a:endParaRPr lang="en-US" altLang="ko-KR" sz="24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Controller</a:t>
            </a:r>
            <a:r>
              <a:rPr lang="ko-KR" altLang="en-US" sz="2400" dirty="0"/>
              <a:t>는 사용자의 </a:t>
            </a:r>
            <a:r>
              <a:rPr lang="en-US" altLang="ko-KR" sz="2400" dirty="0"/>
              <a:t>Action</a:t>
            </a:r>
            <a:r>
              <a:rPr lang="ko-KR" altLang="en-US" sz="2400" dirty="0"/>
              <a:t>을 확인하고</a:t>
            </a:r>
            <a:r>
              <a:rPr lang="en-US" altLang="ko-KR" sz="2400" dirty="0"/>
              <a:t>, Model</a:t>
            </a:r>
            <a:r>
              <a:rPr lang="ko-KR" altLang="en-US" sz="2400" dirty="0"/>
              <a:t>을 업데이트</a:t>
            </a:r>
            <a:endParaRPr lang="en-US" altLang="ko-KR" sz="24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Controller</a:t>
            </a:r>
            <a:r>
              <a:rPr lang="ko-KR" altLang="en-US" sz="2400" dirty="0"/>
              <a:t>는 </a:t>
            </a:r>
            <a:r>
              <a:rPr lang="en-US" altLang="ko-KR" sz="2400" dirty="0"/>
              <a:t>Model</a:t>
            </a:r>
            <a:r>
              <a:rPr lang="ko-KR" altLang="en-US" sz="2400" dirty="0"/>
              <a:t>을 나타내 줄 </a:t>
            </a:r>
            <a:r>
              <a:rPr lang="en-US" altLang="ko-KR" sz="2400" dirty="0"/>
              <a:t>View</a:t>
            </a:r>
            <a:r>
              <a:rPr lang="ko-KR" altLang="en-US" sz="2400" dirty="0"/>
              <a:t>를 선택</a:t>
            </a:r>
            <a:endParaRPr lang="en-US" altLang="ko-KR" sz="24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View</a:t>
            </a:r>
            <a:r>
              <a:rPr lang="ko-KR" altLang="en-US" sz="2400" dirty="0"/>
              <a:t>는 </a:t>
            </a:r>
            <a:r>
              <a:rPr lang="en-US" altLang="ko-KR" sz="2400" dirty="0"/>
              <a:t>Model</a:t>
            </a:r>
            <a:r>
              <a:rPr lang="ko-KR" altLang="en-US" sz="2400" dirty="0"/>
              <a:t>을 이용하여 화면을 나타냄</a:t>
            </a:r>
          </a:p>
        </p:txBody>
      </p:sp>
    </p:spTree>
    <p:extLst>
      <p:ext uri="{BB962C8B-B14F-4D97-AF65-F5344CB8AC3E}">
        <p14:creationId xmlns:p14="http://schemas.microsoft.com/office/powerpoint/2010/main" val="305175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B591A-B2C5-1155-5FCD-DF1DCB634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9BF7011-AF43-32A4-EF64-FC74AC8BE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769" y="1859148"/>
            <a:ext cx="4748231" cy="33886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D4FE4BD-6C1B-98DF-C6E3-5E542B16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패턴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6CEB1-A6E2-E938-468E-B59B2019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0BD37-3226-B822-8BBA-4B25B7D6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4DB15-8DFD-9715-47EB-F97F684B1D1C}"/>
              </a:ext>
            </a:extLst>
          </p:cNvPr>
          <p:cNvSpPr txBox="1"/>
          <p:nvPr/>
        </p:nvSpPr>
        <p:spPr>
          <a:xfrm>
            <a:off x="223950" y="1572172"/>
            <a:ext cx="73424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Model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사용자 정보만 갖고 있는 클래스</a:t>
            </a:r>
            <a:endParaRPr lang="en-US" altLang="ko-KR" sz="20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예</a:t>
            </a:r>
            <a:r>
              <a:rPr lang="en-US" altLang="ko-KR" sz="2000" dirty="0"/>
              <a:t>) User </a:t>
            </a:r>
            <a:r>
              <a:rPr lang="ko-KR" altLang="en-US" sz="2000" dirty="0"/>
              <a:t>클래스 </a:t>
            </a:r>
            <a:r>
              <a:rPr lang="en-US" altLang="ko-KR" sz="2000" dirty="0"/>
              <a:t>(</a:t>
            </a:r>
            <a:r>
              <a:rPr lang="ko-KR" altLang="en-US" sz="2000" dirty="0"/>
              <a:t>이름</a:t>
            </a:r>
            <a:r>
              <a:rPr lang="en-US" altLang="ko-KR" sz="2000" dirty="0"/>
              <a:t>, ID, PW, </a:t>
            </a:r>
            <a:r>
              <a:rPr lang="ko-KR" altLang="en-US" sz="2000" dirty="0"/>
              <a:t>전화번호</a:t>
            </a:r>
            <a:r>
              <a:rPr lang="en-US" altLang="ko-KR" sz="2000" dirty="0"/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View</a:t>
            </a:r>
            <a:r>
              <a:rPr lang="en-US" altLang="ko-KR" sz="2400" dirty="0"/>
              <a:t> 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Form1.cs</a:t>
            </a:r>
            <a:r>
              <a:rPr lang="ko-KR" altLang="en-US" sz="2000" dirty="0"/>
              <a:t> 라고 보면 됨</a:t>
            </a:r>
            <a:endParaRPr lang="en-US" altLang="ko-KR" sz="20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(View</a:t>
            </a:r>
            <a:r>
              <a:rPr lang="ko-KR" altLang="en-US" sz="2000" dirty="0"/>
              <a:t>가 하는 일이 매우 많음</a:t>
            </a:r>
            <a:r>
              <a:rPr lang="en-US" altLang="ko-KR" sz="2000" dirty="0"/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Controller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View</a:t>
            </a:r>
            <a:r>
              <a:rPr lang="ko-KR" altLang="en-US" sz="2000" dirty="0"/>
              <a:t>로 부터 받은 입력을 처리하여 </a:t>
            </a:r>
            <a:r>
              <a:rPr lang="en-US" altLang="ko-KR" sz="2000" dirty="0"/>
              <a:t>Model</a:t>
            </a:r>
            <a:r>
              <a:rPr lang="ko-KR" altLang="en-US" sz="2000" dirty="0"/>
              <a:t>을 정보를 업데이트</a:t>
            </a:r>
            <a:endParaRPr lang="en-US" altLang="ko-KR" sz="20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Model </a:t>
            </a:r>
            <a:r>
              <a:rPr lang="ko-KR" altLang="en-US" sz="2000" dirty="0"/>
              <a:t>정보가 업데이트 되면 </a:t>
            </a:r>
            <a:r>
              <a:rPr lang="en-US" altLang="ko-KR" sz="2000" dirty="0"/>
              <a:t>View</a:t>
            </a:r>
            <a:r>
              <a:rPr lang="ko-KR" altLang="en-US" sz="2000" dirty="0"/>
              <a:t>에 표시</a:t>
            </a:r>
            <a:endParaRPr lang="en-US" altLang="ko-KR" sz="20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 err="1"/>
              <a:t>UserControl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TextBox</a:t>
            </a:r>
            <a:r>
              <a:rPr lang="ko-KR" altLang="en-US" sz="2000" dirty="0"/>
              <a:t>로 입력 받은 값을 </a:t>
            </a:r>
            <a:r>
              <a:rPr lang="en-US" altLang="ko-KR" sz="2000" dirty="0"/>
              <a:t>User </a:t>
            </a:r>
            <a:r>
              <a:rPr lang="ko-KR" altLang="en-US" sz="2000" dirty="0"/>
              <a:t>클래스에 복사</a:t>
            </a:r>
            <a:r>
              <a:rPr lang="en-US" altLang="ko-KR" sz="2000" dirty="0"/>
              <a:t>, User </a:t>
            </a:r>
            <a:r>
              <a:rPr lang="ko-KR" altLang="en-US" sz="2000" dirty="0"/>
              <a:t>클래스의 정보와 비교하여 로그인 여부 체크 등</a:t>
            </a:r>
            <a:r>
              <a:rPr lang="en-US" altLang="ko-KR" sz="2000" dirty="0"/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653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ko-KR" altLang="en-US" dirty="0"/>
              <a:t>패턴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F70C3-FBA0-A0EA-EA36-9F324D555ABB}"/>
              </a:ext>
            </a:extLst>
          </p:cNvPr>
          <p:cNvSpPr txBox="1"/>
          <p:nvPr/>
        </p:nvSpPr>
        <p:spPr>
          <a:xfrm>
            <a:off x="251789" y="1690688"/>
            <a:ext cx="76175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WPF </a:t>
            </a:r>
            <a:r>
              <a:rPr lang="ko-KR" altLang="en-US" sz="2400" dirty="0"/>
              <a:t>출시와 함께 </a:t>
            </a:r>
            <a:r>
              <a:rPr lang="en-US" altLang="ko-KR" sz="2400" dirty="0"/>
              <a:t>Microsoft</a:t>
            </a:r>
            <a:r>
              <a:rPr lang="ko-KR" altLang="en-US" sz="2400" dirty="0"/>
              <a:t>에서 개발한 디자인 패턴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Model</a:t>
            </a:r>
            <a:r>
              <a:rPr lang="ko-KR" altLang="en-US" sz="2400" dirty="0"/>
              <a:t> </a:t>
            </a:r>
            <a:r>
              <a:rPr lang="en-US" altLang="ko-KR" sz="2400" dirty="0"/>
              <a:t>+</a:t>
            </a:r>
            <a:r>
              <a:rPr lang="ko-KR" altLang="en-US" sz="2400" dirty="0"/>
              <a:t> </a:t>
            </a:r>
            <a:r>
              <a:rPr lang="en-US" altLang="ko-KR" sz="2400" dirty="0"/>
              <a:t>View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en-US" altLang="ko-KR" sz="2400" dirty="0">
                <a:solidFill>
                  <a:srgbClr val="00B050"/>
                </a:solidFill>
              </a:rPr>
              <a:t>View Model </a:t>
            </a:r>
            <a:r>
              <a:rPr lang="ko-KR" altLang="en-US" sz="2400" dirty="0">
                <a:solidFill>
                  <a:srgbClr val="00B050"/>
                </a:solidFill>
              </a:rPr>
              <a:t>로 구성됨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사용자 인터페이스에서 발생하는 이벤트 중심의 프로그래밍에서 탈피하기 위한 목적에서 고안 됨 </a:t>
            </a:r>
            <a:r>
              <a:rPr lang="en-US" altLang="ko-KR" sz="2400" dirty="0"/>
              <a:t>(View</a:t>
            </a:r>
            <a:r>
              <a:rPr lang="ko-KR" altLang="en-US" sz="2400" dirty="0"/>
              <a:t>가 너무 많은 기능을 담당하는 것을 방지</a:t>
            </a:r>
            <a:r>
              <a:rPr lang="en-US" altLang="ko-KR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개발 속도 향상 보다 유지보수를 쉽게 하기 위함</a:t>
            </a:r>
          </a:p>
        </p:txBody>
      </p:sp>
      <p:pic>
        <p:nvPicPr>
          <p:cNvPr id="1028" name="Picture 4" descr="MVVM">
            <a:extLst>
              <a:ext uri="{FF2B5EF4-FFF2-40B4-BE49-F238E27FC236}">
                <a16:creationId xmlns:a16="http://schemas.microsoft.com/office/drawing/2014/main" id="{71506DD0-2A35-43B2-4DC1-152EFA82A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727" y="2200535"/>
            <a:ext cx="3889484" cy="288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831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ko-KR" altLang="en-US" dirty="0"/>
              <a:t>패턴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F70C3-FBA0-A0EA-EA36-9F324D555ABB}"/>
              </a:ext>
            </a:extLst>
          </p:cNvPr>
          <p:cNvSpPr txBox="1"/>
          <p:nvPr/>
        </p:nvSpPr>
        <p:spPr>
          <a:xfrm>
            <a:off x="461818" y="1690688"/>
            <a:ext cx="751840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MVVM </a:t>
            </a:r>
            <a:r>
              <a:rPr lang="ko-KR" altLang="en-US" sz="2000" dirty="0"/>
              <a:t>패턴 동작 시나리오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dirty="0"/>
              <a:t>사용자의 </a:t>
            </a:r>
            <a:r>
              <a:rPr lang="en-US" altLang="ko-KR" sz="2000" dirty="0"/>
              <a:t>Action</a:t>
            </a:r>
            <a:r>
              <a:rPr lang="ko-KR" altLang="en-US" sz="2000" dirty="0"/>
              <a:t>은 </a:t>
            </a:r>
            <a:r>
              <a:rPr lang="en-US" altLang="ko-KR" sz="2000" dirty="0"/>
              <a:t>View</a:t>
            </a:r>
            <a:r>
              <a:rPr lang="ko-KR" altLang="en-US" sz="2000" dirty="0"/>
              <a:t>를 통해 들어옴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View</a:t>
            </a:r>
            <a:r>
              <a:rPr lang="ko-KR" altLang="en-US" sz="2000" dirty="0"/>
              <a:t>에 </a:t>
            </a:r>
            <a:r>
              <a:rPr lang="en-US" altLang="ko-KR" sz="2000" dirty="0"/>
              <a:t>Action</a:t>
            </a:r>
            <a:r>
              <a:rPr lang="ko-KR" altLang="en-US" sz="2000" dirty="0"/>
              <a:t>이 들어오면</a:t>
            </a:r>
            <a:r>
              <a:rPr lang="en-US" altLang="ko-KR" sz="2000" dirty="0"/>
              <a:t>, Command </a:t>
            </a:r>
            <a:r>
              <a:rPr lang="ko-KR" altLang="en-US" sz="2000" dirty="0"/>
              <a:t>패턴으로 </a:t>
            </a:r>
            <a:r>
              <a:rPr lang="en-US" altLang="ko-KR" sz="2000" dirty="0"/>
              <a:t>View Model</a:t>
            </a:r>
            <a:r>
              <a:rPr lang="ko-KR" altLang="en-US" sz="2000" dirty="0"/>
              <a:t>에 </a:t>
            </a:r>
            <a:r>
              <a:rPr lang="en-US" altLang="ko-KR" sz="2000" dirty="0"/>
              <a:t>Action</a:t>
            </a:r>
            <a:r>
              <a:rPr lang="ko-KR" altLang="en-US" sz="2000" dirty="0"/>
              <a:t>을 전달</a:t>
            </a:r>
            <a:endParaRPr lang="en-US" altLang="ko-KR" sz="2000" dirty="0"/>
          </a:p>
          <a:p>
            <a:pPr marL="1428750" lvl="2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Command </a:t>
            </a:r>
            <a:r>
              <a:rPr lang="ko-KR" altLang="en-US" sz="2000" dirty="0"/>
              <a:t>패턴은 사용자 요청을 매개변수로 직접 전달하는 것이 아니라 각종 관련 정보들을 포함한 객체로 한 번 감싸서 전달하는 것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View Model</a:t>
            </a:r>
            <a:r>
              <a:rPr lang="ko-KR" altLang="en-US" sz="2000" dirty="0"/>
              <a:t>은 </a:t>
            </a:r>
            <a:r>
              <a:rPr lang="en-US" altLang="ko-KR" sz="2000" dirty="0"/>
              <a:t>Model</a:t>
            </a:r>
            <a:r>
              <a:rPr lang="ko-KR" altLang="en-US" sz="2000" dirty="0"/>
              <a:t>에게 데이터를 요청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Model</a:t>
            </a:r>
            <a:r>
              <a:rPr lang="ko-KR" altLang="en-US" sz="2000" dirty="0"/>
              <a:t>은 </a:t>
            </a:r>
            <a:r>
              <a:rPr lang="en-US" altLang="ko-KR" sz="2000" dirty="0"/>
              <a:t>View Model</a:t>
            </a:r>
            <a:r>
              <a:rPr lang="ko-KR" altLang="en-US" sz="2000" dirty="0"/>
              <a:t>에게 </a:t>
            </a:r>
            <a:r>
              <a:rPr lang="ko-KR" altLang="en-US" sz="2000" dirty="0" err="1"/>
              <a:t>요청받은</a:t>
            </a:r>
            <a:r>
              <a:rPr lang="ko-KR" altLang="en-US" sz="2000" dirty="0"/>
              <a:t> 데이터를 응답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View Model</a:t>
            </a:r>
            <a:r>
              <a:rPr lang="ko-KR" altLang="en-US" sz="2000" dirty="0"/>
              <a:t>은 응답 받은 데이터를 가공하여 저장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View</a:t>
            </a:r>
            <a:r>
              <a:rPr lang="ko-KR" altLang="en-US" sz="2000" dirty="0"/>
              <a:t>는 </a:t>
            </a:r>
            <a:r>
              <a:rPr lang="en-US" altLang="ko-KR" sz="2000" dirty="0"/>
              <a:t>View Model</a:t>
            </a:r>
            <a:r>
              <a:rPr lang="ko-KR" altLang="en-US" sz="2000" dirty="0"/>
              <a:t>과 </a:t>
            </a:r>
            <a:r>
              <a:rPr lang="en-US" altLang="ko-KR" sz="2000" dirty="0"/>
              <a:t>Data Binding</a:t>
            </a:r>
            <a:r>
              <a:rPr lang="ko-KR" altLang="en-US" sz="2000" dirty="0"/>
              <a:t>하여 화면을 그림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pic>
        <p:nvPicPr>
          <p:cNvPr id="1028" name="Picture 4" descr="MVVM">
            <a:extLst>
              <a:ext uri="{FF2B5EF4-FFF2-40B4-BE49-F238E27FC236}">
                <a16:creationId xmlns:a16="http://schemas.microsoft.com/office/drawing/2014/main" id="{71506DD0-2A35-43B2-4DC1-152EFA82A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980" y="2179520"/>
            <a:ext cx="3777453" cy="280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549941"/>
      </p:ext>
    </p:extLst>
  </p:cSld>
  <p:clrMapOvr>
    <a:masterClrMapping/>
  </p:clrMapOvr>
</p:sld>
</file>

<file path=ppt/theme/theme1.xml><?xml version="1.0" encoding="utf-8"?>
<a:theme xmlns:a="http://schemas.openxmlformats.org/drawingml/2006/main" name="2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8654</TotalTime>
  <Words>1011</Words>
  <Application>Microsoft Office PowerPoint</Application>
  <PresentationFormat>와이드스크린</PresentationFormat>
  <Paragraphs>170</Paragraphs>
  <Slides>18</Slides>
  <Notes>11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Arial</vt:lpstr>
      <vt:lpstr>맑은 고딕</vt:lpstr>
      <vt:lpstr>Pretendard GOV</vt:lpstr>
      <vt:lpstr>Pretendard Black</vt:lpstr>
      <vt:lpstr>2_코딩온템플릿</vt:lpstr>
      <vt:lpstr>디자인 패턴</vt:lpstr>
      <vt:lpstr>SW 디자인 패턴</vt:lpstr>
      <vt:lpstr>SW 디자인 패턴</vt:lpstr>
      <vt:lpstr>Singleton 패턴</vt:lpstr>
      <vt:lpstr>Singleton 패턴</vt:lpstr>
      <vt:lpstr>MVC 패턴</vt:lpstr>
      <vt:lpstr>MVC 패턴</vt:lpstr>
      <vt:lpstr>MVVM 패턴</vt:lpstr>
      <vt:lpstr>MVVM 패턴</vt:lpstr>
      <vt:lpstr>WPF MVVM 패턴</vt:lpstr>
      <vt:lpstr>연습. WPF MVVM 패턴 따라해보기 </vt:lpstr>
      <vt:lpstr>릴리즈 빌드</vt:lpstr>
      <vt:lpstr>릴리즈 빌드</vt:lpstr>
      <vt:lpstr>릴리즈 빌드</vt:lpstr>
      <vt:lpstr>dll 만들기</vt:lpstr>
      <vt:lpstr>dll 가져오기</vt:lpstr>
      <vt:lpstr>실습. 계산기 릴리즈</vt:lpstr>
      <vt:lpstr>WPF 크로스 스레드 해결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1408</cp:revision>
  <dcterms:created xsi:type="dcterms:W3CDTF">2022-06-26T11:10:22Z</dcterms:created>
  <dcterms:modified xsi:type="dcterms:W3CDTF">2025-05-26T08:37:36Z</dcterms:modified>
</cp:coreProperties>
</file>