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9"/>
  </p:notesMasterIdLst>
  <p:sldIdLst>
    <p:sldId id="854" r:id="rId2"/>
    <p:sldId id="862" r:id="rId3"/>
    <p:sldId id="751" r:id="rId4"/>
    <p:sldId id="863" r:id="rId5"/>
    <p:sldId id="864" r:id="rId6"/>
    <p:sldId id="755" r:id="rId7"/>
    <p:sldId id="753" r:id="rId8"/>
    <p:sldId id="752" r:id="rId9"/>
    <p:sldId id="835" r:id="rId10"/>
    <p:sldId id="828" r:id="rId11"/>
    <p:sldId id="829" r:id="rId12"/>
    <p:sldId id="830" r:id="rId13"/>
    <p:sldId id="831" r:id="rId14"/>
    <p:sldId id="832" r:id="rId15"/>
    <p:sldId id="756" r:id="rId16"/>
    <p:sldId id="825" r:id="rId17"/>
    <p:sldId id="826" r:id="rId18"/>
    <p:sldId id="759" r:id="rId19"/>
    <p:sldId id="772" r:id="rId20"/>
    <p:sldId id="827" r:id="rId21"/>
    <p:sldId id="855" r:id="rId22"/>
    <p:sldId id="856" r:id="rId23"/>
    <p:sldId id="857" r:id="rId24"/>
    <p:sldId id="858" r:id="rId25"/>
    <p:sldId id="859" r:id="rId26"/>
    <p:sldId id="860" r:id="rId27"/>
    <p:sldId id="861" r:id="rId28"/>
  </p:sldIdLst>
  <p:sldSz cx="12192000" cy="6858000"/>
  <p:notesSz cx="6858000" cy="9144000"/>
  <p:embeddedFontLst>
    <p:embeddedFont>
      <p:font typeface="AppleSDGothicNeoH00" panose="020B0600000101010101" charset="-127"/>
      <p:regular r:id="rId30"/>
    </p:embeddedFont>
    <p:embeddedFont>
      <p:font typeface="Pretendard GOV" panose="020B0600000101010101" charset="-127"/>
      <p:regular r:id="rId31"/>
      <p:bold r:id="rId32"/>
    </p:embeddedFont>
    <p:embeddedFont>
      <p:font typeface="AppleSDGothicNeoB00" panose="020B0600000101010101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  <p:embeddedFont>
      <p:font typeface="Pretendard" panose="02000503000000020004" pitchFamily="2" charset="-127"/>
      <p:regular r:id="rId36"/>
      <p:bold r:id="rId37"/>
    </p:embeddedFont>
    <p:embeddedFont>
      <p:font typeface="Pretendard Black" panose="02000A03000000020004" pitchFamily="2" charset="-127"/>
      <p:bold r:id="rId3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31515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75000" autoAdjust="0"/>
  </p:normalViewPr>
  <p:slideViewPr>
    <p:cSldViewPr snapToGrid="0">
      <p:cViewPr varScale="1">
        <p:scale>
          <a:sx n="90" d="100"/>
          <a:sy n="90" d="100"/>
        </p:scale>
        <p:origin x="1194" y="90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2B524-D918-DA64-CBCA-C0C22883F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DEB55A-08AB-400A-F61F-E9E368BA9F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E05A0D-84C7-7054-DB01-C9083CEBE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28B99D-2A4B-0DBB-539C-1AC72AD08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50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this.worker</a:t>
            </a:r>
            <a:r>
              <a:rPr lang="ko-KR" altLang="en-US" dirty="0" smtClean="0"/>
              <a:t>는 </a:t>
            </a:r>
            <a:r>
              <a:rPr lang="en-US" altLang="ko-KR" dirty="0" err="1"/>
              <a:t>BackgroundWorker</a:t>
            </a:r>
            <a:r>
              <a:rPr lang="ko-KR" altLang="en-US" dirty="0"/>
              <a:t>의 인스턴스 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 smtClean="0"/>
              <a:t>BackgroundWorker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클래스</a:t>
            </a:r>
            <a:r>
              <a:rPr lang="ko-KR" altLang="en-US" dirty="0" smtClean="0"/>
              <a:t>의 주요 이벤트 및 메서드들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✅ </a:t>
            </a:r>
            <a:r>
              <a:rPr lang="en-US" altLang="ko-KR" b="1" dirty="0" smtClean="0"/>
              <a:t>1. </a:t>
            </a:r>
            <a:r>
              <a:rPr lang="en-US" altLang="ko-KR" b="1" dirty="0" err="1" smtClean="0"/>
              <a:t>DoWork</a:t>
            </a:r>
            <a:endParaRPr lang="en-US" altLang="ko-KR" b="1" dirty="0" smtClean="0"/>
          </a:p>
          <a:p>
            <a:r>
              <a:rPr lang="ko-KR" altLang="en-US" dirty="0" smtClean="0"/>
              <a:t>❗ 백그라운드에서 실제로 </a:t>
            </a:r>
            <a:r>
              <a:rPr lang="ko-KR" altLang="en-US" b="1" dirty="0" smtClean="0"/>
              <a:t>작업을 수행할 함수</a:t>
            </a:r>
            <a:r>
              <a:rPr lang="ko-KR" altLang="en-US" dirty="0" smtClean="0"/>
              <a:t>를 등록하는 이벤트</a:t>
            </a:r>
          </a:p>
          <a:p>
            <a:r>
              <a:rPr lang="ko-KR" altLang="en-US" dirty="0" smtClean="0"/>
              <a:t>이 함수는 </a:t>
            </a:r>
            <a:r>
              <a:rPr lang="en-US" altLang="ko-KR" b="1" dirty="0" smtClean="0"/>
              <a:t>UI </a:t>
            </a:r>
            <a:r>
              <a:rPr lang="ko-KR" altLang="en-US" b="1" dirty="0" smtClean="0"/>
              <a:t>스레드와 분리되어 실행됨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화면 멈춤 없이 실행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다운로드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계산 등 시간이 오래 걸리는 작업을 여기에 넣음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✅ </a:t>
            </a:r>
            <a:r>
              <a:rPr lang="en-US" altLang="ko-KR" dirty="0" smtClean="0"/>
              <a:t>2. </a:t>
            </a:r>
            <a:r>
              <a:rPr lang="en-US" altLang="ko-KR" dirty="0" err="1" smtClean="0"/>
              <a:t>ProgressChanged</a:t>
            </a:r>
            <a:endParaRPr lang="en-US" altLang="ko-KR" dirty="0" smtClean="0"/>
          </a:p>
          <a:p>
            <a:r>
              <a:rPr lang="ko-KR" altLang="en-US" dirty="0" smtClean="0"/>
              <a:t>❗ 백그라운드 작업 중 </a:t>
            </a:r>
            <a:r>
              <a:rPr lang="ko-KR" altLang="en-US" b="1" dirty="0" smtClean="0"/>
              <a:t>진행 상황을 </a:t>
            </a:r>
            <a:r>
              <a:rPr lang="en-US" altLang="ko-KR" b="1" dirty="0" smtClean="0"/>
              <a:t>UI</a:t>
            </a:r>
            <a:r>
              <a:rPr lang="ko-KR" altLang="en-US" b="1" dirty="0" smtClean="0"/>
              <a:t>에 전달할 때</a:t>
            </a:r>
            <a:r>
              <a:rPr lang="ko-KR" altLang="en-US" dirty="0" smtClean="0"/>
              <a:t> 사용하는 이벤트</a:t>
            </a:r>
            <a:endParaRPr lang="en-US" altLang="ko-KR" dirty="0" smtClean="0"/>
          </a:p>
          <a:p>
            <a:r>
              <a:rPr lang="en-US" altLang="ko-KR" dirty="0" err="1" smtClean="0"/>
              <a:t>DoWork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내부에서 </a:t>
            </a:r>
            <a:r>
              <a:rPr lang="en-US" altLang="ko-KR" dirty="0" err="1" smtClean="0"/>
              <a:t>ReportProgress</a:t>
            </a:r>
            <a:r>
              <a:rPr lang="en-US" altLang="ko-KR" dirty="0" smtClean="0"/>
              <a:t>(0~100)</a:t>
            </a:r>
            <a:r>
              <a:rPr lang="ko-KR" altLang="en-US" dirty="0" smtClean="0"/>
              <a:t>을 호출하면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이 이벤트가 실행되어 </a:t>
            </a:r>
            <a:r>
              <a:rPr lang="en-US" altLang="ko-KR" b="1" dirty="0" smtClean="0"/>
              <a:t>UI </a:t>
            </a:r>
            <a:r>
              <a:rPr lang="ko-KR" altLang="en-US" b="1" dirty="0" smtClean="0"/>
              <a:t>스레드에서 안전하게 </a:t>
            </a:r>
            <a:r>
              <a:rPr lang="en-US" altLang="ko-KR" b="1" dirty="0" smtClean="0"/>
              <a:t>Label, </a:t>
            </a:r>
            <a:r>
              <a:rPr lang="en-US" altLang="ko-KR" b="1" dirty="0" err="1" smtClean="0"/>
              <a:t>ProgressBar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등 갱신 가능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✅ </a:t>
            </a:r>
            <a:r>
              <a:rPr lang="en-US" altLang="ko-KR" dirty="0" smtClean="0"/>
              <a:t>3. </a:t>
            </a:r>
            <a:r>
              <a:rPr lang="en-US" altLang="ko-KR" dirty="0" err="1" smtClean="0"/>
              <a:t>RunWorkerCompleted</a:t>
            </a:r>
            <a:endParaRPr lang="en-US" altLang="ko-KR" dirty="0" smtClean="0"/>
          </a:p>
          <a:p>
            <a:r>
              <a:rPr lang="ko-KR" altLang="en-US" dirty="0" smtClean="0"/>
              <a:t>❗ 백그라운드 작업이 </a:t>
            </a:r>
            <a:r>
              <a:rPr lang="ko-KR" altLang="en-US" b="1" dirty="0" smtClean="0"/>
              <a:t>끝났을 때 한 번 실행되는 이벤트</a:t>
            </a:r>
            <a:endParaRPr lang="en-US" altLang="ko-KR" b="1" dirty="0" smtClean="0"/>
          </a:p>
          <a:p>
            <a:r>
              <a:rPr lang="ko-KR" altLang="en-US" dirty="0" smtClean="0"/>
              <a:t>성공</a:t>
            </a:r>
            <a:r>
              <a:rPr lang="en-US" altLang="ko-KR" dirty="0" smtClean="0"/>
              <a:t>/</a:t>
            </a:r>
            <a:r>
              <a:rPr lang="ko-KR" altLang="en-US" dirty="0" smtClean="0"/>
              <a:t>실패 여부에 따라 후처리 가능</a:t>
            </a:r>
          </a:p>
          <a:p>
            <a:r>
              <a:rPr lang="ko-KR" altLang="en-US" dirty="0" smtClean="0"/>
              <a:t>이 메서드도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스레드에서 실행되므로</a:t>
            </a:r>
            <a:r>
              <a:rPr lang="en-US" altLang="ko-KR" dirty="0" smtClean="0"/>
              <a:t>, UI </a:t>
            </a:r>
            <a:r>
              <a:rPr lang="ko-KR" altLang="en-US" dirty="0" smtClean="0"/>
              <a:t>업데이트 </a:t>
            </a:r>
            <a:r>
              <a:rPr lang="en-US" altLang="ko-KR" dirty="0" smtClean="0"/>
              <a:t>OK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✅ </a:t>
            </a:r>
            <a:r>
              <a:rPr lang="en-US" altLang="ko-KR" b="1" dirty="0" smtClean="0"/>
              <a:t>4. </a:t>
            </a:r>
            <a:r>
              <a:rPr lang="en-US" altLang="ko-KR" b="1" dirty="0" err="1" smtClean="0"/>
              <a:t>RunWorkerAsync</a:t>
            </a:r>
            <a:r>
              <a:rPr lang="en-US" altLang="ko-KR" b="1" dirty="0" smtClean="0"/>
              <a:t>()</a:t>
            </a:r>
          </a:p>
          <a:p>
            <a:r>
              <a:rPr lang="ko-KR" altLang="en-US" dirty="0" smtClean="0"/>
              <a:t>❗ </a:t>
            </a:r>
            <a:r>
              <a:rPr lang="en-US" altLang="ko-KR" dirty="0" err="1" smtClean="0"/>
              <a:t>BackgroundWorker</a:t>
            </a:r>
            <a:r>
              <a:rPr lang="ko-KR" altLang="en-US" dirty="0" smtClean="0"/>
              <a:t>를 실제로 </a:t>
            </a:r>
            <a:r>
              <a:rPr lang="ko-KR" altLang="en-US" b="1" dirty="0" err="1" smtClean="0"/>
              <a:t>시작시키는</a:t>
            </a:r>
            <a:r>
              <a:rPr lang="ko-KR" altLang="en-US" b="1" dirty="0" smtClean="0"/>
              <a:t> 메서드</a:t>
            </a:r>
            <a:endParaRPr lang="ko-KR" altLang="en-US" dirty="0" smtClean="0"/>
          </a:p>
          <a:p>
            <a:r>
              <a:rPr lang="ko-KR" altLang="en-US" dirty="0" smtClean="0"/>
              <a:t>작업을 비동기로 실행시킴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이걸 호출해야 </a:t>
            </a:r>
            <a:r>
              <a:rPr lang="en-US" altLang="ko-KR" dirty="0" err="1" smtClean="0"/>
              <a:t>DoWork</a:t>
            </a:r>
            <a:r>
              <a:rPr lang="ko-KR" altLang="en-US" dirty="0" smtClean="0"/>
              <a:t>가 실행됨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파라미터를</a:t>
            </a:r>
            <a:r>
              <a:rPr lang="ko-KR" altLang="en-US" dirty="0" smtClean="0"/>
              <a:t> 넘길 수도 있음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RunWorkerAsync</a:t>
            </a:r>
            <a:r>
              <a:rPr lang="en-US" altLang="ko-KR" dirty="0" smtClean="0"/>
              <a:t>(object argument))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93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BackgroundWorker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인스턴스를 생성합니다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WorkerReportsProgress</a:t>
            </a:r>
            <a:r>
              <a:rPr lang="en-US" altLang="ko-KR" dirty="0" smtClean="0"/>
              <a:t> = true: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en-US" altLang="ko-KR" dirty="0" err="1" smtClean="0"/>
              <a:t>ReportProgress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메서드를 사용할 수 있게 설정</a:t>
            </a:r>
          </a:p>
          <a:p>
            <a:r>
              <a:rPr lang="en-US" altLang="ko-KR" dirty="0" err="1" smtClean="0"/>
              <a:t>WorkerSupportsCancellation</a:t>
            </a:r>
            <a:r>
              <a:rPr lang="en-US" altLang="ko-KR" dirty="0" smtClean="0"/>
              <a:t> = true:</a:t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작업 중단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CancelAsync</a:t>
            </a:r>
            <a:r>
              <a:rPr lang="en-US" altLang="ko-KR" dirty="0" smtClean="0"/>
              <a:t>())</a:t>
            </a:r>
            <a:r>
              <a:rPr lang="ko-KR" altLang="en-US" dirty="0" smtClean="0"/>
              <a:t>을 사용할 수 있도록 설정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2️⃣ </a:t>
            </a:r>
            <a:r>
              <a:rPr lang="ko-KR" altLang="en-US" dirty="0" smtClean="0"/>
              <a:t>이벤트 연결</a:t>
            </a:r>
            <a:endParaRPr lang="en-US" altLang="ko-KR" dirty="0" smtClean="0"/>
          </a:p>
          <a:p>
            <a:r>
              <a:rPr lang="en-US" altLang="ko-KR" dirty="0" err="1" smtClean="0"/>
              <a:t>this.worker.DoWork</a:t>
            </a:r>
            <a:r>
              <a:rPr lang="en-US" altLang="ko-KR" dirty="0" smtClean="0"/>
              <a:t> += new </a:t>
            </a:r>
            <a:r>
              <a:rPr lang="en-US" altLang="ko-KR" dirty="0" err="1" smtClean="0"/>
              <a:t>DoWorkEventHandler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Worker_DoWork</a:t>
            </a:r>
            <a:r>
              <a:rPr lang="en-US" altLang="ko-KR" dirty="0" smtClean="0"/>
              <a:t>);</a:t>
            </a:r>
          </a:p>
          <a:p>
            <a:r>
              <a:rPr lang="ko-KR" altLang="en-US" dirty="0" smtClean="0"/>
              <a:t>→ 백그라운드에서 </a:t>
            </a:r>
            <a:r>
              <a:rPr lang="ko-KR" altLang="en-US" b="1" dirty="0" smtClean="0"/>
              <a:t>실제 작업을 수행할 메서드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this.worker.ProgressChanged</a:t>
            </a:r>
            <a:r>
              <a:rPr lang="en-US" altLang="ko-KR" dirty="0" smtClean="0"/>
              <a:t> += new </a:t>
            </a:r>
            <a:r>
              <a:rPr lang="en-US" altLang="ko-KR" dirty="0" err="1" smtClean="0"/>
              <a:t>ProgressChangedEventHandler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Worker_ProgressChanged</a:t>
            </a:r>
            <a:r>
              <a:rPr lang="en-US" altLang="ko-KR" dirty="0" smtClean="0"/>
              <a:t>);</a:t>
            </a:r>
          </a:p>
          <a:p>
            <a:r>
              <a:rPr lang="ko-KR" altLang="en-US" dirty="0" smtClean="0"/>
              <a:t>→ </a:t>
            </a:r>
            <a:r>
              <a:rPr lang="en-US" altLang="ko-KR" dirty="0" err="1" smtClean="0"/>
              <a:t>ReportProgress</a:t>
            </a:r>
            <a:r>
              <a:rPr lang="en-US" altLang="ko-KR" dirty="0" smtClean="0"/>
              <a:t>()</a:t>
            </a:r>
            <a:r>
              <a:rPr lang="ko-KR" altLang="en-US" dirty="0" smtClean="0"/>
              <a:t>가 호출될 때 </a:t>
            </a:r>
            <a:r>
              <a:rPr lang="en-US" altLang="ko-KR" b="1" dirty="0" smtClean="0"/>
              <a:t>UI</a:t>
            </a:r>
            <a:r>
              <a:rPr lang="ko-KR" altLang="en-US" b="1" dirty="0" smtClean="0"/>
              <a:t>에서 실행할 메서드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this.worker.RunWorkerCompleted</a:t>
            </a:r>
            <a:r>
              <a:rPr lang="en-US" altLang="ko-KR" dirty="0" smtClean="0"/>
              <a:t> += new </a:t>
            </a:r>
            <a:r>
              <a:rPr lang="en-US" altLang="ko-KR" dirty="0" err="1" smtClean="0"/>
              <a:t>RunWorkerCompletedEventHandler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Worker_Complete</a:t>
            </a:r>
            <a:r>
              <a:rPr lang="en-US" altLang="ko-KR" dirty="0" smtClean="0"/>
              <a:t>);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→ 작업이 </a:t>
            </a:r>
            <a:r>
              <a:rPr lang="ko-KR" altLang="en-US" b="1" dirty="0" smtClean="0"/>
              <a:t>끝난 후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번 실행되는 메서드</a:t>
            </a:r>
            <a:r>
              <a:rPr lang="ko-KR" altLang="en-US" dirty="0" smtClean="0"/>
              <a:t> 지정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3️⃣ </a:t>
            </a:r>
            <a:r>
              <a:rPr lang="ko-KR" altLang="en-US" dirty="0" smtClean="0"/>
              <a:t>각 메서드 </a:t>
            </a:r>
            <a:r>
              <a:rPr lang="ko-KR" altLang="en-US" dirty="0" err="1" smtClean="0"/>
              <a:t>정의부</a:t>
            </a:r>
            <a:endParaRPr lang="en-US" altLang="ko-KR" dirty="0" smtClean="0"/>
          </a:p>
          <a:p>
            <a:r>
              <a:rPr lang="ko-KR" altLang="en-US" dirty="0" smtClean="0"/>
              <a:t>각각의 메서드는 위에서 이벤트에 연결된 이름과 같아야 하며</a:t>
            </a:r>
            <a:r>
              <a:rPr lang="en-US" altLang="ko-KR" dirty="0" smtClean="0"/>
              <a:t>,</a:t>
            </a:r>
          </a:p>
          <a:p>
            <a:r>
              <a:rPr lang="ko-KR" altLang="en-US" b="1" dirty="0" smtClean="0"/>
              <a:t>정해진 시점에 자동으로 호출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11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 스레드는 </a:t>
            </a:r>
            <a:r>
              <a:rPr lang="en-US" altLang="ko-KR" dirty="0" err="1"/>
              <a:t>MainThread</a:t>
            </a:r>
            <a:r>
              <a:rPr lang="ko-KR" altLang="en-US" dirty="0"/>
              <a:t>인 </a:t>
            </a:r>
            <a:r>
              <a:rPr lang="en-US" altLang="ko-KR" dirty="0"/>
              <a:t>From</a:t>
            </a:r>
            <a:r>
              <a:rPr lang="ko-KR" altLang="en-US" dirty="0"/>
              <a:t>을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→ </a:t>
            </a:r>
            <a:r>
              <a:rPr lang="en-US" altLang="ko-KR" dirty="0" err="1" smtClean="0"/>
              <a:t>MyThread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메서드를 새로운 스레드로 실행하겠다는 의미</a:t>
            </a:r>
            <a:endParaRPr lang="en-US" altLang="ko-KR" dirty="0" smtClean="0"/>
          </a:p>
          <a:p>
            <a:r>
              <a:rPr lang="ko-KR" altLang="en-US" dirty="0" smtClean="0"/>
              <a:t>메인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스레드와는 별개로 </a:t>
            </a:r>
            <a:r>
              <a:rPr lang="en-US" altLang="ko-KR" dirty="0" err="1" smtClean="0"/>
              <a:t>MyThread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메서드가 </a:t>
            </a:r>
            <a:r>
              <a:rPr lang="ko-KR" altLang="en-US" b="1" dirty="0" smtClean="0"/>
              <a:t>비동기적으로</a:t>
            </a:r>
            <a:r>
              <a:rPr lang="ko-KR" altLang="en-US" dirty="0" smtClean="0"/>
              <a:t> 실행됩니다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42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컨텍스트 스위칭이 일어나면서 코드가 기대한 것과 같이 정상 작동하지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r>
              <a:rPr lang="ko-KR" altLang="en-US" dirty="0" smtClean="0"/>
              <a:t>두 개의 스레드가 </a:t>
            </a:r>
            <a:r>
              <a:rPr lang="ko-KR" altLang="en-US" b="1" dirty="0" smtClean="0"/>
              <a:t>공통된 변수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sharedData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 를 수정할 때 발생할 수 있는 </a:t>
            </a:r>
            <a:r>
              <a:rPr lang="ko-KR" altLang="en-US" b="1" dirty="0" smtClean="0"/>
              <a:t>동기화 문제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static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sharedData</a:t>
            </a:r>
            <a:r>
              <a:rPr lang="en-US" altLang="ko-KR" dirty="0" smtClean="0"/>
              <a:t> = 0;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두 스레드가 함께 접근하게 될 </a:t>
            </a:r>
            <a:r>
              <a:rPr lang="ko-KR" altLang="en-US" b="1" dirty="0" smtClean="0"/>
              <a:t>공유 변수</a:t>
            </a:r>
            <a:endParaRPr lang="en-US" altLang="ko-KR" b="1" dirty="0" smtClean="0"/>
          </a:p>
          <a:p>
            <a:pPr marL="171450" indent="-171450">
              <a:buFontTx/>
              <a:buChar char="-"/>
            </a:pPr>
            <a:endParaRPr lang="en-US" altLang="ko-KR" b="1" dirty="0" smtClean="0"/>
          </a:p>
          <a:p>
            <a:pPr marL="0" indent="0">
              <a:buFontTx/>
              <a:buNone/>
            </a:pPr>
            <a:r>
              <a:rPr lang="en-US" altLang="ko-KR" b="1" dirty="0" smtClean="0"/>
              <a:t>Thread thread1 = new Thread(UpdateData1);</a:t>
            </a:r>
          </a:p>
          <a:p>
            <a:pPr marL="0" indent="0">
              <a:buFontTx/>
              <a:buNone/>
            </a:pPr>
            <a:r>
              <a:rPr lang="en-US" altLang="ko-KR" b="1" dirty="0" smtClean="0"/>
              <a:t>Thread thread2 = new Thread(UpdateData2);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UpdateData1, UpdateData2</a:t>
            </a:r>
            <a:r>
              <a:rPr lang="ko-KR" altLang="en-US" dirty="0" smtClean="0"/>
              <a:t>는 각각 다른 </a:t>
            </a:r>
            <a:r>
              <a:rPr lang="ko-KR" altLang="en-US" dirty="0" err="1" smtClean="0"/>
              <a:t>함수지만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동일한 공유 변수 </a:t>
            </a:r>
            <a:r>
              <a:rPr lang="en-US" altLang="ko-KR" dirty="0" err="1" smtClean="0"/>
              <a:t>sharedData</a:t>
            </a:r>
            <a:r>
              <a:rPr lang="ko-KR" altLang="en-US" dirty="0" smtClean="0"/>
              <a:t>에 접근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thread1.Join();</a:t>
            </a:r>
          </a:p>
          <a:p>
            <a:pPr marL="0" indent="0">
              <a:buFontTx/>
              <a:buNone/>
            </a:pPr>
            <a:r>
              <a:rPr lang="en-US" altLang="ko-KR" dirty="0" smtClean="0"/>
              <a:t>thread2.Join();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Join()</a:t>
            </a:r>
            <a:r>
              <a:rPr lang="ko-KR" altLang="en-US" dirty="0" smtClean="0"/>
              <a:t>은 해당 스레드가 </a:t>
            </a:r>
            <a:r>
              <a:rPr lang="ko-KR" altLang="en-US" b="1" dirty="0" smtClean="0"/>
              <a:t>완전히 끝날 때까지 메인 스레드를 대기시킴</a:t>
            </a:r>
            <a:endParaRPr lang="en-US" altLang="ko-KR" b="1" dirty="0" smtClean="0"/>
          </a:p>
          <a:p>
            <a:pPr marL="0" indent="0">
              <a:buFontTx/>
              <a:buNone/>
            </a:pPr>
            <a:endParaRPr lang="en-US" altLang="ko-KR" b="1" dirty="0" smtClean="0"/>
          </a:p>
          <a:p>
            <a:pPr marL="0" indent="0">
              <a:buFontTx/>
              <a:buNone/>
            </a:pPr>
            <a:r>
              <a:rPr lang="ko-KR" altLang="en-US" b="1" dirty="0" err="1" smtClean="0"/>
              <a:t>멀티스레드</a:t>
            </a:r>
            <a:r>
              <a:rPr lang="ko-KR" altLang="en-US" b="1" dirty="0" smtClean="0"/>
              <a:t> 환경에서 이 연산들이 서로 뒤섞이면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값이 중복되거나 </a:t>
            </a:r>
            <a:r>
              <a:rPr lang="ko-KR" altLang="en-US" dirty="0" err="1" smtClean="0"/>
              <a:t>스킵될</a:t>
            </a:r>
            <a:r>
              <a:rPr lang="ko-KR" altLang="en-US" dirty="0" smtClean="0"/>
              <a:t> 수 있습니다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경쟁 조건 발생</a:t>
            </a:r>
            <a:r>
              <a:rPr lang="en-US" altLang="ko-KR" dirty="0" smtClean="0"/>
              <a:t>)</a:t>
            </a:r>
            <a:endParaRPr lang="en-US" altLang="ko-KR" b="1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Race Condition (</a:t>
            </a:r>
            <a:r>
              <a:rPr lang="ko-KR" altLang="en-US" dirty="0" smtClean="0"/>
              <a:t>경쟁 조건</a:t>
            </a:r>
            <a:r>
              <a:rPr lang="en-US" altLang="ko-KR" dirty="0" smtClean="0"/>
              <a:t>)</a:t>
            </a:r>
            <a:r>
              <a:rPr lang="ko-KR" altLang="en-US" dirty="0" smtClean="0"/>
              <a:t>여러 스레드가 동시에 공유 데이터를 수정하면서 발생하는 </a:t>
            </a:r>
            <a:r>
              <a:rPr lang="ko-KR" altLang="en-US" b="1" dirty="0" smtClean="0"/>
              <a:t>비정상적인 결과 현상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1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lock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에서 </a:t>
            </a:r>
            <a:r>
              <a:rPr lang="ko-KR" altLang="en-US" b="1" dirty="0" smtClean="0"/>
              <a:t>스레드 간의 충돌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동시 접근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을 방지하기 위해 사용하는 키워드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smtClean="0"/>
              <a:t>lock</a:t>
            </a:r>
            <a:r>
              <a:rPr lang="ko-KR" altLang="en-US" dirty="0" smtClean="0"/>
              <a:t>을 사용하면 </a:t>
            </a:r>
            <a:r>
              <a:rPr lang="ko-KR" altLang="en-US" b="1" dirty="0" smtClean="0"/>
              <a:t>스레드가 공유 자원에 동시에 접근하는 것을 막아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한 번에 하나의 스레드만</a:t>
            </a:r>
            <a:r>
              <a:rPr lang="ko-KR" altLang="en-US" dirty="0" smtClean="0"/>
              <a:t> 특정 코드 블록을 실행하도록 만듭니다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전체 메서드에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걸면 결국 </a:t>
            </a:r>
            <a:r>
              <a:rPr lang="ko-KR" altLang="en-US" b="1" dirty="0" smtClean="0"/>
              <a:t>동시성이 사라져서 성능 저하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 "lock</a:t>
            </a:r>
            <a:r>
              <a:rPr lang="ko-KR" altLang="en-US" dirty="0" smtClean="0"/>
              <a:t>을 사용하기 위해서는 </a:t>
            </a:r>
            <a:r>
              <a:rPr lang="ko-KR" altLang="en-US" b="1" dirty="0" smtClean="0"/>
              <a:t>스레드 간에 </a:t>
            </a:r>
            <a:r>
              <a:rPr lang="en-US" altLang="ko-KR" b="1" dirty="0" smtClean="0"/>
              <a:t>lock </a:t>
            </a:r>
            <a:r>
              <a:rPr lang="ko-KR" altLang="en-US" b="1" dirty="0" smtClean="0"/>
              <a:t>정보를 공유</a:t>
            </a:r>
            <a:r>
              <a:rPr lang="ko-KR" altLang="en-US" dirty="0" smtClean="0"/>
              <a:t>해야 하기 때문</a:t>
            </a:r>
            <a:r>
              <a:rPr lang="en-US" altLang="ko-KR" dirty="0" smtClean="0"/>
              <a:t>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930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lock </a:t>
            </a:r>
            <a:r>
              <a:rPr lang="ko-KR" altLang="en-US" dirty="0" smtClean="0"/>
              <a:t>키워드를 적용한 개선 </a:t>
            </a:r>
            <a:r>
              <a:rPr lang="ko-KR" altLang="en-US" dirty="0" err="1" smtClean="0"/>
              <a:t>버전반복문</a:t>
            </a:r>
            <a:r>
              <a:rPr lang="ko-KR" altLang="en-US" dirty="0" smtClean="0"/>
              <a:t> 내부에서 </a:t>
            </a:r>
            <a:r>
              <a:rPr lang="en-US" altLang="ko-KR" dirty="0" err="1" smtClean="0"/>
              <a:t>sharedData</a:t>
            </a:r>
            <a:r>
              <a:rPr lang="en-US" altLang="ko-KR" dirty="0" smtClean="0"/>
              <a:t>++</a:t>
            </a:r>
            <a:r>
              <a:rPr lang="ko-KR" altLang="en-US" dirty="0" smtClean="0"/>
              <a:t>을 </a:t>
            </a:r>
            <a:r>
              <a:rPr lang="en-US" altLang="ko-KR" b="1" dirty="0" smtClean="0"/>
              <a:t>lock </a:t>
            </a:r>
            <a:r>
              <a:rPr lang="ko-KR" altLang="en-US" b="1" dirty="0" smtClean="0"/>
              <a:t>블록으로 감쌈</a:t>
            </a:r>
            <a:endParaRPr lang="ko-KR" altLang="en-US" dirty="0" smtClean="0"/>
          </a:p>
          <a:p>
            <a:r>
              <a:rPr lang="en-US" altLang="ko-KR" dirty="0" smtClean="0"/>
              <a:t>lock (</a:t>
            </a:r>
            <a:r>
              <a:rPr lang="en-US" altLang="ko-KR" dirty="0" err="1" smtClean="0"/>
              <a:t>LockObject</a:t>
            </a:r>
            <a:r>
              <a:rPr lang="en-US" altLang="ko-KR" dirty="0" smtClean="0"/>
              <a:t>) → </a:t>
            </a:r>
            <a:r>
              <a:rPr lang="ko-KR" altLang="en-US" dirty="0" smtClean="0"/>
              <a:t>이 블록 안에서는 </a:t>
            </a:r>
            <a:r>
              <a:rPr lang="ko-KR" altLang="en-US" b="1" dirty="0" smtClean="0"/>
              <a:t>다른 스레드가 들어올 수 없음</a:t>
            </a:r>
            <a:endParaRPr lang="ko-KR" altLang="en-US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스레드가 작업을 마칠 때까지 다른 스레드는 대기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Why? –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양쪽에 </a:t>
            </a:r>
            <a:r>
              <a:rPr lang="en-US" altLang="ko-KR" baseline="0" dirty="0" smtClean="0"/>
              <a:t>lock </a:t>
            </a:r>
            <a:r>
              <a:rPr lang="ko-KR" altLang="en-US" baseline="0" dirty="0" smtClean="0"/>
              <a:t>설정</a:t>
            </a:r>
            <a:endParaRPr lang="en-US" altLang="ko-KR" dirty="0" smtClean="0"/>
          </a:p>
          <a:p>
            <a:r>
              <a:rPr lang="ko-KR" altLang="en-US" dirty="0" smtClean="0"/>
              <a:t>둘 다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으로 감싸야 안전하게 동작합니다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✅ 전제</a:t>
            </a:r>
            <a:r>
              <a:rPr lang="en-US" altLang="ko-KR" b="1" dirty="0" smtClean="0"/>
              <a:t>:</a:t>
            </a:r>
          </a:p>
          <a:p>
            <a:r>
              <a:rPr lang="en-US" altLang="ko-KR" dirty="0" err="1" smtClean="0"/>
              <a:t>sharedData</a:t>
            </a:r>
            <a:r>
              <a:rPr lang="ko-KR" altLang="en-US" dirty="0" smtClean="0"/>
              <a:t>는 **두 스레드 모두에서 접근하는 </a:t>
            </a:r>
            <a:r>
              <a:rPr lang="en-US" altLang="ko-KR" dirty="0" smtClean="0"/>
              <a:t>"</a:t>
            </a:r>
            <a:r>
              <a:rPr lang="ko-KR" altLang="en-US" dirty="0" smtClean="0"/>
              <a:t>공유 변수</a:t>
            </a:r>
            <a:r>
              <a:rPr lang="en-US" altLang="ko-KR" dirty="0" smtClean="0"/>
              <a:t>"**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smtClean="0"/>
              <a:t>✅ </a:t>
            </a:r>
            <a:r>
              <a:rPr lang="en-US" altLang="ko-KR" b="1" dirty="0" smtClean="0"/>
              <a:t>lock</a:t>
            </a:r>
            <a:r>
              <a:rPr lang="ko-KR" altLang="en-US" b="1" dirty="0" smtClean="0"/>
              <a:t>은 스레드 간 순서를 강제하는 </a:t>
            </a:r>
            <a:r>
              <a:rPr lang="ko-KR" altLang="en-US" b="1" dirty="0" err="1" smtClean="0"/>
              <a:t>장치예요</a:t>
            </a:r>
            <a:r>
              <a:rPr lang="en-US" altLang="ko-KR" b="1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67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https://ehdrn.tistory.com/234</a:t>
            </a:r>
          </a:p>
          <a:p>
            <a:r>
              <a:rPr lang="en-US" altLang="ko-KR" dirty="0"/>
              <a:t>https://</a:t>
            </a:r>
            <a:r>
              <a:rPr lang="en-US" altLang="ko-KR" dirty="0" smtClean="0"/>
              <a:t>www.sysnet.pe.kr/3/0/5262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WinForm</a:t>
            </a:r>
            <a:r>
              <a:rPr lang="ko-KR" altLang="en-US" dirty="0" smtClean="0"/>
              <a:t>의 </a:t>
            </a:r>
            <a:r>
              <a:rPr lang="en-US" altLang="ko-KR" b="1" dirty="0" smtClean="0"/>
              <a:t>UI </a:t>
            </a:r>
            <a:r>
              <a:rPr lang="ko-KR" altLang="en-US" b="1" dirty="0" smtClean="0"/>
              <a:t>컨트롤들은 </a:t>
            </a:r>
            <a:r>
              <a:rPr lang="en-US" altLang="ko-KR" b="1" dirty="0" smtClean="0"/>
              <a:t>Main Thread(UI Thread)</a:t>
            </a:r>
            <a:r>
              <a:rPr lang="ko-KR" altLang="en-US" dirty="0" smtClean="0"/>
              <a:t> 가 독점적으로 소유하기 때문입니다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textBox.Text</a:t>
            </a:r>
            <a:r>
              <a:rPr lang="en-US" altLang="ko-KR" dirty="0" smtClean="0"/>
              <a:t> += ... </a:t>
            </a:r>
            <a:r>
              <a:rPr lang="ko-KR" altLang="en-US" dirty="0" smtClean="0"/>
              <a:t>같은 코드는 반드시 </a:t>
            </a:r>
            <a:r>
              <a:rPr lang="en-US" altLang="ko-KR" b="1" dirty="0" smtClean="0"/>
              <a:t>Main Thread</a:t>
            </a:r>
            <a:r>
              <a:rPr lang="ko-KR" altLang="en-US" b="1" dirty="0" smtClean="0"/>
              <a:t>에서만 실행</a:t>
            </a:r>
            <a:r>
              <a:rPr lang="ko-KR" altLang="en-US" dirty="0" smtClean="0"/>
              <a:t>되어야 함</a:t>
            </a:r>
          </a:p>
          <a:p>
            <a:r>
              <a:rPr lang="ko-KR" altLang="en-US" dirty="0" smtClean="0"/>
              <a:t>하지만 우리가 만든 </a:t>
            </a:r>
            <a:r>
              <a:rPr lang="en-US" altLang="ko-KR" dirty="0" smtClean="0"/>
              <a:t>Thread, Task, Timer </a:t>
            </a:r>
            <a:r>
              <a:rPr lang="ko-KR" altLang="en-US" dirty="0" smtClean="0"/>
              <a:t>등의 </a:t>
            </a:r>
            <a:r>
              <a:rPr lang="ko-KR" altLang="en-US" b="1" dirty="0" smtClean="0"/>
              <a:t>백그라운드 스레드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직접 조작이 </a:t>
            </a:r>
            <a:r>
              <a:rPr lang="ko-KR" altLang="en-US" b="1" dirty="0" smtClean="0"/>
              <a:t>불가능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1. Dispatcher</a:t>
            </a:r>
          </a:p>
          <a:p>
            <a:r>
              <a:rPr lang="en-US" altLang="ko-KR" dirty="0" smtClean="0"/>
              <a:t>(※ </a:t>
            </a:r>
            <a:r>
              <a:rPr lang="ko-KR" altLang="en-US" dirty="0" smtClean="0"/>
              <a:t>주로 </a:t>
            </a:r>
            <a:r>
              <a:rPr lang="en-US" altLang="ko-KR" dirty="0" smtClean="0"/>
              <a:t>WPF</a:t>
            </a:r>
            <a:r>
              <a:rPr lang="ko-KR" altLang="en-US" dirty="0" smtClean="0"/>
              <a:t>에서 사용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WinForm</a:t>
            </a:r>
            <a:r>
              <a:rPr lang="ko-KR" altLang="en-US" dirty="0" smtClean="0"/>
              <a:t>에서는 </a:t>
            </a:r>
            <a:r>
              <a:rPr lang="en-US" altLang="ko-KR" dirty="0" err="1" smtClean="0"/>
              <a:t>Control.Invoke</a:t>
            </a:r>
            <a:r>
              <a:rPr lang="en-US" altLang="ko-KR" dirty="0" smtClean="0"/>
              <a:t>()</a:t>
            </a:r>
            <a:r>
              <a:rPr lang="ko-KR" altLang="en-US" dirty="0" smtClean="0"/>
              <a:t>로 대체됨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/>
              <a:t>UI </a:t>
            </a:r>
            <a:r>
              <a:rPr lang="ko-KR" altLang="en-US" b="1" dirty="0" smtClean="0"/>
              <a:t>명령을 </a:t>
            </a:r>
            <a:r>
              <a:rPr lang="en-US" altLang="ko-KR" b="1" dirty="0" smtClean="0"/>
              <a:t>Main Thread</a:t>
            </a:r>
            <a:r>
              <a:rPr lang="ko-KR" altLang="en-US" b="1" dirty="0" smtClean="0"/>
              <a:t>로 위임</a:t>
            </a:r>
            <a:r>
              <a:rPr lang="ko-KR" altLang="en-US" dirty="0" smtClean="0"/>
              <a:t>해서 실행하게 하는 방식</a:t>
            </a:r>
          </a:p>
          <a:p>
            <a:r>
              <a:rPr lang="ko-KR" altLang="en-US" dirty="0" smtClean="0"/>
              <a:t>모든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컨트롤은 내부적으로 </a:t>
            </a:r>
            <a:r>
              <a:rPr lang="en-US" altLang="ko-KR" dirty="0" smtClean="0"/>
              <a:t>Dispatcher</a:t>
            </a:r>
            <a:r>
              <a:rPr lang="ko-KR" altLang="en-US" dirty="0" smtClean="0"/>
              <a:t>를 가지고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Dispatcher</a:t>
            </a:r>
            <a:r>
              <a:rPr lang="ko-KR" altLang="en-US" dirty="0" smtClean="0"/>
              <a:t>는 </a:t>
            </a:r>
            <a:r>
              <a:rPr lang="en-US" altLang="ko-KR" b="1" dirty="0" err="1" smtClean="0"/>
              <a:t>MainThread</a:t>
            </a:r>
            <a:r>
              <a:rPr lang="ko-KR" altLang="en-US" b="1" dirty="0" smtClean="0"/>
              <a:t>가 소유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b="1" dirty="0" smtClean="0"/>
              <a:t>2. </a:t>
            </a:r>
            <a:r>
              <a:rPr lang="en-US" altLang="ko-KR" b="1" dirty="0" err="1" smtClean="0"/>
              <a:t>SynchronizationContext</a:t>
            </a:r>
            <a:endParaRPr lang="en-US" altLang="ko-KR" b="1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스레드 간 통신을 담당하는 클래스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현재 실행 중인 </a:t>
            </a:r>
            <a:r>
              <a:rPr lang="ko-KR" altLang="en-US" b="1" dirty="0" smtClean="0"/>
              <a:t>스레드의 컨텍스트 정보</a:t>
            </a:r>
            <a:r>
              <a:rPr lang="ko-KR" altLang="en-US" dirty="0" smtClean="0"/>
              <a:t>를 유지하고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다른 스레드에서 특정 스레드로 작업을 전달</a:t>
            </a:r>
            <a:r>
              <a:rPr lang="ko-KR" altLang="en-US" dirty="0" smtClean="0"/>
              <a:t>할 수 있음</a:t>
            </a:r>
          </a:p>
          <a:p>
            <a:r>
              <a:rPr lang="en-US" altLang="ko-KR" dirty="0" err="1" smtClean="0"/>
              <a:t>WinForm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SynchronizationContext.Current</a:t>
            </a:r>
            <a:r>
              <a:rPr lang="ko-KR" altLang="en-US" dirty="0" smtClean="0"/>
              <a:t>를 통해 </a:t>
            </a:r>
            <a:r>
              <a:rPr lang="en-US" altLang="ko-KR" dirty="0" err="1" smtClean="0"/>
              <a:t>MainThread</a:t>
            </a:r>
            <a:r>
              <a:rPr lang="ko-KR" altLang="en-US" dirty="0" smtClean="0"/>
              <a:t>의 컨텍스트를 저장한 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스레드에서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작업을 보낼 수 있음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61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DateTime.Now</a:t>
            </a:r>
            <a:r>
              <a:rPr lang="en-US" altLang="ko-KR" dirty="0" smtClean="0"/>
              <a:t> → </a:t>
            </a:r>
            <a:r>
              <a:rPr lang="en-US" altLang="ko-KR" dirty="0" err="1" smtClean="0"/>
              <a:t>TimeSpan</a:t>
            </a:r>
            <a:r>
              <a:rPr lang="ko-KR" altLang="en-US" dirty="0" smtClean="0"/>
              <a:t>으로 경과 시간 계산하는 법</a:t>
            </a:r>
            <a:endParaRPr lang="en-US" altLang="ko-KR" dirty="0" smtClean="0"/>
          </a:p>
          <a:p>
            <a:r>
              <a:rPr lang="en-US" altLang="ko-KR" dirty="0" smtClean="0"/>
              <a:t>Random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으로 감싸는 이유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스레드 충돌 방지</a:t>
            </a:r>
            <a:endParaRPr lang="en-US" altLang="ko-KR" b="1" dirty="0" smtClean="0"/>
          </a:p>
          <a:p>
            <a:r>
              <a:rPr lang="en-US" altLang="ko-KR" dirty="0" smtClean="0"/>
              <a:t>Invoke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스레드에 안전하게 접근</a:t>
            </a:r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rank, </a:t>
            </a:r>
            <a:r>
              <a:rPr lang="en-US" altLang="ko-KR" dirty="0" err="1" smtClean="0"/>
              <a:t>finishedCars</a:t>
            </a:r>
            <a:r>
              <a:rPr lang="en-US" altLang="ko-KR" dirty="0" smtClean="0"/>
              <a:t> → </a:t>
            </a:r>
            <a:r>
              <a:rPr lang="ko-KR" altLang="en-US" dirty="0" smtClean="0"/>
              <a:t>전역에서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통해 동기화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3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63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"</a:t>
            </a:r>
            <a:r>
              <a:rPr lang="ko-KR" altLang="en-US" dirty="0" smtClean="0"/>
              <a:t>프로그램을 실행하면 프로세스가 생성되고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프로세스는 하나 이상의 스레드로 작업을 처리한다</a:t>
            </a:r>
            <a:r>
              <a:rPr lang="en-US" altLang="ko-KR" dirty="0" smtClean="0"/>
              <a:t>"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341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성능 최적화와 동시성을 다룰 때 매우 중요한 개념</a:t>
            </a:r>
            <a:r>
              <a:rPr lang="en-US" altLang="ko-KR" dirty="0" smtClean="0"/>
              <a:t>.   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스레드란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ㄴ</a:t>
            </a:r>
            <a:r>
              <a:rPr lang="en-US" altLang="ko-KR" dirty="0" smtClean="0"/>
              <a:t> </a:t>
            </a:r>
            <a:r>
              <a:rPr lang="ko-KR" altLang="en-US" b="1" dirty="0" smtClean="0"/>
              <a:t>프로그램이 작업을 수행하는 가장 작은 실행 단위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5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146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싱글코어에서 단일 스레드</a:t>
            </a:r>
            <a:r>
              <a:rPr lang="en-US" altLang="ko-KR" dirty="0" smtClean="0"/>
              <a:t>(single thread)</a:t>
            </a:r>
            <a:r>
              <a:rPr lang="ko-KR" altLang="en-US" dirty="0" smtClean="0"/>
              <a:t>가 동작하는 방식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시각적</a:t>
            </a:r>
            <a:r>
              <a:rPr lang="ko-KR" altLang="en-US" baseline="0" dirty="0" smtClean="0"/>
              <a:t> 설명 그림</a:t>
            </a:r>
            <a:r>
              <a:rPr lang="en-US" altLang="ko-KR" baseline="0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가로방향 </a:t>
            </a:r>
            <a:r>
              <a:rPr lang="en-US" altLang="ko-KR" dirty="0" smtClean="0"/>
              <a:t>: CPU </a:t>
            </a:r>
            <a:r>
              <a:rPr lang="ko-KR" altLang="en-US" dirty="0" smtClean="0"/>
              <a:t>시간 흐름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오른쪽으로 갈 수록 시간이 흐름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여러 작업을 처리하지만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한 번에 하나씩만 실행되는 구조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여러 프로그램이 실행 중이지만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실제로는 </a:t>
            </a:r>
            <a:r>
              <a:rPr lang="en-US" altLang="ko-KR" baseline="0" dirty="0" smtClean="0"/>
              <a:t>CPU</a:t>
            </a:r>
            <a:r>
              <a:rPr lang="ko-KR" altLang="en-US" baseline="0" dirty="0" smtClean="0"/>
              <a:t>가 </a:t>
            </a:r>
            <a:r>
              <a:rPr lang="ko-KR" altLang="en-US" b="1" baseline="0" dirty="0" smtClean="0"/>
              <a:t>순서대로 조금씩 나눠서 처리하는 구조</a:t>
            </a:r>
            <a:endParaRPr lang="en-US" altLang="ko-KR" b="1" baseline="0" dirty="0" smtClean="0"/>
          </a:p>
          <a:p>
            <a:pPr marL="171450" indent="-171450">
              <a:buFontTx/>
              <a:buChar char="-"/>
            </a:pPr>
            <a:r>
              <a:rPr lang="en-US" altLang="ko-KR" b="1" baseline="0" dirty="0" smtClean="0"/>
              <a:t>= </a:t>
            </a:r>
            <a:r>
              <a:rPr lang="ko-KR" altLang="en-US" b="1" baseline="0" dirty="0" smtClean="0"/>
              <a:t>시분할</a:t>
            </a:r>
            <a:r>
              <a:rPr lang="en-US" altLang="ko-KR" b="1" baseline="0" dirty="0" smtClean="0"/>
              <a:t>(Time Sharing) </a:t>
            </a:r>
            <a:r>
              <a:rPr lang="ko-KR" altLang="en-US" b="1" baseline="0" dirty="0" smtClean="0"/>
              <a:t>이라고 함</a:t>
            </a:r>
            <a:r>
              <a:rPr lang="en-US" altLang="ko-KR" b="1" baseline="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b="1" baseline="0" dirty="0" smtClean="0"/>
          </a:p>
          <a:p>
            <a:pPr marL="171450" indent="-171450">
              <a:buFontTx/>
              <a:buChar char="-"/>
            </a:pPr>
            <a:r>
              <a:rPr lang="ko-KR" altLang="en-US" b="0" baseline="0" dirty="0" smtClean="0"/>
              <a:t>구글 크롬 실행하다가 </a:t>
            </a:r>
            <a:r>
              <a:rPr lang="en-US" altLang="ko-KR" b="0" baseline="0" dirty="0" smtClean="0"/>
              <a:t>VS </a:t>
            </a:r>
            <a:r>
              <a:rPr lang="ko-KR" altLang="en-US" b="0" baseline="0" dirty="0" smtClean="0"/>
              <a:t>실행하다가 음악 재생하다가 다시 구글 크롬 실행하다가 </a:t>
            </a:r>
            <a:r>
              <a:rPr lang="en-US" altLang="ko-KR" b="0" baseline="0" dirty="0" smtClean="0"/>
              <a:t>--&gt; </a:t>
            </a:r>
            <a:r>
              <a:rPr lang="ko-KR" altLang="en-US" b="0" baseline="0" dirty="0" smtClean="0"/>
              <a:t>각각을 조금씩 </a:t>
            </a:r>
            <a:r>
              <a:rPr lang="ko-KR" altLang="en-US" b="0" baseline="0" dirty="0" err="1" smtClean="0"/>
              <a:t>번갈아가며</a:t>
            </a:r>
            <a:r>
              <a:rPr lang="ko-KR" altLang="en-US" b="0" baseline="0" dirty="0" smtClean="0"/>
              <a:t> 처리 </a:t>
            </a:r>
            <a:r>
              <a:rPr lang="en-US" altLang="ko-KR" b="0" baseline="0" dirty="0" smtClean="0"/>
              <a:t>= </a:t>
            </a:r>
            <a:r>
              <a:rPr lang="ko-KR" altLang="en-US" dirty="0" smtClean="0"/>
              <a:t>동시에 실행되는 것처럼 느껴지는 이유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너무 빠르게 번갈아 처리하기 때문</a:t>
            </a:r>
            <a:endParaRPr lang="ko-KR" altLang="en-US" b="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"</a:t>
            </a:r>
            <a:r>
              <a:rPr lang="ko-KR" altLang="en-US" dirty="0" smtClean="0"/>
              <a:t>코어</a:t>
            </a:r>
            <a:r>
              <a:rPr lang="en-US" altLang="ko-KR" dirty="0" smtClean="0"/>
              <a:t>(Core)"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CPU </a:t>
            </a:r>
            <a:r>
              <a:rPr lang="ko-KR" altLang="en-US" dirty="0" smtClean="0"/>
              <a:t>속에서 **실제로 계산하고 처리하는 유닛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)**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싱글 코어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싱글 스레드</a:t>
            </a:r>
            <a:br>
              <a:rPr lang="ko-KR" altLang="en-US" dirty="0" smtClean="0"/>
            </a:br>
            <a:r>
              <a:rPr lang="ko-KR" altLang="en-US" dirty="0" smtClean="0"/>
              <a:t>→ 요리사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요리 하나씩만 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멀티 </a:t>
            </a:r>
            <a:r>
              <a:rPr lang="ko-KR" altLang="en-US" b="1" dirty="0" err="1" smtClean="0"/>
              <a:t>스레드지만</a:t>
            </a:r>
            <a:r>
              <a:rPr lang="ko-KR" altLang="en-US" b="1" dirty="0" smtClean="0"/>
              <a:t> 싱글 코어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→ 요리사 </a:t>
            </a:r>
            <a:r>
              <a:rPr lang="en-US" altLang="ko-KR" dirty="0" smtClean="0"/>
              <a:t>1</a:t>
            </a:r>
            <a:r>
              <a:rPr lang="ko-KR" altLang="en-US" dirty="0" smtClean="0"/>
              <a:t>명이 여러 가지 요리를 조금씩 나눠서 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 나눠서 번갈아 처리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멀티 코어 </a:t>
            </a:r>
            <a:r>
              <a:rPr lang="en-US" altLang="ko-KR" b="1" dirty="0" smtClean="0"/>
              <a:t>+ </a:t>
            </a:r>
            <a:r>
              <a:rPr lang="ko-KR" altLang="en-US" b="1" dirty="0" smtClean="0"/>
              <a:t>멀티 스레드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→ 요리사 여러 명이 동시에 각각의 요리를 맡아 처리</a:t>
            </a:r>
            <a:br>
              <a:rPr lang="ko-KR" altLang="en-US" dirty="0" smtClean="0"/>
            </a:br>
            <a:r>
              <a:rPr lang="ko-KR" altLang="en-US" dirty="0" smtClean="0"/>
              <a:t>👉 </a:t>
            </a:r>
            <a:r>
              <a:rPr lang="ko-KR" altLang="en-US" b="1" dirty="0" smtClean="0"/>
              <a:t>진짜 병렬 처리</a:t>
            </a:r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각 줄은 하나의 </a:t>
            </a:r>
            <a:r>
              <a:rPr lang="en-US" altLang="ko-KR" b="1" dirty="0" smtClean="0"/>
              <a:t>CPU </a:t>
            </a:r>
            <a:r>
              <a:rPr lang="ko-KR" altLang="en-US" b="1" dirty="0" smtClean="0"/>
              <a:t>코어</a:t>
            </a:r>
          </a:p>
          <a:p>
            <a:r>
              <a:rPr lang="en-US" altLang="ko-KR" dirty="0" smtClean="0"/>
              <a:t>Core 1, Core 2, Core 3 →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코어가 있음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👉 같은 </a:t>
            </a:r>
            <a:r>
              <a:rPr lang="ko-KR" altLang="en-US" dirty="0" err="1" smtClean="0"/>
              <a:t>쓰레드</a:t>
            </a:r>
            <a:r>
              <a:rPr lang="ko-KR" altLang="en-US" dirty="0" smtClean="0"/>
              <a:t> 번호라도 </a:t>
            </a:r>
            <a:r>
              <a:rPr lang="ko-KR" altLang="en-US" b="1" dirty="0" smtClean="0"/>
              <a:t>다른 코어에서 동시에</a:t>
            </a:r>
            <a:r>
              <a:rPr lang="ko-KR" altLang="en-US" dirty="0" smtClean="0"/>
              <a:t> 실행될 수 있습니다</a:t>
            </a:r>
            <a:r>
              <a:rPr lang="en-US" altLang="ko-KR" dirty="0" smtClean="0"/>
              <a:t>.</a:t>
            </a:r>
            <a:endParaRPr lang="en-US" altLang="ko-KR" b="1" dirty="0" smtClean="0"/>
          </a:p>
          <a:p>
            <a:r>
              <a:rPr lang="ko-KR" altLang="en-US" dirty="0" smtClean="0"/>
              <a:t>단순히 “</a:t>
            </a:r>
            <a:r>
              <a:rPr lang="ko-KR" altLang="en-US" dirty="0" err="1" smtClean="0"/>
              <a:t>번호”가</a:t>
            </a:r>
            <a:r>
              <a:rPr lang="ko-KR" altLang="en-US" dirty="0" smtClean="0"/>
              <a:t> 같다고 해서 **동일한 스레드 인스턴스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실체</a:t>
            </a:r>
            <a:r>
              <a:rPr lang="en-US" altLang="ko-KR" dirty="0" smtClean="0"/>
              <a:t>)**</a:t>
            </a:r>
            <a:r>
              <a:rPr lang="ko-KR" altLang="en-US" dirty="0" smtClean="0"/>
              <a:t>를 의미하지 않기 때문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**여러 명의 요리사</a:t>
            </a:r>
            <a:r>
              <a:rPr lang="en-US" altLang="ko-KR" dirty="0" smtClean="0"/>
              <a:t>(Core)**</a:t>
            </a:r>
            <a:r>
              <a:rPr lang="ko-KR" altLang="en-US" dirty="0" smtClean="0"/>
              <a:t>가 **같은 요리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음악 재생</a:t>
            </a:r>
            <a:r>
              <a:rPr lang="en-US" altLang="ko-KR" dirty="0" smtClean="0"/>
              <a:t>)**</a:t>
            </a:r>
            <a:r>
              <a:rPr lang="ko-KR" altLang="en-US" dirty="0" smtClean="0"/>
              <a:t>를</a:t>
            </a:r>
            <a:br>
              <a:rPr lang="ko-KR" altLang="en-US" dirty="0" smtClean="0"/>
            </a:br>
            <a:r>
              <a:rPr lang="ko-KR" altLang="en-US" dirty="0" smtClean="0"/>
              <a:t>**분담해서 처리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스레드</a:t>
            </a:r>
            <a:r>
              <a:rPr lang="en-US" altLang="ko-KR" dirty="0" smtClean="0"/>
              <a:t>)**</a:t>
            </a:r>
            <a:r>
              <a:rPr lang="ko-KR" altLang="en-US" dirty="0" smtClean="0"/>
              <a:t>하고 있으므로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빠르고 효율적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03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 smtClean="0"/>
              <a:t>멀티스레드</a:t>
            </a:r>
            <a:r>
              <a:rPr lang="ko-KR" altLang="en-US" b="1" dirty="0" smtClean="0"/>
              <a:t> 환경에서 메모리가 어떻게 관리되는지</a:t>
            </a:r>
            <a:r>
              <a:rPr lang="ko-KR" altLang="en-US" dirty="0" smtClean="0"/>
              <a:t>를 시각적으로 보여주는 구조도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왼쪽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싱글 스레드 구조</a:t>
            </a:r>
            <a:endParaRPr lang="en-US" altLang="ko-KR" dirty="0" smtClean="0"/>
          </a:p>
          <a:p>
            <a:r>
              <a:rPr lang="ko-KR" altLang="en-US" dirty="0" smtClean="0"/>
              <a:t>하나의 프로세스가 실행되면 다음과 같은 메모리 영역이 생김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Code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실행할 코드가 저장됨</a:t>
            </a:r>
            <a:endParaRPr lang="en-US" altLang="ko-KR" dirty="0" smtClean="0"/>
          </a:p>
          <a:p>
            <a:r>
              <a:rPr lang="en-US" altLang="ko-KR" b="1" dirty="0" smtClean="0"/>
              <a:t>Static</a:t>
            </a:r>
            <a:r>
              <a:rPr lang="en-US" altLang="ko-KR" dirty="0" smtClean="0"/>
              <a:t>: static </a:t>
            </a:r>
            <a:r>
              <a:rPr lang="ko-KR" altLang="en-US" dirty="0" smtClean="0"/>
              <a:t>변수들이 저장되는 영역</a:t>
            </a:r>
            <a:endParaRPr lang="en-US" altLang="ko-KR" dirty="0" smtClean="0"/>
          </a:p>
          <a:p>
            <a:r>
              <a:rPr lang="en-US" altLang="ko-KR" b="1" dirty="0" smtClean="0"/>
              <a:t>Heap</a:t>
            </a:r>
            <a:r>
              <a:rPr lang="en-US" altLang="ko-KR" dirty="0" smtClean="0"/>
              <a:t>: new</a:t>
            </a:r>
            <a:r>
              <a:rPr lang="ko-KR" altLang="en-US" dirty="0" smtClean="0"/>
              <a:t>로 할당된 객체들이 저장됨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동적 메모리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/>
              <a:t>Stack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지역변수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호출 정보 등이 저장됨</a:t>
            </a:r>
            <a:endParaRPr lang="en-US" altLang="ko-KR" dirty="0" smtClean="0"/>
          </a:p>
          <a:p>
            <a:r>
              <a:rPr lang="en-US" altLang="ko-KR" b="1" dirty="0" smtClean="0"/>
              <a:t>Registers</a:t>
            </a:r>
            <a:r>
              <a:rPr lang="en-US" altLang="ko-KR" dirty="0" smtClean="0"/>
              <a:t>: CPU </a:t>
            </a:r>
            <a:r>
              <a:rPr lang="ko-KR" altLang="en-US" dirty="0" smtClean="0"/>
              <a:t>내부의 임시 </a:t>
            </a:r>
            <a:r>
              <a:rPr lang="ko-KR" altLang="en-US" dirty="0" err="1" smtClean="0"/>
              <a:t>계산값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오른쪽</a:t>
            </a:r>
            <a:r>
              <a:rPr lang="en-US" altLang="ko-KR" dirty="0" smtClean="0"/>
              <a:t>) </a:t>
            </a:r>
            <a:r>
              <a:rPr lang="ko-KR" altLang="en-US" dirty="0" smtClean="0"/>
              <a:t>멀티 스레드 구조</a:t>
            </a:r>
            <a:endParaRPr lang="en-US" altLang="ko-KR" dirty="0" smtClean="0"/>
          </a:p>
          <a:p>
            <a:r>
              <a:rPr lang="ko-KR" altLang="en-US" dirty="0" smtClean="0"/>
              <a:t>하나의 프로세스 내에 여러 개의 스레드가 있는 경우를 나타냄</a:t>
            </a:r>
            <a:endParaRPr lang="en-US" altLang="ko-KR" dirty="0" smtClean="0"/>
          </a:p>
          <a:p>
            <a:r>
              <a:rPr lang="ko-KR" altLang="en-US" dirty="0" smtClean="0"/>
              <a:t>각각의 스레드는 다음을 </a:t>
            </a:r>
            <a:r>
              <a:rPr lang="ko-KR" altLang="en-US" b="1" dirty="0" smtClean="0"/>
              <a:t>자신만 따로 가지고 있음</a:t>
            </a:r>
            <a:r>
              <a:rPr lang="en-US" altLang="ko-KR" dirty="0" smtClean="0"/>
              <a:t>:</a:t>
            </a:r>
          </a:p>
          <a:p>
            <a:r>
              <a:rPr lang="en-US" altLang="ko-KR" b="1" dirty="0" smtClean="0"/>
              <a:t>Registers</a:t>
            </a:r>
            <a:r>
              <a:rPr lang="ko-KR" altLang="en-US" dirty="0" smtClean="0"/>
              <a:t> </a:t>
            </a:r>
            <a:r>
              <a:rPr lang="en-US" altLang="ko-KR" dirty="0" smtClean="0"/>
              <a:t>(CPU </a:t>
            </a:r>
            <a:r>
              <a:rPr lang="ko-KR" altLang="en-US" dirty="0" smtClean="0"/>
              <a:t>레지스터 상태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/>
              <a:t>Stack:</a:t>
            </a:r>
            <a:r>
              <a:rPr lang="ko-KR" altLang="en-US" dirty="0" smtClean="0"/>
              <a:t> 공유 안 됨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스레드마다</a:t>
            </a:r>
            <a:r>
              <a:rPr lang="ko-KR" altLang="en-US" dirty="0" smtClean="0"/>
              <a:t> 독립적인 스택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지역 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</a:t>
            </a:r>
            <a:r>
              <a:rPr lang="ko-KR" altLang="en-US" dirty="0" err="1" smtClean="0"/>
              <a:t>호출용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나머지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개는 공유</a:t>
            </a:r>
            <a:endParaRPr lang="en-US" altLang="ko-KR" dirty="0" smtClean="0"/>
          </a:p>
          <a:p>
            <a:r>
              <a:rPr lang="en-US" altLang="ko-KR" dirty="0" smtClean="0"/>
              <a:t>Heap: </a:t>
            </a:r>
            <a:r>
              <a:rPr lang="ko-KR" altLang="en-US" dirty="0" smtClean="0"/>
              <a:t>모든 스레드가 접근 가능한 동적 메모리 영역</a:t>
            </a:r>
            <a:endParaRPr lang="en-US" altLang="ko-KR" dirty="0" smtClean="0"/>
          </a:p>
          <a:p>
            <a:r>
              <a:rPr lang="en-US" altLang="ko-KR" dirty="0" smtClean="0"/>
              <a:t>static: </a:t>
            </a:r>
            <a:r>
              <a:rPr lang="en-US" altLang="ko-KR" dirty="0" smtClean="0"/>
              <a:t>static </a:t>
            </a:r>
            <a:r>
              <a:rPr lang="ko-KR" altLang="en-US" dirty="0" smtClean="0"/>
              <a:t>변수는 하나만 존재하며 모든 스레드가 접근</a:t>
            </a:r>
            <a:endParaRPr lang="en-US" altLang="ko-KR" dirty="0" smtClean="0"/>
          </a:p>
          <a:p>
            <a:r>
              <a:rPr lang="en-US" altLang="ko-KR" dirty="0" smtClean="0"/>
              <a:t>code 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실행중인 프로그램 코드 자체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24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멀티스레드는 **하나의 프로그램</a:t>
            </a:r>
            <a:r>
              <a:rPr lang="en-US" altLang="ko-KR" dirty="0" smtClean="0"/>
              <a:t>(</a:t>
            </a:r>
            <a:r>
              <a:rPr lang="ko-KR" altLang="en-US" dirty="0" smtClean="0"/>
              <a:t>프로세스</a:t>
            </a:r>
            <a:r>
              <a:rPr lang="en-US" altLang="ko-KR" dirty="0" smtClean="0"/>
              <a:t>)**</a:t>
            </a:r>
            <a:r>
              <a:rPr lang="ko-KR" altLang="en-US" dirty="0" smtClean="0"/>
              <a:t>이 **여러 개의 작업 흐름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스레드</a:t>
            </a:r>
            <a:r>
              <a:rPr lang="en-US" altLang="ko-KR" dirty="0" smtClean="0"/>
              <a:t>)**</a:t>
            </a:r>
            <a:r>
              <a:rPr lang="ko-KR" altLang="en-US" dirty="0" smtClean="0"/>
              <a:t>을 동시에 실행하는 방식입니다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스레드는 보통 **메서드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)**</a:t>
            </a:r>
            <a:r>
              <a:rPr lang="ko-KR" altLang="en-US" dirty="0" smtClean="0"/>
              <a:t>를 하나 실행하는 단위로 만들어집니다</a:t>
            </a:r>
            <a:r>
              <a:rPr lang="en-US" altLang="ko-KR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 smtClean="0"/>
              <a:t>스레드의 실행 순서는 </a:t>
            </a:r>
            <a:r>
              <a:rPr lang="en-US" altLang="ko-KR" dirty="0" smtClean="0"/>
              <a:t>OS(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결정함</a:t>
            </a:r>
            <a:endParaRPr lang="en-US" altLang="ko-KR" dirty="0" smtClean="0"/>
          </a:p>
          <a:p>
            <a:pPr marL="685800" lvl="1" indent="-228600">
              <a:buAutoNum type="arabicPeriod"/>
            </a:pPr>
            <a:r>
              <a:rPr lang="ko-KR" altLang="en-US" dirty="0" smtClean="0"/>
              <a:t>개발자가 여러 스레드를 만들어도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실제로 어떤 스레드가 먼저 </a:t>
            </a:r>
            <a:r>
              <a:rPr lang="ko-KR" altLang="en-US" b="1" dirty="0" err="1" smtClean="0"/>
              <a:t>실행될지</a:t>
            </a:r>
            <a:r>
              <a:rPr lang="ko-KR" altLang="en-US" dirty="0" err="1" smtClean="0"/>
              <a:t>는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운영체제가 결정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pPr marL="685800" lvl="1" indent="-228600">
              <a:buAutoNum type="arabicPeriod"/>
            </a:pPr>
            <a:r>
              <a:rPr lang="ko-KR" altLang="en-US" dirty="0" smtClean="0"/>
              <a:t>우리가 </a:t>
            </a:r>
            <a:r>
              <a:rPr lang="ko-KR" altLang="en-US" b="1" dirty="0" smtClean="0"/>
              <a:t>스레드의 실행 순서를 정확히 제어할 수는 없습니다</a:t>
            </a:r>
            <a:r>
              <a:rPr lang="en-US" altLang="ko-KR" b="1" dirty="0" smtClean="0"/>
              <a:t>.</a:t>
            </a:r>
          </a:p>
          <a:p>
            <a:pPr marL="685800" marR="0" lvl="1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 smtClean="0"/>
              <a:t>CPU </a:t>
            </a:r>
            <a:r>
              <a:rPr lang="ko-KR" altLang="en-US" dirty="0" smtClean="0"/>
              <a:t>자원을 어떤 스레드에 배정할지 </a:t>
            </a:r>
            <a:r>
              <a:rPr lang="en-US" altLang="ko-KR" dirty="0" smtClean="0"/>
              <a:t>OS</a:t>
            </a:r>
            <a:r>
              <a:rPr lang="ko-KR" altLang="en-US" dirty="0" smtClean="0"/>
              <a:t>가 관리하기 때문</a:t>
            </a:r>
          </a:p>
          <a:p>
            <a:pPr marL="228600" lvl="0" indent="-228600">
              <a:buAutoNum type="arabicPeriod"/>
            </a:pPr>
            <a:r>
              <a:rPr lang="en-US" altLang="ko-KR" dirty="0" smtClean="0"/>
              <a:t>Context Switching (</a:t>
            </a:r>
            <a:r>
              <a:rPr lang="ko-KR" altLang="en-US" dirty="0" smtClean="0"/>
              <a:t>컨텍스트 스위칭</a:t>
            </a:r>
            <a:r>
              <a:rPr lang="en-US" altLang="ko-KR" dirty="0" smtClean="0"/>
              <a:t>)</a:t>
            </a:r>
          </a:p>
          <a:p>
            <a:pPr marL="685800" lvl="1" indent="-228600">
              <a:buAutoNum type="arabicPeriod"/>
            </a:pPr>
            <a:r>
              <a:rPr lang="ko-KR" altLang="en-US" dirty="0" smtClean="0"/>
              <a:t>어떤 스레드가 실행 중인데</a:t>
            </a:r>
            <a:r>
              <a:rPr lang="en-US" altLang="ko-KR" dirty="0" smtClean="0"/>
              <a:t>, OS</a:t>
            </a:r>
            <a:r>
              <a:rPr lang="ko-KR" altLang="en-US" dirty="0" smtClean="0"/>
              <a:t>가 다른 스레드로 </a:t>
            </a:r>
            <a:r>
              <a:rPr lang="ko-KR" altLang="en-US" b="1" dirty="0" smtClean="0"/>
              <a:t>갑자기 전환</a:t>
            </a:r>
            <a:r>
              <a:rPr lang="ko-KR" altLang="en-US" dirty="0" smtClean="0"/>
              <a:t>시키는 현상</a:t>
            </a:r>
            <a:endParaRPr lang="en-US" altLang="ko-KR" dirty="0" smtClean="0"/>
          </a:p>
          <a:p>
            <a:pPr marL="685800" lvl="1" indent="-228600">
              <a:buAutoNum type="arabicPeriod"/>
            </a:pPr>
            <a:r>
              <a:rPr lang="ko-KR" altLang="en-US" dirty="0" smtClean="0"/>
              <a:t>이 과정에서는 </a:t>
            </a:r>
            <a:r>
              <a:rPr lang="en-US" altLang="ko-KR" b="1" dirty="0" smtClean="0"/>
              <a:t>CPU </a:t>
            </a:r>
            <a:r>
              <a:rPr lang="ko-KR" altLang="en-US" b="1" dirty="0" smtClean="0"/>
              <a:t>상태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레지스터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스택 등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저장하고 불러오는 작업</a:t>
            </a:r>
            <a:r>
              <a:rPr lang="ko-KR" altLang="en-US" dirty="0" smtClean="0"/>
              <a:t>이 필요함</a:t>
            </a:r>
            <a:endParaRPr lang="en-US" altLang="ko-KR" dirty="0" smtClean="0"/>
          </a:p>
          <a:p>
            <a:pPr marL="228600" lvl="0" indent="-228600">
              <a:buAutoNum type="arabicPeriod"/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685800" lvl="1" indent="-228600">
              <a:buAutoNum type="arabicPeriod"/>
            </a:pPr>
            <a:r>
              <a:rPr lang="ko-KR" altLang="en-US" b="1" dirty="0" smtClean="0"/>
              <a:t>메모리 절약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스레드가 </a:t>
            </a:r>
            <a:r>
              <a:rPr lang="en-US" altLang="ko-KR" dirty="0" smtClean="0"/>
              <a:t>Heap/Static </a:t>
            </a:r>
            <a:r>
              <a:rPr lang="ko-KR" altLang="en-US" dirty="0" smtClean="0"/>
              <a:t>메모리를 공유하므로</a:t>
            </a:r>
            <a:endParaRPr lang="en-US" altLang="ko-KR" dirty="0" smtClean="0"/>
          </a:p>
          <a:p>
            <a:pPr marL="685800" lvl="1" indent="-228600">
              <a:buAutoNum type="arabicPeriod"/>
            </a:pPr>
            <a:r>
              <a:rPr lang="ko-KR" altLang="en-US" b="1" dirty="0" smtClean="0"/>
              <a:t>속도 향상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병렬 처리를 통해 여러 작업을 빠르게 처리할 수 있음</a:t>
            </a:r>
            <a:endParaRPr lang="en-US" altLang="ko-KR" dirty="0" smtClean="0"/>
          </a:p>
          <a:p>
            <a:pPr marL="228600" lvl="0" indent="-228600">
              <a:buAutoNum type="arabicPeriod"/>
            </a:pPr>
            <a:r>
              <a:rPr lang="ko-KR" altLang="en-US" dirty="0" smtClean="0"/>
              <a:t>대부분 운영체제는 </a:t>
            </a:r>
            <a:r>
              <a:rPr lang="ko-KR" altLang="en-US" dirty="0" err="1" smtClean="0"/>
              <a:t>멀티스레드</a:t>
            </a:r>
            <a:r>
              <a:rPr lang="ko-KR" altLang="en-US" dirty="0" smtClean="0"/>
              <a:t> 지원</a:t>
            </a:r>
            <a:endParaRPr lang="en-US" altLang="ko-KR" dirty="0" smtClean="0"/>
          </a:p>
          <a:p>
            <a:r>
              <a:rPr lang="ko-KR" altLang="en-US" dirty="0" smtClean="0"/>
              <a:t>윈도우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macOS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안드로이드</a:t>
            </a:r>
            <a:r>
              <a:rPr lang="en-US" altLang="ko-KR" dirty="0" smtClean="0"/>
              <a:t>, iOS </a:t>
            </a:r>
            <a:r>
              <a:rPr lang="ko-KR" altLang="en-US" dirty="0" smtClean="0"/>
              <a:t>등</a:t>
            </a:r>
            <a:br>
              <a:rPr lang="ko-KR" altLang="en-US" dirty="0" smtClean="0"/>
            </a:br>
            <a:r>
              <a:rPr lang="ko-KR" altLang="en-US" dirty="0" smtClean="0"/>
              <a:t>거의 모든 </a:t>
            </a:r>
            <a:r>
              <a:rPr lang="en-US" altLang="ko-KR" dirty="0" smtClean="0"/>
              <a:t>OS</a:t>
            </a:r>
            <a:r>
              <a:rPr lang="ko-KR" altLang="en-US" dirty="0" smtClean="0"/>
              <a:t>는 멀티스레드를 기반으로 동작합니다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실제로 우리가 사용하는 대부분의 프로그램은 내부적으로 </a:t>
            </a:r>
            <a:r>
              <a:rPr lang="ko-KR" altLang="en-US" b="1" dirty="0" smtClean="0"/>
              <a:t>여러 개의 스레드</a:t>
            </a:r>
            <a:r>
              <a:rPr lang="ko-KR" altLang="en-US" dirty="0" smtClean="0"/>
              <a:t>를 사용하고 있습니다</a:t>
            </a:r>
            <a:r>
              <a:rPr lang="en-US" altLang="ko-KR" dirty="0" smtClean="0"/>
              <a:t>.</a:t>
            </a:r>
          </a:p>
          <a:p>
            <a:pPr marL="228600" lvl="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927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FD3C4-C5F1-96D5-2637-9D7BDB839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BCDCE4-A98E-AA3C-01BB-ADAC9650F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688183-B4CC-2DB5-E7F1-F426FB867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🌀 </a:t>
            </a:r>
            <a:r>
              <a:rPr lang="en-US" altLang="ko-KR" b="1" dirty="0" smtClean="0"/>
              <a:t>Context Switching (</a:t>
            </a:r>
            <a:r>
              <a:rPr lang="ko-KR" altLang="en-US" b="1" dirty="0" smtClean="0"/>
              <a:t>컨텍스트 스위칭</a:t>
            </a:r>
            <a:r>
              <a:rPr lang="en-US" altLang="ko-KR" b="1" dirty="0" smtClean="0"/>
              <a:t>)</a:t>
            </a:r>
          </a:p>
          <a:p>
            <a:r>
              <a:rPr lang="ko-KR" altLang="en-US" dirty="0" smtClean="0"/>
              <a:t>실행 중이던 스레드를 </a:t>
            </a:r>
            <a:r>
              <a:rPr lang="ko-KR" altLang="en-US" b="1" dirty="0" smtClean="0"/>
              <a:t>중단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스레드로 </a:t>
            </a:r>
            <a:r>
              <a:rPr lang="ko-KR" altLang="en-US" b="1" dirty="0" smtClean="0"/>
              <a:t>전환</a:t>
            </a:r>
            <a:r>
              <a:rPr lang="ko-KR" altLang="en-US" dirty="0" smtClean="0"/>
              <a:t>하는 현상</a:t>
            </a:r>
          </a:p>
          <a:p>
            <a:r>
              <a:rPr lang="ko-KR" altLang="en-US" dirty="0" smtClean="0"/>
              <a:t>스레드가 </a:t>
            </a:r>
            <a:r>
              <a:rPr lang="ko-KR" altLang="en-US" b="1" dirty="0" smtClean="0"/>
              <a:t>아직 끝나지 않았는데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OS</a:t>
            </a:r>
            <a:r>
              <a:rPr lang="ko-KR" altLang="en-US" dirty="0" smtClean="0"/>
              <a:t>가 </a:t>
            </a:r>
            <a:r>
              <a:rPr lang="ko-KR" altLang="en-US" b="1" dirty="0" smtClean="0"/>
              <a:t>다른 스레드</a:t>
            </a:r>
            <a:r>
              <a:rPr lang="ko-KR" altLang="en-US" dirty="0" smtClean="0"/>
              <a:t>를 먼저 실행시킴</a:t>
            </a:r>
          </a:p>
          <a:p>
            <a:r>
              <a:rPr lang="ko-KR" altLang="en-US" dirty="0" smtClean="0"/>
              <a:t>이 전환 과정에서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는 이전 스레드의 상태를 저장하고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다음 스레드의 상태를 불러와야 하므로 약간의 비용이 발생함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동기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비동기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작업 실행 순서와 흐름</a:t>
            </a:r>
            <a:r>
              <a:rPr lang="ko-KR" altLang="en-US" dirty="0" smtClean="0"/>
              <a:t>을 다루는 개념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동기 처리 </a:t>
            </a:r>
            <a:r>
              <a:rPr lang="en-US" altLang="ko-KR" dirty="0" smtClean="0"/>
              <a:t>(Synchronous)</a:t>
            </a:r>
          </a:p>
          <a:p>
            <a:r>
              <a:rPr lang="ko-KR" altLang="en-US" dirty="0" smtClean="0"/>
              <a:t>한 작업이 </a:t>
            </a:r>
            <a:r>
              <a:rPr lang="ko-KR" altLang="en-US" b="1" dirty="0" smtClean="0"/>
              <a:t>끝나야 다음 작업이 실행</a:t>
            </a:r>
            <a:r>
              <a:rPr lang="ko-KR" altLang="en-US" dirty="0" smtClean="0"/>
              <a:t>되는 방식</a:t>
            </a:r>
            <a:endParaRPr lang="en-US" altLang="ko-KR" dirty="0" smtClean="0"/>
          </a:p>
          <a:p>
            <a:r>
              <a:rPr lang="ko-KR" altLang="en-US" b="1" dirty="0" smtClean="0"/>
              <a:t>단일 스레드 환경</a:t>
            </a:r>
            <a:r>
              <a:rPr lang="ko-KR" altLang="en-US" dirty="0" smtClean="0"/>
              <a:t>에서 많이 사용됨</a:t>
            </a:r>
            <a:endParaRPr lang="en-US" altLang="ko-KR" dirty="0" smtClean="0"/>
          </a:p>
          <a:p>
            <a:r>
              <a:rPr lang="ko-KR" altLang="en-US" dirty="0" smtClean="0"/>
              <a:t>작업이 </a:t>
            </a:r>
            <a:r>
              <a:rPr lang="ko-KR" altLang="en-US" b="1" dirty="0" smtClean="0"/>
              <a:t>순차적</a:t>
            </a:r>
            <a:r>
              <a:rPr lang="ko-KR" altLang="en-US" dirty="0" smtClean="0"/>
              <a:t>으로 일어나므로 예측하기 쉬움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b="1" dirty="0" smtClean="0"/>
              <a:t>비동기 처리</a:t>
            </a:r>
            <a:endParaRPr lang="en-US" altLang="ko-KR" b="1" dirty="0" smtClean="0"/>
          </a:p>
          <a:p>
            <a:r>
              <a:rPr lang="ko-KR" altLang="en-US" dirty="0" smtClean="0"/>
              <a:t>여러 작업이 </a:t>
            </a:r>
            <a:r>
              <a:rPr lang="ko-KR" altLang="en-US" b="1" dirty="0" smtClean="0"/>
              <a:t>병렬</a:t>
            </a:r>
            <a:r>
              <a:rPr lang="ko-KR" altLang="en-US" dirty="0" smtClean="0"/>
              <a:t>로 일어나고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하나가 끝날 때까지 </a:t>
            </a:r>
            <a:r>
              <a:rPr lang="ko-KR" altLang="en-US" b="1" dirty="0" smtClean="0"/>
              <a:t>기다리지 않아도 되는 방식</a:t>
            </a:r>
            <a:endParaRPr lang="en-US" altLang="ko-KR" b="1" dirty="0" smtClean="0"/>
          </a:p>
          <a:p>
            <a:r>
              <a:rPr lang="en-US" altLang="ko-KR" b="1" dirty="0" smtClean="0"/>
              <a:t>1.</a:t>
            </a:r>
            <a:r>
              <a:rPr lang="en-US" altLang="ko-KR" b="1" baseline="0" dirty="0" smtClean="0"/>
              <a:t> </a:t>
            </a:r>
            <a:r>
              <a:rPr lang="ko-KR" altLang="en-US" b="1" dirty="0" smtClean="0"/>
              <a:t>멀티스레드</a:t>
            </a:r>
            <a:r>
              <a:rPr lang="ko-KR" altLang="en-US" dirty="0" smtClean="0"/>
              <a:t>를 기반으로 하거나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async</a:t>
            </a:r>
            <a:r>
              <a:rPr lang="en-US" altLang="ko-KR" dirty="0" smtClean="0"/>
              <a:t>/await </a:t>
            </a:r>
            <a:r>
              <a:rPr lang="ko-KR" altLang="en-US" dirty="0" smtClean="0"/>
              <a:t>키워드를 통해 구현됨</a:t>
            </a:r>
          </a:p>
          <a:p>
            <a:r>
              <a:rPr lang="en-US" altLang="ko-KR" dirty="0" smtClean="0"/>
              <a:t>2. Context Switching</a:t>
            </a:r>
            <a:r>
              <a:rPr lang="ko-KR" altLang="en-US" dirty="0" smtClean="0"/>
              <a:t>을 활용해 하나의 스레드에서 여러 작업을 교대로 수행하기도 함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✔️ </a:t>
            </a:r>
            <a:r>
              <a:rPr lang="en-US" altLang="ko-KR" b="1" dirty="0" smtClean="0"/>
              <a:t>Context Switching</a:t>
            </a:r>
            <a:r>
              <a:rPr lang="ko-KR" altLang="en-US" b="1" dirty="0" smtClean="0"/>
              <a:t>은 스레드 수와 무관하게 발생할 수 있지만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✔️ </a:t>
            </a:r>
            <a:r>
              <a:rPr lang="ko-KR" altLang="en-US" b="1" dirty="0" err="1" smtClean="0"/>
              <a:t>멀티스레드</a:t>
            </a:r>
            <a:r>
              <a:rPr lang="ko-KR" altLang="en-US" b="1" dirty="0" smtClean="0"/>
              <a:t> 환경에서는 훨씬 자주</a:t>
            </a:r>
            <a:r>
              <a:rPr lang="ko-KR" altLang="en-US" dirty="0" smtClean="0"/>
              <a:t> 발생합니다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r>
              <a:rPr lang="ko-KR" altLang="en-US" dirty="0" err="1" smtClean="0"/>
              <a:t>싱글스레드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스레드는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개지만</a:t>
            </a:r>
            <a:r>
              <a:rPr lang="en-US" altLang="ko-KR" dirty="0" smtClean="0"/>
              <a:t>, OS</a:t>
            </a:r>
            <a:r>
              <a:rPr lang="ko-KR" altLang="en-US" dirty="0" smtClean="0"/>
              <a:t>는 다른 </a:t>
            </a:r>
            <a:r>
              <a:rPr lang="ko-KR" altLang="en-US" b="1" dirty="0" smtClean="0"/>
              <a:t>프로세스 또는 인터럽트</a:t>
            </a:r>
            <a:r>
              <a:rPr lang="ko-KR" altLang="en-US" dirty="0" smtClean="0"/>
              <a:t>로 인해</a:t>
            </a:r>
            <a:br>
              <a:rPr lang="ko-KR" altLang="en-US" dirty="0" smtClean="0"/>
            </a:br>
            <a:r>
              <a:rPr lang="ko-KR" altLang="en-US" dirty="0" smtClean="0"/>
              <a:t>지금 실행 중인 작업을 중단시키고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다른 작업으로 전환</a:t>
            </a:r>
            <a:r>
              <a:rPr lang="ko-KR" altLang="en-US" dirty="0" smtClean="0"/>
              <a:t>할 수 있기 때문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멀티스레드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OS</a:t>
            </a:r>
            <a:r>
              <a:rPr lang="ko-KR" altLang="en-US" dirty="0" smtClean="0"/>
              <a:t>가 일정 시간마다 스레드를 번갈아 실행해야 하므로</a:t>
            </a:r>
            <a:br>
              <a:rPr lang="ko-KR" altLang="en-US" dirty="0" smtClean="0"/>
            </a:br>
            <a:r>
              <a:rPr lang="ko-KR" altLang="en-US" dirty="0" smtClean="0"/>
              <a:t>👉 아주 빠른 속도로 스레드를 바꿔가며 실행함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EDB6C-A0AF-1261-0201-BB8E3879B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8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.NET Framework</a:t>
            </a:r>
            <a:r>
              <a:rPr lang="ko-KR" altLang="en-US" b="1" dirty="0" smtClean="0"/>
              <a:t>에서 제공하는 </a:t>
            </a:r>
            <a:r>
              <a:rPr lang="ko-KR" altLang="en-US" b="1" dirty="0" err="1" smtClean="0"/>
              <a:t>멀티스레드</a:t>
            </a:r>
            <a:r>
              <a:rPr lang="ko-KR" altLang="en-US" b="1" dirty="0" smtClean="0"/>
              <a:t> 클래스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✅ </a:t>
            </a:r>
            <a:r>
              <a:rPr lang="en-US" altLang="ko-KR" b="1" dirty="0" smtClean="0"/>
              <a:t>1. </a:t>
            </a:r>
            <a:r>
              <a:rPr lang="en-US" altLang="ko-KR" b="1" dirty="0" err="1" smtClean="0"/>
              <a:t>BackgroundWorker</a:t>
            </a:r>
            <a:endParaRPr lang="en-US" altLang="ko-KR" b="1" dirty="0" smtClean="0"/>
          </a:p>
          <a:p>
            <a:r>
              <a:rPr lang="ko-KR" altLang="en-US" b="1" dirty="0" smtClean="0"/>
              <a:t>🔹 목적</a:t>
            </a:r>
          </a:p>
          <a:p>
            <a:r>
              <a:rPr lang="en-US" altLang="ko-KR" dirty="0" err="1" smtClean="0"/>
              <a:t>WinForm</a:t>
            </a:r>
            <a:r>
              <a:rPr lang="ko-KR" altLang="en-US" dirty="0" smtClean="0"/>
              <a:t>이나 </a:t>
            </a:r>
            <a:r>
              <a:rPr lang="en-US" altLang="ko-KR" dirty="0" smtClean="0"/>
              <a:t>WPF</a:t>
            </a:r>
            <a:r>
              <a:rPr lang="ko-KR" altLang="en-US" dirty="0" smtClean="0"/>
              <a:t>에서 </a:t>
            </a:r>
            <a:r>
              <a:rPr lang="en-US" altLang="ko-KR" b="1" dirty="0" smtClean="0"/>
              <a:t>UI </a:t>
            </a:r>
            <a:r>
              <a:rPr lang="ko-KR" altLang="en-US" b="1" dirty="0" smtClean="0"/>
              <a:t>스레드와 분리된 작업</a:t>
            </a:r>
            <a:r>
              <a:rPr lang="ko-KR" altLang="en-US" dirty="0" smtClean="0"/>
              <a:t>을 처리하는 데 사용</a:t>
            </a:r>
          </a:p>
          <a:p>
            <a:r>
              <a:rPr lang="en-US" altLang="ko-KR" b="1" dirty="0" smtClean="0"/>
              <a:t>UI</a:t>
            </a:r>
            <a:r>
              <a:rPr lang="ko-KR" altLang="en-US" b="1" dirty="0" smtClean="0"/>
              <a:t>가 멈추지 않게 백그라운드에서 코드 실행</a:t>
            </a:r>
            <a:r>
              <a:rPr lang="ko-KR" altLang="en-US" dirty="0" smtClean="0"/>
              <a:t> 가능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프로그램이 느려지지 않도록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시간이 오래 걸리는 작업을 따로 실행</a:t>
            </a:r>
            <a:r>
              <a:rPr lang="ko-KR" altLang="en-US" dirty="0" smtClean="0"/>
              <a:t>할 때 사용</a:t>
            </a:r>
            <a:endParaRPr lang="en-US" altLang="ko-KR" dirty="0" smtClean="0"/>
          </a:p>
          <a:p>
            <a:r>
              <a:rPr lang="ko-KR" altLang="en-US" b="1" dirty="0" smtClean="0"/>
              <a:t>🔹 장점</a:t>
            </a:r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와 스레드를 자동으로 연동해주므로 </a:t>
            </a:r>
            <a:r>
              <a:rPr lang="ko-KR" altLang="en-US" b="1" dirty="0" smtClean="0"/>
              <a:t>개발이 간단</a:t>
            </a:r>
            <a:endParaRPr lang="ko-KR" altLang="en-US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r>
              <a:rPr lang="ko-KR" altLang="en-US" b="1" dirty="0" smtClean="0"/>
              <a:t>✅ </a:t>
            </a:r>
            <a:r>
              <a:rPr lang="en-US" altLang="ko-KR" b="1" dirty="0" smtClean="0"/>
              <a:t>2. Thread</a:t>
            </a:r>
          </a:p>
          <a:p>
            <a:r>
              <a:rPr lang="ko-KR" altLang="en-US" b="1" dirty="0" smtClean="0"/>
              <a:t>🔹 목적</a:t>
            </a:r>
          </a:p>
          <a:p>
            <a:r>
              <a:rPr lang="ko-KR" altLang="en-US" b="1" dirty="0" smtClean="0"/>
              <a:t>스레드를 직접 생성하고 제어</a:t>
            </a:r>
            <a:r>
              <a:rPr lang="ko-KR" altLang="en-US" dirty="0" smtClean="0"/>
              <a:t>하고 싶을 때 사용</a:t>
            </a:r>
          </a:p>
          <a:p>
            <a:r>
              <a:rPr lang="ko-KR" altLang="en-US" dirty="0" smtClean="0"/>
              <a:t>보다 정밀하고 유연한 제어 가능</a:t>
            </a:r>
          </a:p>
          <a:p>
            <a:r>
              <a:rPr lang="ko-KR" altLang="en-US" b="1" dirty="0" smtClean="0"/>
              <a:t>🔹 장점</a:t>
            </a:r>
          </a:p>
          <a:p>
            <a:r>
              <a:rPr lang="en-US" altLang="ko-KR" dirty="0" err="1" smtClean="0"/>
              <a:t>BackgroundWorker</a:t>
            </a:r>
            <a:r>
              <a:rPr lang="ko-KR" altLang="en-US" dirty="0" smtClean="0"/>
              <a:t>보다 </a:t>
            </a:r>
            <a:r>
              <a:rPr lang="ko-KR" altLang="en-US" b="1" dirty="0" smtClean="0"/>
              <a:t>세밀한 제어</a:t>
            </a:r>
            <a:r>
              <a:rPr lang="ko-KR" altLang="en-US" dirty="0" smtClean="0"/>
              <a:t> 가능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제어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중지 조건 등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Start(), Abort(), Suspend(), Resume() </a:t>
            </a:r>
            <a:r>
              <a:rPr lang="ko-KR" altLang="en-US" dirty="0" smtClean="0"/>
              <a:t>등을 직접 호출 가능</a:t>
            </a:r>
            <a:endParaRPr lang="en-US" altLang="ko-KR" dirty="0" smtClean="0"/>
          </a:p>
          <a:p>
            <a:r>
              <a:rPr lang="ko-KR" altLang="en-US" dirty="0" smtClean="0"/>
              <a:t>🔹 </a:t>
            </a:r>
            <a:r>
              <a:rPr lang="ko-KR" altLang="en-US" b="1" dirty="0" smtClean="0"/>
              <a:t>단점</a:t>
            </a:r>
          </a:p>
          <a:p>
            <a:r>
              <a:rPr lang="ko-KR" altLang="en-US" dirty="0" smtClean="0"/>
              <a:t>생명 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예외 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동기화 등을 </a:t>
            </a:r>
            <a:r>
              <a:rPr lang="ko-KR" altLang="en-US" b="1" dirty="0" smtClean="0"/>
              <a:t>직접 관리해야 함</a:t>
            </a:r>
            <a:endParaRPr lang="ko-KR" altLang="en-US" dirty="0" smtClean="0"/>
          </a:p>
          <a:p>
            <a:r>
              <a:rPr lang="ko-KR" altLang="en-US" b="1" dirty="0" smtClean="0"/>
              <a:t>복잡도 증가</a:t>
            </a:r>
            <a:endParaRPr lang="ko-KR" altLang="en-US" dirty="0" smtClean="0"/>
          </a:p>
          <a:p>
            <a:endParaRPr lang="ko-KR" altLang="en-US" dirty="0" smtClean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86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44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4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0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34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8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9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4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18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1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8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api/system.windows.forms.progressbar?view=windowsdesktop-8.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desktop/winforms/controls/how-to-make-thread-safe-calls?view=netdesktop-8.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70C3A-F056-E99C-BFE1-C0075A99A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D297E-1356-DEDF-0CC8-EE2572897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C35898-2A69-259B-EAB7-387785AD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2D3B7-54A5-DF22-6333-1F7EE3CB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2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05A02-4423-6E11-6F93-37232D1C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9B564-792A-6F5F-2116-DB476CC8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.NET Framework</a:t>
            </a:r>
            <a:r>
              <a:rPr lang="ko-KR" altLang="en-US" dirty="0"/>
              <a:t>에서 제공하는 </a:t>
            </a:r>
            <a:r>
              <a:rPr lang="ko-KR" altLang="en-US" dirty="0" err="1"/>
              <a:t>멀티스레드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>
                <a:solidFill>
                  <a:srgbClr val="7030A0"/>
                </a:solidFill>
              </a:rPr>
              <a:t>BackgroundWorker</a:t>
            </a:r>
            <a:endParaRPr lang="en-US" altLang="ko-KR" dirty="0">
              <a:solidFill>
                <a:srgbClr val="7030A0"/>
              </a:solidFill>
            </a:endParaRPr>
          </a:p>
          <a:p>
            <a:pPr lvl="1"/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WPF</a:t>
            </a:r>
            <a:r>
              <a:rPr lang="ko-KR" altLang="en-US" dirty="0"/>
              <a:t>의 </a:t>
            </a:r>
            <a:r>
              <a:rPr lang="en-US" altLang="ko-KR" dirty="0"/>
              <a:t>UI </a:t>
            </a:r>
            <a:r>
              <a:rPr lang="ko-KR" altLang="en-US" dirty="0"/>
              <a:t>스레드와 상관없이 코드를 실행하는 것이 목적</a:t>
            </a:r>
            <a:endParaRPr lang="en-US" altLang="ko-KR" dirty="0"/>
          </a:p>
          <a:p>
            <a:pPr lvl="1"/>
            <a:r>
              <a:rPr lang="ko-KR" altLang="en-US" dirty="0"/>
              <a:t>파일 다운로드</a:t>
            </a:r>
            <a:r>
              <a:rPr lang="en-US" altLang="ko-KR" dirty="0"/>
              <a:t>, </a:t>
            </a:r>
            <a:r>
              <a:rPr lang="ko-KR" altLang="en-US" dirty="0"/>
              <a:t>데이터베이스 조회</a:t>
            </a:r>
            <a:r>
              <a:rPr lang="en-US" altLang="ko-KR" dirty="0"/>
              <a:t>, </a:t>
            </a:r>
            <a:r>
              <a:rPr lang="ko-KR" altLang="en-US" dirty="0" err="1"/>
              <a:t>프로그래스</a:t>
            </a:r>
            <a:r>
              <a:rPr lang="ko-KR" altLang="en-US" dirty="0"/>
              <a:t> 바 갱신 등에 활용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7030A0"/>
                </a:solidFill>
              </a:rPr>
              <a:t>Thread</a:t>
            </a:r>
          </a:p>
          <a:p>
            <a:pPr lvl="1"/>
            <a:r>
              <a:rPr lang="ko-KR" altLang="en-US" dirty="0"/>
              <a:t>일반적으로 스레드를 직접 관리할 때 사용하는 클래스</a:t>
            </a:r>
            <a:endParaRPr lang="en-US" altLang="ko-KR" dirty="0"/>
          </a:p>
          <a:p>
            <a:pPr lvl="1"/>
            <a:r>
              <a:rPr lang="en-US" altLang="ko-KR" dirty="0" err="1"/>
              <a:t>BackgroundWorker</a:t>
            </a:r>
            <a:r>
              <a:rPr lang="ko-KR" altLang="en-US" dirty="0"/>
              <a:t> 대비 세밀한 제어가 가능하지만</a:t>
            </a:r>
            <a:r>
              <a:rPr lang="en-US" altLang="ko-KR" dirty="0"/>
              <a:t>, </a:t>
            </a:r>
            <a:r>
              <a:rPr lang="ko-KR" altLang="en-US" dirty="0"/>
              <a:t>스레드 생명 주기</a:t>
            </a:r>
            <a:r>
              <a:rPr lang="en-US" altLang="ko-KR" dirty="0"/>
              <a:t>, </a:t>
            </a:r>
            <a:r>
              <a:rPr lang="ko-KR" altLang="en-US" dirty="0"/>
              <a:t>동기화 등을 직접 관리해야 하기 때문에 복잡성이 증가함</a:t>
            </a:r>
            <a:endParaRPr lang="en-US" altLang="ko-KR" dirty="0"/>
          </a:p>
          <a:p>
            <a:pPr lvl="1"/>
            <a:r>
              <a:rPr lang="ko-KR" altLang="en-US" dirty="0"/>
              <a:t>시작</a:t>
            </a:r>
            <a:r>
              <a:rPr lang="en-US" altLang="ko-KR" dirty="0"/>
              <a:t>(Start), </a:t>
            </a:r>
            <a:r>
              <a:rPr lang="ko-KR" altLang="en-US" dirty="0"/>
              <a:t>중지</a:t>
            </a:r>
            <a:r>
              <a:rPr lang="en-US" altLang="ko-KR" dirty="0"/>
              <a:t>(Abort), </a:t>
            </a:r>
            <a:r>
              <a:rPr lang="ko-KR" altLang="en-US" dirty="0"/>
              <a:t>일시 중지</a:t>
            </a:r>
            <a:r>
              <a:rPr lang="en-US" altLang="ko-KR" dirty="0"/>
              <a:t>(Suspend), </a:t>
            </a:r>
            <a:r>
              <a:rPr lang="ko-KR" altLang="en-US" dirty="0"/>
              <a:t>재개</a:t>
            </a:r>
            <a:r>
              <a:rPr lang="en-US" altLang="ko-KR" dirty="0"/>
              <a:t>(Resume) </a:t>
            </a:r>
            <a:r>
              <a:rPr lang="ko-KR" altLang="en-US" dirty="0"/>
              <a:t>기능 지원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C7801-F90D-3FEB-809C-08D151B5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004E82-4FBA-D06B-E7F6-5244E484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7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8642F-443A-9261-97A2-82B19CF4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BackgroundWorker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4F244-4529-1074-3676-2B63095D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DoWork</a:t>
            </a:r>
            <a:endParaRPr lang="en-US" altLang="ko-KR" dirty="0"/>
          </a:p>
          <a:p>
            <a:pPr lvl="1"/>
            <a:r>
              <a:rPr lang="en-US" altLang="ko-KR" dirty="0" err="1"/>
              <a:t>BackgroundWorker</a:t>
            </a:r>
            <a:r>
              <a:rPr lang="ko-KR" altLang="en-US" dirty="0"/>
              <a:t>가 </a:t>
            </a:r>
            <a:r>
              <a:rPr lang="en-US" altLang="ko-KR" dirty="0"/>
              <a:t>UI </a:t>
            </a:r>
            <a:r>
              <a:rPr lang="ko-KR" altLang="en-US" dirty="0"/>
              <a:t>스레드와 별개로 수행할 메소드를 지정</a:t>
            </a:r>
            <a:endParaRPr lang="en-US" altLang="ko-KR" dirty="0"/>
          </a:p>
          <a:p>
            <a:r>
              <a:rPr lang="en-US" altLang="ko-KR" dirty="0" err="1"/>
              <a:t>ProgressChanged</a:t>
            </a:r>
            <a:endParaRPr lang="en-US" altLang="ko-KR" dirty="0"/>
          </a:p>
          <a:p>
            <a:pPr lvl="1"/>
            <a:r>
              <a:rPr lang="en-US" altLang="ko-KR" dirty="0" err="1"/>
              <a:t>DoWork</a:t>
            </a:r>
            <a:r>
              <a:rPr lang="en-US" altLang="ko-KR" dirty="0"/>
              <a:t>()</a:t>
            </a:r>
            <a:r>
              <a:rPr lang="ko-KR" altLang="en-US" dirty="0"/>
              <a:t>로 지정된 메소드에서 </a:t>
            </a:r>
            <a:r>
              <a:rPr lang="en-US" altLang="ko-KR" dirty="0" err="1"/>
              <a:t>ReportProgress</a:t>
            </a:r>
            <a:r>
              <a:rPr lang="en-US" altLang="ko-KR" dirty="0"/>
              <a:t>() </a:t>
            </a:r>
            <a:r>
              <a:rPr lang="ko-KR" altLang="en-US" dirty="0"/>
              <a:t>메소드가 호출되면 반복적으로 실행되는 메소드를 지정</a:t>
            </a:r>
            <a:endParaRPr lang="en-US" altLang="ko-KR" dirty="0"/>
          </a:p>
          <a:p>
            <a:pPr lvl="1"/>
            <a:r>
              <a:rPr lang="en-US" altLang="ko-KR" dirty="0" err="1"/>
              <a:t>ReportProgress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0~100 </a:t>
            </a:r>
            <a:r>
              <a:rPr lang="ko-KR" altLang="en-US" dirty="0"/>
              <a:t>사이의 값을 입력 받을 수 있음</a:t>
            </a:r>
            <a:endParaRPr lang="en-US" altLang="ko-KR" dirty="0"/>
          </a:p>
          <a:p>
            <a:r>
              <a:rPr lang="en-US" altLang="ko-KR" dirty="0" err="1"/>
              <a:t>RunWorkerCompleted</a:t>
            </a:r>
            <a:endParaRPr lang="en-US" altLang="ko-KR" dirty="0"/>
          </a:p>
          <a:p>
            <a:pPr lvl="1"/>
            <a:r>
              <a:rPr lang="en-US" altLang="ko-KR" dirty="0" err="1"/>
              <a:t>DoWork</a:t>
            </a:r>
            <a:r>
              <a:rPr lang="en-US" altLang="ko-KR" dirty="0"/>
              <a:t>() </a:t>
            </a:r>
            <a:r>
              <a:rPr lang="ko-KR" altLang="en-US" dirty="0"/>
              <a:t>메소드가 끝나면 </a:t>
            </a:r>
            <a:r>
              <a:rPr lang="en-US" altLang="ko-KR" dirty="0"/>
              <a:t>1</a:t>
            </a:r>
            <a:r>
              <a:rPr lang="ko-KR" altLang="en-US" dirty="0"/>
              <a:t>회 동작하는 메소드를 지정</a:t>
            </a:r>
            <a:endParaRPr lang="en-US" altLang="ko-KR" dirty="0"/>
          </a:p>
          <a:p>
            <a:r>
              <a:rPr lang="en-US" altLang="ko-KR" dirty="0" err="1"/>
              <a:t>RunWorkerAsync</a:t>
            </a:r>
            <a:r>
              <a:rPr lang="en-US" altLang="ko-KR" dirty="0"/>
              <a:t>() </a:t>
            </a:r>
          </a:p>
          <a:p>
            <a:pPr lvl="1"/>
            <a:r>
              <a:rPr lang="en-US" altLang="ko-KR" dirty="0" err="1"/>
              <a:t>BackgroundWorker</a:t>
            </a:r>
            <a:r>
              <a:rPr lang="ko-KR" altLang="en-US" dirty="0"/>
              <a:t>를 실행시키는 메소드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AB743-7B3A-8AC8-C359-3BEC3E38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A47988-0C26-A04D-28D1-1E8A26E8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538A92-358E-D233-5E04-A74B0CBC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980" y="3535052"/>
            <a:ext cx="3796980" cy="2770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97936A-A665-DCE0-178B-B094C1635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738" y="5732808"/>
            <a:ext cx="3575611" cy="2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2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CD9BB-F4DE-C10F-72B6-F8F4FD92A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63E99-9270-EAB4-0FA4-70605ED7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BackgroundWorker</a:t>
            </a:r>
            <a:endParaRPr lang="ko-KR" altLang="en-US" dirty="0"/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5A578170-C1E2-6248-A629-2A26E5B8F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322" y="1538468"/>
            <a:ext cx="10858097" cy="337289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EFE49-D5DC-C06F-12D1-1B907FFA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330D1B-2AA7-9BF6-5532-92FA4E37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DF9CBA8-5133-1744-AB45-EBF15D141385}"/>
              </a:ext>
            </a:extLst>
          </p:cNvPr>
          <p:cNvCxnSpPr/>
          <p:nvPr/>
        </p:nvCxnSpPr>
        <p:spPr>
          <a:xfrm flipH="1">
            <a:off x="7626285" y="3205114"/>
            <a:ext cx="490194" cy="3016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851202-9733-3825-692A-877EB76BFD3B}"/>
              </a:ext>
            </a:extLst>
          </p:cNvPr>
          <p:cNvSpPr txBox="1"/>
          <p:nvPr/>
        </p:nvSpPr>
        <p:spPr>
          <a:xfrm>
            <a:off x="8116479" y="2986611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메소드 이름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0417737-B422-DE5A-68B6-C4D009CFB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22" y="5104538"/>
            <a:ext cx="5724695" cy="21290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D731EA1-42C8-5AA1-6095-6609C8CCC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22" y="5366667"/>
            <a:ext cx="7688124" cy="21290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54926D1-25D3-7B23-2D75-FEE101A26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322" y="5642631"/>
            <a:ext cx="5275243" cy="2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29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37AAC-C52E-1FEA-C537-51C2E9DC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BackgroundWorker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070D0-1F96-E1B3-9066-35DB30359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프로그래스</a:t>
            </a:r>
            <a:r>
              <a:rPr lang="ko-KR" altLang="en-US" dirty="0"/>
              <a:t> 바를 만들 때</a:t>
            </a:r>
            <a:r>
              <a:rPr lang="en-US" altLang="ko-KR" dirty="0"/>
              <a:t>, while</a:t>
            </a:r>
            <a:r>
              <a:rPr lang="ko-KR" altLang="en-US" dirty="0"/>
              <a:t>문을 사용하여 바를 채우게 되면 </a:t>
            </a:r>
            <a:r>
              <a:rPr lang="en-US" altLang="ko-KR" dirty="0"/>
              <a:t>UI </a:t>
            </a:r>
            <a:r>
              <a:rPr lang="ko-KR" altLang="en-US" dirty="0"/>
              <a:t>스레드가 바쁠 경우 응답 없음이 되고</a:t>
            </a:r>
            <a:r>
              <a:rPr lang="en-US" altLang="ko-KR" dirty="0"/>
              <a:t>, </a:t>
            </a:r>
            <a:r>
              <a:rPr lang="ko-KR" altLang="en-US" dirty="0"/>
              <a:t>순식간에 바가 가득 차는 문제가 발생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34087-9262-73C2-D597-DF10F91E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439BE-D067-F5D9-6755-49AF9F4B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A1443B-C034-9D99-60F9-5E299E185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794" y="4615492"/>
            <a:ext cx="6944468" cy="14277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5821C5-AA80-963D-51B9-E4D2758F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94" y="2805865"/>
            <a:ext cx="4839375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3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5E7C1-EB16-2E1F-7B1E-826728075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543D9-73DF-C1DC-5432-5F1707F5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008000"/>
                </a:solidFill>
              </a:rPr>
              <a:t>실습</a:t>
            </a:r>
            <a:r>
              <a:rPr lang="en-US" altLang="ko-KR" b="0" dirty="0">
                <a:solidFill>
                  <a:srgbClr val="008000"/>
                </a:solidFill>
              </a:rPr>
              <a:t>. </a:t>
            </a:r>
            <a:r>
              <a:rPr lang="en-US" altLang="ko-KR" b="0" dirty="0" err="1">
                <a:solidFill>
                  <a:srgbClr val="008000"/>
                </a:solidFill>
              </a:rPr>
              <a:t>BackgroundWorker</a:t>
            </a:r>
            <a:endParaRPr lang="ko-KR" altLang="en-US" b="0" dirty="0">
              <a:solidFill>
                <a:srgbClr val="008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B5596-F8B5-E3D2-E9D9-D8C8107C0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5262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BackgroundWorker</a:t>
            </a:r>
            <a:r>
              <a:rPr lang="ko-KR" altLang="en-US" dirty="0"/>
              <a:t>를 사용하여 </a:t>
            </a:r>
            <a:r>
              <a:rPr lang="en-US" altLang="ko-KR" dirty="0"/>
              <a:t>UI </a:t>
            </a:r>
            <a:r>
              <a:rPr lang="ko-KR" altLang="en-US" dirty="0"/>
              <a:t>스레드와 별개로 </a:t>
            </a:r>
            <a:r>
              <a:rPr lang="ko-KR" altLang="en-US" dirty="0" err="1"/>
              <a:t>프로그래스</a:t>
            </a:r>
            <a:r>
              <a:rPr lang="ko-KR" altLang="en-US" dirty="0"/>
              <a:t> 바를 작동 시키기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프로그래스</a:t>
            </a:r>
            <a:r>
              <a:rPr lang="ko-KR" altLang="en-US" dirty="0"/>
              <a:t> 바를 만들고 값의 범위를 </a:t>
            </a:r>
            <a:r>
              <a:rPr lang="en-US" altLang="ko-KR" dirty="0"/>
              <a:t>0~100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lvl="1"/>
            <a:r>
              <a:rPr lang="en-US" altLang="ko-KR" sz="2000" dirty="0">
                <a:hlinkClick r:id="rId2"/>
              </a:rPr>
              <a:t>https://learn.microsoft.com/ko-kr/dotnet/api/system.windows.forms.progressbar?view=windowsdesktop-8.0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DoWork</a:t>
            </a:r>
            <a:r>
              <a:rPr lang="ko-KR" altLang="en-US" dirty="0"/>
              <a:t>에 할당된 메소드는 반복문을 </a:t>
            </a:r>
            <a:r>
              <a:rPr lang="en-US" altLang="ko-KR" dirty="0"/>
              <a:t>30ms </a:t>
            </a:r>
            <a:r>
              <a:rPr lang="ko-KR" altLang="en-US" dirty="0"/>
              <a:t>마다 총 </a:t>
            </a:r>
            <a:r>
              <a:rPr lang="en-US" altLang="ko-KR" dirty="0"/>
              <a:t>101</a:t>
            </a:r>
            <a:r>
              <a:rPr lang="ko-KR" altLang="en-US" dirty="0"/>
              <a:t>회 돌면서 </a:t>
            </a:r>
            <a:r>
              <a:rPr lang="en-US" altLang="ko-KR" dirty="0"/>
              <a:t>0 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</a:t>
            </a:r>
            <a:r>
              <a:rPr lang="en-US" altLang="ko-KR" dirty="0" err="1"/>
              <a:t>ReportProgress</a:t>
            </a:r>
            <a:r>
              <a:rPr lang="en-US" altLang="ko-KR" dirty="0"/>
              <a:t>(int)</a:t>
            </a:r>
            <a:r>
              <a:rPr lang="ko-KR" altLang="en-US" dirty="0"/>
              <a:t>를 호출</a:t>
            </a:r>
            <a:endParaRPr lang="en-US" altLang="ko-KR" dirty="0"/>
          </a:p>
          <a:p>
            <a:pPr lvl="1"/>
            <a:r>
              <a:rPr lang="en-US" altLang="ko-KR" dirty="0" err="1"/>
              <a:t>Thread.Sleep</a:t>
            </a:r>
            <a:r>
              <a:rPr lang="en-US" altLang="ko-KR" dirty="0"/>
              <a:t>()</a:t>
            </a:r>
            <a:r>
              <a:rPr lang="ko-KR" altLang="en-US" dirty="0"/>
              <a:t>을 사용하여 </a:t>
            </a:r>
            <a:r>
              <a:rPr lang="en-US" altLang="ko-KR" dirty="0"/>
              <a:t>30ms</a:t>
            </a:r>
            <a:r>
              <a:rPr lang="ko-KR" altLang="en-US" dirty="0"/>
              <a:t>의 시간차를 발생시킴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ProgressChanged</a:t>
            </a:r>
            <a:r>
              <a:rPr lang="ko-KR" altLang="en-US" dirty="0"/>
              <a:t>에 할당된 메소드는 </a:t>
            </a:r>
            <a:r>
              <a:rPr lang="ko-KR" altLang="en-US" dirty="0" err="1"/>
              <a:t>프로그래스</a:t>
            </a:r>
            <a:r>
              <a:rPr lang="ko-KR" altLang="en-US" dirty="0"/>
              <a:t> 바의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증가시킴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RunWorkerCompleted</a:t>
            </a:r>
            <a:r>
              <a:rPr lang="ko-KR" altLang="en-US" dirty="0"/>
              <a:t>에 할당된 메소드는 </a:t>
            </a:r>
            <a:r>
              <a:rPr lang="en-US" altLang="ko-KR" dirty="0"/>
              <a:t>“</a:t>
            </a:r>
            <a:r>
              <a:rPr lang="ko-KR" altLang="en-US" dirty="0"/>
              <a:t>완료됨</a:t>
            </a:r>
            <a:r>
              <a:rPr lang="en-US" altLang="ko-KR" dirty="0"/>
              <a:t>” </a:t>
            </a:r>
            <a:r>
              <a:rPr lang="ko-KR" altLang="en-US" dirty="0"/>
              <a:t>메시지 박스를 호출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Start </a:t>
            </a:r>
            <a:r>
              <a:rPr lang="ko-KR" altLang="en-US" dirty="0"/>
              <a:t>버튼을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 err="1"/>
              <a:t>BackgroundWorker</a:t>
            </a:r>
            <a:r>
              <a:rPr lang="ko-KR" altLang="en-US" dirty="0"/>
              <a:t>가 동작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312CB-DB06-7028-5B31-3771E992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23A583-6532-9837-1366-990D076E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3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6FEC5-89F9-2485-1475-903F6B7B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BF9CB-A691-F8FC-E6EC-D40B3997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718"/>
            <a:ext cx="10515600" cy="450024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using </a:t>
            </a:r>
            <a:r>
              <a:rPr lang="en-US" altLang="ko-KR" sz="2400" dirty="0" err="1"/>
              <a:t>System.Threading</a:t>
            </a:r>
            <a:r>
              <a:rPr lang="en-US" altLang="ko-KR" sz="2400" dirty="0"/>
              <a:t> </a:t>
            </a:r>
            <a:r>
              <a:rPr lang="ko-KR" altLang="en-US" sz="2400" dirty="0"/>
              <a:t>선언</a:t>
            </a: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39437-E904-38EE-A7BF-141E828E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8EABF5-BFE2-4B6E-4568-C0906F63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09C6EC-9306-5AFC-CBA9-A893DB5AD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816" y="2917508"/>
            <a:ext cx="2527880" cy="22637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F0AC67-FC9C-ABB2-0162-1BA5B3236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684" y="2121261"/>
            <a:ext cx="5546883" cy="411768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48348B8-7244-0E5C-85D8-9A4F8F420DF4}"/>
              </a:ext>
            </a:extLst>
          </p:cNvPr>
          <p:cNvCxnSpPr>
            <a:cxnSpLocks/>
          </p:cNvCxnSpPr>
          <p:nvPr/>
        </p:nvCxnSpPr>
        <p:spPr>
          <a:xfrm>
            <a:off x="1657350" y="5237727"/>
            <a:ext cx="96012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D131021-B103-9B82-99F9-267F9CDA277A}"/>
              </a:ext>
            </a:extLst>
          </p:cNvPr>
          <p:cNvCxnSpPr>
            <a:cxnSpLocks/>
          </p:cNvCxnSpPr>
          <p:nvPr/>
        </p:nvCxnSpPr>
        <p:spPr>
          <a:xfrm>
            <a:off x="5574030" y="3847077"/>
            <a:ext cx="96012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D0F4EC-AE3A-38C2-0B20-D9380A89B553}"/>
              </a:ext>
            </a:extLst>
          </p:cNvPr>
          <p:cNvCxnSpPr/>
          <p:nvPr/>
        </p:nvCxnSpPr>
        <p:spPr>
          <a:xfrm flipV="1">
            <a:off x="2617470" y="3895092"/>
            <a:ext cx="2892118" cy="13426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870419-F19C-E639-5937-96CBBED84BC4}"/>
              </a:ext>
            </a:extLst>
          </p:cNvPr>
          <p:cNvSpPr txBox="1"/>
          <p:nvPr/>
        </p:nvSpPr>
        <p:spPr>
          <a:xfrm>
            <a:off x="3555040" y="4899387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단위로 스레드를 생성</a:t>
            </a:r>
          </a:p>
        </p:txBody>
      </p:sp>
    </p:spTree>
    <p:extLst>
      <p:ext uri="{BB962C8B-B14F-4D97-AF65-F5344CB8AC3E}">
        <p14:creationId xmlns:p14="http://schemas.microsoft.com/office/powerpoint/2010/main" val="13802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9B8F8-3E84-FFCE-871C-2D09DB3E5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286DF-7661-4126-2211-5E418FDD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E6BA30D-5B59-1F18-5F1E-DF3CB8835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0604" y="1690688"/>
            <a:ext cx="5363323" cy="371526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7AF2D-95B2-6AAF-ECAA-67AA0351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0FF2B5-AB39-ACDF-E3A8-6E0FD65B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0E2862-166F-458F-EE65-0312CA99E1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06"/>
          <a:stretch/>
        </p:blipFill>
        <p:spPr>
          <a:xfrm>
            <a:off x="251788" y="2251709"/>
            <a:ext cx="4477377" cy="29777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8A5EE0-F31F-9FFE-30EF-17CEDF3B80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366"/>
          <a:stretch/>
        </p:blipFill>
        <p:spPr>
          <a:xfrm>
            <a:off x="10976282" y="2021741"/>
            <a:ext cx="963930" cy="3556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371182-C603-A27F-82DA-8D086EAD87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479" b="92339"/>
          <a:stretch/>
        </p:blipFill>
        <p:spPr>
          <a:xfrm>
            <a:off x="251787" y="1656616"/>
            <a:ext cx="44773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40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A391D-1DDA-1BF1-2890-5642461B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 </a:t>
            </a:r>
            <a:r>
              <a:rPr lang="en-US" altLang="ko-KR" dirty="0"/>
              <a:t>- lock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ACB71-24DE-38E7-E85A-2B08BEF0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컨텍스트 </a:t>
            </a:r>
            <a:r>
              <a:rPr lang="ko-KR" altLang="en-US" dirty="0" err="1"/>
              <a:t>스위칭이</a:t>
            </a:r>
            <a:r>
              <a:rPr lang="ko-KR" altLang="en-US" dirty="0"/>
              <a:t> 일어나서는 안되는 코드를 보호하는 기능</a:t>
            </a:r>
            <a:endParaRPr lang="en-US" altLang="ko-KR" dirty="0"/>
          </a:p>
          <a:p>
            <a:r>
              <a:rPr lang="en-US" altLang="ko-KR" dirty="0"/>
              <a:t>lock</a:t>
            </a:r>
            <a:r>
              <a:rPr lang="ko-KR" altLang="en-US" dirty="0"/>
              <a:t>으로 감싸진 코드는 실행 중에 컨텍스트 </a:t>
            </a:r>
            <a:r>
              <a:rPr lang="ko-KR" altLang="en-US" dirty="0" err="1"/>
              <a:t>스위칭이</a:t>
            </a:r>
            <a:r>
              <a:rPr lang="ko-KR" altLang="en-US" dirty="0"/>
              <a:t> 일어나지 않음</a:t>
            </a:r>
            <a:endParaRPr lang="en-US" altLang="ko-KR" dirty="0"/>
          </a:p>
          <a:p>
            <a:r>
              <a:rPr lang="en-US" altLang="ko-KR" dirty="0"/>
              <a:t>lock</a:t>
            </a:r>
            <a:r>
              <a:rPr lang="ko-KR" altLang="en-US" dirty="0"/>
              <a:t>으로 너무 넓은 범위를 감싸게 되면 </a:t>
            </a:r>
            <a:r>
              <a:rPr lang="ko-KR" altLang="en-US" dirty="0" err="1"/>
              <a:t>멀티스레딩의</a:t>
            </a:r>
            <a:r>
              <a:rPr lang="ko-KR" altLang="en-US" dirty="0"/>
              <a:t> 의미가 없어지기 때문에 적재 적소에 사용하는 것이 필요</a:t>
            </a:r>
            <a:endParaRPr lang="en-US" altLang="ko-KR" dirty="0"/>
          </a:p>
          <a:p>
            <a:pPr lvl="1"/>
            <a:r>
              <a:rPr lang="ko-KR" altLang="en-US" dirty="0"/>
              <a:t>메소드 전체를 </a:t>
            </a:r>
            <a:r>
              <a:rPr lang="en-US" altLang="ko-KR" dirty="0"/>
              <a:t>lock </a:t>
            </a:r>
            <a:r>
              <a:rPr lang="ko-KR" altLang="en-US" dirty="0"/>
              <a:t>으로 지정한다면 일반 메소드와 다를 것이 없어짐</a:t>
            </a:r>
            <a:endParaRPr lang="en-US" altLang="ko-KR" dirty="0"/>
          </a:p>
          <a:p>
            <a:r>
              <a:rPr lang="en-US" altLang="ko-KR" dirty="0"/>
              <a:t>lock</a:t>
            </a:r>
            <a:r>
              <a:rPr lang="ko-KR" altLang="en-US" dirty="0"/>
              <a:t>을 사용하기 위해서는 스레드간 </a:t>
            </a:r>
            <a:r>
              <a:rPr lang="en-US" altLang="ko-KR" dirty="0"/>
              <a:t>lock </a:t>
            </a:r>
            <a:r>
              <a:rPr lang="ko-KR" altLang="en-US" dirty="0"/>
              <a:t>정보를 공유해야 하기 때문에</a:t>
            </a:r>
            <a:r>
              <a:rPr lang="en-US" altLang="ko-KR" dirty="0">
                <a:solidFill>
                  <a:srgbClr val="0000FF"/>
                </a:solidFill>
              </a:rPr>
              <a:t>static</a:t>
            </a:r>
            <a:r>
              <a:rPr lang="ko-KR" altLang="en-US" dirty="0"/>
              <a:t> 영역에 </a:t>
            </a:r>
            <a:r>
              <a:rPr lang="en-US" altLang="ko-KR" dirty="0"/>
              <a:t>lock </a:t>
            </a:r>
            <a:r>
              <a:rPr lang="ko-KR" altLang="en-US" dirty="0"/>
              <a:t>상태를 담고 있는 변수를 선언 해야함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1D890-9163-8149-07F0-5355FA92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2AA89-5629-FBA0-A83C-D6C8427C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9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7F3EB-2D9B-8B45-DEE5-00B88080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 </a:t>
            </a:r>
            <a:r>
              <a:rPr lang="en-US" altLang="ko-KR"/>
              <a:t>- lock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26457-CD6A-25F8-FB04-74EEBB6C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231BBE-E439-513E-BBB4-43D0402E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EDB40B-F006-F0B2-3D50-E045101EB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7" y="1325563"/>
            <a:ext cx="4783768" cy="38473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F6DFE8-8ACB-0B73-8665-0C4D609AE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098" y="1325563"/>
            <a:ext cx="5639587" cy="48679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7771A6-1A8D-DE99-D9E8-7280FE4BE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8357" y="1736271"/>
            <a:ext cx="1029016" cy="4046537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49C60BB-6074-0986-098E-FC921E5C5CDD}"/>
              </a:ext>
            </a:extLst>
          </p:cNvPr>
          <p:cNvCxnSpPr>
            <a:cxnSpLocks/>
          </p:cNvCxnSpPr>
          <p:nvPr/>
        </p:nvCxnSpPr>
        <p:spPr>
          <a:xfrm>
            <a:off x="5768340" y="2478015"/>
            <a:ext cx="151257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723A50B-4B7C-361D-E215-8974604A8B72}"/>
              </a:ext>
            </a:extLst>
          </p:cNvPr>
          <p:cNvCxnSpPr>
            <a:cxnSpLocks/>
          </p:cNvCxnSpPr>
          <p:nvPr/>
        </p:nvCxnSpPr>
        <p:spPr>
          <a:xfrm>
            <a:off x="5768340" y="4984995"/>
            <a:ext cx="151257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4EE72DB-490A-21A7-34F2-447F1E3F0F0F}"/>
              </a:ext>
            </a:extLst>
          </p:cNvPr>
          <p:cNvCxnSpPr>
            <a:cxnSpLocks/>
          </p:cNvCxnSpPr>
          <p:nvPr/>
        </p:nvCxnSpPr>
        <p:spPr>
          <a:xfrm>
            <a:off x="182880" y="1818885"/>
            <a:ext cx="378333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44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주의사항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WinForm</a:t>
            </a:r>
            <a:r>
              <a:rPr lang="ko-KR" altLang="en-US" dirty="0"/>
              <a:t>에서 </a:t>
            </a:r>
            <a:r>
              <a:rPr lang="ko-KR" altLang="en-US" dirty="0" err="1"/>
              <a:t>멀티스레드를</a:t>
            </a:r>
            <a:r>
              <a:rPr lang="ko-KR" altLang="en-US" dirty="0"/>
              <a:t> 사용하다 보면 </a:t>
            </a:r>
            <a:r>
              <a:rPr lang="en-US" altLang="ko-KR" dirty="0"/>
              <a:t>“</a:t>
            </a:r>
            <a:r>
              <a:rPr lang="ko-KR" altLang="en-US" dirty="0"/>
              <a:t>다른 스레드가 이 개체를 소유하고 있어 호출한 스레드가 해당 객체에 </a:t>
            </a:r>
            <a:r>
              <a:rPr lang="ko-KR" altLang="en-US" dirty="0" err="1"/>
              <a:t>엑세스</a:t>
            </a:r>
            <a:r>
              <a:rPr lang="ko-KR" altLang="en-US" dirty="0"/>
              <a:t> 할 수 없습니다</a:t>
            </a:r>
            <a:r>
              <a:rPr lang="en-US" altLang="ko-KR" dirty="0"/>
              <a:t>.” </a:t>
            </a:r>
            <a:r>
              <a:rPr lang="ko-KR" altLang="en-US" dirty="0"/>
              <a:t>라는 에러가 발생 할 수 있음</a:t>
            </a:r>
            <a:endParaRPr lang="en-US" altLang="ko-KR" dirty="0"/>
          </a:p>
          <a:p>
            <a:r>
              <a:rPr lang="en-US" altLang="ko-KR" dirty="0" err="1"/>
              <a:t>WinForm</a:t>
            </a:r>
            <a:r>
              <a:rPr lang="ko-KR" altLang="en-US" dirty="0"/>
              <a:t>의 </a:t>
            </a:r>
            <a:r>
              <a:rPr lang="en-US" altLang="ko-KR" dirty="0"/>
              <a:t>UI</a:t>
            </a:r>
            <a:r>
              <a:rPr lang="ko-KR" altLang="en-US" dirty="0"/>
              <a:t>는 </a:t>
            </a:r>
            <a:r>
              <a:rPr lang="en-US" altLang="ko-KR" dirty="0"/>
              <a:t>Main Thread</a:t>
            </a:r>
            <a:r>
              <a:rPr lang="ko-KR" altLang="en-US" dirty="0"/>
              <a:t>가 소유하고 있기 때문에 다른 스레드에서 접근할 수 없음</a:t>
            </a:r>
            <a:endParaRPr lang="en-US" altLang="ko-KR" dirty="0"/>
          </a:p>
          <a:p>
            <a:r>
              <a:rPr lang="ko-KR" altLang="en-US" dirty="0"/>
              <a:t>해결 방법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Dispatcher</a:t>
            </a:r>
          </a:p>
          <a:p>
            <a:pPr marL="914400" lvl="2" indent="0">
              <a:buNone/>
            </a:pPr>
            <a:r>
              <a:rPr lang="ko-KR" altLang="en-US" dirty="0"/>
              <a:t>우선순위 큐</a:t>
            </a:r>
            <a:r>
              <a:rPr lang="en-US" altLang="ko-KR" dirty="0"/>
              <a:t>, UI </a:t>
            </a:r>
            <a:r>
              <a:rPr lang="ko-KR" altLang="en-US" dirty="0"/>
              <a:t>컨트롤들은 하나의 </a:t>
            </a:r>
            <a:r>
              <a:rPr lang="en-US" altLang="ko-KR" dirty="0"/>
              <a:t>Dispatcher</a:t>
            </a:r>
            <a:r>
              <a:rPr lang="ko-KR" altLang="en-US" dirty="0"/>
              <a:t>를 가지고 있으며 </a:t>
            </a:r>
            <a:r>
              <a:rPr lang="en-US" altLang="ko-KR" dirty="0" err="1"/>
              <a:t>MainThread</a:t>
            </a:r>
            <a:r>
              <a:rPr lang="ko-KR" altLang="en-US" dirty="0"/>
              <a:t>가 소유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 err="1"/>
              <a:t>SynchronizationContext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sz="2000" dirty="0" err="1"/>
              <a:t>스레드간의</a:t>
            </a:r>
            <a:r>
              <a:rPr lang="ko-KR" altLang="en-US" sz="2000" dirty="0"/>
              <a:t> 통신을 담당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용어 정리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프로그램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우리가 실행할 수 있는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.exe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같은 파일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b="1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프로세스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(Process) :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프로그램이 실행되어 메모리 상에 올라간 것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프로세스는 </a:t>
            </a:r>
            <a:r>
              <a:rPr lang="ko-KR" altLang="en-US" b="1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하나 이상의 스레드</a:t>
            </a:r>
            <a:r>
              <a:rPr lang="en-US" altLang="ko-KR" b="1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(Thread)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포함할 수 있음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b="1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스레드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(Thread) :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프로세스 내에서 실제로 </a:t>
            </a:r>
            <a:r>
              <a:rPr lang="ko-KR" altLang="en-US" b="1" dirty="0" smtClean="0">
                <a:solidFill>
                  <a:schemeClr val="accent5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코드를 실행하는 작업 단위</a:t>
            </a:r>
            <a:endParaRPr lang="en-US" altLang="ko-KR" b="1" dirty="0" smtClean="0">
              <a:solidFill>
                <a:schemeClr val="accent5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buFontTx/>
              <a:buChar char="-"/>
            </a:pP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하나의 프로세스는 최소 하나의 스레드를 갖고 있음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23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9CEF4-62BE-69C2-BABB-A0EE547A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 err="1">
                <a:solidFill>
                  <a:srgbClr val="00B050"/>
                </a:solidFill>
              </a:rPr>
              <a:t>멀티스레드</a:t>
            </a:r>
            <a:r>
              <a:rPr lang="ko-KR" altLang="en-US" dirty="0">
                <a:solidFill>
                  <a:srgbClr val="00B050"/>
                </a:solidFill>
              </a:rPr>
              <a:t> 레이스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EB33D-742B-7F6A-79BD-E654BAE4D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Thread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Thread.Sleep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메소드를 사용하여 아래 레이스 경기 코드를 제작 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명의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참가자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동시에 경주 시작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(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차량마다 스레드 생성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 차량은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랜덤한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시간 간격으로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전진함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(0.1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~ 1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차량이 결승선에 도달하면 차량 이름 및 시간을 출력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모든 차량이 결승선에 도달하면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레이스 종료 메시지 출력 및 경기 종료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5.  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(Hint) </a:t>
            </a:r>
            <a:r>
              <a:rPr lang="en-US" altLang="ko-KR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DateTime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en-US" altLang="ko-KR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TimeSpan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List&lt;Thread&gt;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활용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indent="0">
              <a:buNone/>
            </a:pP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결과화면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캡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처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&amp;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GitHub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Repo. URL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슬랙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댓글로 제출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스레드에서 안전하게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UI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호출하기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3"/>
              </a:rPr>
              <a:t>https://learn.microsoft.com/ko-kr/dotnet/desktop/winforms/controls/how-to-make-thread-safe-calls?view=netdesktop-8.0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211C5-2170-63C8-0540-9EEF558F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93A994-51F7-AC8C-931C-86892C65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25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06A74-2FB0-9E4F-3F16-3E62F6AC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DA883-2783-8D24-8239-06CDF9B04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간편하게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멀티스레드를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구현하기 위한 기능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>
                <a:solidFill>
                  <a:srgbClr val="7030A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Task, Task&lt;T&gt;</a:t>
            </a: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비동기 작업을 나타내는 객체 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비동기 작업의 완료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실행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또는 함수 실행 결과를 반환하는 역할을 수행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>
                <a:solidFill>
                  <a:srgbClr val="7030A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async</a:t>
            </a: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메소드 선언 앞에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async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있다면 비동기로 실행이 가능한 메소드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void,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또는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Task&lt;T&gt;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만 반환할 수 있으나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void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반환 시 호출하는 쪽에서 비동기 처리가 불가능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await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통해 호출되어야 비동기로 작동함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>
                <a:solidFill>
                  <a:srgbClr val="7030A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await</a:t>
            </a: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작업이 끝나기를 기다리지만 스레드를 멈추지는 않음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또는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Task&lt;T&gt;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반환 하는 메소드만 기다리를 수 있음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async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선언된 메소드에서만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A0B5D-5DF4-6CB9-289C-2D649459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F82B20-D072-9F06-A957-5C22536A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61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6C1A-8885-7707-5BDA-1D7F3FC5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C2138-5315-485F-2AE8-F00FB04D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로 선언되고 </a:t>
            </a:r>
            <a:r>
              <a:rPr lang="en-US" altLang="ko-KR" dirty="0"/>
              <a:t>Task</a:t>
            </a:r>
            <a:r>
              <a:rPr lang="ko-KR" altLang="en-US" dirty="0"/>
              <a:t>를 반환하는 메소드를 </a:t>
            </a:r>
            <a:r>
              <a:rPr lang="en-US" altLang="ko-KR" dirty="0"/>
              <a:t>async</a:t>
            </a:r>
            <a:r>
              <a:rPr lang="ko-KR" altLang="en-US" dirty="0"/>
              <a:t>로 선언된 다른 메소드에서 </a:t>
            </a:r>
            <a:r>
              <a:rPr lang="en-US" altLang="ko-KR" dirty="0"/>
              <a:t>await</a:t>
            </a:r>
            <a:r>
              <a:rPr lang="ko-KR" altLang="en-US" dirty="0"/>
              <a:t>으로 호출해서 사용하는 것이 기본적인 사용법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9CBF7-DAF3-CCAA-55D3-59D306FF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6E5B1F-2729-DFB7-A230-1CE20BB3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59D7F0-B87D-AE62-1321-17F7020E4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18" y="2962358"/>
            <a:ext cx="4220164" cy="2438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5E2A98-D860-61C5-4330-A1F049F57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043" y="2962358"/>
            <a:ext cx="7039957" cy="752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50D214-6EF4-5480-D065-633511BAECE4}"/>
              </a:ext>
            </a:extLst>
          </p:cNvPr>
          <p:cNvSpPr txBox="1"/>
          <p:nvPr/>
        </p:nvSpPr>
        <p:spPr>
          <a:xfrm>
            <a:off x="5152043" y="4001294"/>
            <a:ext cx="6571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await</a:t>
            </a:r>
            <a:r>
              <a:rPr lang="ko-KR" altLang="en-US" dirty="0"/>
              <a:t>을 사용하기 위해 호출하는 쪽도 </a:t>
            </a:r>
            <a:r>
              <a:rPr lang="en-US" altLang="ko-KR" dirty="0"/>
              <a:t>async</a:t>
            </a:r>
            <a:r>
              <a:rPr lang="ko-KR" altLang="en-US" dirty="0"/>
              <a:t>로 선언돼야 함</a:t>
            </a:r>
            <a:endParaRPr lang="en-US" altLang="ko-KR" dirty="0"/>
          </a:p>
          <a:p>
            <a:r>
              <a:rPr lang="en-US" altLang="ko-KR" dirty="0"/>
              <a:t>* AsyncOperation3()</a:t>
            </a:r>
            <a:r>
              <a:rPr lang="ko-KR" altLang="en-US" dirty="0"/>
              <a:t>가 끝나기를 기다리지만 스레드를 멈추지는 않음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3352E6-56C5-4954-02B3-A79BEC2FA9ED}"/>
              </a:ext>
            </a:extLst>
          </p:cNvPr>
          <p:cNvSpPr/>
          <p:nvPr/>
        </p:nvSpPr>
        <p:spPr>
          <a:xfrm>
            <a:off x="6011776" y="2962358"/>
            <a:ext cx="653716" cy="23804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26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5A9AA-C989-0B46-B77A-E5A249977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AD4D5-1A22-F8B5-987D-1E97F6DF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08E6B-EAFC-60E7-346E-A055D1EF7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로 선언된 메소드 내부에서 </a:t>
            </a:r>
            <a:r>
              <a:rPr lang="en-US" altLang="ko-KR" dirty="0"/>
              <a:t>Task </a:t>
            </a:r>
            <a:r>
              <a:rPr lang="ko-KR" altLang="en-US" dirty="0"/>
              <a:t>객체를 생성하고 바로 </a:t>
            </a:r>
            <a:r>
              <a:rPr lang="en-US" altLang="ko-KR" dirty="0"/>
              <a:t>await</a:t>
            </a:r>
            <a:r>
              <a:rPr lang="ko-KR" altLang="en-US" dirty="0"/>
              <a:t>을 사용하여 비동기 처리를 하는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8EBEF-05A0-AC3C-6240-DD15C823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B8440B-F95E-D785-18CA-FD710D24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204ACA-C816-D7DE-27D2-DC5EB8ED8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99" y="2967408"/>
            <a:ext cx="8151475" cy="2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20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52274-6CDF-6BFF-6A09-0F2C93EA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16E90-43E8-20D8-F347-40BA0A8A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로 선언되지 않은 메소드도 </a:t>
            </a:r>
            <a:r>
              <a:rPr lang="en-US" altLang="ko-KR" dirty="0"/>
              <a:t>Task</a:t>
            </a:r>
            <a:r>
              <a:rPr lang="ko-KR" altLang="en-US" dirty="0"/>
              <a:t>를 반환한다면 </a:t>
            </a:r>
            <a:r>
              <a:rPr lang="en-US" altLang="ko-KR" dirty="0"/>
              <a:t>await</a:t>
            </a:r>
            <a:r>
              <a:rPr lang="ko-KR" altLang="en-US" dirty="0"/>
              <a:t>으로 호출하여 비동기 처리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D35BA-C734-B0C5-47B2-C5761EEB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AEFCB-FB7B-32BB-8E67-A9D08141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D0CA37-C18C-F1F2-9BF4-406AD161E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24" y="3070088"/>
            <a:ext cx="5468113" cy="21720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23DB3E-26D8-DC3E-4E8E-EA9772A61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004" y="3070088"/>
            <a:ext cx="6068272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45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D7D72-460E-F547-EC8C-91D7F8F17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F7DEE-3A0C-8D30-2975-4112886C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41AFA-E619-20E8-114B-E9156E66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async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선언된 메소드는 비동기 방식으로 호출될 가능성이 있으므로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UI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컨트롤 수정은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Invoke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통해서 처리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364CF-31F9-7083-92F1-0B00B814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0AFDF2-3B24-809D-1C63-03320A30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BAE4B6-A685-7E63-AD95-1BF0026CB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967" y="2787133"/>
            <a:ext cx="6668431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07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8DBB8-E2E3-82EE-D2F9-8E2BA033D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FEAEA-141D-560E-B791-0840D5C3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96348-3D2B-610B-E600-839B711E1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Task.Delay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()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사용하여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await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 함께 사용할 때 스레드를 멈추지 않고 대기하는 것이 가능 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즉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UI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스레드나 다른 스레드의 동작을 차단하거나 방해하지 않음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주로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I/O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대기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네트워크 요청 대기 등에서 활용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A238B-4385-C535-A4EB-7AD9D0D0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2A17F9-1B73-45FE-2D2B-0C98035F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8E36B9-2B14-1425-F77E-EAD08AC7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228" y="4001294"/>
            <a:ext cx="8207085" cy="11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90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09098-B2E0-0E9C-E50A-EEA77517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async, await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1B49D-62CC-D51C-6862-B4FFEF09B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Task, async, await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사용하여 아래 기능을 구현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버튼을 클릭하여 텍스트 파일을 선택하면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파일의 내용을 텍스트박스에 표시해주는 프로그램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텍스트 파일을 비동기적으로 읽어오는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ReadFileAsync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메소드 작성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StreamReader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이용하여 파일의 내용을 불러오고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StreamReader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내장된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ReadToEndAsync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()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메소드를 사용하여 읽어오는 부분도 비동기처리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/>
            </a:r>
            <a:b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Push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후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GitHub Repo. URL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슬랙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178B0-ADBC-3400-D6A0-78718F9A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7A3F7F-E568-D4EB-D61D-49D5C33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70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439ECEE-9C10-2E4D-066E-9BCF79AD6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597" y="2415001"/>
            <a:ext cx="4471358" cy="38273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95"/>
            <a:ext cx="10515600" cy="872419"/>
          </a:xfrm>
        </p:spPr>
        <p:txBody>
          <a:bodyPr>
            <a:normAutofit/>
          </a:bodyPr>
          <a:lstStyle/>
          <a:p>
            <a:r>
              <a:rPr lang="en-US" altLang="ko-KR" dirty="0"/>
              <a:t>Thread </a:t>
            </a:r>
          </a:p>
          <a:p>
            <a:pPr lvl="1"/>
            <a:r>
              <a:rPr lang="en-US" altLang="ko-KR" dirty="0"/>
              <a:t>Process</a:t>
            </a:r>
            <a:r>
              <a:rPr lang="ko-KR" altLang="en-US" dirty="0"/>
              <a:t>를 구성하는 작업 수행 주체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71229-F9A0-07B4-F1E8-92432BD9477C}"/>
              </a:ext>
            </a:extLst>
          </p:cNvPr>
          <p:cNvSpPr/>
          <p:nvPr/>
        </p:nvSpPr>
        <p:spPr>
          <a:xfrm>
            <a:off x="4681657" y="5177790"/>
            <a:ext cx="672882" cy="544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2"/>
                </a:solidFill>
              </a:ln>
              <a:noFill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48CB1A-E4DB-6D30-C70E-4889E063AE0C}"/>
              </a:ext>
            </a:extLst>
          </p:cNvPr>
          <p:cNvGrpSpPr/>
          <p:nvPr/>
        </p:nvGrpSpPr>
        <p:grpSpPr>
          <a:xfrm>
            <a:off x="600655" y="2943251"/>
            <a:ext cx="3322320" cy="2879344"/>
            <a:chOff x="1040921" y="2888997"/>
            <a:chExt cx="3322320" cy="287934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6602ADB-41CA-70D3-A562-01D9DF217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921" y="2888997"/>
              <a:ext cx="3322320" cy="287934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97A100-4222-4035-46EA-95B5A6245DFD}"/>
                </a:ext>
              </a:extLst>
            </p:cNvPr>
            <p:cNvSpPr txBox="1"/>
            <p:nvPr/>
          </p:nvSpPr>
          <p:spPr>
            <a:xfrm>
              <a:off x="1848608" y="2947234"/>
              <a:ext cx="2090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= </a:t>
              </a:r>
              <a:r>
                <a:rPr lang="ko-KR" altLang="en-US"/>
                <a:t>실행 중인 프로그램</a:t>
              </a:r>
              <a:endParaRPr lang="en-US" altLang="ko-KR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9F58C3E-97E0-0CD1-2665-5EE1BEA5D1F3}"/>
              </a:ext>
            </a:extLst>
          </p:cNvPr>
          <p:cNvSpPr txBox="1"/>
          <p:nvPr/>
        </p:nvSpPr>
        <p:spPr>
          <a:xfrm>
            <a:off x="8516955" y="2851341"/>
            <a:ext cx="38282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스레드 </a:t>
            </a:r>
            <a:endParaRPr lang="en-US" altLang="ko-KR" sz="1600" dirty="0"/>
          </a:p>
          <a:p>
            <a:r>
              <a:rPr lang="en-US" altLang="ko-KR" sz="1600" dirty="0"/>
              <a:t>= </a:t>
            </a:r>
            <a:r>
              <a:rPr lang="ko-KR" altLang="en-US" sz="1600" dirty="0"/>
              <a:t>프로세스 내부에서 작동하는 기능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최소 </a:t>
            </a:r>
            <a:r>
              <a:rPr lang="en-US" altLang="ko-KR" sz="1600" dirty="0"/>
              <a:t>1</a:t>
            </a:r>
            <a:r>
              <a:rPr lang="ko-KR" altLang="en-US" sz="1600" dirty="0"/>
              <a:t>개의 스레드를 가짐 </a:t>
            </a:r>
            <a:r>
              <a:rPr lang="en-US" altLang="ko-KR" sz="1600" dirty="0"/>
              <a:t>(main)</a:t>
            </a:r>
          </a:p>
          <a:p>
            <a:endParaRPr lang="en-US" altLang="ko-KR" sz="1600" dirty="0"/>
          </a:p>
          <a:p>
            <a:r>
              <a:rPr lang="ko-KR" altLang="en-US" sz="1600" dirty="0"/>
              <a:t>하나의 프로세스가 여러 개의 스레드를 </a:t>
            </a:r>
            <a:endParaRPr lang="en-US" altLang="ko-KR" sz="1600" dirty="0"/>
          </a:p>
          <a:p>
            <a:r>
              <a:rPr lang="ko-KR" altLang="en-US" sz="1600" dirty="0"/>
              <a:t>갖는 것이 가능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CPU</a:t>
            </a:r>
            <a:r>
              <a:rPr lang="ko-KR" altLang="en-US" sz="1600" dirty="0"/>
              <a:t>는 스레드 단위로 일 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2915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싱글 스레드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싱글 스레드</a:t>
            </a:r>
            <a:endParaRPr lang="en-US" altLang="ko-KR" sz="3200" b="1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sz="2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하나의 작업만 순차적으로 처리하는 방식</a:t>
            </a:r>
            <a:endParaRPr lang="en-US" altLang="ko-KR" sz="2800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sz="32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특징</a:t>
            </a:r>
            <a:endParaRPr lang="en-US" altLang="ko-KR" sz="3200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sz="2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한 번에 한 작업만 실행 가능</a:t>
            </a:r>
            <a:endParaRPr lang="en-US" altLang="ko-KR" sz="2800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sz="2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이전 작업이 끝나야 다음 작업이 실행됨</a:t>
            </a:r>
            <a:r>
              <a:rPr lang="en-US" altLang="ko-KR" sz="2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lvl="1"/>
            <a:r>
              <a:rPr lang="ko-KR" altLang="en-US" sz="2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코드 실행 흐름이 직선형</a:t>
            </a:r>
            <a:r>
              <a:rPr lang="en-US" altLang="ko-KR" sz="2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2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순차적</a:t>
            </a:r>
            <a:r>
              <a:rPr lang="en-US" altLang="ko-KR" sz="2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2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멀티 스레드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 스레드</a:t>
            </a:r>
            <a:endParaRPr lang="en-US" altLang="ko-KR" sz="3200" b="1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sz="2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여러 작업을 동시에 처리하는 방식</a:t>
            </a:r>
            <a:endParaRPr lang="en-US" altLang="ko-KR" sz="2800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sz="32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특징</a:t>
            </a:r>
            <a:endParaRPr lang="en-US" altLang="ko-KR" sz="3200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sz="2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두 개 이상의 작업을 병렬로 실행</a:t>
            </a:r>
            <a:endParaRPr lang="en-US" altLang="ko-KR" sz="2800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sz="2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백그라운드 작업을 수행하면서도 </a:t>
            </a:r>
            <a:r>
              <a:rPr lang="en-US" altLang="ko-KR" sz="2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UI</a:t>
            </a:r>
            <a:r>
              <a:rPr lang="ko-KR" altLang="en-US" sz="2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멈추지 않음</a:t>
            </a:r>
            <a:r>
              <a:rPr lang="en-US" altLang="ko-KR" sz="2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lvl="1"/>
            <a:r>
              <a:rPr lang="ko-KR" altLang="en-US" sz="2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처리 속도 향상 </a:t>
            </a:r>
            <a:r>
              <a:rPr lang="en-US" altLang="ko-KR" sz="2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(CPU </a:t>
            </a:r>
            <a:r>
              <a:rPr lang="ko-KR" altLang="en-US" sz="2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효율 증가</a:t>
            </a:r>
            <a:r>
              <a:rPr lang="en-US" altLang="ko-KR" sz="2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42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9DAEC6-8FC6-3C32-0F2F-3148BBCC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54" y="2592196"/>
            <a:ext cx="5601811" cy="16146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E21677-C119-A860-8771-0EE0027A5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525" y="1627866"/>
            <a:ext cx="5814621" cy="36022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D11C08-6663-496D-6875-4918B1385634}"/>
              </a:ext>
            </a:extLst>
          </p:cNvPr>
          <p:cNvSpPr txBox="1"/>
          <p:nvPr/>
        </p:nvSpPr>
        <p:spPr>
          <a:xfrm>
            <a:off x="502920" y="4411980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싱글코어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ko-KR" altLang="en-US" sz="2000" dirty="0"/>
              <a:t>단일 스레드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A4970C-B62A-D6BE-EA68-792BE09D8185}"/>
              </a:ext>
            </a:extLst>
          </p:cNvPr>
          <p:cNvSpPr txBox="1"/>
          <p:nvPr/>
        </p:nvSpPr>
        <p:spPr>
          <a:xfrm>
            <a:off x="6884670" y="5347771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멀티코어 </a:t>
            </a:r>
            <a:r>
              <a:rPr lang="en-US" altLang="ko-KR" sz="2000"/>
              <a:t>-&gt; </a:t>
            </a:r>
            <a:r>
              <a:rPr lang="ko-KR" altLang="en-US" sz="2000"/>
              <a:t>멀티 스레드</a:t>
            </a:r>
          </a:p>
        </p:txBody>
      </p:sp>
    </p:spTree>
    <p:extLst>
      <p:ext uri="{BB962C8B-B14F-4D97-AF65-F5344CB8AC3E}">
        <p14:creationId xmlns:p14="http://schemas.microsoft.com/office/powerpoint/2010/main" val="60220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9265C4A-86A5-0F9B-87E3-F206026AE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26" y="1325563"/>
            <a:ext cx="7325747" cy="460121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5A44E2D-9C10-CCDE-31E7-F7F77B95DE0C}"/>
              </a:ext>
            </a:extLst>
          </p:cNvPr>
          <p:cNvSpPr/>
          <p:nvPr/>
        </p:nvSpPr>
        <p:spPr>
          <a:xfrm>
            <a:off x="5090474" y="2564091"/>
            <a:ext cx="1112363" cy="31014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4C6BF-F01C-A507-6864-28435FF2A6D0}"/>
              </a:ext>
            </a:extLst>
          </p:cNvPr>
          <p:cNvSpPr txBox="1"/>
          <p:nvPr/>
        </p:nvSpPr>
        <p:spPr>
          <a:xfrm>
            <a:off x="3978112" y="5926780"/>
            <a:ext cx="592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🌟</a:t>
            </a:r>
            <a:r>
              <a:rPr lang="en-US" altLang="ko-KR" dirty="0"/>
              <a:t>Heap, Static </a:t>
            </a:r>
            <a:r>
              <a:rPr lang="ko-KR" altLang="en-US" dirty="0"/>
              <a:t>두 가지는 스레드간 공유되지만</a:t>
            </a:r>
            <a:r>
              <a:rPr lang="en-US" altLang="ko-KR" dirty="0"/>
              <a:t>, Stack</a:t>
            </a:r>
            <a:r>
              <a:rPr lang="ko-KR" altLang="en-US" dirty="0"/>
              <a:t>은 안됨</a:t>
            </a:r>
          </a:p>
        </p:txBody>
      </p:sp>
    </p:spTree>
    <p:extLst>
      <p:ext uri="{BB962C8B-B14F-4D97-AF65-F5344CB8AC3E}">
        <p14:creationId xmlns:p14="http://schemas.microsoft.com/office/powerpoint/2010/main" val="90724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스레드는 </a:t>
            </a:r>
            <a:r>
              <a:rPr lang="ko-KR" altLang="en-US" dirty="0">
                <a:solidFill>
                  <a:srgbClr val="00B050"/>
                </a:solidFill>
              </a:rPr>
              <a:t>함수 단위</a:t>
            </a:r>
            <a:r>
              <a:rPr lang="ko-KR" altLang="en-US" dirty="0"/>
              <a:t>로 동작함</a:t>
            </a:r>
            <a:endParaRPr lang="en-US" altLang="ko-KR" dirty="0"/>
          </a:p>
          <a:p>
            <a:r>
              <a:rPr lang="ko-KR" altLang="en-US" dirty="0"/>
              <a:t>하나의 프로세스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)</a:t>
            </a:r>
            <a:r>
              <a:rPr lang="ko-KR" altLang="en-US" dirty="0"/>
              <a:t>에 여러 개의 스레드를 만들면 </a:t>
            </a:r>
            <a:r>
              <a:rPr lang="en-US" altLang="ko-KR" dirty="0">
                <a:solidFill>
                  <a:srgbClr val="00B050"/>
                </a:solidFill>
              </a:rPr>
              <a:t>OS(</a:t>
            </a:r>
            <a:r>
              <a:rPr lang="ko-KR" altLang="en-US" dirty="0">
                <a:solidFill>
                  <a:srgbClr val="00B050"/>
                </a:solidFill>
              </a:rPr>
              <a:t>윈도우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>
                <a:solidFill>
                  <a:srgbClr val="00B050"/>
                </a:solidFill>
              </a:rPr>
              <a:t>가 </a:t>
            </a:r>
            <a:r>
              <a:rPr lang="ko-KR" altLang="en-US" dirty="0"/>
              <a:t>스레드의 실행 순서를 정함</a:t>
            </a:r>
            <a:endParaRPr lang="en-US" altLang="ko-KR" dirty="0"/>
          </a:p>
          <a:p>
            <a:pPr lvl="1"/>
            <a:r>
              <a:rPr lang="ko-KR" altLang="en-US" dirty="0"/>
              <a:t>의도적으로 스레드의 실행 순서를 제어할 수 없음</a:t>
            </a:r>
            <a:endParaRPr lang="en-US" altLang="ko-KR" dirty="0"/>
          </a:p>
          <a:p>
            <a:r>
              <a:rPr lang="ko-KR" altLang="en-US" dirty="0"/>
              <a:t>스레드의 소스코드가 아직 전부 실행되지 않았는데</a:t>
            </a:r>
            <a:r>
              <a:rPr lang="en-US" altLang="ko-KR" dirty="0"/>
              <a:t>, OS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다른 스레드를 실행하여 갑자기 다른 코드가 작동되는 것을 </a:t>
            </a:r>
            <a:r>
              <a:rPr lang="en-US" altLang="ko-KR" dirty="0">
                <a:solidFill>
                  <a:srgbClr val="00B050"/>
                </a:solidFill>
              </a:rPr>
              <a:t>Context Switching </a:t>
            </a:r>
            <a:r>
              <a:rPr lang="ko-KR" altLang="en-US" dirty="0"/>
              <a:t>이라고 함</a:t>
            </a:r>
            <a:endParaRPr lang="en-US" altLang="ko-KR" dirty="0"/>
          </a:p>
          <a:p>
            <a:r>
              <a:rPr lang="ko-KR" altLang="en-US" dirty="0" err="1"/>
              <a:t>멀티스레드</a:t>
            </a:r>
            <a:r>
              <a:rPr lang="ko-KR" altLang="en-US" dirty="0"/>
              <a:t> 방식은 단일 스레드 방식 대비 메모리 절약</a:t>
            </a:r>
            <a:r>
              <a:rPr lang="en-US" altLang="ko-KR" dirty="0"/>
              <a:t>, </a:t>
            </a:r>
            <a:r>
              <a:rPr lang="ko-KR" altLang="en-US" dirty="0"/>
              <a:t>속도 개선과 같은 장점이 있음</a:t>
            </a:r>
            <a:endParaRPr lang="en-US" altLang="ko-KR" dirty="0"/>
          </a:p>
          <a:p>
            <a:r>
              <a:rPr lang="ko-KR" altLang="en-US" dirty="0"/>
              <a:t>현재는 윈도우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, </a:t>
            </a:r>
            <a:r>
              <a:rPr lang="ko-KR" altLang="en-US" dirty="0"/>
              <a:t>안드로이드</a:t>
            </a:r>
            <a:r>
              <a:rPr lang="en-US" altLang="ko-KR" dirty="0"/>
              <a:t>, iOS </a:t>
            </a:r>
            <a:r>
              <a:rPr lang="ko-KR" altLang="en-US" dirty="0"/>
              <a:t>등 대부분의 운영체제에서 동작하는 거의 모든 프로그램들은 </a:t>
            </a:r>
            <a:r>
              <a:rPr lang="ko-KR" altLang="en-US" dirty="0" err="1"/>
              <a:t>멀티스레드로</a:t>
            </a:r>
            <a:r>
              <a:rPr lang="ko-KR" altLang="en-US" dirty="0"/>
              <a:t> 동작함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57753-7790-E280-83AC-9586BA1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B588-A724-3A77-407D-B8F6B826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A4EA4-791A-861D-8243-ACC3C30C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Context Switching</a:t>
            </a:r>
          </a:p>
          <a:p>
            <a:pPr lvl="1"/>
            <a:r>
              <a:rPr lang="ko-KR" altLang="en-US" dirty="0"/>
              <a:t>스레드의 소스코드가 아직 전부 실행되지 않았는데</a:t>
            </a:r>
            <a:r>
              <a:rPr lang="en-US" altLang="ko-KR" dirty="0"/>
              <a:t>, OS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다른 스레드를 실행하여 갑자기 다른 코드가 작동되는 것</a:t>
            </a:r>
            <a:endParaRPr lang="en-US" altLang="ko-KR" dirty="0"/>
          </a:p>
          <a:p>
            <a:r>
              <a:rPr lang="ko-KR" altLang="en-US" dirty="0"/>
              <a:t>동기 처리</a:t>
            </a:r>
            <a:r>
              <a:rPr lang="en-US" altLang="ko-KR" dirty="0"/>
              <a:t>(Synchronous)</a:t>
            </a:r>
          </a:p>
          <a:p>
            <a:pPr lvl="1"/>
            <a:r>
              <a:rPr lang="ko-KR" altLang="en-US" dirty="0"/>
              <a:t>단일 스레드 환경에서 소스코드가 순차적으로 실행되는 것 </a:t>
            </a:r>
            <a:endParaRPr lang="en-US" altLang="ko-KR" dirty="0"/>
          </a:p>
          <a:p>
            <a:r>
              <a:rPr lang="ko-KR" altLang="en-US" dirty="0"/>
              <a:t>비동기 처리</a:t>
            </a:r>
            <a:r>
              <a:rPr lang="en-US" altLang="ko-KR" dirty="0"/>
              <a:t>(Asynchronous)</a:t>
            </a:r>
          </a:p>
          <a:p>
            <a:pPr lvl="1"/>
            <a:r>
              <a:rPr lang="ko-KR" altLang="en-US" dirty="0"/>
              <a:t>멀티 스레드 방식으로 </a:t>
            </a:r>
            <a:r>
              <a:rPr lang="en-US" altLang="ko-KR" dirty="0"/>
              <a:t>Context Switching</a:t>
            </a:r>
            <a:r>
              <a:rPr lang="ko-KR" altLang="en-US" dirty="0"/>
              <a:t>을 활용하여 마치 병렬처리가 되는 것처럼 소스코드가 실행되는 것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66997-2190-3D89-509F-6AABCE91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B3D8CC-6605-95BD-CF96-EBBF561D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698765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9510</TotalTime>
  <Words>2269</Words>
  <Application>Microsoft Office PowerPoint</Application>
  <PresentationFormat>와이드스크린</PresentationFormat>
  <Paragraphs>434</Paragraphs>
  <Slides>27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AppleSDGothicNeoH00</vt:lpstr>
      <vt:lpstr>Pretendard GOV</vt:lpstr>
      <vt:lpstr>AppleSDGothicNeoB00</vt:lpstr>
      <vt:lpstr>맑은 고딕</vt:lpstr>
      <vt:lpstr>Pretendard</vt:lpstr>
      <vt:lpstr>Arial</vt:lpstr>
      <vt:lpstr>Pretendard Black</vt:lpstr>
      <vt:lpstr>1_코딩온템플릿</vt:lpstr>
      <vt:lpstr>멀티스레드</vt:lpstr>
      <vt:lpstr>용어 정리</vt:lpstr>
      <vt:lpstr>스레드</vt:lpstr>
      <vt:lpstr>싱글 스레드</vt:lpstr>
      <vt:lpstr>멀티 스레드</vt:lpstr>
      <vt:lpstr>멀티스레드</vt:lpstr>
      <vt:lpstr>멀티스레드</vt:lpstr>
      <vt:lpstr>멀티스레드</vt:lpstr>
      <vt:lpstr>멀티스레드</vt:lpstr>
      <vt:lpstr>멀티스레드</vt:lpstr>
      <vt:lpstr>BackgroundWorker</vt:lpstr>
      <vt:lpstr>BackgroundWorker</vt:lpstr>
      <vt:lpstr>BackgroundWorker</vt:lpstr>
      <vt:lpstr>실습. BackgroundWorker</vt:lpstr>
      <vt:lpstr>Thread</vt:lpstr>
      <vt:lpstr>Thread</vt:lpstr>
      <vt:lpstr>Thread - lock</vt:lpstr>
      <vt:lpstr>멀티스레드 - lock</vt:lpstr>
      <vt:lpstr>멀티스레드 – 주의사항!</vt:lpstr>
      <vt:lpstr>실습. 멀티스레드 레이스</vt:lpstr>
      <vt:lpstr>Task, async, await</vt:lpstr>
      <vt:lpstr>Task, async, await</vt:lpstr>
      <vt:lpstr>Task, async, await</vt:lpstr>
      <vt:lpstr>Task, async, await</vt:lpstr>
      <vt:lpstr>Task, async, await</vt:lpstr>
      <vt:lpstr>Task, async, await</vt:lpstr>
      <vt:lpstr>실습. async, await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1486</cp:revision>
  <dcterms:created xsi:type="dcterms:W3CDTF">2022-06-26T11:10:22Z</dcterms:created>
  <dcterms:modified xsi:type="dcterms:W3CDTF">2025-05-18T22:54:13Z</dcterms:modified>
</cp:coreProperties>
</file>