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4"/>
  </p:notesMasterIdLst>
  <p:sldIdLst>
    <p:sldId id="699" r:id="rId2"/>
    <p:sldId id="672" r:id="rId3"/>
    <p:sldId id="702" r:id="rId4"/>
    <p:sldId id="698" r:id="rId5"/>
    <p:sldId id="701" r:id="rId6"/>
    <p:sldId id="671" r:id="rId7"/>
    <p:sldId id="696" r:id="rId8"/>
    <p:sldId id="697" r:id="rId9"/>
    <p:sldId id="673" r:id="rId10"/>
    <p:sldId id="578" r:id="rId11"/>
    <p:sldId id="256" r:id="rId12"/>
    <p:sldId id="674" r:id="rId13"/>
    <p:sldId id="676" r:id="rId14"/>
    <p:sldId id="675" r:id="rId15"/>
    <p:sldId id="677" r:id="rId16"/>
    <p:sldId id="679" r:id="rId17"/>
    <p:sldId id="680" r:id="rId18"/>
    <p:sldId id="681" r:id="rId19"/>
    <p:sldId id="682" r:id="rId20"/>
    <p:sldId id="685" r:id="rId21"/>
    <p:sldId id="683" r:id="rId22"/>
    <p:sldId id="687" r:id="rId23"/>
    <p:sldId id="684" r:id="rId24"/>
    <p:sldId id="686" r:id="rId25"/>
    <p:sldId id="688" r:id="rId26"/>
    <p:sldId id="700" r:id="rId27"/>
    <p:sldId id="689" r:id="rId28"/>
    <p:sldId id="690" r:id="rId29"/>
    <p:sldId id="692" r:id="rId30"/>
    <p:sldId id="693" r:id="rId31"/>
    <p:sldId id="691" r:id="rId32"/>
    <p:sldId id="695" r:id="rId33"/>
  </p:sldIdLst>
  <p:sldSz cx="12192000" cy="6858000"/>
  <p:notesSz cx="6858000" cy="9144000"/>
  <p:embeddedFontLst>
    <p:embeddedFont>
      <p:font typeface="Pretendard" panose="02000503000000020004" pitchFamily="2" charset="-127"/>
      <p:regular r:id="rId35"/>
      <p:bold r:id="rId36"/>
    </p:embeddedFont>
    <p:embeddedFont>
      <p:font typeface="Pretendard GOV" panose="020B0600000101010101" charset="-127"/>
      <p:regular r:id="rId37"/>
      <p:bold r:id="rId38"/>
    </p:embeddedFont>
    <p:embeddedFont>
      <p:font typeface="Pretendard GOV Black" panose="020B0600000101010101" charset="-127"/>
      <p:bold r:id="rId39"/>
    </p:embeddedFont>
    <p:embeddedFont>
      <p:font typeface="Malgun Gothic Semilight" panose="020B0502040204020203" pitchFamily="50" charset="-127"/>
      <p:regular r:id="rId40"/>
    </p:embeddedFont>
    <p:embeddedFont>
      <p:font typeface="맑은 고딕" panose="020B0503020000020004" pitchFamily="50" charset="-127"/>
      <p:regular r:id="rId41"/>
      <p:bold r:id="rId42"/>
    </p:embeddedFont>
    <p:embeddedFont>
      <p:font typeface="AppleSDGothicNeoH00" panose="020B0600000101010101" charset="-127"/>
      <p:regular r:id="rId43"/>
    </p:embeddedFont>
    <p:embeddedFont>
      <p:font typeface="맑은 고딕" panose="020B0503020000020004" pitchFamily="50" charset="-127"/>
      <p:regular r:id="rId41"/>
      <p:bold r:id="rId42"/>
    </p:embeddedFont>
    <p:embeddedFont>
      <p:font typeface="AppleSDGothicNeoB00" panose="020B0600000101010101" charset="-127"/>
      <p:regular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 autoAdjust="0"/>
    <p:restoredTop sz="75368" autoAdjust="0"/>
  </p:normalViewPr>
  <p:slideViewPr>
    <p:cSldViewPr snapToGrid="0">
      <p:cViewPr varScale="1">
        <p:scale>
          <a:sx n="80" d="100"/>
          <a:sy n="80" d="100"/>
        </p:scale>
        <p:origin x="102" y="32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</a:t>
            </a:r>
            <a:r>
              <a:rPr lang="en-US" altLang="ko-KR" dirty="0"/>
              <a:t>C </a:t>
            </a:r>
            <a:r>
              <a:rPr lang="ko-KR" altLang="en-US" dirty="0"/>
              <a:t>계열 </a:t>
            </a:r>
            <a:r>
              <a:rPr lang="en-US" altLang="ko-KR" dirty="0"/>
              <a:t>(C, C++)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의 영향을 받아 </a:t>
            </a:r>
            <a:r>
              <a:rPr lang="en-US" altLang="ko-KR" dirty="0"/>
              <a:t>2000</a:t>
            </a:r>
            <a:r>
              <a:rPr lang="ko-KR" altLang="en-US" dirty="0"/>
              <a:t>년에 </a:t>
            </a:r>
            <a:r>
              <a:rPr lang="en-US" altLang="ko-KR" dirty="0"/>
              <a:t>Microsoft</a:t>
            </a:r>
            <a:r>
              <a:rPr lang="ko-KR" altLang="en-US" dirty="0"/>
              <a:t>에서 개발됨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(TMI)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 후반</a:t>
            </a:r>
            <a:r>
              <a:rPr lang="en-US" altLang="ko-KR" dirty="0"/>
              <a:t>, Java</a:t>
            </a:r>
            <a:r>
              <a:rPr lang="ko-KR" altLang="en-US" dirty="0"/>
              <a:t>의 급부상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에서 </a:t>
            </a:r>
            <a:r>
              <a:rPr lang="en-US" altLang="ko-KR" dirty="0"/>
              <a:t>Java</a:t>
            </a:r>
            <a:r>
              <a:rPr lang="ko-KR" altLang="en-US" dirty="0"/>
              <a:t>를 자사 운영체제</a:t>
            </a:r>
            <a:r>
              <a:rPr lang="en-US" altLang="ko-KR" dirty="0"/>
              <a:t>(windows)</a:t>
            </a:r>
            <a:r>
              <a:rPr lang="ko-KR" altLang="en-US" dirty="0"/>
              <a:t>에 맞게 수정해서 </a:t>
            </a:r>
            <a:r>
              <a:rPr lang="en-US" altLang="ko-KR" dirty="0"/>
              <a:t>J++ </a:t>
            </a:r>
            <a:r>
              <a:rPr lang="ko-KR" altLang="en-US" dirty="0"/>
              <a:t>라는 언어로 사용하려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원 개발사인 </a:t>
            </a:r>
            <a:r>
              <a:rPr lang="en-US" altLang="ko-KR" dirty="0"/>
              <a:t>Sun Microsystems(</a:t>
            </a:r>
            <a:r>
              <a:rPr lang="ko-KR" altLang="en-US" dirty="0"/>
              <a:t>썬 </a:t>
            </a:r>
            <a:r>
              <a:rPr lang="ko-KR" altLang="en-US" dirty="0" err="1"/>
              <a:t>마이크로시스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가 플랫폼 독립적이어야 한다는 철학을 지키기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의 독자적인 </a:t>
            </a:r>
            <a:r>
              <a:rPr lang="en-US" altLang="ko-KR" dirty="0"/>
              <a:t>J++ </a:t>
            </a:r>
            <a:r>
              <a:rPr lang="ko-KR" altLang="en-US" dirty="0"/>
              <a:t>구현은 이 철학을 위배한다는 이유로 법적 분쟁이 이어짐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Sun</a:t>
            </a:r>
            <a:r>
              <a:rPr lang="ko-KR" altLang="en-US" dirty="0"/>
              <a:t>과의 관계를 끊고</a:t>
            </a:r>
            <a:r>
              <a:rPr lang="en-US" altLang="ko-KR" dirty="0"/>
              <a:t>, .NET </a:t>
            </a:r>
            <a:r>
              <a:rPr lang="ko-KR" altLang="en-US" dirty="0"/>
              <a:t>플랫폼을 만들며 자체 언어인 </a:t>
            </a:r>
            <a:r>
              <a:rPr lang="en-US" altLang="ko-KR" dirty="0"/>
              <a:t>C#</a:t>
            </a:r>
            <a:r>
              <a:rPr lang="ko-KR" altLang="en-US" dirty="0"/>
              <a:t>을 개발하게 됨</a:t>
            </a:r>
            <a:r>
              <a:rPr lang="en-US" altLang="ko-KR" dirty="0"/>
              <a:t>!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MS</a:t>
            </a:r>
            <a:r>
              <a:rPr lang="ko-KR" altLang="en-US" dirty="0"/>
              <a:t>에서 우리만의 </a:t>
            </a:r>
            <a:r>
              <a:rPr lang="en-US" altLang="ko-KR" dirty="0"/>
              <a:t>Java</a:t>
            </a:r>
            <a:r>
              <a:rPr lang="ko-KR" altLang="en-US" dirty="0"/>
              <a:t>를 만들자는 컨셉에서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Java</a:t>
            </a:r>
            <a:r>
              <a:rPr lang="ko-KR" altLang="en-US" dirty="0"/>
              <a:t>와 비슷한 문법을 가지고 있고</a:t>
            </a:r>
            <a:r>
              <a:rPr lang="en-US" altLang="ko-KR" dirty="0"/>
              <a:t>, .NET </a:t>
            </a:r>
            <a:r>
              <a:rPr lang="ko-KR" altLang="en-US" dirty="0"/>
              <a:t>플랫폼에서 작동하도록 설계되었습니다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(</a:t>
            </a:r>
            <a:r>
              <a:rPr lang="ko-KR" altLang="en-US" dirty="0"/>
              <a:t>뒤에 나옴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💡 </a:t>
            </a:r>
            <a:r>
              <a:rPr lang="en-US" altLang="ko-KR" dirty="0"/>
              <a:t>".NET"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마이크로소프트의 애플리케이션 개발 프레임워크로</a:t>
            </a:r>
            <a:r>
              <a:rPr lang="en-US" altLang="ko-KR" dirty="0"/>
              <a:t>, </a:t>
            </a:r>
            <a:r>
              <a:rPr lang="ko-KR" altLang="en-US" dirty="0"/>
              <a:t>다양한 언어</a:t>
            </a:r>
            <a:r>
              <a:rPr lang="en-US" altLang="ko-KR" dirty="0"/>
              <a:t>(C#, VB.NET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이용해 </a:t>
            </a:r>
            <a:r>
              <a:rPr lang="ko-KR" altLang="en-US" b="1" dirty="0"/>
              <a:t>윈도우</a:t>
            </a:r>
            <a:r>
              <a:rPr lang="en-US" altLang="ko-KR" b="1" dirty="0"/>
              <a:t>, </a:t>
            </a:r>
            <a:r>
              <a:rPr lang="ko-KR" altLang="en-US" b="1" dirty="0"/>
              <a:t>웹</a:t>
            </a:r>
            <a:r>
              <a:rPr lang="en-US" altLang="ko-KR" b="1" dirty="0"/>
              <a:t>, </a:t>
            </a:r>
            <a:r>
              <a:rPr lang="ko-KR" altLang="en-US" b="1" dirty="0"/>
              <a:t>모바일 앱</a:t>
            </a:r>
            <a:r>
              <a:rPr lang="ko-KR" altLang="en-US" dirty="0"/>
              <a:t>을 만들 수 있게 해주는 플랫폼입니다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마이크로소프트에서 개발한 만큼 마이크소프트에서 개발하고 배포하는 </a:t>
            </a:r>
            <a:r>
              <a:rPr lang="en-US" altLang="ko-KR" dirty="0"/>
              <a:t>IDE(</a:t>
            </a:r>
            <a:r>
              <a:rPr lang="ko-KR" altLang="en-US" dirty="0"/>
              <a:t>통합개발환경</a:t>
            </a:r>
            <a:r>
              <a:rPr lang="en-US" altLang="ko-KR" dirty="0"/>
              <a:t>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그게 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 </a:t>
            </a:r>
            <a:r>
              <a:rPr lang="ko-KR" altLang="en-US" dirty="0"/>
              <a:t>버전이 현재 기준으로 가장 널리 쓰이는 </a:t>
            </a:r>
            <a:r>
              <a:rPr lang="en-US" altLang="ko-KR" dirty="0"/>
              <a:t>LTS(</a:t>
            </a:r>
            <a:r>
              <a:rPr lang="ko-KR" altLang="en-US" dirty="0"/>
              <a:t>장기 지원</a:t>
            </a:r>
            <a:r>
              <a:rPr lang="en-US" altLang="ko-KR" dirty="0"/>
              <a:t>)(Long-Term Support) </a:t>
            </a:r>
            <a:r>
              <a:rPr lang="ko-KR" altLang="en-US" dirty="0"/>
              <a:t>버전임</a:t>
            </a:r>
            <a:endParaRPr lang="en-US" altLang="ko-KR" dirty="0"/>
          </a:p>
          <a:p>
            <a:r>
              <a:rPr lang="en-US" altLang="ko-KR" dirty="0"/>
              <a:t>.NET6 .NET8 </a:t>
            </a:r>
            <a:r>
              <a:rPr lang="ko-KR" altLang="en-US" dirty="0"/>
              <a:t>버전이 </a:t>
            </a:r>
            <a:r>
              <a:rPr lang="en-US" altLang="ko-KR" dirty="0"/>
              <a:t>LTS</a:t>
            </a:r>
            <a:r>
              <a:rPr lang="ko-KR" altLang="en-US" dirty="0"/>
              <a:t> 버전이다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다른걸</a:t>
            </a:r>
            <a:r>
              <a:rPr lang="ko-KR" altLang="en-US" dirty="0"/>
              <a:t> 눌렀다면 </a:t>
            </a:r>
            <a:r>
              <a:rPr lang="en-US" altLang="ko-KR" dirty="0"/>
              <a:t>VS </a:t>
            </a:r>
            <a:r>
              <a:rPr lang="ko-KR" altLang="en-US" dirty="0"/>
              <a:t>안에서 </a:t>
            </a:r>
            <a:r>
              <a:rPr lang="en-US" altLang="ko-KR" dirty="0"/>
              <a:t>“</a:t>
            </a:r>
            <a:r>
              <a:rPr lang="ko-KR" altLang="en-US" dirty="0"/>
              <a:t>도구</a:t>
            </a:r>
            <a:r>
              <a:rPr lang="en-US" altLang="ko-KR" dirty="0"/>
              <a:t>“ </a:t>
            </a:r>
            <a:r>
              <a:rPr lang="ko-KR" altLang="en-US" dirty="0"/>
              <a:t>탭</a:t>
            </a:r>
            <a:r>
              <a:rPr lang="en-US" altLang="ko-KR" dirty="0"/>
              <a:t> – “</a:t>
            </a:r>
            <a:r>
              <a:rPr lang="ko-KR" altLang="en-US" dirty="0"/>
              <a:t>도구 및 가져오기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오래된 버전 </a:t>
            </a:r>
            <a:r>
              <a:rPr lang="en-US" altLang="ko-KR" dirty="0" smtClean="0"/>
              <a:t>(2000</a:t>
            </a:r>
            <a:r>
              <a:rPr lang="ko-KR" altLang="en-US" dirty="0" smtClean="0"/>
              <a:t>년대 버전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일부 기술 </a:t>
            </a:r>
            <a:r>
              <a:rPr lang="ko-KR" altLang="en-US" dirty="0" err="1" smtClean="0"/>
              <a:t>미지원</a:t>
            </a:r>
            <a:endParaRPr lang="en-US" altLang="ko-KR" dirty="0" smtClean="0"/>
          </a:p>
          <a:p>
            <a:r>
              <a:rPr lang="en-US" altLang="ko-KR" dirty="0" smtClean="0"/>
              <a:t>4.7.2</a:t>
            </a:r>
            <a:r>
              <a:rPr lang="en-US" altLang="ko-KR" baseline="0" dirty="0" smtClean="0"/>
              <a:t> : </a:t>
            </a:r>
            <a:r>
              <a:rPr lang="ko-KR" altLang="en-US" dirty="0" smtClean="0"/>
              <a:t>사용 가능하나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4.8</a:t>
            </a:r>
            <a:r>
              <a:rPr lang="ko-KR" altLang="en-US" b="1" dirty="0" smtClean="0"/>
              <a:t>이 완전한 상위 호환</a:t>
            </a:r>
            <a:r>
              <a:rPr lang="ko-KR" altLang="en-US" dirty="0" smtClean="0"/>
              <a:t>이므로 굳이 선택할 이유 없음</a:t>
            </a:r>
            <a:endParaRPr lang="en-US" altLang="ko-KR" dirty="0" smtClean="0"/>
          </a:p>
          <a:p>
            <a:r>
              <a:rPr lang="en-US" altLang="ko-KR" dirty="0" smtClean="0"/>
              <a:t>4.8</a:t>
            </a:r>
            <a:r>
              <a:rPr lang="en-US" altLang="ko-KR" baseline="0" dirty="0" smtClean="0"/>
              <a:t> : </a:t>
            </a:r>
          </a:p>
          <a:p>
            <a:r>
              <a:rPr lang="ko-KR" altLang="en-US" dirty="0" smtClean="0"/>
              <a:t>✔️ 가장 최신 </a:t>
            </a:r>
            <a:r>
              <a:rPr lang="ko-KR" altLang="en-US" dirty="0" err="1" smtClean="0"/>
              <a:t>버전현재</a:t>
            </a:r>
            <a:r>
              <a:rPr lang="ko-KR" altLang="en-US" dirty="0" smtClean="0"/>
              <a:t> 기준 </a:t>
            </a:r>
            <a:r>
              <a:rPr lang="en-US" altLang="ko-KR" b="1" dirty="0" smtClean="0"/>
              <a:t>.NET Framework</a:t>
            </a:r>
            <a:r>
              <a:rPr lang="ko-KR" altLang="en-US" b="1" dirty="0" smtClean="0"/>
              <a:t>의 최종 버전</a:t>
            </a:r>
            <a:r>
              <a:rPr lang="ko-KR" altLang="en-US" dirty="0" smtClean="0"/>
              <a:t>입니다 </a:t>
            </a:r>
            <a:r>
              <a:rPr lang="en-US" altLang="ko-KR" dirty="0" smtClean="0"/>
              <a:t>(2025</a:t>
            </a:r>
            <a:r>
              <a:rPr lang="ko-KR" altLang="en-US" dirty="0" smtClean="0"/>
              <a:t>년에도 여전히 유지보수 중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✔️ </a:t>
            </a:r>
            <a:r>
              <a:rPr lang="ko-KR" altLang="en-US" dirty="0" smtClean="0"/>
              <a:t>안정성과 호환성</a:t>
            </a:r>
            <a:r>
              <a:rPr lang="en-US" altLang="ko-KR" dirty="0" smtClean="0"/>
              <a:t>Windows Forms, WPF </a:t>
            </a:r>
            <a:r>
              <a:rPr lang="ko-KR" altLang="en-US" dirty="0" smtClean="0"/>
              <a:t>등 대부분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기능이 </a:t>
            </a:r>
            <a:r>
              <a:rPr lang="ko-KR" altLang="en-US" b="1" dirty="0" smtClean="0"/>
              <a:t>완전히 지원</a:t>
            </a:r>
            <a:r>
              <a:rPr lang="ko-KR" altLang="en-US" dirty="0" smtClean="0"/>
              <a:t>됩니다</a:t>
            </a:r>
            <a:endParaRPr lang="en-US" altLang="ko-KR" dirty="0" smtClean="0"/>
          </a:p>
          <a:p>
            <a:r>
              <a:rPr lang="ko-KR" altLang="en-US" dirty="0" smtClean="0"/>
              <a:t>✔️ 교육 및 실습 자료인터넷이나 책에 있는 </a:t>
            </a:r>
            <a:r>
              <a:rPr lang="ko-KR" altLang="en-US" b="1" dirty="0" smtClean="0"/>
              <a:t>예제 코드 대부분과 호환</a:t>
            </a:r>
            <a:r>
              <a:rPr lang="ko-KR" altLang="en-US" dirty="0" smtClean="0"/>
              <a:t>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3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디자이너 화면이 떠있는데</a:t>
            </a:r>
            <a:r>
              <a:rPr lang="en-US" altLang="ko-KR" dirty="0"/>
              <a:t>, </a:t>
            </a:r>
            <a:r>
              <a:rPr lang="ko-KR" altLang="en-US" dirty="0"/>
              <a:t>단축키 </a:t>
            </a:r>
            <a:r>
              <a:rPr lang="en-US" altLang="ko-KR" dirty="0"/>
              <a:t>F7 </a:t>
            </a:r>
            <a:r>
              <a:rPr lang="ko-KR" altLang="en-US" dirty="0"/>
              <a:t>또는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View Code</a:t>
            </a:r>
            <a:r>
              <a:rPr lang="ko-KR" altLang="en-US" dirty="0"/>
              <a:t>를 해서 코드를 보는 것이 가능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View = Shift + F7</a:t>
            </a:r>
          </a:p>
          <a:p>
            <a:r>
              <a:rPr lang="ko-KR" altLang="en-US" dirty="0"/>
              <a:t>코드 </a:t>
            </a:r>
            <a:r>
              <a:rPr lang="en-US" altLang="ko-KR" dirty="0"/>
              <a:t>View = 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 파일을 </a:t>
            </a:r>
            <a:r>
              <a:rPr lang="ko-KR" altLang="en-US" dirty="0" err="1"/>
              <a:t>더블클릭해서</a:t>
            </a:r>
            <a:r>
              <a:rPr lang="ko-KR" altLang="en-US" dirty="0"/>
              <a:t> </a:t>
            </a:r>
            <a:r>
              <a:rPr lang="ko-KR" altLang="en-US" dirty="0" err="1"/>
              <a:t>열어야함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🔹 </a:t>
            </a:r>
            <a:r>
              <a:rPr lang="ko-KR" altLang="en-US" b="1" dirty="0"/>
              <a:t>솔루션</a:t>
            </a:r>
            <a:r>
              <a:rPr lang="en-US" altLang="ko-KR" b="1" dirty="0"/>
              <a:t>(Solution)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dirty="0"/>
              <a:t>여러 개의 </a:t>
            </a:r>
            <a:r>
              <a:rPr lang="ko-KR" altLang="en-US" b="1" dirty="0"/>
              <a:t>프로젝트</a:t>
            </a:r>
            <a:r>
              <a:rPr lang="ko-KR" altLang="en-US" dirty="0"/>
              <a:t>들을 하나로 묶어주는 </a:t>
            </a:r>
            <a:r>
              <a:rPr lang="en-US" altLang="ko-KR" b="1" dirty="0"/>
              <a:t>"</a:t>
            </a:r>
            <a:r>
              <a:rPr lang="ko-KR" altLang="en-US" b="1" dirty="0"/>
              <a:t>큰 단위</a:t>
            </a:r>
            <a:r>
              <a:rPr lang="en-US" altLang="ko-KR" b="1" dirty="0"/>
              <a:t>"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쉽게 말하면</a:t>
            </a:r>
            <a:r>
              <a:rPr lang="en-US" altLang="ko-KR" dirty="0"/>
              <a:t>, "</a:t>
            </a:r>
            <a:r>
              <a:rPr lang="ko-KR" altLang="en-US" b="1" dirty="0"/>
              <a:t>폴더 집합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b="1" dirty="0"/>
              <a:t>작업 묶음</a:t>
            </a:r>
            <a:r>
              <a:rPr lang="en-US" altLang="ko-KR" dirty="0"/>
              <a:t>"</a:t>
            </a:r>
            <a:r>
              <a:rPr lang="ko-KR" altLang="en-US" dirty="0"/>
              <a:t>이라고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sln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프로젝트</a:t>
            </a:r>
            <a:r>
              <a:rPr lang="en-US" altLang="ko-KR" b="1" dirty="0"/>
              <a:t>(Project)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실제로 </a:t>
            </a:r>
            <a:r>
              <a:rPr lang="ko-KR" altLang="en-US" b="1" dirty="0"/>
              <a:t>실행하거나 빌드할 대상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작품의 본체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csproj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파일</a:t>
            </a:r>
            <a:r>
              <a:rPr lang="en-US" altLang="ko-KR" b="1" dirty="0"/>
              <a:t>(File)</a:t>
            </a:r>
          </a:p>
          <a:p>
            <a:r>
              <a:rPr lang="ko-KR" altLang="en-US" dirty="0"/>
              <a:t>프로젝트 안에 들어있는 실제 </a:t>
            </a:r>
            <a:r>
              <a:rPr lang="ko-KR" altLang="en-US" b="1" dirty="0"/>
              <a:t>코드</a:t>
            </a:r>
            <a:r>
              <a:rPr lang="en-US" altLang="ko-KR" b="1" dirty="0"/>
              <a:t>, </a:t>
            </a:r>
            <a:r>
              <a:rPr lang="ko-KR" altLang="en-US" b="1" dirty="0"/>
              <a:t>이미지</a:t>
            </a:r>
            <a:r>
              <a:rPr lang="en-US" altLang="ko-KR" b="1" dirty="0"/>
              <a:t>, </a:t>
            </a:r>
            <a:r>
              <a:rPr lang="ko-KR" altLang="en-US" b="1" dirty="0"/>
              <a:t>리소스 등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그림 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Solution 'WindowsFormsApp1': </a:t>
            </a:r>
            <a:r>
              <a:rPr lang="ko-KR" altLang="en-US" dirty="0"/>
              <a:t>솔루션 전체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WindowsFormsApp1: </a:t>
            </a:r>
            <a:r>
              <a:rPr lang="ko-KR" altLang="en-US" dirty="0"/>
              <a:t>프로젝트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Properties: </a:t>
            </a:r>
            <a:r>
              <a:rPr lang="ko-KR" altLang="en-US" dirty="0"/>
              <a:t>프로젝트 정보 및 설정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References: </a:t>
            </a:r>
            <a:r>
              <a:rPr lang="ko-KR" altLang="en-US" dirty="0"/>
              <a:t>참조하고 있는 외부 라이브러리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App.config</a:t>
            </a:r>
            <a:r>
              <a:rPr lang="en-US" altLang="ko-KR" dirty="0"/>
              <a:t>: </a:t>
            </a:r>
            <a:r>
              <a:rPr lang="ko-KR" altLang="en-US" dirty="0"/>
              <a:t>설정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Form1.cs: </a:t>
            </a:r>
            <a:r>
              <a:rPr lang="ko-KR" altLang="en-US" dirty="0"/>
              <a:t>폼 디자인 및 이벤트 코드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Program.cs</a:t>
            </a:r>
            <a:r>
              <a:rPr lang="en-US" altLang="ko-KR" dirty="0"/>
              <a:t>: </a:t>
            </a:r>
            <a:r>
              <a:rPr lang="ko-KR" altLang="en-US" dirty="0"/>
              <a:t>메인 실행 파일</a:t>
            </a:r>
          </a:p>
          <a:p>
            <a:endParaRPr lang="en-US" altLang="ko-KR" dirty="0"/>
          </a:p>
          <a:p>
            <a:r>
              <a:rPr lang="en-US" altLang="ko-KR" dirty="0"/>
              <a:t>.vs </a:t>
            </a:r>
            <a:r>
              <a:rPr lang="ko-KR" altLang="en-US" dirty="0"/>
              <a:t>폴더는 </a:t>
            </a:r>
            <a:r>
              <a:rPr lang="en-US" altLang="ko-KR" dirty="0"/>
              <a:t>Visual Studio(</a:t>
            </a:r>
            <a:r>
              <a:rPr lang="ko-KR" altLang="en-US" dirty="0"/>
              <a:t>비주얼 스튜디오</a:t>
            </a:r>
            <a:r>
              <a:rPr lang="en-US" altLang="ko-KR" dirty="0"/>
              <a:t>)</a:t>
            </a:r>
            <a:r>
              <a:rPr lang="ko-KR" altLang="en-US" dirty="0"/>
              <a:t>에서 자동으로 생성하는 </a:t>
            </a:r>
            <a:r>
              <a:rPr lang="ko-KR" altLang="en-US" b="1" dirty="0"/>
              <a:t>숨겨진 설정 폴더</a:t>
            </a:r>
            <a:r>
              <a:rPr lang="en-US" altLang="ko-KR" b="1" dirty="0"/>
              <a:t> (</a:t>
            </a:r>
            <a:r>
              <a:rPr lang="ko-KR" altLang="en-US" b="1" dirty="0"/>
              <a:t>무시해도 됨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빌드 중 오류가 자꾸 날 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불필요한 빌드 산출물을 제거하고 싶을 때</a:t>
            </a:r>
            <a:endParaRPr lang="en-US" altLang="ko-KR" dirty="0"/>
          </a:p>
          <a:p>
            <a:r>
              <a:rPr lang="en-US" altLang="ko-KR" dirty="0"/>
              <a:t>    - bin/, obj/ </a:t>
            </a:r>
            <a:r>
              <a:rPr lang="ko-KR" altLang="en-US" dirty="0"/>
              <a:t>폴더안의 불필요한 파일을 없애고 싶을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프로젝트 구조를 바꾼 후 깔끔하게 다시 빌드하고 싶을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  <a:r>
              <a:rPr lang="en-US" altLang="ko-KR" dirty="0"/>
              <a:t>: </a:t>
            </a:r>
            <a:r>
              <a:rPr lang="ko-KR" altLang="en-US" dirty="0"/>
              <a:t>작성한 코드를 기계어</a:t>
            </a:r>
            <a:r>
              <a:rPr lang="en-US" altLang="ko-KR" dirty="0"/>
              <a:t>(</a:t>
            </a:r>
            <a:r>
              <a:rPr lang="ko-KR" altLang="en-US" dirty="0"/>
              <a:t>실행 가능한 파일</a:t>
            </a:r>
            <a:r>
              <a:rPr lang="en-US" altLang="ko-KR" dirty="0"/>
              <a:t>)</a:t>
            </a:r>
            <a:r>
              <a:rPr lang="ko-KR" altLang="en-US" dirty="0"/>
              <a:t>로 변환하는 과정</a:t>
            </a:r>
            <a:r>
              <a:rPr lang="en-US" altLang="ko-KR" dirty="0"/>
              <a:t>.</a:t>
            </a:r>
            <a:r>
              <a:rPr lang="ko-KR" altLang="en-US" dirty="0"/>
              <a:t> 이때</a:t>
            </a:r>
            <a:r>
              <a:rPr lang="en-US" altLang="ko-KR" dirty="0"/>
              <a:t>, </a:t>
            </a:r>
            <a:r>
              <a:rPr lang="ko-KR" altLang="en-US" dirty="0"/>
              <a:t>문법 오류도 함께 검사함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솔루션 빌드</a:t>
            </a:r>
            <a:r>
              <a:rPr lang="en-US" altLang="ko-KR" dirty="0"/>
              <a:t>* : </a:t>
            </a:r>
            <a:r>
              <a:rPr lang="ko-KR" altLang="en-US" dirty="0"/>
              <a:t>솔루션 안에 있는 모든 프로젝트들을 한 번에 빌드함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프로젝트가 있는 경우</a:t>
            </a:r>
            <a:r>
              <a:rPr lang="en-US" altLang="ko-KR" dirty="0"/>
              <a:t>, </a:t>
            </a:r>
            <a:r>
              <a:rPr lang="ko-KR" altLang="en-US" dirty="0"/>
              <a:t>전체를 컴파일하여 문법 오류가 있는지 확인 할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프로젝트 빌드</a:t>
            </a:r>
            <a:r>
              <a:rPr lang="en-US" altLang="ko-KR" dirty="0"/>
              <a:t>* : </a:t>
            </a:r>
            <a:r>
              <a:rPr lang="ko-KR" altLang="en-US" dirty="0"/>
              <a:t>현재 선택된 특정 프로젝트만 빌드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솔루션 전체가 아닌 부분적인 빌드를 하고 싶을 때 유용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0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필요에 따라 </a:t>
            </a:r>
            <a:r>
              <a:rPr lang="ko-KR" altLang="en-US" dirty="0" err="1" smtClean="0"/>
              <a:t>추천드리면</a:t>
            </a:r>
            <a:r>
              <a:rPr lang="en-US" altLang="ko-KR" dirty="0" smtClean="0"/>
              <a:t>,</a:t>
            </a:r>
          </a:p>
          <a:p>
            <a:r>
              <a:rPr lang="ko-KR" altLang="en-US" b="1" dirty="0" smtClean="0"/>
              <a:t>학생이나 신입 개발자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이 더 접근하기 쉽고 빠르게 결과물을 만들 수 있어 좋습니다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성능 제어나 하드웨어 접근이 중요한 프로젝트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이 필수입니다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3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en-US" altLang="ko-KR" dirty="0"/>
              <a:t>: “</a:t>
            </a:r>
            <a:r>
              <a:rPr lang="ko-KR" altLang="en-US" dirty="0"/>
              <a:t>버그</a:t>
            </a:r>
            <a:r>
              <a:rPr lang="en-US" altLang="ko-KR" dirty="0"/>
              <a:t>(bug)</a:t>
            </a:r>
            <a:r>
              <a:rPr lang="ko-KR" altLang="en-US" dirty="0"/>
              <a:t>를 제거한다</a:t>
            </a:r>
            <a:r>
              <a:rPr lang="en-US" altLang="ko-KR" dirty="0"/>
              <a:t>”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오류를 찾아내고 고치는 행위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어디서 문제인지 정확히 찾고</a:t>
            </a:r>
            <a:r>
              <a:rPr lang="en-US" altLang="ko-KR" dirty="0"/>
              <a:t>, </a:t>
            </a:r>
            <a:r>
              <a:rPr lang="ko-KR" altLang="en-US" dirty="0"/>
              <a:t>어떤 상황에서 문제가 생기는지 파악 </a:t>
            </a:r>
            <a:r>
              <a:rPr lang="ko-KR" altLang="en-US" dirty="0" err="1"/>
              <a:t>하는것이</a:t>
            </a:r>
            <a:r>
              <a:rPr lang="ko-KR" altLang="en-US" dirty="0"/>
              <a:t> 먼저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디버깅</a:t>
            </a:r>
            <a:r>
              <a:rPr lang="en-US" altLang="ko-KR" dirty="0"/>
              <a:t> : </a:t>
            </a:r>
            <a:r>
              <a:rPr lang="ko-KR" altLang="en-US" dirty="0" err="1"/>
              <a:t>디버그하는</a:t>
            </a:r>
            <a:r>
              <a:rPr lang="ko-KR" altLang="en-US" dirty="0"/>
              <a:t> 과정 전체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코드에서 오류의 원인을 추적하고 해결하는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4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작성 </a:t>
            </a:r>
            <a:r>
              <a:rPr lang="en-US" altLang="ko-KR" dirty="0"/>
              <a:t>-&gt; </a:t>
            </a:r>
            <a:r>
              <a:rPr lang="ko-KR" altLang="en-US" dirty="0"/>
              <a:t>빌드 </a:t>
            </a:r>
            <a:r>
              <a:rPr lang="en-US" altLang="ko-KR" dirty="0"/>
              <a:t>-&gt; </a:t>
            </a:r>
            <a:r>
              <a:rPr lang="ko-KR" altLang="en-US" dirty="0"/>
              <a:t>실행 전체 과정을 단계별로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작성 </a:t>
            </a:r>
            <a:r>
              <a:rPr lang="en-US" altLang="ko-KR" dirty="0"/>
              <a:t>-&gt; </a:t>
            </a:r>
            <a:r>
              <a:rPr lang="ko-KR" altLang="en-US" dirty="0"/>
              <a:t>빌드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 -&gt; </a:t>
            </a:r>
            <a:r>
              <a:rPr lang="ko-KR" altLang="en-US" dirty="0"/>
              <a:t>실행</a:t>
            </a:r>
            <a:r>
              <a:rPr lang="en-US" altLang="ko-KR" dirty="0"/>
              <a:t>(.exe) -&gt; </a:t>
            </a:r>
            <a:r>
              <a:rPr lang="ko-KR" altLang="en-US" dirty="0"/>
              <a:t>메모리에 로드 </a:t>
            </a:r>
            <a:r>
              <a:rPr lang="en-US" altLang="ko-KR" dirty="0"/>
              <a:t>-&gt; </a:t>
            </a:r>
            <a:r>
              <a:rPr lang="ko-KR" altLang="en-US" dirty="0"/>
              <a:t>기계어로 변환 </a:t>
            </a:r>
            <a:r>
              <a:rPr lang="en-US" altLang="ko-KR" dirty="0"/>
              <a:t>(JIT)</a:t>
            </a:r>
          </a:p>
          <a:p>
            <a:endParaRPr lang="en-US" altLang="ko-KR" dirty="0"/>
          </a:p>
          <a:p>
            <a:r>
              <a:rPr lang="en-US" altLang="ko-KR" dirty="0"/>
              <a:t>1. (.cs)</a:t>
            </a:r>
            <a:r>
              <a:rPr lang="ko-KR" altLang="en-US" dirty="0"/>
              <a:t>파일 코드 작성 </a:t>
            </a:r>
            <a:r>
              <a:rPr lang="en-US" altLang="ko-KR" dirty="0"/>
              <a:t>: </a:t>
            </a:r>
            <a:r>
              <a:rPr lang="ko-KR" altLang="en-US" dirty="0"/>
              <a:t>사람이 읽기 쉬운 형태이지만</a:t>
            </a:r>
            <a:r>
              <a:rPr lang="en-US" altLang="ko-KR" dirty="0"/>
              <a:t>, </a:t>
            </a:r>
            <a:r>
              <a:rPr lang="ko-KR" altLang="en-US" dirty="0"/>
              <a:t>컴퓨터는 바로 실습 할 수가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빌드</a:t>
            </a:r>
            <a:r>
              <a:rPr lang="en-US" altLang="ko-KR" dirty="0"/>
              <a:t>(Build) – </a:t>
            </a:r>
            <a:r>
              <a:rPr lang="ko-KR" altLang="en-US" dirty="0"/>
              <a:t>컴파일 포함</a:t>
            </a:r>
            <a:r>
              <a:rPr lang="en-US" altLang="ko-KR" dirty="0"/>
              <a:t>  : .cs</a:t>
            </a:r>
            <a:r>
              <a:rPr lang="ko-KR" altLang="en-US" dirty="0"/>
              <a:t> 코드를 빌드하면 </a:t>
            </a:r>
            <a:r>
              <a:rPr lang="en-US" altLang="ko-KR" dirty="0"/>
              <a:t>.exe </a:t>
            </a:r>
            <a:r>
              <a:rPr lang="ko-KR" altLang="en-US" dirty="0"/>
              <a:t>또는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컴파일러가 작동하여 </a:t>
            </a:r>
            <a:r>
              <a:rPr lang="en-US" altLang="ko-KR" dirty="0"/>
              <a:t>C# </a:t>
            </a:r>
            <a:r>
              <a:rPr lang="ko-KR" altLang="en-US" dirty="0"/>
              <a:t>코드를 **</a:t>
            </a:r>
            <a:r>
              <a:rPr lang="en-US" altLang="ko-KR" dirty="0"/>
              <a:t>CIL (</a:t>
            </a:r>
            <a:r>
              <a:rPr lang="ko-KR" altLang="en-US" dirty="0"/>
              <a:t>중간 언어</a:t>
            </a:r>
            <a:r>
              <a:rPr lang="en-US" altLang="ko-KR" dirty="0"/>
              <a:t>)**</a:t>
            </a:r>
            <a:r>
              <a:rPr lang="ko-KR" altLang="en-US" dirty="0"/>
              <a:t>로 변환합니다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 - </a:t>
            </a:r>
            <a:r>
              <a:rPr lang="en-US" altLang="ko-KR" b="1" dirty="0"/>
              <a:t>CIL (Common Intermediate Language)</a:t>
            </a:r>
            <a:r>
              <a:rPr lang="en-US" altLang="ko-KR" dirty="0"/>
              <a:t>: .NET </a:t>
            </a:r>
            <a:r>
              <a:rPr lang="ko-KR" altLang="en-US" dirty="0"/>
              <a:t>언어들이 공통으로 사용하는 중간 </a:t>
            </a:r>
            <a:r>
              <a:rPr lang="ko-KR" altLang="en-US" dirty="0" smtClean="0"/>
              <a:t>언어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  </a:t>
            </a:r>
            <a:r>
              <a:rPr lang="en-US" altLang="ko-KR" b="1" dirty="0" smtClean="0"/>
              <a:t> - </a:t>
            </a:r>
            <a:r>
              <a:rPr lang="ko-KR" altLang="en-US" b="1" dirty="0" smtClean="0"/>
              <a:t>결과물</a:t>
            </a:r>
            <a:r>
              <a:rPr lang="en-US" altLang="ko-KR" dirty="0" smtClean="0"/>
              <a:t>: WindowsFormsApp1.exe, WindowsFormsApp1.pdb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b="1" dirty="0" smtClean="0"/>
              <a:t>🔍 </a:t>
            </a:r>
            <a:r>
              <a:rPr lang="ko-KR" altLang="en-US" b="1" dirty="0" err="1" smtClean="0"/>
              <a:t>중간언어란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우리가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으로 작성한 코드는 바로 실행되지 않아요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먼저 </a:t>
            </a:r>
            <a:r>
              <a:rPr lang="en-US" altLang="ko-KR" b="1" dirty="0" smtClean="0"/>
              <a:t>CIL</a:t>
            </a:r>
            <a:r>
              <a:rPr lang="ko-KR" altLang="en-US" b="1" dirty="0" smtClean="0"/>
              <a:t>이라는 중간단계 코드로 변환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코드는 </a:t>
            </a:r>
            <a:r>
              <a:rPr lang="ko-KR" altLang="en-US" b="1" dirty="0" smtClean="0"/>
              <a:t>운영체제가 이해할 수 없고</a:t>
            </a:r>
            <a:r>
              <a:rPr lang="en-US" altLang="ko-KR" dirty="0" smtClean="0"/>
              <a:t>,</a:t>
            </a:r>
          </a:p>
          <a:p>
            <a:r>
              <a:rPr lang="en-US" altLang="ko-KR" b="1" dirty="0" smtClean="0"/>
              <a:t>CLR</a:t>
            </a:r>
            <a:r>
              <a:rPr lang="ko-KR" altLang="en-US" dirty="0" smtClean="0"/>
              <a:t>만 이해할 수 있는 특별한 언어입니다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나중에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이 이걸 보고 </a:t>
            </a:r>
            <a:r>
              <a:rPr lang="ko-KR" altLang="en-US" b="1" dirty="0" smtClean="0"/>
              <a:t>기계어로 다시 바꿔서 실행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📦 즉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C# → </a:t>
            </a:r>
            <a:r>
              <a:rPr lang="ko-KR" altLang="en-US" b="1" dirty="0" smtClean="0"/>
              <a:t>중간언어</a:t>
            </a:r>
            <a:r>
              <a:rPr lang="en-US" altLang="ko-KR" b="1" dirty="0" smtClean="0"/>
              <a:t>(CIL) → </a:t>
            </a:r>
            <a:r>
              <a:rPr lang="ko-KR" altLang="en-US" b="1" dirty="0" smtClean="0"/>
              <a:t>기계어</a:t>
            </a:r>
            <a:r>
              <a:rPr lang="ko-KR" altLang="en-US" dirty="0" smtClean="0"/>
              <a:t> 순으로 실행됩니다</a:t>
            </a:r>
            <a:r>
              <a:rPr lang="en-US" altLang="ko-KR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실행 </a:t>
            </a:r>
            <a:r>
              <a:rPr lang="en-US" altLang="ko-KR" dirty="0"/>
              <a:t>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 </a:t>
            </a:r>
            <a:r>
              <a:rPr lang="ko-KR" altLang="en-US" dirty="0"/>
              <a:t>파일 작동 시작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아직 기계어 실행이 아님</a:t>
            </a:r>
            <a:r>
              <a:rPr lang="en-US" altLang="ko-KR" dirty="0"/>
              <a:t>. -&gt; </a:t>
            </a:r>
            <a:r>
              <a:rPr lang="ko-KR" altLang="en-US" dirty="0"/>
              <a:t>아직 중간 언어 상태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RAM</a:t>
            </a:r>
            <a:r>
              <a:rPr lang="ko-KR" altLang="en-US" dirty="0"/>
              <a:t>에 로드 </a:t>
            </a:r>
            <a:r>
              <a:rPr lang="en-US" altLang="ko-KR" dirty="0"/>
              <a:t>-&gt; JIT </a:t>
            </a:r>
            <a:r>
              <a:rPr lang="ko-KR" altLang="en-US" dirty="0"/>
              <a:t>컴파일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</a:t>
            </a:r>
            <a:r>
              <a:rPr lang="ko-KR" altLang="en-US" dirty="0"/>
              <a:t>에 담긴 </a:t>
            </a:r>
            <a:r>
              <a:rPr lang="en-US" altLang="ko-KR" dirty="0"/>
              <a:t>CIL </a:t>
            </a:r>
            <a:r>
              <a:rPr lang="ko-KR" altLang="en-US" dirty="0"/>
              <a:t>코드가 </a:t>
            </a:r>
            <a:r>
              <a:rPr lang="en-US" altLang="ko-KR" dirty="0"/>
              <a:t>CLR( </a:t>
            </a:r>
            <a:r>
              <a:rPr lang="ko-KR" altLang="en-US" dirty="0"/>
              <a:t>공통 언어 런타임 </a:t>
            </a:r>
            <a:r>
              <a:rPr lang="en-US" altLang="ko-KR" dirty="0"/>
              <a:t>)</a:t>
            </a:r>
            <a:r>
              <a:rPr lang="ko-KR" altLang="en-US" dirty="0"/>
              <a:t>을 통해 메모리</a:t>
            </a:r>
            <a:r>
              <a:rPr lang="en-US" altLang="ko-KR" dirty="0"/>
              <a:t>(RAM)</a:t>
            </a:r>
            <a:r>
              <a:rPr lang="ko-KR" altLang="en-US" dirty="0"/>
              <a:t>에 </a:t>
            </a:r>
            <a:r>
              <a:rPr lang="ko-KR" altLang="en-US" dirty="0" err="1"/>
              <a:t>로드됨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CLR</a:t>
            </a:r>
            <a:r>
              <a:rPr lang="ko-KR" altLang="en-US" dirty="0"/>
              <a:t>이 내부적으로 </a:t>
            </a:r>
            <a:r>
              <a:rPr lang="en-US" altLang="ko-KR" dirty="0"/>
              <a:t>JIT(Just-In-Time) </a:t>
            </a:r>
            <a:r>
              <a:rPr lang="ko-KR" altLang="en-US" dirty="0"/>
              <a:t>컴파일러를 작동시켜</a:t>
            </a:r>
            <a:r>
              <a:rPr lang="en-US" altLang="ko-KR" dirty="0"/>
              <a:t>,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로드된 </a:t>
            </a:r>
            <a:r>
              <a:rPr lang="en-US" altLang="ko-KR" dirty="0"/>
              <a:t>CIL </a:t>
            </a:r>
            <a:r>
              <a:rPr lang="ko-KR" altLang="en-US" dirty="0"/>
              <a:t>코드를 실시간으로 기계어로 번역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그 후</a:t>
            </a:r>
            <a:r>
              <a:rPr lang="en-US" altLang="ko-KR" dirty="0"/>
              <a:t>, CPU</a:t>
            </a:r>
            <a:r>
              <a:rPr lang="ko-KR" altLang="en-US" dirty="0"/>
              <a:t>가 실행할 수 있는 진짜 코드로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회사이름 </a:t>
            </a:r>
            <a:r>
              <a:rPr lang="en-US" altLang="ko-KR" dirty="0"/>
              <a:t>: </a:t>
            </a:r>
            <a:r>
              <a:rPr lang="ko-KR" altLang="en-US" dirty="0" err="1"/>
              <a:t>핸들리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코드     </a:t>
            </a:r>
            <a:r>
              <a:rPr lang="en-US" altLang="ko-KR" dirty="0"/>
              <a:t>	</a:t>
            </a:r>
            <a:r>
              <a:rPr lang="ko-KR" altLang="en-US" dirty="0"/>
              <a:t>작성 </a:t>
            </a:r>
            <a:r>
              <a:rPr lang="en-US" altLang="ko-KR" dirty="0"/>
              <a:t>(.cs)</a:t>
            </a:r>
            <a:r>
              <a:rPr lang="ko-KR" altLang="en-US" dirty="0"/>
              <a:t>사람이 이해할 수 있는 </a:t>
            </a:r>
            <a:r>
              <a:rPr lang="en-US" altLang="ko-KR" dirty="0"/>
              <a:t>C#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빌드 </a:t>
            </a:r>
            <a:r>
              <a:rPr lang="en-US" altLang="ko-KR" dirty="0"/>
              <a:t>		(</a:t>
            </a:r>
            <a:r>
              <a:rPr lang="ko-KR" altLang="en-US" dirty="0"/>
              <a:t>컴파일 포함</a:t>
            </a:r>
            <a:r>
              <a:rPr lang="en-US" altLang="ko-KR" dirty="0"/>
              <a:t>)C# → CIL </a:t>
            </a:r>
            <a:r>
              <a:rPr lang="ko-KR" altLang="en-US" dirty="0"/>
              <a:t>중간 언어로 변환 → </a:t>
            </a:r>
            <a:r>
              <a:rPr lang="en-US" altLang="ko-KR" dirty="0"/>
              <a:t>.exe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실행  </a:t>
            </a:r>
            <a:r>
              <a:rPr lang="en-US" altLang="ko-KR" dirty="0"/>
              <a:t>		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프로그램을 실행하여 메모리에 올림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CLR → RAM</a:t>
            </a:r>
            <a:r>
              <a:rPr lang="ko-KR" altLang="en-US" dirty="0"/>
              <a:t>에 로드    </a:t>
            </a:r>
            <a:r>
              <a:rPr lang="en-US" altLang="ko-KR" dirty="0"/>
              <a:t>CIL </a:t>
            </a:r>
            <a:r>
              <a:rPr lang="ko-KR" altLang="en-US" dirty="0"/>
              <a:t>코드가 실행 준비됨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JIT </a:t>
            </a:r>
            <a:r>
              <a:rPr lang="ko-KR" altLang="en-US" dirty="0"/>
              <a:t>컴파일</a:t>
            </a:r>
            <a:r>
              <a:rPr lang="en-US" altLang="ko-KR" dirty="0"/>
              <a:t>	</a:t>
            </a:r>
            <a:r>
              <a:rPr lang="ko-KR" altLang="en-US" dirty="0"/>
              <a:t>중간 언어 → 기계어로 변환 → 실제 실행됨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80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컴퓨터는 기계어 즉</a:t>
            </a:r>
            <a:r>
              <a:rPr lang="en-US" altLang="ko-KR" dirty="0"/>
              <a:t>,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로만 구성된 언어를 이해할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C# </a:t>
            </a:r>
            <a:r>
              <a:rPr lang="ko-KR" altLang="en-US" dirty="0"/>
              <a:t>문법으로 작성된 소스 코드를 기계어로 번역해줄 필요가 있는데</a:t>
            </a:r>
            <a:r>
              <a:rPr lang="en-US" altLang="ko-KR" dirty="0"/>
              <a:t>, </a:t>
            </a:r>
            <a:r>
              <a:rPr lang="ko-KR" altLang="en-US" dirty="0"/>
              <a:t>이 번역 과정을 컴파일이라고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번역을 해주는 프로그램을 컴파일러라고 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컴파일 과정에서 보통은 중간에 소스 코드와 기계어의 중간에서 </a:t>
            </a:r>
            <a:r>
              <a:rPr lang="ko-KR" altLang="en-US" dirty="0" err="1"/>
              <a:t>어샘블리</a:t>
            </a:r>
            <a:r>
              <a:rPr lang="ko-KR" altLang="en-US" dirty="0"/>
              <a:t> 코드로 변환이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MSIL</a:t>
            </a:r>
            <a:r>
              <a:rPr lang="ko-KR" altLang="en-US" dirty="0"/>
              <a:t>도 엄밀히 말하면 조금 다르지만</a:t>
            </a:r>
            <a:r>
              <a:rPr lang="en-US" altLang="ko-KR" dirty="0"/>
              <a:t>, C# </a:t>
            </a:r>
            <a:r>
              <a:rPr lang="ko-KR" altLang="en-US" dirty="0"/>
              <a:t>컴파일 과정에서는 </a:t>
            </a:r>
            <a:r>
              <a:rPr lang="ko-KR" altLang="en-US" dirty="0" err="1"/>
              <a:t>어샘블리</a:t>
            </a:r>
            <a:r>
              <a:rPr lang="ko-KR" altLang="en-US" dirty="0"/>
              <a:t> 코드의 역할을 한다고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🔹 </a:t>
            </a:r>
            <a:r>
              <a:rPr lang="ko-KR" altLang="en-US" b="1" dirty="0" smtClean="0"/>
              <a:t>그 이미지에 보이는 알파벳들은 진짜로 실행되는 코드가 아니라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🔹 **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바이트값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을 사람이 보기 좋게 표현한 문자열</a:t>
            </a:r>
            <a:r>
              <a:rPr lang="en-US" altLang="ko-KR" dirty="0" smtClean="0"/>
              <a:t>"**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컴퓨터가 실제로 이해하는 건 여전히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1"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보이는 건 </a:t>
            </a:r>
            <a:r>
              <a:rPr lang="ko-KR" altLang="en-US" b="1" dirty="0" smtClean="0"/>
              <a:t>우리를 위한 해석 방식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0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1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8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한줄용</a:t>
            </a:r>
            <a:r>
              <a:rPr lang="ko-KR" altLang="en-US" dirty="0"/>
              <a:t> 주석 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 err="1"/>
              <a:t>여러줄용</a:t>
            </a:r>
            <a:r>
              <a:rPr lang="ko-KR" altLang="en-US" dirty="0"/>
              <a:t> 주석 </a:t>
            </a:r>
            <a:r>
              <a:rPr lang="en-US" altLang="ko-KR" dirty="0"/>
              <a:t>/* 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64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Windows Forms</a:t>
            </a:r>
            <a:r>
              <a:rPr lang="ko-KR" altLang="en-US" dirty="0"/>
              <a:t>의 </a:t>
            </a:r>
            <a:r>
              <a:rPr lang="en-US" altLang="ko-KR" dirty="0" err="1"/>
              <a:t>TextBox</a:t>
            </a:r>
            <a:r>
              <a:rPr lang="ko-KR" altLang="en-US" dirty="0"/>
              <a:t>에서는 </a:t>
            </a:r>
            <a:r>
              <a:rPr lang="en-US" altLang="ko-KR" dirty="0"/>
              <a:t>\r\n</a:t>
            </a:r>
            <a:r>
              <a:rPr lang="ko-KR" altLang="en-US" dirty="0"/>
              <a:t>을 함께 써야 </a:t>
            </a:r>
            <a:r>
              <a:rPr lang="ko-KR" altLang="en-US" dirty="0" err="1"/>
              <a:t>줄바꿈이</a:t>
            </a:r>
            <a:r>
              <a:rPr lang="ko-KR" altLang="en-US" dirty="0"/>
              <a:t> 정확하게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5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 제공하는 대화형 콘솔 환경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한 줄씩 </a:t>
            </a:r>
            <a:r>
              <a:rPr lang="en-US" altLang="ko-KR" dirty="0"/>
              <a:t>C# </a:t>
            </a:r>
            <a:r>
              <a:rPr lang="ko-KR" altLang="en-US" dirty="0"/>
              <a:t>코드를 입력하고 즉시 실행 결과를 확인할 수 있는 도구임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테스트용 </a:t>
            </a:r>
            <a:r>
              <a:rPr lang="en-US" altLang="ko-KR" dirty="0"/>
              <a:t>(</a:t>
            </a:r>
            <a:r>
              <a:rPr lang="ko-KR" altLang="en-US" dirty="0"/>
              <a:t>짧은 코드 실험</a:t>
            </a:r>
            <a:r>
              <a:rPr lang="en-US" altLang="ko-KR" dirty="0"/>
              <a:t>, </a:t>
            </a:r>
            <a:r>
              <a:rPr lang="ko-KR" altLang="en-US" dirty="0"/>
              <a:t>변수 테스트 등에 좋음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IME </a:t>
            </a:r>
            <a:r>
              <a:rPr lang="ko-KR" altLang="en-US" dirty="0"/>
              <a:t>오류가 많음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C# Interactive</a:t>
            </a:r>
            <a:r>
              <a:rPr lang="ko-KR" altLang="en-US" dirty="0"/>
              <a:t>가 한글 조합 상태를 지원하지 못함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&gt; </a:t>
            </a:r>
            <a:r>
              <a:rPr lang="ko-KR" altLang="en-US" dirty="0"/>
              <a:t>메모장</a:t>
            </a:r>
            <a:r>
              <a:rPr lang="en-US" altLang="ko-KR" dirty="0"/>
              <a:t>/</a:t>
            </a:r>
            <a:r>
              <a:rPr lang="ko-KR" altLang="en-US" dirty="0"/>
              <a:t>편집기에서 입력 후 복사</a:t>
            </a:r>
            <a:r>
              <a:rPr lang="en-US" altLang="ko-KR" dirty="0"/>
              <a:t>-</a:t>
            </a:r>
            <a:r>
              <a:rPr lang="ko-KR" altLang="en-US" dirty="0"/>
              <a:t>붙여넣기</a:t>
            </a:r>
            <a:r>
              <a:rPr lang="en-US" altLang="ko-KR" dirty="0"/>
              <a:t>, </a:t>
            </a:r>
            <a:r>
              <a:rPr lang="ko-KR" altLang="en-US"/>
              <a:t>또는 콘솔 앱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9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FC02-32DF-161A-4569-A8F4BBA6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864A04-1EF8-1062-E7DC-E7FFF49B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91463-0D86-027C-A291-4B7D8019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도 정적 타입의 언어</a:t>
            </a:r>
            <a:r>
              <a:rPr lang="en-US" altLang="ko-KR" dirty="0"/>
              <a:t>, </a:t>
            </a:r>
            <a:r>
              <a:rPr lang="ko-KR" altLang="en-US" dirty="0"/>
              <a:t>데이터 타입을 정확하게 명시해주지 않으면 실행도 못하고 오류가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정적 타입 언어가 한 편으로는 개발에 있어 신뢰성과 직관성이 있기 때문에 자바스크립트에서 파생되어 타입스크립트가 나왔고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파이썬에서도</a:t>
            </a:r>
            <a:r>
              <a:rPr lang="ko-KR" altLang="en-US" dirty="0"/>
              <a:t> 데이터 형식을 명시할 수 있는 옵션이 </a:t>
            </a:r>
            <a:r>
              <a:rPr lang="en-US" altLang="ko-KR" dirty="0"/>
              <a:t>3.5 </a:t>
            </a:r>
            <a:r>
              <a:rPr lang="ko-KR" altLang="en-US" dirty="0"/>
              <a:t>버전에서 추가되었음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2BAB-D22B-482A-A53B-EDC7FEFB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36C5-6891-D9CB-650A-AC495BE78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A2EA48-FF6E-080A-CF72-D1CFD496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6723D-4BFE-E03D-B178-61381D1E4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BE2D0-22CB-0A7D-215A-7E4CA317D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배우다 보면 반드시 만나게 되는 것이 바로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닷넷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실제로 실행시켜주는 기반 환경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개발자가 다양한 프로그램을 쉽게 만들 수 있도록 도와주는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Microsoft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만든 프로그래밍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운영 체제에서 기본적으로 실행할 수 있는 데스크톱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및 모바일 애플리케이션 빌드를 위한 오픈 소스 플랫폼입니다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여러 언어를 지원하는 통합 실행 환경이다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r>
              <a:rPr lang="ko-KR" altLang="en-US" dirty="0" smtClean="0"/>
              <a:t>플랫폼이란</a:t>
            </a:r>
            <a:r>
              <a:rPr lang="en-US" altLang="ko-KR" dirty="0" smtClean="0"/>
              <a:t>?!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어떤 프로그램을 만들고 실행할 수 있게 도와주는 ‘기반 환경’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개발자가 프로그램을 만들 수 있도록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등을 모아놓은 </a:t>
            </a:r>
            <a:r>
              <a:rPr lang="en-US" altLang="ko-KR" dirty="0" smtClean="0"/>
              <a:t>'</a:t>
            </a:r>
            <a:r>
              <a:rPr lang="ko-KR" altLang="en-US" dirty="0" smtClean="0"/>
              <a:t>토대</a:t>
            </a:r>
            <a:r>
              <a:rPr lang="en-US" altLang="ko-KR" dirty="0" smtClean="0"/>
              <a:t>’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정말 간단하게 설명하자면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주방을 </a:t>
            </a:r>
            <a:r>
              <a:rPr lang="ko-KR" altLang="en-US" dirty="0" err="1" smtClean="0"/>
              <a:t>일컫음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개발자는 요리사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주방은 가스레인지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냄비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조리대 등이 잘 갖춰져 있음</a:t>
            </a:r>
            <a:r>
              <a:rPr lang="en-US" altLang="ko-KR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이 덕에 요리사는 재료만 있으면 바로 요리가 가능한 것</a:t>
            </a:r>
            <a:r>
              <a:rPr lang="en-US" altLang="ko-KR" dirty="0" smtClean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🔄 </a:t>
            </a:r>
            <a:r>
              <a:rPr lang="en-US" altLang="ko-KR" b="1" dirty="0"/>
              <a:t>.NET</a:t>
            </a:r>
            <a:r>
              <a:rPr lang="ko-KR" altLang="en-US" b="1" dirty="0"/>
              <a:t>에서의 공통 실행 과정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개발자가 </a:t>
            </a:r>
            <a:r>
              <a:rPr lang="en-US" altLang="ko-KR" dirty="0"/>
              <a:t>C#, F#, VB </a:t>
            </a:r>
            <a:r>
              <a:rPr lang="ko-KR" altLang="en-US" dirty="0"/>
              <a:t>중 하나로 코드를 작성합니다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코드는 </a:t>
            </a:r>
            <a:r>
              <a:rPr lang="ko-KR" altLang="en-US" b="1" dirty="0" err="1"/>
              <a:t>컴파일</a:t>
            </a:r>
            <a:r>
              <a:rPr lang="ko-KR" altLang="en-US" dirty="0" err="1"/>
              <a:t>되어</a:t>
            </a:r>
            <a:r>
              <a:rPr lang="ko-KR" altLang="en-US" dirty="0"/>
              <a:t> **중간 언어</a:t>
            </a:r>
            <a:r>
              <a:rPr lang="en-US" altLang="ko-KR" dirty="0"/>
              <a:t>(IL, Intermediate Language)**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중간 언어는 </a:t>
            </a:r>
            <a:r>
              <a:rPr lang="en-US" altLang="ko-KR" dirty="0"/>
              <a:t>.NET </a:t>
            </a:r>
            <a:r>
              <a:rPr lang="ko-KR" altLang="en-US" dirty="0"/>
              <a:t>안의 **</a:t>
            </a:r>
            <a:r>
              <a:rPr lang="en-US" altLang="ko-KR" dirty="0"/>
              <a:t>CLR(Common Language Runtime)**</a:t>
            </a:r>
            <a:r>
              <a:rPr lang="ko-KR" altLang="en-US" dirty="0"/>
              <a:t>이 **실제 실행 가능한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바꿔 실행합니다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언어로 개발하든 </a:t>
            </a:r>
            <a:r>
              <a:rPr lang="en-US" altLang="ko-KR" dirty="0"/>
              <a:t>.NET</a:t>
            </a:r>
            <a:r>
              <a:rPr lang="ko-KR" altLang="en-US" dirty="0"/>
              <a:t>이라는 같은 엔진에서 돌아간다</a:t>
            </a:r>
            <a:r>
              <a:rPr lang="en-US" altLang="ko-KR" dirty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.NET </a:t>
            </a:r>
            <a:r>
              <a:rPr lang="ko-KR" altLang="en-US" dirty="0"/>
              <a:t>기술 스택 구조를 시각적으로 표현한 아키텍처 다이어그램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전체 구조 개요</a:t>
            </a:r>
            <a:r>
              <a:rPr lang="en-US" altLang="ko-KR" dirty="0"/>
              <a:t> &gt;</a:t>
            </a:r>
          </a:p>
          <a:p>
            <a:r>
              <a:rPr lang="en-US" altLang="ko-KR" dirty="0"/>
              <a:t>.NET Framework –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.NET Core – (</a:t>
            </a:r>
            <a:r>
              <a:rPr lang="ko-KR" altLang="en-US" dirty="0"/>
              <a:t>초록색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.Xamarin – (</a:t>
            </a:r>
            <a:r>
              <a:rPr lang="ko-KR" altLang="en-US" dirty="0"/>
              <a:t>보라색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세 가지 플랫폼은 각각 다양한 운영체제와 환경을 타겟으로 하는 애플리케이션을 만들기 위해 사용됨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밑에 공통적으로 </a:t>
            </a:r>
            <a:r>
              <a:rPr lang="en-US" altLang="ko-KR" dirty="0"/>
              <a:t>.NET Standard Library </a:t>
            </a:r>
            <a:r>
              <a:rPr lang="ko-KR" altLang="en-US" dirty="0"/>
              <a:t>와 </a:t>
            </a:r>
            <a:r>
              <a:rPr lang="en-US" altLang="ko-KR" dirty="0"/>
              <a:t>Common Infrastructure </a:t>
            </a:r>
            <a:r>
              <a:rPr lang="ko-KR" altLang="en-US" dirty="0"/>
              <a:t>를 공유함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위쪽 </a:t>
            </a:r>
            <a:r>
              <a:rPr lang="en-US" altLang="ko-KR" dirty="0"/>
              <a:t>&gt; : App Models</a:t>
            </a:r>
          </a:p>
          <a:p>
            <a:pPr>
              <a:buNone/>
            </a:pPr>
            <a:r>
              <a:rPr lang="ko-KR" altLang="en-US" dirty="0"/>
              <a:t>사용자가 실제로 애플리케이션을 만들 때 사용하는 인터페이스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“UI”</a:t>
            </a:r>
            <a:r>
              <a:rPr lang="ko-KR" altLang="en-US" dirty="0"/>
              <a:t>나 웹 서버 등을 의미함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.NET Framework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WPF (Windows Presentation Foundation)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데스크탑용 </a:t>
            </a:r>
            <a:r>
              <a:rPr lang="en-US" altLang="ko-KR" dirty="0"/>
              <a:t>GUI </a:t>
            </a:r>
            <a:r>
              <a:rPr lang="ko-KR" altLang="en-US" dirty="0"/>
              <a:t>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Windows 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오래된 </a:t>
            </a:r>
            <a:r>
              <a:rPr lang="en-US" altLang="ko-KR" dirty="0"/>
              <a:t>GUI </a:t>
            </a:r>
            <a:r>
              <a:rPr lang="ko-KR" altLang="en-US" dirty="0"/>
              <a:t>앱 방식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웹 애플리케이션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b="1" dirty="0"/>
              <a:t>.NET Core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UWP (Universal Windows Platform)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용 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 Core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크로스플랫폼 웹 앱 및 </a:t>
            </a:r>
            <a:r>
              <a:rPr lang="en-US" altLang="ko-KR" dirty="0"/>
              <a:t>API </a:t>
            </a:r>
            <a:r>
              <a:rPr lang="ko-KR" altLang="en-US" dirty="0"/>
              <a:t>개발 </a:t>
            </a:r>
            <a:r>
              <a:rPr lang="en-US" altLang="ko-KR" dirty="0"/>
              <a:t>(</a:t>
            </a:r>
            <a:r>
              <a:rPr lang="ko-KR" altLang="en-US" dirty="0"/>
              <a:t>빠르고 유연함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Xamarin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Xamarin.iOS</a:t>
            </a:r>
            <a:r>
              <a:rPr lang="en-US" altLang="ko-KR" b="1" dirty="0"/>
              <a:t> / </a:t>
            </a:r>
            <a:r>
              <a:rPr lang="en-US" altLang="ko-KR" b="1" dirty="0" err="1"/>
              <a:t>Xamarin.Android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네이티브 모바일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코드를 기반으로 다양한 플랫폼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Xamarin.Mac</a:t>
            </a:r>
            <a:r>
              <a:rPr lang="ko-KR" altLang="en-US" dirty="0"/>
              <a:t> </a:t>
            </a:r>
            <a:r>
              <a:rPr lang="en-US" altLang="ko-KR" dirty="0"/>
              <a:t>– macOS</a:t>
            </a:r>
            <a:r>
              <a:rPr lang="ko-KR" altLang="en-US" dirty="0"/>
              <a:t>용 앱 개발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Base Libraries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모든 플랫폼은 각각의 기본 클래스 라이브러리를 가지고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문자열 처리</a:t>
            </a:r>
            <a:r>
              <a:rPr lang="en-US" altLang="ko-KR" dirty="0"/>
              <a:t>, </a:t>
            </a:r>
            <a:r>
              <a:rPr lang="ko-KR" altLang="en-US" dirty="0"/>
              <a:t>날짜 계산</a:t>
            </a:r>
            <a:r>
              <a:rPr lang="en-US" altLang="ko-KR" dirty="0"/>
              <a:t>, </a:t>
            </a:r>
            <a:r>
              <a:rPr lang="ko-KR" altLang="en-US" dirty="0"/>
              <a:t>파일 입출력 같은 기본 기능이 여기에 포함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라이브러리들은 </a:t>
            </a:r>
            <a:r>
              <a:rPr lang="en-US" altLang="ko-KR" dirty="0"/>
              <a:t>.NET Standard Library</a:t>
            </a:r>
            <a:r>
              <a:rPr lang="ko-KR" altLang="en-US" dirty="0"/>
              <a:t>를 통해 공통적으로 공유 가능한 </a:t>
            </a:r>
            <a:r>
              <a:rPr lang="en-US" altLang="ko-KR" dirty="0"/>
              <a:t>API </a:t>
            </a:r>
            <a:r>
              <a:rPr lang="ko-KR" altLang="en-US" dirty="0"/>
              <a:t>들을 정의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.NET Standard Library (.NET</a:t>
            </a:r>
            <a:r>
              <a:rPr lang="ko-KR" altLang="en-US" dirty="0"/>
              <a:t> 표준 라이브러리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핵심개념</a:t>
            </a:r>
            <a:r>
              <a:rPr lang="en-US" altLang="ko-KR" dirty="0"/>
              <a:t>! : .NET Standard</a:t>
            </a:r>
            <a:r>
              <a:rPr lang="ko-KR" altLang="en-US" dirty="0"/>
              <a:t>는 서로 다른 플랫폼 간에 공통으로 사용할 수 있는 </a:t>
            </a:r>
            <a:r>
              <a:rPr lang="en-US" altLang="ko-KR" dirty="0"/>
              <a:t>API </a:t>
            </a:r>
            <a:r>
              <a:rPr lang="ko-KR" altLang="en-US" dirty="0"/>
              <a:t>집합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코드가 여러 플랫폼에서 재사용되도록 하는 표준화된 라이브러리 계약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더 쉽게 말하면</a:t>
            </a:r>
            <a:r>
              <a:rPr lang="en-US" altLang="ko-KR" dirty="0"/>
              <a:t>, </a:t>
            </a:r>
            <a:r>
              <a:rPr lang="ko-KR" altLang="en-US" dirty="0"/>
              <a:t>여기 정의된 </a:t>
            </a:r>
            <a:r>
              <a:rPr lang="en-US" altLang="ko-KR" dirty="0"/>
              <a:t>API</a:t>
            </a:r>
            <a:r>
              <a:rPr lang="ko-KR" altLang="en-US" dirty="0"/>
              <a:t>들은 모든 </a:t>
            </a:r>
            <a:r>
              <a:rPr lang="en-US" altLang="ko-KR" dirty="0"/>
              <a:t>.NET </a:t>
            </a:r>
            <a:r>
              <a:rPr lang="ko-KR" altLang="en-US" dirty="0"/>
              <a:t>플랫폼에서 작동해야 해</a:t>
            </a:r>
            <a:r>
              <a:rPr lang="en-US" altLang="ko-KR" dirty="0"/>
              <a:t>! </a:t>
            </a:r>
            <a:r>
              <a:rPr lang="ko-KR" altLang="en-US" dirty="0"/>
              <a:t>라는 약속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= .NET Framework, .NET Core, Xamarin </a:t>
            </a:r>
            <a:r>
              <a:rPr lang="ko-KR" altLang="en-US" dirty="0"/>
              <a:t>등 어디서든 사용 가능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용어 해석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Platform Agnostic</a:t>
            </a:r>
            <a:r>
              <a:rPr lang="en-US" altLang="ko-KR" dirty="0"/>
              <a:t>: </a:t>
            </a:r>
            <a:r>
              <a:rPr lang="ko-KR" altLang="en-US" dirty="0"/>
              <a:t>특정 플랫폼에 종속되지 않는다는 의미입니다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.NET Platform Standard</a:t>
            </a:r>
            <a:r>
              <a:rPr lang="en-US" altLang="ko-KR" dirty="0"/>
              <a:t>: .NET Standard</a:t>
            </a:r>
            <a:r>
              <a:rPr lang="ko-KR" altLang="en-US" dirty="0"/>
              <a:t>의 기술적인 정의 또는 계약</a:t>
            </a:r>
            <a:r>
              <a:rPr lang="en-US" altLang="ko-KR" dirty="0"/>
              <a:t>(contract)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끝 </a:t>
            </a:r>
            <a:r>
              <a:rPr lang="en-US" altLang="ko-KR" dirty="0"/>
              <a:t>&gt; : Common Infrastructure (</a:t>
            </a:r>
            <a:r>
              <a:rPr lang="ko-KR" altLang="en-US" dirty="0"/>
              <a:t>공통 인프라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ko-KR" altLang="en-US" dirty="0"/>
              <a:t>모든 플랫폼이 공통으로 사용하는 기반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개발자가 신경 쓰지 않아도 동작하게끔</a:t>
            </a:r>
            <a:r>
              <a:rPr lang="en-US" altLang="ko-KR" dirty="0"/>
              <a:t>, .NET</a:t>
            </a:r>
            <a:r>
              <a:rPr lang="ko-KR" altLang="en-US" dirty="0"/>
              <a:t>이 내부에서 처리함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ko-KR" b="1" dirty="0"/>
              <a:t>.NET Framework : </a:t>
            </a:r>
            <a:r>
              <a:rPr lang="nl-NL" altLang="ko-KR" b="0" dirty="0"/>
              <a:t>windows </a:t>
            </a:r>
            <a:r>
              <a:rPr lang="ko-KR" altLang="en-US" b="0" dirty="0"/>
              <a:t>전용 데스크탑 및 웹 애플리케이션 개발 목적</a:t>
            </a:r>
            <a:endParaRPr lang="nl-NL" altLang="ko-KR" dirty="0"/>
          </a:p>
          <a:p>
            <a:r>
              <a:rPr lang="nl-NL" altLang="ko-KR" b="1" dirty="0"/>
              <a:t>.NET Core : </a:t>
            </a:r>
            <a:r>
              <a:rPr lang="ko-KR" altLang="en-US" b="0" dirty="0"/>
              <a:t>크로스 </a:t>
            </a:r>
            <a:r>
              <a:rPr lang="ko-KR" altLang="en-US" b="0" dirty="0" smtClean="0"/>
              <a:t>플랫폼 웹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콘솔 애플리케이션 개발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멀티플랫폼 </a:t>
            </a:r>
            <a:r>
              <a:rPr lang="en-US" altLang="ko-KR" b="0" dirty="0" smtClean="0"/>
              <a:t>– windows, </a:t>
            </a:r>
            <a:r>
              <a:rPr lang="en-US" altLang="ko-KR" b="0" dirty="0" err="1" smtClean="0"/>
              <a:t>linux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en-US" altLang="ko-KR" b="0" baseline="0" dirty="0" err="1" smtClean="0"/>
              <a:t>macOS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에서 작동</a:t>
            </a:r>
            <a:r>
              <a:rPr lang="en-US" altLang="ko-KR" b="0" baseline="0" dirty="0" smtClean="0"/>
              <a:t>)</a:t>
            </a:r>
            <a:endParaRPr lang="nl-NL" altLang="ko-KR" b="1" dirty="0"/>
          </a:p>
          <a:p>
            <a:r>
              <a:rPr lang="nl-NL" altLang="ko-KR" b="1" dirty="0"/>
              <a:t>Xamarin</a:t>
            </a:r>
            <a:r>
              <a:rPr lang="nl-NL" altLang="ko-KR" dirty="0"/>
              <a:t> : </a:t>
            </a:r>
            <a:r>
              <a:rPr lang="ko-KR" altLang="en-US" dirty="0"/>
              <a:t>모바일 앱 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, iOS) </a:t>
            </a:r>
            <a:r>
              <a:rPr lang="ko-KR" altLang="en-US" dirty="0"/>
              <a:t>및 일부 </a:t>
            </a:r>
            <a:r>
              <a:rPr lang="en-US" altLang="ko-KR" dirty="0"/>
              <a:t>Mac </a:t>
            </a:r>
            <a:r>
              <a:rPr lang="ko-KR" altLang="en-US" dirty="0"/>
              <a:t>앱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쉬운 예시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✨ </a:t>
            </a:r>
            <a:r>
              <a:rPr lang="en-US" altLang="ko-KR" dirty="0"/>
              <a:t>"JavaScript </a:t>
            </a:r>
            <a:r>
              <a:rPr lang="ko-KR" altLang="en-US" dirty="0"/>
              <a:t>개발을 하려면 </a:t>
            </a:r>
            <a:r>
              <a:rPr lang="en-US" altLang="ko-KR" dirty="0"/>
              <a:t>Node.js, Express, Babel, NPM,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등을 설치하죠</a:t>
            </a:r>
            <a:r>
              <a:rPr lang="en-US" altLang="ko-KR" dirty="0"/>
              <a:t>?"</a:t>
            </a:r>
          </a:p>
          <a:p>
            <a:pPr>
              <a:buNone/>
            </a:pPr>
            <a:r>
              <a:rPr lang="en-US" altLang="ko-KR" dirty="0"/>
              <a:t>.NET</a:t>
            </a:r>
            <a:r>
              <a:rPr lang="ko-KR" altLang="en-US" dirty="0"/>
              <a:t>은 그 모든 걸 하나로 묶어서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✨ "C#</a:t>
            </a:r>
            <a:r>
              <a:rPr lang="ko-KR" altLang="en-US" dirty="0"/>
              <a:t>으로 </a:t>
            </a:r>
            <a:r>
              <a:rPr lang="ko-KR" altLang="en-US" dirty="0" err="1"/>
              <a:t>웹앱도</a:t>
            </a:r>
            <a:r>
              <a:rPr lang="en-US" altLang="ko-KR" dirty="0"/>
              <a:t>, </a:t>
            </a:r>
            <a:r>
              <a:rPr lang="ko-KR" altLang="en-US" dirty="0"/>
              <a:t>데스크탑도</a:t>
            </a:r>
            <a:r>
              <a:rPr lang="en-US" altLang="ko-KR" dirty="0"/>
              <a:t>, </a:t>
            </a:r>
            <a:r>
              <a:rPr lang="ko-KR" altLang="en-US" dirty="0"/>
              <a:t>모바일도 만들 수 있도록 다 갖춰진 플랫폼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WinForms</a:t>
            </a:r>
            <a:r>
              <a:rPr lang="en-US" altLang="ko-KR" dirty="0" smtClean="0"/>
              <a:t>, WPF</a:t>
            </a:r>
            <a:r>
              <a:rPr lang="ko-KR" altLang="en-US" dirty="0" smtClean="0"/>
              <a:t>는 이제 **</a:t>
            </a:r>
            <a:r>
              <a:rPr lang="en-US" altLang="ko-KR" dirty="0" smtClean="0"/>
              <a:t>.NET 6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(.NET Core </a:t>
            </a:r>
            <a:r>
              <a:rPr lang="ko-KR" altLang="en-US" dirty="0" smtClean="0"/>
              <a:t>계열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에서도 지원됩니다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기존 </a:t>
            </a:r>
            <a:r>
              <a:rPr lang="ko-KR" altLang="en-US" b="1" dirty="0" err="1" smtClean="0"/>
              <a:t>레거시</a:t>
            </a:r>
            <a:r>
              <a:rPr lang="ko-KR" altLang="en-US" b="1" dirty="0" smtClean="0"/>
              <a:t> 시스템과 호환</a:t>
            </a:r>
            <a:r>
              <a:rPr lang="ko-KR" altLang="en-US" dirty="0" smtClean="0"/>
              <a:t>이 필요한 경우에는 여전히 </a:t>
            </a:r>
            <a:r>
              <a:rPr lang="en-US" altLang="ko-KR" dirty="0" smtClean="0"/>
              <a:t>.NET Framework</a:t>
            </a:r>
            <a:r>
              <a:rPr lang="ko-KR" altLang="en-US" dirty="0" smtClean="0"/>
              <a:t>가 편리합니다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https://www.notion.so/NET-vs-NET-Framework-1ded6fe891f280c38714c8af1f62cedc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</a:t>
            </a:r>
            <a:r>
              <a:rPr lang="en-US" altLang="ko-KR" b="1" dirty="0">
                <a:solidFill>
                  <a:srgbClr val="0070C0"/>
                </a:solidFill>
                <a:highlight>
                  <a:srgbClr val="00FFFF"/>
                </a:highlight>
              </a:rPr>
              <a:t>.NET </a:t>
            </a:r>
            <a:r>
              <a:rPr lang="en-US" altLang="ko-KR" b="1" dirty="0" err="1">
                <a:solidFill>
                  <a:srgbClr val="0070C0"/>
                </a:solidFill>
                <a:highlight>
                  <a:srgbClr val="00FFFF"/>
                </a:highlight>
              </a:rPr>
              <a:t>FrameWork</a:t>
            </a:r>
            <a:r>
              <a:rPr lang="ko-KR" altLang="en-US" dirty="0"/>
              <a:t>의 작동 원리를 시각적으로 설명한 그림</a:t>
            </a:r>
            <a:r>
              <a:rPr lang="en-US" altLang="ko-KR" dirty="0"/>
              <a:t>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C#,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F#, VB </a:t>
            </a:r>
            <a:r>
              <a:rPr lang="ko-KR" altLang="en-US" dirty="0">
                <a:sym typeface="Wingdings" panose="05000000000000000000" pitchFamily="2" charset="2"/>
              </a:rPr>
              <a:t>등 다양한 언어를 사용하는데도 하나의 닷넷 플랫폼에서 모두 호환되는 이유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r>
              <a:rPr lang="ko-KR" altLang="en-US" dirty="0">
                <a:sym typeface="Wingdings" panose="05000000000000000000" pitchFamily="2" charset="2"/>
              </a:rPr>
              <a:t>를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*</a:t>
            </a:r>
            <a:r>
              <a:rPr lang="ko-KR" altLang="en-US" dirty="0">
                <a:sym typeface="Wingdings" panose="05000000000000000000" pitchFamily="2" charset="2"/>
              </a:rPr>
              <a:t>큰 구조 흐름</a:t>
            </a:r>
            <a:r>
              <a:rPr lang="en-US" altLang="ko-KR" dirty="0">
                <a:sym typeface="Wingdings" panose="05000000000000000000" pitchFamily="2" charset="2"/>
              </a:rPr>
              <a:t>*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C#, F#, VB.NET </a:t>
            </a:r>
            <a:r>
              <a:rPr lang="ko-KR" altLang="en-US" dirty="0">
                <a:sym typeface="Wingdings" panose="05000000000000000000" pitchFamily="2" charset="2"/>
              </a:rPr>
              <a:t>코드 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각 언어별 컴파일러가 중간 언어</a:t>
            </a:r>
            <a:r>
              <a:rPr lang="en-US" altLang="ko-KR" dirty="0">
                <a:sym typeface="Wingdings" panose="05000000000000000000" pitchFamily="2" charset="2"/>
              </a:rPr>
              <a:t>(CIL)</a:t>
            </a:r>
            <a:r>
              <a:rPr lang="ko-KR" altLang="en-US" dirty="0">
                <a:sym typeface="Wingdings" panose="05000000000000000000" pitchFamily="2" charset="2"/>
              </a:rPr>
              <a:t>로 번역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CIL </a:t>
            </a:r>
            <a:r>
              <a:rPr lang="ko-KR" altLang="en-US" dirty="0">
                <a:sym typeface="Wingdings" panose="05000000000000000000" pitchFamily="2" charset="2"/>
              </a:rPr>
              <a:t>코드는 </a:t>
            </a:r>
            <a:r>
              <a:rPr lang="en-US" altLang="ko-KR" dirty="0">
                <a:sym typeface="Wingdings" panose="05000000000000000000" pitchFamily="2" charset="2"/>
              </a:rPr>
              <a:t>CLR</a:t>
            </a:r>
            <a:r>
              <a:rPr lang="ko-KR" altLang="en-US" dirty="0">
                <a:sym typeface="Wingdings" panose="05000000000000000000" pitchFamily="2" charset="2"/>
              </a:rPr>
              <a:t>이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최종적으로 머신 코드로 변환되어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📌 주요 용어 설명과 흐름</a:t>
            </a:r>
          </a:p>
          <a:p>
            <a:pPr>
              <a:buNone/>
            </a:pPr>
            <a:r>
              <a:rPr lang="en-US" altLang="ko-KR" b="1" dirty="0"/>
              <a:t>1. C#, F#, Visual Basic (VB.NET)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닷넷 프레임워크에서 사용 가능한 언어들입니다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서로 문법은 다르지만</a:t>
            </a:r>
            <a:r>
              <a:rPr lang="en-US" altLang="ko-KR" dirty="0"/>
              <a:t>, </a:t>
            </a:r>
            <a:r>
              <a:rPr lang="ko-KR" altLang="en-US" dirty="0"/>
              <a:t>공통된 구조</a:t>
            </a:r>
            <a:r>
              <a:rPr lang="en-US" altLang="ko-KR" dirty="0"/>
              <a:t>(CIL)</a:t>
            </a:r>
            <a:r>
              <a:rPr lang="ko-KR" altLang="en-US" dirty="0"/>
              <a:t>로 변환될 수 있기 때문에 </a:t>
            </a:r>
            <a:r>
              <a:rPr lang="ko-KR" altLang="en-US" b="1" dirty="0"/>
              <a:t>동일한 실행 환경에서 동작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2. Compiler (</a:t>
            </a:r>
            <a:r>
              <a:rPr lang="ko-KR" altLang="en-US" b="1" dirty="0"/>
              <a:t>컴파일러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언어별 코드를 </a:t>
            </a:r>
            <a:r>
              <a:rPr lang="en-US" altLang="ko-KR" b="1" dirty="0"/>
              <a:t>CIL (Common Intermediate Language)</a:t>
            </a:r>
            <a:r>
              <a:rPr lang="ko-KR" altLang="en-US" dirty="0"/>
              <a:t> 로 번역해주는 역할입니다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C# </a:t>
            </a:r>
            <a:r>
              <a:rPr lang="ko-KR" altLang="en-US" dirty="0"/>
              <a:t>컴파일러는 </a:t>
            </a:r>
            <a:r>
              <a:rPr lang="en-US" altLang="ko-KR" dirty="0"/>
              <a:t>.cs </a:t>
            </a:r>
            <a:r>
              <a:rPr lang="ko-KR" altLang="en-US" dirty="0"/>
              <a:t>파일을 </a:t>
            </a:r>
            <a:r>
              <a:rPr lang="en-US" altLang="ko-KR" b="1" dirty="0"/>
              <a:t>CIL</a:t>
            </a:r>
            <a:r>
              <a:rPr lang="ko-KR" altLang="en-US" b="1" dirty="0"/>
              <a:t>로 컴파일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CIL(Common Intermediate Language):</a:t>
            </a:r>
            <a:br>
              <a:rPr lang="en-US" altLang="ko-KR" dirty="0"/>
            </a:br>
            <a:r>
              <a:rPr lang="ko-KR" altLang="en-US" dirty="0"/>
              <a:t>닷넷에서 모든 언어가 공통으로 번역되는 </a:t>
            </a:r>
            <a:r>
              <a:rPr lang="ko-KR" altLang="en-US" b="1" dirty="0"/>
              <a:t>중간 언어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JVM</a:t>
            </a:r>
            <a:r>
              <a:rPr lang="ko-KR" altLang="en-US" dirty="0"/>
              <a:t>의 바이트코드와 비슷한 </a:t>
            </a:r>
            <a:r>
              <a:rPr lang="ko-KR" altLang="en-US" dirty="0" err="1"/>
              <a:t>역할이에요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3. CLR (Common Language Runtime)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</a:t>
            </a:r>
            <a:r>
              <a:rPr lang="ko-KR" altLang="en-US" dirty="0"/>
              <a:t>의 실행 엔진입니다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**CIL</a:t>
            </a:r>
            <a:r>
              <a:rPr lang="ko-KR" altLang="en-US" dirty="0"/>
              <a:t>을 최종적으로 머신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변환하고 실행합니다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또한 메모리 관리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보안 같은 기능도 맡고 있어요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CLR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JVM(Java Virtual Machine)</a:t>
            </a:r>
            <a:r>
              <a:rPr lang="ko-KR" altLang="en-US" dirty="0"/>
              <a:t>과 비슷한 개념입니다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4. Machine Code (</a:t>
            </a:r>
            <a:r>
              <a:rPr lang="ko-KR" altLang="en-US" b="1" dirty="0"/>
              <a:t>기계어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CPU</a:t>
            </a:r>
            <a:r>
              <a:rPr lang="ko-KR" altLang="en-US" dirty="0"/>
              <a:t>가 직접 이해할 수 있는 이진 코드입니다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최종적으로 컴퓨터가 실행하는 코드입니다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🌍 언어 비유로 보면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한국어</a:t>
            </a:r>
            <a:r>
              <a:rPr lang="en-US" altLang="ko-KR" b="1" dirty="0"/>
              <a:t>, </a:t>
            </a:r>
            <a:r>
              <a:rPr lang="ko-KR" altLang="en-US" b="1" dirty="0"/>
              <a:t>일본어</a:t>
            </a:r>
            <a:r>
              <a:rPr lang="en-US" altLang="ko-KR" b="1" dirty="0"/>
              <a:t>, </a:t>
            </a:r>
            <a:r>
              <a:rPr lang="ko-KR" altLang="en-US" b="1" dirty="0"/>
              <a:t>중국어</a:t>
            </a:r>
            <a:r>
              <a:rPr lang="ko-KR" altLang="en-US" dirty="0"/>
              <a:t> 👉 </a:t>
            </a:r>
            <a:r>
              <a:rPr lang="en-US" altLang="ko-KR" dirty="0"/>
              <a:t>C#, F#, VB.NET </a:t>
            </a:r>
            <a:r>
              <a:rPr lang="ko-KR" altLang="en-US" dirty="0"/>
              <a:t>같은 </a:t>
            </a:r>
            <a:r>
              <a:rPr lang="ko-KR" altLang="en-US" b="1" dirty="0"/>
              <a:t>프로그래밍 언어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영어</a:t>
            </a:r>
            <a:r>
              <a:rPr lang="ko-KR" altLang="en-US" dirty="0"/>
              <a:t> 👉 모든 언어가 번역되는 </a:t>
            </a:r>
            <a:r>
              <a:rPr lang="ko-KR" altLang="en-US" b="1" dirty="0"/>
              <a:t>중간 언어</a:t>
            </a:r>
            <a:r>
              <a:rPr lang="en-US" altLang="ko-KR" b="1" dirty="0"/>
              <a:t>(CIL)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(→ </a:t>
            </a:r>
            <a:r>
              <a:rPr lang="ko-KR" altLang="en-US" dirty="0"/>
              <a:t>다 같이 알아들을 수 있는 공통 언어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통역사</a:t>
            </a:r>
            <a:r>
              <a:rPr lang="ko-KR" altLang="en-US" dirty="0"/>
              <a:t> 👉 번역된 영어를 듣고 실제로 요리하는 </a:t>
            </a:r>
            <a:r>
              <a:rPr lang="en-US" altLang="ko-KR" b="1" dirty="0"/>
              <a:t>CLR (</a:t>
            </a:r>
            <a:r>
              <a:rPr lang="ko-KR" altLang="en-US" b="1" dirty="0"/>
              <a:t>실행 엔진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요리 결과물</a:t>
            </a:r>
            <a:r>
              <a:rPr lang="ko-KR" altLang="en-US" dirty="0"/>
              <a:t> 👉 </a:t>
            </a:r>
            <a:r>
              <a:rPr lang="en-US" altLang="ko-KR" dirty="0"/>
              <a:t>CPU</a:t>
            </a:r>
            <a:r>
              <a:rPr lang="ko-KR" altLang="en-US" dirty="0"/>
              <a:t>가 실행할 수 있는 </a:t>
            </a:r>
            <a:r>
              <a:rPr lang="ko-KR" altLang="en-US" b="1" dirty="0"/>
              <a:t>기계어</a:t>
            </a:r>
            <a:r>
              <a:rPr lang="en-US" altLang="ko-KR" b="1" dirty="0"/>
              <a:t>(Machine Code)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참고로 닷넷과 닷넷 프레임워크는 다른 것</a:t>
            </a:r>
            <a:r>
              <a:rPr lang="en-US" altLang="ko-KR" dirty="0"/>
              <a:t>!</a:t>
            </a:r>
          </a:p>
          <a:p>
            <a:pPr>
              <a:buNone/>
            </a:pPr>
            <a:r>
              <a:rPr lang="ko-KR" altLang="en-US" b="1" dirty="0"/>
              <a:t>🧩 </a:t>
            </a:r>
            <a:r>
              <a:rPr lang="en-US" altLang="ko-KR" b="1" dirty="0"/>
              <a:t>".NET"</a:t>
            </a:r>
            <a:r>
              <a:rPr lang="ko-KR" altLang="en-US" b="1" dirty="0"/>
              <a:t>은 플랫폼 전체 이름</a:t>
            </a:r>
          </a:p>
          <a:p>
            <a:pPr>
              <a:buNone/>
            </a:pPr>
            <a:r>
              <a:rPr lang="ko-KR" altLang="en-US" dirty="0"/>
              <a:t>여러 기술과 구성요소가 포함된 </a:t>
            </a:r>
            <a:r>
              <a:rPr lang="ko-KR" altLang="en-US" b="1" dirty="0"/>
              <a:t>우산 개념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Xamarin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ASP.NET Core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 모두를 통칭해서 </a:t>
            </a:r>
            <a:r>
              <a:rPr lang="en-US" altLang="ko-KR" b="1" dirty="0"/>
              <a:t>.NET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작성할 때 미리 객체 단위로 </a:t>
            </a:r>
            <a:r>
              <a:rPr lang="ko-KR" altLang="en-US" dirty="0" smtClean="0"/>
              <a:t>기능을 구분할 </a:t>
            </a:r>
            <a:r>
              <a:rPr lang="ko-KR" altLang="en-US" dirty="0"/>
              <a:t>필요가 있음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중심</a:t>
            </a:r>
            <a:r>
              <a:rPr lang="ko-KR" altLang="en-US" dirty="0"/>
              <a:t>에는 </a:t>
            </a:r>
            <a:r>
              <a:rPr lang="en-US" altLang="ko-KR" dirty="0"/>
              <a:t>C#</a:t>
            </a:r>
            <a:r>
              <a:rPr lang="ko-KR" altLang="en-US" dirty="0"/>
              <a:t>이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그로부터 </a:t>
            </a:r>
            <a:r>
              <a:rPr lang="en-US" altLang="ko-KR" b="1" dirty="0"/>
              <a:t>6</a:t>
            </a:r>
            <a:r>
              <a:rPr lang="ko-KR" altLang="en-US" b="1" dirty="0"/>
              <a:t>가지 주요 분야</a:t>
            </a:r>
            <a:r>
              <a:rPr lang="ko-KR" altLang="en-US" dirty="0"/>
              <a:t>로 갈라지며 각각의 기술로 연결됩니다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🌿 </a:t>
            </a:r>
            <a:r>
              <a:rPr lang="en-US" altLang="ko-KR" b="1" dirty="0"/>
              <a:t>C# </a:t>
            </a:r>
            <a:r>
              <a:rPr lang="ko-KR" altLang="en-US" b="1" dirty="0"/>
              <a:t>활용 분야 </a:t>
            </a:r>
            <a:r>
              <a:rPr lang="en-US" altLang="ko-KR" b="1" dirty="0"/>
              <a:t>6</a:t>
            </a:r>
            <a:r>
              <a:rPr lang="ko-KR" altLang="en-US" b="1" dirty="0"/>
              <a:t>가지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윈도우 애플리케이션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웹 개발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클라우드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모바일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게임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IoT</a:t>
            </a:r>
          </a:p>
          <a:p>
            <a:endParaRPr lang="en-US" altLang="ko-KR" dirty="0"/>
          </a:p>
          <a:p>
            <a:r>
              <a:rPr lang="en-US" altLang="ko-KR" dirty="0"/>
              <a:t>WPF - Windows Presentation Foundation</a:t>
            </a:r>
          </a:p>
          <a:p>
            <a:r>
              <a:rPr lang="ko-KR" altLang="en-US" dirty="0"/>
              <a:t>고급 데스크탑 </a:t>
            </a:r>
            <a:r>
              <a:rPr lang="en-US" altLang="ko-KR" dirty="0"/>
              <a:t>UI </a:t>
            </a:r>
            <a:r>
              <a:rPr lang="ko-KR" altLang="en-US" dirty="0"/>
              <a:t>개발 가능</a:t>
            </a:r>
            <a:r>
              <a:rPr lang="en-US" altLang="ko-KR" dirty="0"/>
              <a:t>, XAML</a:t>
            </a:r>
            <a:r>
              <a:rPr lang="ko-KR" altLang="en-US" dirty="0"/>
              <a:t>을 사용하여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MVVM </a:t>
            </a:r>
            <a:r>
              <a:rPr lang="ko-KR" altLang="en-US" dirty="0"/>
              <a:t>패턴과 잘 어울림</a:t>
            </a:r>
            <a:endParaRPr lang="en-US" altLang="ko-KR" dirty="0"/>
          </a:p>
          <a:p>
            <a:r>
              <a:rPr lang="ko-KR" altLang="en-US" dirty="0"/>
              <a:t>→ 디자인 요소가 많고 복잡한 앱에 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요약</a:t>
            </a:r>
            <a:r>
              <a:rPr lang="en-US" altLang="ko-KR" dirty="0"/>
              <a:t>: C#</a:t>
            </a:r>
            <a:r>
              <a:rPr lang="ko-KR" altLang="en-US" dirty="0"/>
              <a:t>으로 </a:t>
            </a:r>
            <a:r>
              <a:rPr lang="en-US" altLang="ko-KR" dirty="0"/>
              <a:t>Windows </a:t>
            </a:r>
            <a:r>
              <a:rPr lang="ko-KR" altLang="en-US" dirty="0"/>
              <a:t>앱을 만들려면 보통 </a:t>
            </a:r>
            <a:r>
              <a:rPr lang="en-US" altLang="ko-KR" b="1" dirty="0"/>
              <a:t>WPF</a:t>
            </a:r>
            <a:r>
              <a:rPr lang="ko-KR" altLang="en-US" b="1" dirty="0"/>
              <a:t>를 사용함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930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k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CAFE-1815-E878-75E7-A9A0499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4212-91ED-17AB-D71F-B9445F0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B832-9467-F22F-ECC0-0E5BD13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93BD-24DB-1C2B-AF6D-0E63A2A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2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593FC-4DB6-8B05-0819-B72136C7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3" y="190878"/>
            <a:ext cx="6430057" cy="6009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7F89D-A654-FEA1-8E95-69CA07053544}"/>
              </a:ext>
            </a:extLst>
          </p:cNvPr>
          <p:cNvSpPr/>
          <p:nvPr/>
        </p:nvSpPr>
        <p:spPr>
          <a:xfrm>
            <a:off x="5667768" y="763260"/>
            <a:ext cx="1330037" cy="521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개발 환경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6083E-8F1B-36D1-2EF0-12C69EC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1403662"/>
            <a:ext cx="10141527" cy="486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1934598" y="5214347"/>
            <a:ext cx="1171339" cy="264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C52BB-B249-32AB-0C38-DA78220BAF62}"/>
              </a:ext>
            </a:extLst>
          </p:cNvPr>
          <p:cNvSpPr txBox="1"/>
          <p:nvPr/>
        </p:nvSpPr>
        <p:spPr>
          <a:xfrm>
            <a:off x="5660578" y="769257"/>
            <a:ext cx="48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https://visualstudio.microsoft.com/ko/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7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22D02-9201-5B62-2184-1BECFE1A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70720"/>
            <a:ext cx="9042400" cy="456523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3529589" y="3220971"/>
            <a:ext cx="3207761" cy="8747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6431A-A25D-E3B3-086C-96CF03ED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1" y="920045"/>
            <a:ext cx="4124901" cy="4277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83075-A630-4C08-9E58-D1EE0730E7E4}"/>
              </a:ext>
            </a:extLst>
          </p:cNvPr>
          <p:cNvSpPr/>
          <p:nvPr/>
        </p:nvSpPr>
        <p:spPr>
          <a:xfrm>
            <a:off x="8298871" y="2536758"/>
            <a:ext cx="625976" cy="259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621F6-5B71-D947-AAD3-41EC509D5E0D}"/>
              </a:ext>
            </a:extLst>
          </p:cNvPr>
          <p:cNvSpPr/>
          <p:nvPr/>
        </p:nvSpPr>
        <p:spPr>
          <a:xfrm>
            <a:off x="10194669" y="1148669"/>
            <a:ext cx="634547" cy="27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69B0EF-935B-90E3-CB0C-BBEBDC8C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99" y="2019923"/>
            <a:ext cx="5111976" cy="3402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299F02-B3C2-BD1D-9E66-073995B1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7" y="2019923"/>
            <a:ext cx="5111978" cy="340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3799984" y="3798779"/>
            <a:ext cx="1821246" cy="5011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24CC-2A83-C906-3F7C-E7AAAF9B77DE}"/>
              </a:ext>
            </a:extLst>
          </p:cNvPr>
          <p:cNvSpPr/>
          <p:nvPr/>
        </p:nvSpPr>
        <p:spPr>
          <a:xfrm>
            <a:off x="8238414" y="2621144"/>
            <a:ext cx="2673929" cy="54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7" y="1507625"/>
            <a:ext cx="7227365" cy="48062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1011216" y="3910760"/>
            <a:ext cx="4233445" cy="5456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122389-B86F-7B21-872D-2D72DF97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6" y="1325563"/>
            <a:ext cx="6733493" cy="4652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5711911" y="1654987"/>
            <a:ext cx="1709088" cy="1526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643B0-4A98-1D06-0761-8170C9AE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53" y="1808174"/>
            <a:ext cx="4083495" cy="3039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C38CE-6B3B-6D22-EF28-E47641E9BC0A}"/>
              </a:ext>
            </a:extLst>
          </p:cNvPr>
          <p:cNvSpPr/>
          <p:nvPr/>
        </p:nvSpPr>
        <p:spPr>
          <a:xfrm>
            <a:off x="8827356" y="3084524"/>
            <a:ext cx="2896292" cy="2859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08127-756F-0A0E-5D98-DACA98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7" y="1558603"/>
            <a:ext cx="7005546" cy="4840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D7A1-EF9E-6858-4E23-7514CBAE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F67B-85D9-AF56-45E4-A9031E1F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26E54-4282-3AB7-1737-A560B3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D77D0-449E-2BC8-3A6E-8B6A73A53567}"/>
              </a:ext>
            </a:extLst>
          </p:cNvPr>
          <p:cNvSpPr/>
          <p:nvPr/>
        </p:nvSpPr>
        <p:spPr>
          <a:xfrm>
            <a:off x="785931" y="1579419"/>
            <a:ext cx="4602228" cy="367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 dirty="0"/>
              <a:t>솔루션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EF426-F844-CF2E-677C-86A9DD1E4C3E}"/>
              </a:ext>
            </a:extLst>
          </p:cNvPr>
          <p:cNvSpPr/>
          <p:nvPr/>
        </p:nvSpPr>
        <p:spPr>
          <a:xfrm>
            <a:off x="1052944" y="2285366"/>
            <a:ext cx="4108503" cy="1251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/>
              <a:t>프로젝트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algn="ctr"/>
            <a:r>
              <a:rPr lang="ko-KR" altLang="en-US"/>
              <a:t>소스 코드 및 리소스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E8CDCF-F77E-F522-768B-9308429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8" y="932319"/>
            <a:ext cx="3310265" cy="2604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8B184-E933-1B31-7F9F-19731F82D5C2}"/>
              </a:ext>
            </a:extLst>
          </p:cNvPr>
          <p:cNvSpPr/>
          <p:nvPr/>
        </p:nvSpPr>
        <p:spPr>
          <a:xfrm>
            <a:off x="1053906" y="3702658"/>
            <a:ext cx="4108503" cy="10442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프로젝트를 솔루션에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EB47-A116-B3D7-E730-F47905DA2116}"/>
              </a:ext>
            </a:extLst>
          </p:cNvPr>
          <p:cNvSpPr txBox="1"/>
          <p:nvPr/>
        </p:nvSpPr>
        <p:spPr>
          <a:xfrm>
            <a:off x="884172" y="5423911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단위로 프로그램이 실행됨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48082-DEA8-F90F-116A-83F30061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31" y="2921906"/>
            <a:ext cx="3987255" cy="2732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1E808-B958-74F3-9610-E8561FED23C6}"/>
              </a:ext>
            </a:extLst>
          </p:cNvPr>
          <p:cNvSpPr txBox="1"/>
          <p:nvPr/>
        </p:nvSpPr>
        <p:spPr>
          <a:xfrm>
            <a:off x="10065956" y="23813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AF858-38B9-1951-4AEC-E5756E52C687}"/>
              </a:ext>
            </a:extLst>
          </p:cNvPr>
          <p:cNvSpPr txBox="1"/>
          <p:nvPr/>
        </p:nvSpPr>
        <p:spPr>
          <a:xfrm>
            <a:off x="10521738" y="4765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9D8BE-AB19-7048-2E4E-D8E8BB1CCE90}"/>
              </a:ext>
            </a:extLst>
          </p:cNvPr>
          <p:cNvSpPr txBox="1"/>
          <p:nvPr/>
        </p:nvSpPr>
        <p:spPr>
          <a:xfrm>
            <a:off x="10185387" y="4224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폴더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4E1B4A-F2A2-57DF-70BD-2169D582B8A4}"/>
              </a:ext>
            </a:extLst>
          </p:cNvPr>
          <p:cNvCxnSpPr>
            <a:stCxn id="14" idx="2"/>
          </p:cNvCxnSpPr>
          <p:nvPr/>
        </p:nvCxnSpPr>
        <p:spPr>
          <a:xfrm flipH="1">
            <a:off x="10065956" y="2750698"/>
            <a:ext cx="617317" cy="3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8150B-1968-150B-6175-296A06146A65}"/>
              </a:ext>
            </a:extLst>
          </p:cNvPr>
          <p:cNvCxnSpPr/>
          <p:nvPr/>
        </p:nvCxnSpPr>
        <p:spPr>
          <a:xfrm flipH="1">
            <a:off x="9771233" y="4457428"/>
            <a:ext cx="385408" cy="2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6CDC0A-2558-932E-0B42-0C6A5C196762}"/>
              </a:ext>
            </a:extLst>
          </p:cNvPr>
          <p:cNvCxnSpPr/>
          <p:nvPr/>
        </p:nvCxnSpPr>
        <p:spPr>
          <a:xfrm flipH="1">
            <a:off x="9963937" y="4939758"/>
            <a:ext cx="532770" cy="19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DE53B-B588-BB6E-3A61-DD15B6A760CC}"/>
              </a:ext>
            </a:extLst>
          </p:cNvPr>
          <p:cNvSpPr txBox="1"/>
          <p:nvPr/>
        </p:nvSpPr>
        <p:spPr>
          <a:xfrm>
            <a:off x="10521738" y="503548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이것을 실행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3751-B20A-6C25-A31B-66756F0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0BC7-C3DF-85A7-CC39-52A5EB9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884FA-E7F7-7416-E189-39E7A71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62E0-59FD-5805-75A2-AB76DA7A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81"/>
          <a:stretch/>
        </p:blipFill>
        <p:spPr>
          <a:xfrm>
            <a:off x="1338435" y="1808737"/>
            <a:ext cx="2595582" cy="360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BEF6A-E1D4-DC85-764C-FDBC220F9887}"/>
              </a:ext>
            </a:extLst>
          </p:cNvPr>
          <p:cNvSpPr txBox="1"/>
          <p:nvPr/>
        </p:nvSpPr>
        <p:spPr>
          <a:xfrm>
            <a:off x="5728224" y="2644170"/>
            <a:ext cx="4485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폴더를 통째로 복사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또는 </a:t>
            </a:r>
            <a:r>
              <a:rPr lang="en-US" altLang="ko-KR" sz="3200" dirty="0"/>
              <a:t>Push</a:t>
            </a:r>
            <a:r>
              <a:rPr lang="ko-KR" altLang="en-US" sz="3200" dirty="0"/>
              <a:t>하여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5C5072-7012-438E-F42D-B6B82E9374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6688" y="3429000"/>
            <a:ext cx="2191536" cy="14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3BDAC-E705-BAF9-D37F-FA03E05C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7" y="2177116"/>
            <a:ext cx="2257740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0FFD-B2E2-9C4D-2ECA-94EC8F73C887}"/>
              </a:ext>
            </a:extLst>
          </p:cNvPr>
          <p:cNvSpPr txBox="1"/>
          <p:nvPr/>
        </p:nvSpPr>
        <p:spPr>
          <a:xfrm>
            <a:off x="1201813" y="465967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1972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11B608-1F72-150A-9626-AAECEE52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08" y="2089239"/>
            <a:ext cx="2185428" cy="2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0A796-F736-D392-CC6F-404795FA9055}"/>
              </a:ext>
            </a:extLst>
          </p:cNvPr>
          <p:cNvSpPr txBox="1"/>
          <p:nvPr/>
        </p:nvSpPr>
        <p:spPr>
          <a:xfrm>
            <a:off x="3598824" y="4657117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1983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698040-AB9D-DD1F-8CE6-C759444C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56" y="2177116"/>
            <a:ext cx="2257740" cy="2257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3A83E2-CF98-6DA5-C814-36429CB2D0B6}"/>
              </a:ext>
            </a:extLst>
          </p:cNvPr>
          <p:cNvSpPr txBox="1"/>
          <p:nvPr/>
        </p:nvSpPr>
        <p:spPr>
          <a:xfrm>
            <a:off x="9117034" y="465711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2000</a:t>
            </a:r>
            <a:endParaRPr lang="ko-KR" altLang="en-US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A4963-39BF-8D1A-D7B1-A8EF508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98" y="3601302"/>
            <a:ext cx="1286054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D25C6-B747-5101-E7A7-162CFF77CA14}"/>
              </a:ext>
            </a:extLst>
          </p:cNvPr>
          <p:cNvSpPr txBox="1"/>
          <p:nvPr/>
        </p:nvSpPr>
        <p:spPr>
          <a:xfrm>
            <a:off x="6709685" y="54384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1995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968CB-A9AC-D2E4-34A9-84617802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507" y="2083396"/>
            <a:ext cx="2762636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A0CAB-C875-A8F5-DEC6-0F7AF7902DD4}"/>
              </a:ext>
            </a:extLst>
          </p:cNvPr>
          <p:cNvSpPr txBox="1"/>
          <p:nvPr/>
        </p:nvSpPr>
        <p:spPr>
          <a:xfrm>
            <a:off x="6739243" y="290185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783B7-5068-E518-3D79-FA60B936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18" y="1572967"/>
            <a:ext cx="8206764" cy="40570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3FCC-38B4-4B97-EBAD-C13E95D462A7}"/>
              </a:ext>
            </a:extLst>
          </p:cNvPr>
          <p:cNvSpPr/>
          <p:nvPr/>
        </p:nvSpPr>
        <p:spPr>
          <a:xfrm>
            <a:off x="4863462" y="2342679"/>
            <a:ext cx="4585338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2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14980-5382-073F-8749-1ABE6740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47" y="1378462"/>
            <a:ext cx="3511661" cy="4570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14B39-9077-E107-1F65-6A6FA26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66" y="1378463"/>
            <a:ext cx="3511660" cy="45709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A043D-546C-EE5D-FD46-446CD82157A1}"/>
              </a:ext>
            </a:extLst>
          </p:cNvPr>
          <p:cNvSpPr/>
          <p:nvPr/>
        </p:nvSpPr>
        <p:spPr>
          <a:xfrm>
            <a:off x="2584502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ACD40-9527-4262-B957-52FF78F77AC9}"/>
              </a:ext>
            </a:extLst>
          </p:cNvPr>
          <p:cNvSpPr/>
          <p:nvPr/>
        </p:nvSpPr>
        <p:spPr>
          <a:xfrm>
            <a:off x="7618740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55225-4138-9BB4-F235-71E46D977E8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76754" y="3226850"/>
            <a:ext cx="3741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4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8C32-F0FC-BDF5-5FED-B7E81C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6148-8518-29B3-2A72-E77B5EF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D89C-BC7F-A354-3B30-8D671D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8D944-531E-09AE-E537-15DCBE4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24" y="2385314"/>
            <a:ext cx="7598424" cy="33353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48D649-176D-BB1F-37B1-0B10A5A8A7CA}"/>
              </a:ext>
            </a:extLst>
          </p:cNvPr>
          <p:cNvSpPr/>
          <p:nvPr/>
        </p:nvSpPr>
        <p:spPr>
          <a:xfrm>
            <a:off x="3841116" y="2652517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3639F-03D9-717A-C7F6-4F26C75B03DF}"/>
              </a:ext>
            </a:extLst>
          </p:cNvPr>
          <p:cNvSpPr txBox="1"/>
          <p:nvPr/>
        </p:nvSpPr>
        <p:spPr>
          <a:xfrm>
            <a:off x="9125449" y="160465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122E3-E4DD-9FC2-6405-6622DC29E32C}"/>
              </a:ext>
            </a:extLst>
          </p:cNvPr>
          <p:cNvSpPr txBox="1"/>
          <p:nvPr/>
        </p:nvSpPr>
        <p:spPr>
          <a:xfrm>
            <a:off x="9285407" y="345151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프로젝트 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74A24-C16F-212A-652D-B9C53B4F9518}"/>
              </a:ext>
            </a:extLst>
          </p:cNvPr>
          <p:cNvSpPr/>
          <p:nvPr/>
        </p:nvSpPr>
        <p:spPr>
          <a:xfrm>
            <a:off x="3841115" y="3711336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D1AA17-1346-8972-6BA0-EBD2D007FB0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199372" y="1897045"/>
            <a:ext cx="926077" cy="91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B534D-E4BE-493C-3D04-4B2515A2691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199371" y="3743901"/>
            <a:ext cx="1086036" cy="1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BD8DC5-081F-0599-A7DB-328B1343AF63}"/>
              </a:ext>
            </a:extLst>
          </p:cNvPr>
          <p:cNvSpPr txBox="1"/>
          <p:nvPr/>
        </p:nvSpPr>
        <p:spPr>
          <a:xfrm>
            <a:off x="1009578" y="1762364"/>
            <a:ext cx="541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실행하지 </a:t>
            </a:r>
            <a:r>
              <a:rPr lang="ko-KR" altLang="en-US" sz="2800"/>
              <a:t>않고 오류만 </a:t>
            </a:r>
            <a:r>
              <a:rPr lang="ko-KR" altLang="en-US" sz="2800" dirty="0"/>
              <a:t>체크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70306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BEC3-2BAC-FF61-3E8A-C831651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6B6E-0653-E9E1-0D00-F7B6541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B0CFE-3A0A-9272-7484-EFF6F1B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7B925-F0D0-B956-7716-6BF7AD30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9" y="3156947"/>
            <a:ext cx="11179701" cy="230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627F-7F4D-E937-DDC8-7642E0E4B373}"/>
              </a:ext>
            </a:extLst>
          </p:cNvPr>
          <p:cNvSpPr txBox="1"/>
          <p:nvPr/>
        </p:nvSpPr>
        <p:spPr>
          <a:xfrm>
            <a:off x="2835145" y="169053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디버그 모드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F5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1C05-250C-FDC8-40EB-9FEE74FF45B6}"/>
              </a:ext>
            </a:extLst>
          </p:cNvPr>
          <p:cNvSpPr txBox="1"/>
          <p:nvPr/>
        </p:nvSpPr>
        <p:spPr>
          <a:xfrm>
            <a:off x="5676586" y="1555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디버깅 없이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Ctrl + F5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DA0B2-FD22-3342-B634-943B7DC899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4164" y="2521528"/>
            <a:ext cx="2161836" cy="105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57937-1CCA-0DE0-D630-97D42129BC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1747" y="2386114"/>
            <a:ext cx="1" cy="114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A64B-4555-5EAC-31A8-D68FEE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테스트 </a:t>
            </a:r>
            <a:r>
              <a:rPr lang="en-US" altLang="ko-KR" dirty="0"/>
              <a:t>– </a:t>
            </a:r>
            <a:r>
              <a:rPr lang="ko-KR" altLang="en-US" dirty="0"/>
              <a:t>메시지 박스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4DC0-4090-9C7A-D2D5-AF21053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9A92-6A1D-F60B-7004-D6D00B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6EF76-6A2E-C8B4-2108-220886E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66" y="1439878"/>
            <a:ext cx="4277322" cy="465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E24414-04AF-7C14-B43A-EFC6DE79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31" y="3445204"/>
            <a:ext cx="1506407" cy="1683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2993D-6D95-D930-FBAC-C97E93C20324}"/>
              </a:ext>
            </a:extLst>
          </p:cNvPr>
          <p:cNvSpPr txBox="1"/>
          <p:nvPr/>
        </p:nvSpPr>
        <p:spPr>
          <a:xfrm>
            <a:off x="7012920" y="2365349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Ctrl+F5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3E4E-DD80-1CC6-EEA7-55968DFCCACF}"/>
              </a:ext>
            </a:extLst>
          </p:cNvPr>
          <p:cNvSpPr txBox="1"/>
          <p:nvPr/>
        </p:nvSpPr>
        <p:spPr>
          <a:xfrm>
            <a:off x="303037" y="1553068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Form1.cs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93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F383AD-C705-077C-28DB-B8CA90B3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7583593" y="1406608"/>
            <a:ext cx="4201468" cy="1810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CF130-C9EB-652D-A30F-E93F3E5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6DA1-BB34-45D2-9223-0C8D5C2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(</a:t>
            </a:r>
            <a:r>
              <a:rPr lang="ko-KR" altLang="en-US" sz="2400" dirty="0"/>
              <a:t>파일이름</a:t>
            </a:r>
            <a:r>
              <a:rPr lang="en-US" altLang="ko-KR" sz="2400" dirty="0"/>
              <a:t>).cs </a:t>
            </a:r>
            <a:r>
              <a:rPr lang="ko-KR" altLang="en-US" sz="2400" dirty="0"/>
              <a:t>파일에 코드 작성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코드를 빌드</a:t>
            </a:r>
            <a:r>
              <a:rPr lang="en-US" altLang="ko-KR" sz="2400" dirty="0"/>
              <a:t> -&gt; .exe,</a:t>
            </a:r>
            <a:r>
              <a:rPr lang="ko-KR" altLang="en-US" sz="2400" dirty="0"/>
              <a:t> </a:t>
            </a:r>
            <a:r>
              <a:rPr lang="en-US" altLang="ko-KR" sz="2400" dirty="0"/>
              <a:t>.dll</a:t>
            </a:r>
            <a:r>
              <a:rPr lang="ko-KR" altLang="en-US" sz="2400" dirty="0"/>
              <a:t> 파일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빌드 과정에 </a:t>
            </a:r>
            <a:r>
              <a:rPr lang="en-US" altLang="ko-KR" sz="2000" dirty="0"/>
              <a:t>C#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컴파일</a:t>
            </a:r>
            <a:r>
              <a:rPr lang="ko-KR" altLang="en-US" sz="2000" dirty="0"/>
              <a:t>이 포함됨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프로그램을 실행 가능한 파일을 생성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.exe </a:t>
            </a:r>
            <a:r>
              <a:rPr lang="ko-KR" altLang="en-US" sz="2400" dirty="0"/>
              <a:t>파일 실행 </a:t>
            </a:r>
            <a:r>
              <a:rPr lang="en-US" altLang="ko-KR" sz="2400" dirty="0"/>
              <a:t>(Ctrl + F5 </a:t>
            </a:r>
            <a:r>
              <a:rPr lang="ko-KR" altLang="en-US" sz="2400" dirty="0"/>
              <a:t>로 실행 시 </a:t>
            </a:r>
            <a:r>
              <a:rPr lang="ko-KR" altLang="en-US" sz="2400" dirty="0" err="1"/>
              <a:t>여기까지만</a:t>
            </a:r>
            <a:r>
              <a:rPr lang="ko-KR" altLang="en-US" sz="2400" dirty="0"/>
              <a:t> 실행 됨</a:t>
            </a:r>
            <a:r>
              <a:rPr lang="en-US" altLang="ko-KR" sz="2400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.exe </a:t>
            </a:r>
            <a:r>
              <a:rPr lang="ko-KR" altLang="en-US" sz="2000" dirty="0"/>
              <a:t>을 구성하는 </a:t>
            </a:r>
            <a:r>
              <a:rPr lang="en-US" altLang="ko-KR" sz="2000" dirty="0"/>
              <a:t>CIL </a:t>
            </a:r>
            <a:r>
              <a:rPr lang="ko-KR" altLang="en-US" sz="2000" dirty="0"/>
              <a:t>코드가 </a:t>
            </a:r>
            <a:r>
              <a:rPr lang="en-US" altLang="ko-KR" sz="2000" dirty="0"/>
              <a:t>CLR</a:t>
            </a:r>
            <a:r>
              <a:rPr lang="ko-KR" altLang="en-US" sz="2000" dirty="0"/>
              <a:t>을 거쳐 메모리</a:t>
            </a:r>
            <a:r>
              <a:rPr lang="en-US" altLang="ko-KR" sz="2000" dirty="0"/>
              <a:t>(RAM)</a:t>
            </a:r>
            <a:r>
              <a:rPr lang="ko-KR" altLang="en-US" sz="2000" dirty="0"/>
              <a:t>에 로드 됨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/>
              <a:t>메모리에 로드 된 프로그램을 </a:t>
            </a:r>
            <a:r>
              <a:rPr lang="en-US" altLang="ko-KR" sz="2000" dirty="0"/>
              <a:t>JIT(Just-In-Time) </a:t>
            </a:r>
            <a:r>
              <a:rPr lang="ko-KR" altLang="en-US" sz="2000" dirty="0"/>
              <a:t>컴파일러가 기계어로 번역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0464-A111-A9E5-B74A-37238FE5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0E039-5887-3D92-F40D-764740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6FB2-E1C5-E23B-CA96-86A6DA8E9F2E}"/>
              </a:ext>
            </a:extLst>
          </p:cNvPr>
          <p:cNvSpPr txBox="1"/>
          <p:nvPr/>
        </p:nvSpPr>
        <p:spPr>
          <a:xfrm>
            <a:off x="7927503" y="294354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CIL</a:t>
            </a:r>
            <a:r>
              <a:rPr lang="ko-KR" altLang="en-US" dirty="0">
                <a:solidFill>
                  <a:schemeClr val="accent1"/>
                </a:solidFill>
              </a:rPr>
              <a:t>의 결과물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5F6F2-33C5-6423-DA3B-FB0B2C086936}"/>
              </a:ext>
            </a:extLst>
          </p:cNvPr>
          <p:cNvSpPr/>
          <p:nvPr/>
        </p:nvSpPr>
        <p:spPr>
          <a:xfrm>
            <a:off x="1311144" y="4980774"/>
            <a:ext cx="1964826" cy="93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작성</a:t>
            </a:r>
            <a:endParaRPr lang="en-US" altLang="ko-KR" dirty="0"/>
          </a:p>
          <a:p>
            <a:pPr algn="ctr"/>
            <a:r>
              <a:rPr lang="en-US" altLang="ko-KR" dirty="0"/>
              <a:t>.cs </a:t>
            </a:r>
            <a:r>
              <a:rPr lang="ko-KR" altLang="en-US" dirty="0"/>
              <a:t>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CEF0-F334-F084-2992-FA6A57ED0A0C}"/>
              </a:ext>
            </a:extLst>
          </p:cNvPr>
          <p:cNvSpPr/>
          <p:nvPr/>
        </p:nvSpPr>
        <p:spPr>
          <a:xfrm>
            <a:off x="3774734" y="4981468"/>
            <a:ext cx="1964826" cy="937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en-US" altLang="ko-KR" dirty="0"/>
              <a:t>.exe, .dll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AEA6A-0B2E-875E-FE77-CEABF0618F7C}"/>
              </a:ext>
            </a:extLst>
          </p:cNvPr>
          <p:cNvSpPr/>
          <p:nvPr/>
        </p:nvSpPr>
        <p:spPr>
          <a:xfrm>
            <a:off x="6238324" y="4982856"/>
            <a:ext cx="1964826" cy="9370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.exe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C8205-3CBF-53FD-9009-C8168DDB33AD}"/>
              </a:ext>
            </a:extLst>
          </p:cNvPr>
          <p:cNvSpPr/>
          <p:nvPr/>
        </p:nvSpPr>
        <p:spPr>
          <a:xfrm>
            <a:off x="8701914" y="4980773"/>
            <a:ext cx="1964826" cy="9370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  <a:p>
            <a:pPr algn="ctr"/>
            <a:r>
              <a:rPr lang="en-US" altLang="ko-KR" dirty="0"/>
              <a:t>RAM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7F270-70B4-5D88-5E2A-95CCF9B6E2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5970" y="5449310"/>
            <a:ext cx="498764" cy="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D94059-9F59-C5E5-B665-AAEDE69892E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39560" y="5450004"/>
            <a:ext cx="498764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C86543-6744-673C-08DB-BB13A1AD87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03150" y="5449309"/>
            <a:ext cx="498764" cy="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7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DD72-F359-6F3D-073F-D363E7F4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4C9-A4F8-76BD-D932-34E81BA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A86DF-58EE-EE1C-11D3-D061854B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코드를 컴퓨터가 알아들을 수 있는 기계어로 변환하는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9788-8290-B34E-85A0-56B589E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5D76-628A-B165-0B89-0B6169A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7" name="그림 16" descr="텍스트, 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1AB8F67-3615-C39C-EB83-B8C1562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06715"/>
            <a:ext cx="6803571" cy="3639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4360E1-D132-3007-EC7F-B86C456C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4626249"/>
            <a:ext cx="4316186" cy="1866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C7A5D-1F8E-73DF-A503-F56BFEEAC25F}"/>
              </a:ext>
            </a:extLst>
          </p:cNvPr>
          <p:cNvCxnSpPr/>
          <p:nvPr/>
        </p:nvCxnSpPr>
        <p:spPr>
          <a:xfrm flipH="1" flipV="1">
            <a:off x="4212771" y="4419600"/>
            <a:ext cx="2699658" cy="10600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encoding - Difference between machine language, binary code and a binary  file - Stack Overflow">
            <a:extLst>
              <a:ext uri="{FF2B5EF4-FFF2-40B4-BE49-F238E27FC236}">
                <a16:creationId xmlns:a16="http://schemas.microsoft.com/office/drawing/2014/main" id="{114F77D0-566A-79D9-1EEB-A59CCB46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1509713"/>
            <a:ext cx="2752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31BF4-F28D-366A-D4A0-E9275EA58DEA}"/>
              </a:ext>
            </a:extLst>
          </p:cNvPr>
          <p:cNvCxnSpPr>
            <a:cxnSpLocks/>
          </p:cNvCxnSpPr>
          <p:nvPr/>
        </p:nvCxnSpPr>
        <p:spPr>
          <a:xfrm flipH="1">
            <a:off x="7228114" y="2695932"/>
            <a:ext cx="1682524" cy="1553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9D811F-6916-56DE-351B-157AEC8B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83" y="1512266"/>
            <a:ext cx="6710050" cy="4619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148451" y="3319788"/>
            <a:ext cx="2274664" cy="255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1E6D-F8A7-8A96-4CAB-7BD2CCE44445}"/>
              </a:ext>
            </a:extLst>
          </p:cNvPr>
          <p:cNvSpPr/>
          <p:nvPr/>
        </p:nvSpPr>
        <p:spPr>
          <a:xfrm>
            <a:off x="1910383" y="2609923"/>
            <a:ext cx="290967" cy="4378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stCxn id="10" idx="3"/>
          </p:cNvCxnSpPr>
          <p:nvPr/>
        </p:nvCxnSpPr>
        <p:spPr>
          <a:xfrm>
            <a:off x="4423115" y="3447313"/>
            <a:ext cx="2161309" cy="74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D5E57-B6F4-8816-7CDB-54D28C447225}"/>
              </a:ext>
            </a:extLst>
          </p:cNvPr>
          <p:cNvSpPr txBox="1"/>
          <p:nvPr/>
        </p:nvSpPr>
        <p:spPr>
          <a:xfrm>
            <a:off x="5503769" y="339017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Drag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Drop!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49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EE1F73-2313-96A4-F9A6-14B0B9F3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8" y="1418715"/>
            <a:ext cx="3591426" cy="3915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297336" y="4874281"/>
            <a:ext cx="2032839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0175" y="3083266"/>
            <a:ext cx="1821243" cy="195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91B542-8B93-CEFA-7B9F-A1AC96A4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64" y="1325563"/>
            <a:ext cx="2962688" cy="47536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20601-3F7F-F1C2-9179-718541FC5677}"/>
              </a:ext>
            </a:extLst>
          </p:cNvPr>
          <p:cNvSpPr/>
          <p:nvPr/>
        </p:nvSpPr>
        <p:spPr>
          <a:xfrm>
            <a:off x="6371832" y="2563091"/>
            <a:ext cx="2076922" cy="278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B8FD4-7D9B-C4F6-0C32-C69F4F593882}"/>
              </a:ext>
            </a:extLst>
          </p:cNvPr>
          <p:cNvSpPr/>
          <p:nvPr/>
        </p:nvSpPr>
        <p:spPr>
          <a:xfrm>
            <a:off x="6349161" y="5117401"/>
            <a:ext cx="2221590" cy="2695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C4DDF3-0B5D-C7E2-83E1-CBDC13A144F4}"/>
              </a:ext>
            </a:extLst>
          </p:cNvPr>
          <p:cNvCxnSpPr/>
          <p:nvPr/>
        </p:nvCxnSpPr>
        <p:spPr>
          <a:xfrm flipV="1">
            <a:off x="8570751" y="4556886"/>
            <a:ext cx="1192925" cy="69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3346-2255-2BAC-D53D-82B8DB58B432}"/>
              </a:ext>
            </a:extLst>
          </p:cNvPr>
          <p:cNvSpPr txBox="1"/>
          <p:nvPr/>
        </p:nvSpPr>
        <p:spPr>
          <a:xfrm>
            <a:off x="9763676" y="422795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9763676" y="247233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줄 출력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8448754" y="2657004"/>
            <a:ext cx="1314922" cy="4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15A63-A15B-CFC8-2CD4-B2736819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6" y="1325563"/>
            <a:ext cx="5458587" cy="461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7205777" y="18632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Muitiline</a:t>
            </a:r>
            <a:r>
              <a:rPr lang="en-US" altLang="ko-KR" dirty="0"/>
              <a:t> </a:t>
            </a:r>
            <a:r>
              <a:rPr lang="ko-KR" altLang="en-US" dirty="0"/>
              <a:t>옵션을 켜면 창 크기 조절이 가능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</p:cNvCxnSpPr>
          <p:nvPr/>
        </p:nvCxnSpPr>
        <p:spPr>
          <a:xfrm flipV="1">
            <a:off x="5735782" y="2047954"/>
            <a:ext cx="1398049" cy="4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5B860-A735-F58F-FDDC-7775FEB071C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71808" y="3307769"/>
            <a:ext cx="1333969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17ACA-C3DB-B88A-6F4F-3F3D70BE82EF}"/>
              </a:ext>
            </a:extLst>
          </p:cNvPr>
          <p:cNvSpPr txBox="1"/>
          <p:nvPr/>
        </p:nvSpPr>
        <p:spPr>
          <a:xfrm>
            <a:off x="7205777" y="298460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 크기를 적당하게 줄이고</a:t>
            </a:r>
            <a:endParaRPr lang="en-US" altLang="ko-KR" dirty="0"/>
          </a:p>
          <a:p>
            <a:r>
              <a:rPr lang="ko-KR" altLang="en-US" dirty="0"/>
              <a:t>텍스트박스 크기를 적당히 맞추기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7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44992" y="1218707"/>
            <a:ext cx="48510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C#은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개발자 친화적 언어. 빠르게 앱 만들기 좋음.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C++은 성능 최우선. 시스템 깊은 곳까지 제어 가능.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92" y="2533829"/>
            <a:ext cx="8115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3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C8C8DF9-A338-F93D-AAB2-E080CBD9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" y="1569582"/>
            <a:ext cx="7350932" cy="4652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5326742" y="2359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코드 보기 단축키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F7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97B18-E28C-22CC-31AD-5F965D8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4" y="2474209"/>
            <a:ext cx="2470224" cy="25855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3ACF8C-5803-3893-37CE-4B18D4F5F223}"/>
              </a:ext>
            </a:extLst>
          </p:cNvPr>
          <p:cNvCxnSpPr>
            <a:cxnSpLocks/>
          </p:cNvCxnSpPr>
          <p:nvPr/>
        </p:nvCxnSpPr>
        <p:spPr>
          <a:xfrm flipV="1">
            <a:off x="7676535" y="3766960"/>
            <a:ext cx="1407009" cy="16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6F8075-DE1D-C5B4-962C-619779266F90}"/>
              </a:ext>
            </a:extLst>
          </p:cNvPr>
          <p:cNvSpPr txBox="1"/>
          <p:nvPr/>
        </p:nvSpPr>
        <p:spPr>
          <a:xfrm>
            <a:off x="5326742" y="4328652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주석</a:t>
            </a:r>
            <a:r>
              <a:rPr lang="en-US" altLang="ko-KR" dirty="0">
                <a:solidFill>
                  <a:srgbClr val="00B0F0"/>
                </a:solidFill>
              </a:rPr>
              <a:t>: //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/* */ </a:t>
            </a:r>
            <a:r>
              <a:rPr lang="ko-KR" altLang="en-US" dirty="0">
                <a:solidFill>
                  <a:srgbClr val="00B0F0"/>
                </a:solidFill>
              </a:rPr>
              <a:t>감싸기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/r/n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A55D-5CA3-B90A-808A-E7BE372B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357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/r (CR, Carriage Return, </a:t>
            </a:r>
            <a:r>
              <a:rPr lang="ko-KR" altLang="en-US" dirty="0" err="1">
                <a:solidFill>
                  <a:schemeClr val="accent2"/>
                </a:solidFill>
              </a:rPr>
              <a:t>캐리지</a:t>
            </a:r>
            <a:r>
              <a:rPr lang="ko-KR" altLang="en-US" dirty="0">
                <a:solidFill>
                  <a:schemeClr val="accent2"/>
                </a:solidFill>
              </a:rPr>
              <a:t> 리턴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옛날 </a:t>
            </a:r>
            <a:r>
              <a:rPr lang="en-US" altLang="ko-KR" dirty="0"/>
              <a:t>Mac OS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커서를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줄 가장 앞으로 이동</a:t>
            </a:r>
            <a:endParaRPr lang="en-US" altLang="ko-KR" b="1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/n (LF, Line Feed, </a:t>
            </a:r>
            <a:r>
              <a:rPr lang="ko-KR" altLang="en-US" dirty="0">
                <a:solidFill>
                  <a:schemeClr val="accent2"/>
                </a:solidFill>
              </a:rPr>
              <a:t>줄 바꿈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, Mac OS X (</a:t>
            </a:r>
            <a:r>
              <a:rPr lang="ko-KR" altLang="en-US" dirty="0"/>
              <a:t>요즘 맥</a:t>
            </a:r>
            <a:r>
              <a:rPr lang="en-US" altLang="ko-KR" dirty="0"/>
              <a:t>) 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밑의 줄로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/r/n (CR + LF)</a:t>
            </a:r>
          </a:p>
          <a:p>
            <a:pPr lvl="1"/>
            <a:r>
              <a:rPr lang="ko-KR" altLang="en-US" dirty="0"/>
              <a:t>윈도우에서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</a:t>
            </a:r>
            <a:r>
              <a:rPr lang="en-US" altLang="ko-KR" dirty="0"/>
              <a:t>+ </a:t>
            </a:r>
            <a:r>
              <a:rPr lang="ko-KR" altLang="en-US" dirty="0"/>
              <a:t>밑의 줄로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대화형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E709-D3A1-F8E3-932F-3A5C87AF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9" y="1718432"/>
            <a:ext cx="463932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67998-8DEB-293D-3E29-A73B6731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89" y="1718432"/>
            <a:ext cx="2657846" cy="1448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C1A157-FE6D-23C2-B75A-00D72188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49" y="3661794"/>
            <a:ext cx="9164329" cy="222916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6D0DA3-D11F-9D00-9D02-27CE329805C2}"/>
              </a:ext>
            </a:extLst>
          </p:cNvPr>
          <p:cNvCxnSpPr>
            <a:stCxn id="9" idx="3"/>
          </p:cNvCxnSpPr>
          <p:nvPr/>
        </p:nvCxnSpPr>
        <p:spPr>
          <a:xfrm flipV="1">
            <a:off x="5495671" y="2109011"/>
            <a:ext cx="965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6C0F8B-D622-8924-6499-96FBD0B01FD1}"/>
              </a:ext>
            </a:extLst>
          </p:cNvPr>
          <p:cNvCxnSpPr>
            <a:cxnSpLocks/>
          </p:cNvCxnSpPr>
          <p:nvPr/>
        </p:nvCxnSpPr>
        <p:spPr>
          <a:xfrm>
            <a:off x="7718696" y="3136206"/>
            <a:ext cx="0" cy="49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4589D-7D2A-7125-56C9-891D690220FD}"/>
              </a:ext>
            </a:extLst>
          </p:cNvPr>
          <p:cNvSpPr txBox="1"/>
          <p:nvPr/>
        </p:nvSpPr>
        <p:spPr>
          <a:xfrm>
            <a:off x="2350235" y="50480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파이썬 인터프리터와 같이 한 줄 단위로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8747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8E97-92F5-263A-9D46-327E2DCC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915-178F-EA0E-16BB-4A57653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8C36C-BB7E-75E4-3D5B-CCEEF37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28D0-2675-90B9-315C-5DB791D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88EA-196E-75A4-3EEA-CBBC341992F3}"/>
              </a:ext>
            </a:extLst>
          </p:cNvPr>
          <p:cNvSpPr txBox="1"/>
          <p:nvPr/>
        </p:nvSpPr>
        <p:spPr>
          <a:xfrm>
            <a:off x="1469572" y="186709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정적 타입 </a:t>
            </a:r>
            <a:r>
              <a:rPr lang="en-US" altLang="ko-KR" sz="2400" dirty="0"/>
              <a:t>(Static Typing)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00EE-685A-05CE-C785-6AFFBF6EEED5}"/>
              </a:ext>
            </a:extLst>
          </p:cNvPr>
          <p:cNvSpPr txBox="1"/>
          <p:nvPr/>
        </p:nvSpPr>
        <p:spPr>
          <a:xfrm>
            <a:off x="6886310" y="186709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동적 타입 </a:t>
            </a:r>
            <a:r>
              <a:rPr lang="en-US" altLang="ko-KR" sz="2400" dirty="0"/>
              <a:t>(Dynamic Typing)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0223B8-A0BF-EE8C-1072-38AB79E94AB9}"/>
              </a:ext>
            </a:extLst>
          </p:cNvPr>
          <p:cNvCxnSpPr/>
          <p:nvPr/>
        </p:nvCxnSpPr>
        <p:spPr>
          <a:xfrm>
            <a:off x="6096000" y="1690688"/>
            <a:ext cx="0" cy="451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99C1D-2DC4-C3EF-AC35-4F567BEE3881}"/>
              </a:ext>
            </a:extLst>
          </p:cNvPr>
          <p:cNvSpPr txBox="1"/>
          <p:nvPr/>
        </p:nvSpPr>
        <p:spPr>
          <a:xfrm>
            <a:off x="785089" y="250516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타입을 명시적으로 지정해야만 하는 개발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CBD4-9D6F-F287-B21D-406DC0C70EC5}"/>
              </a:ext>
            </a:extLst>
          </p:cNvPr>
          <p:cNvSpPr txBox="1"/>
          <p:nvPr/>
        </p:nvSpPr>
        <p:spPr>
          <a:xfrm>
            <a:off x="6510406" y="250516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타입이 런타임 시점에서 결정되는 개발 언어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78ED58-0DAA-1468-C9A8-214EB57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" y="4864353"/>
            <a:ext cx="1027869" cy="9714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4E1BCC-304D-1F3B-8D95-BDC11BF9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2" y="4836544"/>
            <a:ext cx="971489" cy="1003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0A6372-6C11-1615-E117-E6FDDAF1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58" y="4864353"/>
            <a:ext cx="971489" cy="9714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2C9BE9-C12D-A35A-D9EF-3AAE4448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03" y="4777194"/>
            <a:ext cx="832466" cy="10791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D4C1ED9E-4F92-04F6-268A-7E66436D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5" y="4912173"/>
            <a:ext cx="923988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&amp; TypeScript - ADM Interactive">
            <a:extLst>
              <a:ext uri="{FF2B5EF4-FFF2-40B4-BE49-F238E27FC236}">
                <a16:creationId xmlns:a16="http://schemas.microsoft.com/office/drawing/2014/main" id="{E95DCE4C-DBF9-6E70-C996-411295BB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7204" r="50166" b="16400"/>
          <a:stretch/>
        </p:blipFill>
        <p:spPr bwMode="auto">
          <a:xfrm>
            <a:off x="4782192" y="4967101"/>
            <a:ext cx="92597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JavaScript &amp; TypeScript - ADM Interactive">
            <a:extLst>
              <a:ext uri="{FF2B5EF4-FFF2-40B4-BE49-F238E27FC236}">
                <a16:creationId xmlns:a16="http://schemas.microsoft.com/office/drawing/2014/main" id="{CF2CB845-8530-A7CE-DBDE-2E84EFFE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17204" r="4122" b="16400"/>
          <a:stretch/>
        </p:blipFill>
        <p:spPr bwMode="auto">
          <a:xfrm>
            <a:off x="8636964" y="4902201"/>
            <a:ext cx="92528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by (programming language) - Wikipedia">
            <a:extLst>
              <a:ext uri="{FF2B5EF4-FFF2-40B4-BE49-F238E27FC236}">
                <a16:creationId xmlns:a16="http://schemas.microsoft.com/office/drawing/2014/main" id="{3A411AF3-A105-0051-F5E2-30BB776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23" y="4864353"/>
            <a:ext cx="919783" cy="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4B4654-2ADD-6D3D-2383-76908076C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446" y="3030309"/>
            <a:ext cx="4096322" cy="162900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E1068E-3792-B417-0D01-733F3DE38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846" y="3050905"/>
            <a:ext cx="4201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B0D8-6F23-F756-C77E-47AF58E15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85CA-9C89-852E-BB15-6506A2B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b="1" dirty="0">
                <a:latin typeface="여기어때 잘난체 고딕 TTF" pitchFamily="2" charset="-127"/>
                <a:ea typeface="여기어때 잘난체 고딕 TTF" pitchFamily="2" charset="-127"/>
              </a:rPr>
              <a:t>특징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D60C-21AF-064D-B8C8-DCB0E6B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4BAAB-6E74-7120-A5C1-029E09E8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B9F3-1DBB-C532-0F6E-24AE0E0AF4F1}"/>
              </a:ext>
            </a:extLst>
          </p:cNvPr>
          <p:cNvSpPr txBox="1"/>
          <p:nvPr/>
        </p:nvSpPr>
        <p:spPr>
          <a:xfrm>
            <a:off x="972659" y="1690688"/>
            <a:ext cx="10814179" cy="4272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객체지향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800" b="1" dirty="0"/>
              <a:t>👉 </a:t>
            </a:r>
            <a:r>
              <a:rPr lang="ko-KR" altLang="en-US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객체지향 이란</a:t>
            </a:r>
            <a:r>
              <a:rPr lang="en-US" altLang="ko-KR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?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현실 세계의 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“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사물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)”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을 컴퓨터 프로그램 안에서도 그대로 표현하고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그 객체들 끼리 서로 상호작용하도록 설계하는 프로그래밍 방식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정적 타입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간결하고 명확한 문법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D34-D07E-B476-BE61-C1BE59A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6BFE-38D3-4C6B-A4DE-643B079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1E9C-CD20-EDAA-AAC0-33A219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8BC4D-4D5E-FA1F-1646-23682704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55" y="3518900"/>
            <a:ext cx="2386089" cy="232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9EA926-B9B0-9425-CF55-032C55E7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85" y="1431839"/>
            <a:ext cx="7006111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.NET Framework와 .NET Core 비교">
            <a:extLst>
              <a:ext uri="{FF2B5EF4-FFF2-40B4-BE49-F238E27FC236}">
                <a16:creationId xmlns:a16="http://schemas.microsoft.com/office/drawing/2014/main" id="{4003EB71-479B-0BB6-AF42-2EE9A036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58"/>
          <a:stretch/>
        </p:blipFill>
        <p:spPr bwMode="auto">
          <a:xfrm>
            <a:off x="2059604" y="1433237"/>
            <a:ext cx="7794756" cy="45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8508-4666-89F6-7080-BFBB31C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Net</a:t>
            </a:r>
            <a:r>
              <a:rPr lang="en-US" altLang="ko-KR" dirty="0">
                <a:solidFill>
                  <a:schemeClr val="accent2"/>
                </a:solidFill>
              </a:rPr>
              <a:t> Framework </a:t>
            </a:r>
            <a:r>
              <a:rPr lang="en-US" altLang="ko-KR" dirty="0"/>
              <a:t>- </a:t>
            </a:r>
            <a:r>
              <a:rPr lang="ko-KR" altLang="en-US" dirty="0"/>
              <a:t>윈도우 환경에서만 작동</a:t>
            </a:r>
            <a:r>
              <a:rPr lang="en-US" altLang="ko-KR" dirty="0"/>
              <a:t>, </a:t>
            </a:r>
            <a:r>
              <a:rPr lang="ko-KR" altLang="en-US" dirty="0"/>
              <a:t>많은 기능 포함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Core </a:t>
            </a:r>
            <a:r>
              <a:rPr lang="en-US" altLang="ko-KR" dirty="0"/>
              <a:t>- </a:t>
            </a:r>
            <a:r>
              <a:rPr lang="ko-KR" altLang="en-US" dirty="0"/>
              <a:t>멀티플랫폼에서 작동</a:t>
            </a:r>
            <a:r>
              <a:rPr lang="en-US" altLang="ko-KR" dirty="0"/>
              <a:t>, </a:t>
            </a:r>
            <a:r>
              <a:rPr lang="ko-KR" altLang="en-US" dirty="0"/>
              <a:t>비교적 적은 기능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.Net</a:t>
            </a:r>
            <a:r>
              <a:rPr lang="en-US" altLang="ko-KR" dirty="0"/>
              <a:t> 5.0 </a:t>
            </a:r>
            <a:r>
              <a:rPr lang="ko-KR" altLang="en-US" dirty="0"/>
              <a:t>부터 </a:t>
            </a:r>
            <a:r>
              <a:rPr lang="en-US" altLang="ko-KR" dirty="0" err="1"/>
              <a:t>.Net</a:t>
            </a:r>
            <a:r>
              <a:rPr lang="en-US" altLang="ko-KR" dirty="0"/>
              <a:t> Core </a:t>
            </a:r>
            <a:r>
              <a:rPr lang="ko-KR" altLang="en-US" dirty="0"/>
              <a:t>와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  <a:r>
              <a:rPr lang="ko-KR" altLang="en-US" dirty="0"/>
              <a:t>를 통합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윈도우용 어플리케이션 개발은 아직 </a:t>
            </a:r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Framework</a:t>
            </a:r>
            <a:r>
              <a:rPr lang="ko-KR" altLang="en-US" dirty="0"/>
              <a:t>를 이용하는 것이 편리함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B2C1-73FA-CD62-4CA8-C1E8D149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6381-33C9-0F5D-78BD-6327CC4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18C-A61C-7D8B-7280-C5712E6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B220-93AA-E5C1-66B6-B293B09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6" y="1467465"/>
            <a:ext cx="3567681" cy="4626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C54BA-C86B-DB09-0B18-B23214DDC1BB}"/>
              </a:ext>
            </a:extLst>
          </p:cNvPr>
          <p:cNvSpPr txBox="1"/>
          <p:nvPr/>
        </p:nvSpPr>
        <p:spPr>
          <a:xfrm>
            <a:off x="8375307" y="3521574"/>
            <a:ext cx="35464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C#, F#, VSB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CIL</a:t>
            </a:r>
            <a:r>
              <a:rPr lang="ko-KR" altLang="en-US" sz="1600" dirty="0">
                <a:latin typeface="+mn-ea"/>
              </a:rPr>
              <a:t>로 번역이 가능한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언어는 모두 닷넷 호환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CIL, CLR </a:t>
            </a:r>
            <a:r>
              <a:rPr lang="ko-KR" altLang="en-US" sz="1600" dirty="0">
                <a:latin typeface="+mn-ea"/>
              </a:rPr>
              <a:t>두번의 번역이 이루어지고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OS</a:t>
            </a:r>
            <a:r>
              <a:rPr lang="ko-KR" altLang="en-US" sz="1600" dirty="0">
                <a:latin typeface="+mn-ea"/>
              </a:rPr>
              <a:t>로 컴파일 결과가 전달됨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CC1D-1648-B5F5-B63E-7F9C8F74EC37}"/>
              </a:ext>
            </a:extLst>
          </p:cNvPr>
          <p:cNvSpPr txBox="1"/>
          <p:nvPr/>
        </p:nvSpPr>
        <p:spPr>
          <a:xfrm>
            <a:off x="742995" y="1536174"/>
            <a:ext cx="4064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각종 유용한 클래스 및 서비스를 기본 제공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분야에서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      데스크톱</a:t>
            </a:r>
            <a:endParaRPr lang="en-US" altLang="ko-KR" sz="2000" dirty="0"/>
          </a:p>
          <a:p>
            <a:r>
              <a:rPr lang="ko-KR" altLang="en-US" sz="2000" dirty="0"/>
              <a:t>      웹</a:t>
            </a:r>
            <a:endParaRPr lang="en-US" altLang="ko-KR" sz="2000" dirty="0"/>
          </a:p>
          <a:p>
            <a:r>
              <a:rPr lang="ko-KR" altLang="en-US" sz="2000" dirty="0"/>
              <a:t>      클라우드</a:t>
            </a:r>
            <a:endParaRPr lang="en-US" altLang="ko-KR" sz="2000" dirty="0"/>
          </a:p>
          <a:p>
            <a:r>
              <a:rPr lang="ko-KR" altLang="en-US" sz="2000" dirty="0"/>
              <a:t>      모바일</a:t>
            </a:r>
            <a:endParaRPr lang="en-US" altLang="ko-KR" sz="2000" dirty="0"/>
          </a:p>
          <a:p>
            <a:r>
              <a:rPr lang="ko-KR" altLang="en-US" sz="2000" dirty="0"/>
              <a:t>      게임</a:t>
            </a:r>
            <a:endParaRPr lang="en-US" altLang="ko-KR" sz="2000" dirty="0"/>
          </a:p>
          <a:p>
            <a:r>
              <a:rPr lang="en-US" altLang="ko-KR" sz="2000" dirty="0"/>
              <a:t>      IoT</a:t>
            </a:r>
          </a:p>
          <a:p>
            <a:r>
              <a:rPr lang="ko-KR" altLang="en-US" sz="2000" dirty="0"/>
              <a:t>      인공 지능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32950620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코딩온템플릿</Template>
  <TotalTime>10072</TotalTime>
  <Words>1989</Words>
  <Application>Microsoft Office PowerPoint</Application>
  <PresentationFormat>와이드스크린</PresentationFormat>
  <Paragraphs>496</Paragraphs>
  <Slides>32</Slides>
  <Notes>29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Pretendard</vt:lpstr>
      <vt:lpstr>Pretendard GOV</vt:lpstr>
      <vt:lpstr>Pretendard GOV Black</vt:lpstr>
      <vt:lpstr>Malgun Gothic Semilight</vt:lpstr>
      <vt:lpstr>Wingdings</vt:lpstr>
      <vt:lpstr>맑은 고딕</vt:lpstr>
      <vt:lpstr>AppleSDGothicNeoH00</vt:lpstr>
      <vt:lpstr>여기어때 잘난체 고딕 TTF</vt:lpstr>
      <vt:lpstr>맑은 고딕</vt:lpstr>
      <vt:lpstr>AppleSDGothicNeoB00</vt:lpstr>
      <vt:lpstr>Arial</vt:lpstr>
      <vt:lpstr>코딩온템플릿</vt:lpstr>
      <vt:lpstr>C# 소개</vt:lpstr>
      <vt:lpstr>C# 소개</vt:lpstr>
      <vt:lpstr>PowerPoint 프레젠테이션</vt:lpstr>
      <vt:lpstr>C# 소개</vt:lpstr>
      <vt:lpstr>C# 특징</vt:lpstr>
      <vt:lpstr>C# 의 구조</vt:lpstr>
      <vt:lpstr>닷넷과 닷넷 프레임워크</vt:lpstr>
      <vt:lpstr>닷넷과 닷넷 프레임워크</vt:lpstr>
      <vt:lpstr>닷넷 프레임워크</vt:lpstr>
      <vt:lpstr>PowerPoint 프레젠테이션</vt:lpstr>
      <vt:lpstr>C# 개발 환경</vt:lpstr>
      <vt:lpstr>Visual Studio 설치</vt:lpstr>
      <vt:lpstr>Visual Studio 설치</vt:lpstr>
      <vt:lpstr>솔루션 생성</vt:lpstr>
      <vt:lpstr>솔루션 생성</vt:lpstr>
      <vt:lpstr>Form1.cs 코드 확인</vt:lpstr>
      <vt:lpstr>Form1.cs 코드 확인</vt:lpstr>
      <vt:lpstr>솔루션 구조</vt:lpstr>
      <vt:lpstr>솔루션 이동</vt:lpstr>
      <vt:lpstr>솔루션 정리 (용량 줄이기)</vt:lpstr>
      <vt:lpstr>솔루션 정리 (용량 줄이기)</vt:lpstr>
      <vt:lpstr>코드 빌드</vt:lpstr>
      <vt:lpstr>코드 실행</vt:lpstr>
      <vt:lpstr>작동 테스트 – 메시지 박스 </vt:lpstr>
      <vt:lpstr>코드 실행 과정</vt:lpstr>
      <vt:lpstr>컴파일이란?</vt:lpstr>
      <vt:lpstr>출력 확인용 텍스트 박스</vt:lpstr>
      <vt:lpstr>출력 확인용 텍스트 박스</vt:lpstr>
      <vt:lpstr>출력 확인용 텍스트 박스</vt:lpstr>
      <vt:lpstr>출력 확인용 텍스트 박스</vt:lpstr>
      <vt:lpstr>/r/n 이란?</vt:lpstr>
      <vt:lpstr>C# Interactive (대화형)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1100</cp:revision>
  <dcterms:created xsi:type="dcterms:W3CDTF">2022-06-26T11:10:22Z</dcterms:created>
  <dcterms:modified xsi:type="dcterms:W3CDTF">2025-04-23T17:07:50Z</dcterms:modified>
</cp:coreProperties>
</file>