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8"/>
  </p:notesMasterIdLst>
  <p:sldIdLst>
    <p:sldId id="256" r:id="rId2"/>
    <p:sldId id="680" r:id="rId3"/>
    <p:sldId id="710" r:id="rId4"/>
    <p:sldId id="711" r:id="rId5"/>
    <p:sldId id="712" r:id="rId6"/>
    <p:sldId id="713" r:id="rId7"/>
    <p:sldId id="714" r:id="rId8"/>
    <p:sldId id="715" r:id="rId9"/>
    <p:sldId id="716" r:id="rId10"/>
    <p:sldId id="717" r:id="rId11"/>
    <p:sldId id="718" r:id="rId12"/>
    <p:sldId id="736" r:id="rId13"/>
    <p:sldId id="737" r:id="rId14"/>
    <p:sldId id="720" r:id="rId15"/>
    <p:sldId id="721" r:id="rId16"/>
    <p:sldId id="723" r:id="rId17"/>
    <p:sldId id="725" r:id="rId18"/>
    <p:sldId id="726" r:id="rId19"/>
    <p:sldId id="727" r:id="rId20"/>
    <p:sldId id="730" r:id="rId21"/>
    <p:sldId id="731" r:id="rId22"/>
    <p:sldId id="732" r:id="rId23"/>
    <p:sldId id="734" r:id="rId24"/>
    <p:sldId id="735" r:id="rId25"/>
    <p:sldId id="733" r:id="rId26"/>
    <p:sldId id="753" r:id="rId27"/>
  </p:sldIdLst>
  <p:sldSz cx="12192000" cy="6858000"/>
  <p:notesSz cx="6858000" cy="9144000"/>
  <p:embeddedFontLst>
    <p:embeddedFont>
      <p:font typeface="Malgun Gothic Semilight" panose="020B0502040204020203" pitchFamily="50" charset="-127"/>
      <p:regular r:id="rId29"/>
    </p:embeddedFont>
    <p:embeddedFont>
      <p:font typeface="AppleSDGothicNeoH00" panose="020B0600000101010101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Cascadia Mono" panose="020B0609020000020004" charset="0"/>
      <p:regular r:id="rId33"/>
      <p:bold r:id="rId34"/>
      <p:italic r:id="rId35"/>
      <p:boldItalic r:id="rId36"/>
    </p:embeddedFont>
    <p:embeddedFont>
      <p:font typeface="AppleSDGothicNeoB00" panose="020B0600000101010101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F2C"/>
    <a:srgbClr val="A31515"/>
    <a:srgbClr val="0000FF"/>
    <a:srgbClr val="008000"/>
    <a:srgbClr val="F9A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7" autoAdjust="0"/>
    <p:restoredTop sz="80182" autoAdjust="0"/>
  </p:normalViewPr>
  <p:slideViewPr>
    <p:cSldViewPr snapToGrid="0">
      <p:cViewPr varScale="1">
        <p:scale>
          <a:sx n="97" d="100"/>
          <a:sy n="97" d="100"/>
        </p:scale>
        <p:origin x="2256" y="72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1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 입력하고 </a:t>
            </a:r>
            <a:r>
              <a:rPr lang="en-US" altLang="ko-KR" dirty="0"/>
              <a:t>-&gt; add -&gt; commit -&gt; 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14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28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26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1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63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62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300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31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24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https://github.com/johnAtSpreatics/SFS3_WindowsFormsApp1/settings/rules/2979040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7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fetch</a:t>
            </a:r>
            <a:r>
              <a:rPr lang="ko-KR" altLang="en-US" dirty="0"/>
              <a:t>는 원격 저장소</a:t>
            </a:r>
            <a:r>
              <a:rPr lang="en-US" altLang="ko-KR" dirty="0"/>
              <a:t>(GitHub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변경사항을 받아오되</a:t>
            </a:r>
            <a:r>
              <a:rPr lang="en-US" altLang="ko-KR" dirty="0"/>
              <a:t>, </a:t>
            </a:r>
            <a:r>
              <a:rPr lang="ko-KR" altLang="en-US" dirty="0"/>
              <a:t>로컬 작업에는 영향을 주지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🔹 </a:t>
            </a:r>
            <a:r>
              <a:rPr lang="en-US" altLang="ko-KR" b="1" dirty="0"/>
              <a:t>1</a:t>
            </a:r>
            <a:r>
              <a:rPr lang="ko-KR" altLang="en-US" b="1" dirty="0"/>
              <a:t>단계</a:t>
            </a:r>
            <a:r>
              <a:rPr lang="en-US" altLang="ko-KR" b="1" dirty="0"/>
              <a:t>: GitHub</a:t>
            </a:r>
            <a:r>
              <a:rPr lang="ko-KR" altLang="en-US" b="1" dirty="0"/>
              <a:t>에는 최신 코드가 올라가 있음</a:t>
            </a:r>
          </a:p>
          <a:p>
            <a:pPr>
              <a:buNone/>
            </a:pPr>
            <a:r>
              <a:rPr lang="ko-KR" altLang="en-US" dirty="0"/>
              <a:t>팀원이 </a:t>
            </a:r>
            <a:r>
              <a:rPr lang="en-US" altLang="ko-KR" dirty="0"/>
              <a:t>push</a:t>
            </a:r>
            <a:r>
              <a:rPr lang="ko-KR" altLang="en-US" dirty="0"/>
              <a:t>한 변경사항이 있을 수 있습니다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🔹 </a:t>
            </a:r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  <a:r>
              <a:rPr lang="en-US" altLang="ko-KR" b="1" dirty="0"/>
              <a:t>: </a:t>
            </a:r>
            <a:r>
              <a:rPr lang="ko-KR" altLang="en-US" b="1" dirty="0"/>
              <a:t>내 컴퓨터</a:t>
            </a:r>
            <a:r>
              <a:rPr lang="en-US" altLang="ko-KR" b="1" dirty="0"/>
              <a:t>(</a:t>
            </a:r>
            <a:r>
              <a:rPr lang="ko-KR" altLang="en-US" b="1" dirty="0"/>
              <a:t>로컬</a:t>
            </a:r>
            <a:r>
              <a:rPr lang="en-US" altLang="ko-KR" b="1" dirty="0"/>
              <a:t>)</a:t>
            </a:r>
            <a:r>
              <a:rPr lang="ko-KR" altLang="en-US" b="1" dirty="0"/>
              <a:t>는 아직 옛날 상태일 수 있음</a:t>
            </a:r>
          </a:p>
          <a:p>
            <a:r>
              <a:rPr lang="ko-KR" altLang="en-US" dirty="0"/>
              <a:t>내가 작업 중이던 상태는 최신이 아닐 수도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🔹 </a:t>
            </a:r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  <a:r>
              <a:rPr lang="en-US" altLang="ko-KR" b="1" dirty="0"/>
              <a:t>: git fetch</a:t>
            </a:r>
            <a:r>
              <a:rPr lang="ko-KR" altLang="en-US" b="1" dirty="0"/>
              <a:t>를 하면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ko-KR" altLang="en-US" b="1" dirty="0"/>
              <a:t>변경된 내용</a:t>
            </a:r>
            <a:r>
              <a:rPr lang="ko-KR" altLang="en-US" dirty="0"/>
              <a:t>만 다운로드합니다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하지만 **내 작업 폴더</a:t>
            </a:r>
            <a:r>
              <a:rPr lang="en-US" altLang="ko-KR" dirty="0"/>
              <a:t>(Working Directory)**</a:t>
            </a:r>
            <a:r>
              <a:rPr lang="ko-KR" altLang="en-US" dirty="0"/>
              <a:t>에는 적용되지 않아요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“</a:t>
            </a:r>
            <a:r>
              <a:rPr lang="ko-KR" altLang="en-US" dirty="0"/>
              <a:t>최신 상태가 </a:t>
            </a:r>
            <a:r>
              <a:rPr lang="ko-KR" altLang="en-US" dirty="0" err="1"/>
              <a:t>뭔지</a:t>
            </a:r>
            <a:r>
              <a:rPr lang="ko-KR" altLang="en-US" dirty="0"/>
              <a:t> </a:t>
            </a:r>
            <a:r>
              <a:rPr lang="ko-KR" altLang="en-US" b="1" dirty="0"/>
              <a:t>보기만 하고</a:t>
            </a:r>
            <a:r>
              <a:rPr lang="en-US" altLang="ko-KR" dirty="0"/>
              <a:t>, </a:t>
            </a:r>
            <a:r>
              <a:rPr lang="ko-KR" altLang="en-US" dirty="0"/>
              <a:t>적용은 안 해요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git fetch: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의 최신 정보를 </a:t>
            </a:r>
            <a:r>
              <a:rPr lang="ko-KR" altLang="en-US" b="1" dirty="0" err="1"/>
              <a:t>받아오기만</a:t>
            </a:r>
            <a:r>
              <a:rPr lang="ko-KR" altLang="en-US" b="1" dirty="0"/>
              <a:t> 함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ko-KR" altLang="en-US" b="1" dirty="0"/>
              <a:t>작업 폴더에는 아무 영향 없음</a:t>
            </a:r>
            <a:endParaRPr lang="ko-KR" altLang="en-US" dirty="0"/>
          </a:p>
          <a:p>
            <a:r>
              <a:rPr lang="ko-KR" altLang="en-US" dirty="0"/>
              <a:t>이후에는 **병합</a:t>
            </a:r>
            <a:r>
              <a:rPr lang="en-US" altLang="ko-KR" dirty="0"/>
              <a:t>(Merge)**</a:t>
            </a:r>
            <a:r>
              <a:rPr lang="ko-KR" altLang="en-US" dirty="0"/>
              <a:t>을 하거나 **비교</a:t>
            </a:r>
            <a:r>
              <a:rPr lang="en-US" altLang="ko-KR" dirty="0"/>
              <a:t>(Diff)**</a:t>
            </a:r>
            <a:r>
              <a:rPr lang="ko-KR" altLang="en-US" dirty="0"/>
              <a:t>하거나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혹은 그냥 </a:t>
            </a:r>
            <a:r>
              <a:rPr lang="ko-KR" altLang="en-US" b="1" dirty="0"/>
              <a:t>내버려둘 수도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 diff origin/main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74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44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88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78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0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60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3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7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0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1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4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9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5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5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0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ifefun.tistory.com/1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651760"/>
            <a:ext cx="7772498" cy="12634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2"/>
                </a:solidFill>
              </a:rPr>
              <a:t>Visual Studio &amp; Git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Add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759543" y="5436724"/>
            <a:ext cx="5501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클릭하여 자세한 변동 사항을 체크 할 수 있음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83EFA-F371-D494-0EC2-40E8B0BB5C5F}"/>
              </a:ext>
            </a:extLst>
          </p:cNvPr>
          <p:cNvSpPr txBox="1"/>
          <p:nvPr/>
        </p:nvSpPr>
        <p:spPr>
          <a:xfrm>
            <a:off x="3915757" y="1424332"/>
            <a:ext cx="345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변경 사항에 대해 </a:t>
            </a:r>
            <a:r>
              <a:rPr lang="en-US" altLang="ko-KR" sz="2400"/>
              <a:t>Add </a:t>
            </a:r>
            <a:r>
              <a:rPr lang="ko-KR" altLang="en-US" sz="2400"/>
              <a:t>실행</a:t>
            </a:r>
          </a:p>
        </p:txBody>
      </p:sp>
      <p:pic>
        <p:nvPicPr>
          <p:cNvPr id="6" name="그림 5" descr="텍스트, 소프트웨어, 라인, 번호이(가) 표시된 사진&#10;&#10;자동 생성된 설명">
            <a:extLst>
              <a:ext uri="{FF2B5EF4-FFF2-40B4-BE49-F238E27FC236}">
                <a16:creationId xmlns:a16="http://schemas.microsoft.com/office/drawing/2014/main" id="{1326A619-9222-8F71-319C-BE883D96C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43" y="2103705"/>
            <a:ext cx="10405171" cy="32133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FF04DA-5A9E-E78B-A5A7-C2AFB8000194}"/>
              </a:ext>
            </a:extLst>
          </p:cNvPr>
          <p:cNvSpPr/>
          <p:nvPr/>
        </p:nvSpPr>
        <p:spPr>
          <a:xfrm>
            <a:off x="2921000" y="2539120"/>
            <a:ext cx="1667933" cy="4157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57F48D-BB53-013C-1DC2-AE4B3F8EE850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3754967" y="1885997"/>
            <a:ext cx="1888186" cy="6531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0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1439F8-5509-A44A-A914-D885CAA9B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53" y="1615961"/>
            <a:ext cx="4148975" cy="23952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Commit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3292418" y="5077815"/>
            <a:ext cx="344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메모 작성 및 </a:t>
            </a:r>
            <a:r>
              <a:rPr lang="en-US" altLang="ko-KR" sz="2400"/>
              <a:t>Commit</a:t>
            </a:r>
            <a:r>
              <a:rPr lang="ko-KR" altLang="en-US" sz="2400"/>
              <a:t> 실행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FF04DA-5A9E-E78B-A5A7-C2AFB8000194}"/>
              </a:ext>
            </a:extLst>
          </p:cNvPr>
          <p:cNvSpPr/>
          <p:nvPr/>
        </p:nvSpPr>
        <p:spPr>
          <a:xfrm>
            <a:off x="2353734" y="2825862"/>
            <a:ext cx="2209799" cy="4157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858E3CF-7D82-09D1-604C-27282BB22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66" y="882533"/>
            <a:ext cx="3441967" cy="509293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1ADD7D-FFC3-C596-EA26-C2D241947497}"/>
              </a:ext>
            </a:extLst>
          </p:cNvPr>
          <p:cNvSpPr/>
          <p:nvPr/>
        </p:nvSpPr>
        <p:spPr>
          <a:xfrm>
            <a:off x="7267633" y="2716069"/>
            <a:ext cx="1385300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9C6765-BB7C-9AFE-0D75-94AACEE27054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5013402" y="2898968"/>
            <a:ext cx="2254231" cy="21788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4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 </a:t>
            </a:r>
            <a:r>
              <a:rPr lang="ko-KR" altLang="en-US"/>
              <a:t>사용 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4E6346-F1AC-A6CE-7A24-64337D165F99}"/>
              </a:ext>
            </a:extLst>
          </p:cNvPr>
          <p:cNvSpPr/>
          <p:nvPr/>
        </p:nvSpPr>
        <p:spPr>
          <a:xfrm>
            <a:off x="3330086" y="241842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EB1D8EE-E5D1-3E5B-8F71-9E6E0FA721C9}"/>
              </a:ext>
            </a:extLst>
          </p:cNvPr>
          <p:cNvSpPr/>
          <p:nvPr/>
        </p:nvSpPr>
        <p:spPr>
          <a:xfrm>
            <a:off x="8994119" y="2386483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D7A7BF-8CAD-6767-E53E-212C3EEC6078}"/>
              </a:ext>
            </a:extLst>
          </p:cNvPr>
          <p:cNvSpPr/>
          <p:nvPr/>
        </p:nvSpPr>
        <p:spPr>
          <a:xfrm>
            <a:off x="4928440" y="3923498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23E06B-A4CF-05D5-2CBB-9682CBAECCEE}"/>
              </a:ext>
            </a:extLst>
          </p:cNvPr>
          <p:cNvSpPr/>
          <p:nvPr/>
        </p:nvSpPr>
        <p:spPr>
          <a:xfrm>
            <a:off x="7589772" y="3923498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78EFD-B37F-5A71-6AA5-0E52DDE9029B}"/>
              </a:ext>
            </a:extLst>
          </p:cNvPr>
          <p:cNvSpPr txBox="1"/>
          <p:nvPr/>
        </p:nvSpPr>
        <p:spPr>
          <a:xfrm>
            <a:off x="619676" y="2442956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master</a:t>
            </a:r>
            <a:r>
              <a:rPr lang="ko-KR" altLang="en-US"/>
              <a:t> 또는</a:t>
            </a:r>
            <a:endParaRPr lang="en-US" altLang="ko-KR"/>
          </a:p>
          <a:p>
            <a:r>
              <a:rPr lang="en-US" altLang="ko-KR"/>
              <a:t>main </a:t>
            </a:r>
            <a:r>
              <a:rPr lang="ko-KR" altLang="en-US"/>
              <a:t>브랜치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57A99-A3FB-0246-86CD-8DE4A6B3FF1E}"/>
              </a:ext>
            </a:extLst>
          </p:cNvPr>
          <p:cNvSpPr txBox="1"/>
          <p:nvPr/>
        </p:nvSpPr>
        <p:spPr>
          <a:xfrm>
            <a:off x="619676" y="3964856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사용자별 또는</a:t>
            </a:r>
            <a:endParaRPr lang="en-US" altLang="ko-KR"/>
          </a:p>
          <a:p>
            <a:r>
              <a:rPr lang="ko-KR" altLang="en-US"/>
              <a:t>목적별 브랜치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401EE5-128A-E4C2-D27F-B2F58A4A0CAE}"/>
              </a:ext>
            </a:extLst>
          </p:cNvPr>
          <p:cNvCxnSpPr>
            <a:stCxn id="3" idx="7"/>
          </p:cNvCxnSpPr>
          <p:nvPr/>
        </p:nvCxnSpPr>
        <p:spPr>
          <a:xfrm flipV="1">
            <a:off x="3929967" y="1980119"/>
            <a:ext cx="624357" cy="5412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EF0511-D040-F995-5753-E7D7D09EAA61}"/>
              </a:ext>
            </a:extLst>
          </p:cNvPr>
          <p:cNvSpPr txBox="1"/>
          <p:nvPr/>
        </p:nvSpPr>
        <p:spPr>
          <a:xfrm>
            <a:off x="3330086" y="1600046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GitHub</a:t>
            </a:r>
            <a:r>
              <a:rPr lang="ko-KR" altLang="en-US"/>
              <a:t>에 올라가 있는 리모트 </a:t>
            </a:r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1B51F2-8A79-1C2B-E1A4-DCC74B8E6879}"/>
              </a:ext>
            </a:extLst>
          </p:cNvPr>
          <p:cNvSpPr txBox="1"/>
          <p:nvPr/>
        </p:nvSpPr>
        <p:spPr>
          <a:xfrm>
            <a:off x="5082354" y="553590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 </a:t>
            </a:r>
            <a:r>
              <a:rPr lang="en-US" altLang="ko-KR"/>
              <a:t>PC</a:t>
            </a:r>
            <a:r>
              <a:rPr lang="ko-KR" altLang="en-US"/>
              <a:t>에 있는 로컬 </a:t>
            </a:r>
            <a:r>
              <a:rPr lang="en-US" altLang="ko-KR"/>
              <a:t>Repo.</a:t>
            </a:r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8C02EA-E606-1258-D87F-E5EDA78C2E18}"/>
              </a:ext>
            </a:extLst>
          </p:cNvPr>
          <p:cNvCxnSpPr>
            <a:cxnSpLocks/>
            <a:stCxn id="12" idx="5"/>
            <a:endCxn id="22" idx="0"/>
          </p:cNvCxnSpPr>
          <p:nvPr/>
        </p:nvCxnSpPr>
        <p:spPr>
          <a:xfrm>
            <a:off x="5528321" y="4523379"/>
            <a:ext cx="807742" cy="10125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C57878-391D-3385-ED5D-6F44F4AA4C84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1988962" y="2766122"/>
            <a:ext cx="1341124" cy="3706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FD6CC50-330D-4170-3E93-C6E55A892C19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3929967" y="3018307"/>
            <a:ext cx="1101396" cy="1008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2AD28A-078B-0610-64B1-80D4D73C50E4}"/>
              </a:ext>
            </a:extLst>
          </p:cNvPr>
          <p:cNvSpPr txBox="1"/>
          <p:nvPr/>
        </p:nvSpPr>
        <p:spPr>
          <a:xfrm>
            <a:off x="4157825" y="2737817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/>
              <a:t>Branch</a:t>
            </a:r>
            <a:r>
              <a:rPr lang="ko-KR" altLang="en-US"/>
              <a:t> 생성 및 </a:t>
            </a:r>
            <a:r>
              <a:rPr lang="en-US" altLang="ko-KR"/>
              <a:t>Check out </a:t>
            </a:r>
            <a:br>
              <a:rPr lang="en-US" altLang="ko-KR"/>
            </a:br>
            <a:r>
              <a:rPr lang="ko-KR" altLang="en-US"/>
              <a:t>또는 </a:t>
            </a:r>
            <a:r>
              <a:rPr lang="en-US" altLang="ko-KR"/>
              <a:t>Switch</a:t>
            </a:r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4F7675-8700-BD46-8BAB-F6C5F044FACE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5631244" y="4274900"/>
            <a:ext cx="19585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29BE3-B67E-4875-34BB-7BA64B5AFB28}"/>
              </a:ext>
            </a:extLst>
          </p:cNvPr>
          <p:cNvSpPr txBox="1"/>
          <p:nvPr/>
        </p:nvSpPr>
        <p:spPr>
          <a:xfrm>
            <a:off x="4899892" y="34128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/>
              <a:t>변동사항 커밋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99C43A-C0C9-B4A3-BC30-DC5298D3B1F5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2053082" y="4274900"/>
            <a:ext cx="2875358" cy="1312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667F14-E57F-B777-776C-6B4DF27CDF45}"/>
              </a:ext>
            </a:extLst>
          </p:cNvPr>
          <p:cNvSpPr txBox="1"/>
          <p:nvPr/>
        </p:nvSpPr>
        <p:spPr>
          <a:xfrm>
            <a:off x="7068980" y="468016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 완료 후 커밋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9645403-D43D-D290-2655-66099E082CC9}"/>
              </a:ext>
            </a:extLst>
          </p:cNvPr>
          <p:cNvCxnSpPr>
            <a:cxnSpLocks/>
            <a:stCxn id="15" idx="7"/>
            <a:endCxn id="10" idx="3"/>
          </p:cNvCxnSpPr>
          <p:nvPr/>
        </p:nvCxnSpPr>
        <p:spPr>
          <a:xfrm flipV="1">
            <a:off x="8189653" y="2986364"/>
            <a:ext cx="907389" cy="1040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293FEA4-0DB1-CB6C-F0BE-0AEF3B790457}"/>
              </a:ext>
            </a:extLst>
          </p:cNvPr>
          <p:cNvSpPr txBox="1"/>
          <p:nvPr/>
        </p:nvSpPr>
        <p:spPr>
          <a:xfrm>
            <a:off x="8431786" y="419511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커밋</a:t>
            </a:r>
            <a:r>
              <a:rPr lang="ko-KR" altLang="en-US" dirty="0"/>
              <a:t> 내용 </a:t>
            </a:r>
            <a:r>
              <a:rPr lang="en-US" altLang="ko-KR" dirty="0"/>
              <a:t>Push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E199CB-9258-1441-281F-6D0FA706B744}"/>
              </a:ext>
            </a:extLst>
          </p:cNvPr>
          <p:cNvSpPr txBox="1"/>
          <p:nvPr/>
        </p:nvSpPr>
        <p:spPr>
          <a:xfrm>
            <a:off x="8638074" y="1686290"/>
            <a:ext cx="263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master </a:t>
            </a:r>
            <a:r>
              <a:rPr lang="ko-KR" altLang="en-US"/>
              <a:t>또는 </a:t>
            </a:r>
            <a:r>
              <a:rPr lang="en-US" altLang="ko-KR"/>
              <a:t>main </a:t>
            </a:r>
            <a:r>
              <a:rPr lang="ko-KR" altLang="en-US"/>
              <a:t>브랜치 </a:t>
            </a:r>
            <a:endParaRPr lang="en-US" altLang="ko-KR"/>
          </a:p>
          <a:p>
            <a:r>
              <a:rPr lang="ko-KR" altLang="en-US"/>
              <a:t>관리자가 </a:t>
            </a:r>
            <a:r>
              <a:rPr lang="en-US" altLang="ko-KR"/>
              <a:t>Merge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33DF6A-AC0C-70A1-62C3-9B338DC852F9}"/>
              </a:ext>
            </a:extLst>
          </p:cNvPr>
          <p:cNvSpPr txBox="1"/>
          <p:nvPr/>
        </p:nvSpPr>
        <p:spPr>
          <a:xfrm>
            <a:off x="8886121" y="3184084"/>
            <a:ext cx="308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dirty="0"/>
              <a:t>master </a:t>
            </a:r>
            <a:r>
              <a:rPr lang="ko-KR" altLang="en-US" dirty="0"/>
              <a:t>또는 </a:t>
            </a:r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관리자에게 </a:t>
            </a:r>
            <a:r>
              <a:rPr lang="en-US" altLang="ko-KR" dirty="0"/>
              <a:t>Pull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07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 </a:t>
            </a:r>
            <a:r>
              <a:rPr lang="ko-KR" altLang="en-US"/>
              <a:t>사용 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4E6346-F1AC-A6CE-7A24-64337D165F99}"/>
              </a:ext>
            </a:extLst>
          </p:cNvPr>
          <p:cNvSpPr/>
          <p:nvPr/>
        </p:nvSpPr>
        <p:spPr>
          <a:xfrm>
            <a:off x="3116726" y="276661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D7A7BF-8CAD-6767-E53E-212C3EEC6078}"/>
              </a:ext>
            </a:extLst>
          </p:cNvPr>
          <p:cNvSpPr/>
          <p:nvPr/>
        </p:nvSpPr>
        <p:spPr>
          <a:xfrm>
            <a:off x="3114208" y="4269870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78EFD-B37F-5A71-6AA5-0E52DDE9029B}"/>
              </a:ext>
            </a:extLst>
          </p:cNvPr>
          <p:cNvSpPr txBox="1"/>
          <p:nvPr/>
        </p:nvSpPr>
        <p:spPr>
          <a:xfrm>
            <a:off x="951929" y="293335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브랜치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57A99-A3FB-0246-86CD-8DE4A6B3FF1E}"/>
              </a:ext>
            </a:extLst>
          </p:cNvPr>
          <p:cNvSpPr txBox="1"/>
          <p:nvPr/>
        </p:nvSpPr>
        <p:spPr>
          <a:xfrm>
            <a:off x="951929" y="443709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브랜치</a:t>
            </a:r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C57878-391D-3385-ED5D-6F44F4AA4C84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1837108" y="3118018"/>
            <a:ext cx="1279618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99C43A-C0C9-B4A3-BC30-DC5298D3B1F5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1870770" y="4621272"/>
            <a:ext cx="1243438" cy="484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667F14-E57F-B777-776C-6B4DF27CDF45}"/>
              </a:ext>
            </a:extLst>
          </p:cNvPr>
          <p:cNvSpPr txBox="1"/>
          <p:nvPr/>
        </p:nvSpPr>
        <p:spPr>
          <a:xfrm>
            <a:off x="7527819" y="2689310"/>
            <a:ext cx="3485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각 브랜치의 커밋 노드에서 </a:t>
            </a:r>
            <a:endParaRPr lang="en-US" altLang="ko-KR"/>
          </a:p>
          <a:p>
            <a:r>
              <a:rPr lang="ko-KR" altLang="en-US" b="1">
                <a:solidFill>
                  <a:schemeClr val="accent2">
                    <a:lumMod val="75000"/>
                  </a:schemeClr>
                </a:solidFill>
              </a:rPr>
              <a:t>같은 파일의 같은 부분</a:t>
            </a:r>
            <a:r>
              <a:rPr lang="ko-KR" altLang="en-US"/>
              <a:t>을 편집했다면 </a:t>
            </a:r>
            <a:endParaRPr lang="en-US" altLang="ko-KR"/>
          </a:p>
          <a:p>
            <a:r>
              <a:rPr lang="en-US" altLang="ko-KR"/>
              <a:t>Merge</a:t>
            </a:r>
            <a:r>
              <a:rPr lang="ko-KR" altLang="en-US"/>
              <a:t>가 안됨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둘 중 하나의 변동 사항을 포기해야함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0FAAC-B792-3658-5C19-537A8B521F3F}"/>
              </a:ext>
            </a:extLst>
          </p:cNvPr>
          <p:cNvSpPr txBox="1"/>
          <p:nvPr/>
        </p:nvSpPr>
        <p:spPr>
          <a:xfrm>
            <a:off x="2969320" y="22305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main.cs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FF0DB-7AB6-29E9-ADA1-E7668366FF69}"/>
              </a:ext>
            </a:extLst>
          </p:cNvPr>
          <p:cNvSpPr txBox="1"/>
          <p:nvPr/>
        </p:nvSpPr>
        <p:spPr>
          <a:xfrm>
            <a:off x="2969320" y="380289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main.cs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8632C4-A432-D362-A8AA-3C0FD8F298E9}"/>
              </a:ext>
            </a:extLst>
          </p:cNvPr>
          <p:cNvSpPr/>
          <p:nvPr/>
        </p:nvSpPr>
        <p:spPr>
          <a:xfrm>
            <a:off x="6629400" y="276661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A51190-CC07-5ACE-225B-3D65406F66AF}"/>
              </a:ext>
            </a:extLst>
          </p:cNvPr>
          <p:cNvSpPr txBox="1"/>
          <p:nvPr/>
        </p:nvSpPr>
        <p:spPr>
          <a:xfrm>
            <a:off x="4070164" y="1403441"/>
            <a:ext cx="61476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{      </a:t>
            </a:r>
          </a:p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   InitializeComponent();</a:t>
            </a:r>
          </a:p>
          <a:p>
            <a:endParaRPr lang="ko-KR" altLang="en-US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b="1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</a:rPr>
              <a:t>my_num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DB912-F0E7-911D-C172-40D915C2F3F6}"/>
              </a:ext>
            </a:extLst>
          </p:cNvPr>
          <p:cNvSpPr txBox="1"/>
          <p:nvPr/>
        </p:nvSpPr>
        <p:spPr>
          <a:xfrm>
            <a:off x="4070163" y="4716893"/>
            <a:ext cx="61476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{      </a:t>
            </a:r>
          </a:p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   InitializeComponent();</a:t>
            </a:r>
          </a:p>
          <a:p>
            <a:endParaRPr lang="ko-KR" altLang="en-US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b="1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</a:rPr>
              <a:t>num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4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517126-544B-F9CE-1DBC-471D7426393E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3819530" y="3118018"/>
            <a:ext cx="28098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429B605-18DE-BA18-888A-CBD1CA293C53}"/>
              </a:ext>
            </a:extLst>
          </p:cNvPr>
          <p:cNvCxnSpPr>
            <a:cxnSpLocks/>
            <a:stCxn id="12" idx="6"/>
            <a:endCxn id="16" idx="3"/>
          </p:cNvCxnSpPr>
          <p:nvPr/>
        </p:nvCxnSpPr>
        <p:spPr>
          <a:xfrm flipV="1">
            <a:off x="3817012" y="3366497"/>
            <a:ext cx="2915311" cy="125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B0FF999-0BB6-10CF-8982-572AC935A0F1}"/>
              </a:ext>
            </a:extLst>
          </p:cNvPr>
          <p:cNvGrpSpPr/>
          <p:nvPr/>
        </p:nvGrpSpPr>
        <p:grpSpPr>
          <a:xfrm>
            <a:off x="5094111" y="3885983"/>
            <a:ext cx="260708" cy="255672"/>
            <a:chOff x="1108296" y="1802104"/>
            <a:chExt cx="260708" cy="255672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EC9D9D3-CB7A-BA84-2FBB-049C82AC97B0}"/>
                </a:ext>
              </a:extLst>
            </p:cNvPr>
            <p:cNvCxnSpPr/>
            <p:nvPr/>
          </p:nvCxnSpPr>
          <p:spPr>
            <a:xfrm>
              <a:off x="1115853" y="1802104"/>
              <a:ext cx="253151" cy="2531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1BED9AF-4F73-7C2A-A023-82F4EE944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296" y="1802332"/>
              <a:ext cx="260708" cy="2554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25B3C98-2076-8839-0CE4-452469DE2E98}"/>
              </a:ext>
            </a:extLst>
          </p:cNvPr>
          <p:cNvCxnSpPr/>
          <p:nvPr/>
        </p:nvCxnSpPr>
        <p:spPr>
          <a:xfrm>
            <a:off x="4584002" y="2531867"/>
            <a:ext cx="157941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DE4F8-939A-C3AA-8874-E1E729DB7EBE}"/>
              </a:ext>
            </a:extLst>
          </p:cNvPr>
          <p:cNvCxnSpPr>
            <a:cxnSpLocks/>
          </p:cNvCxnSpPr>
          <p:nvPr/>
        </p:nvCxnSpPr>
        <p:spPr>
          <a:xfrm>
            <a:off x="4584002" y="5835546"/>
            <a:ext cx="12500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9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F83D6A58-2871-8FB4-F284-E9A826CB2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21" y="1510472"/>
            <a:ext cx="5866207" cy="29018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1427959" y="5553072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개발에 사용할 브랜치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1ADD7D-FFC3-C596-EA26-C2D241947497}"/>
              </a:ext>
            </a:extLst>
          </p:cNvPr>
          <p:cNvSpPr/>
          <p:nvPr/>
        </p:nvSpPr>
        <p:spPr>
          <a:xfrm>
            <a:off x="6251633" y="2098002"/>
            <a:ext cx="4661900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07FAD8A-05E4-5C17-9EF3-07EB7D437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59" y="1510472"/>
            <a:ext cx="3176086" cy="38370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8FA975-044F-AB91-6F9F-3AA867C3CB0E}"/>
              </a:ext>
            </a:extLst>
          </p:cNvPr>
          <p:cNvSpPr/>
          <p:nvPr/>
        </p:nvSpPr>
        <p:spPr>
          <a:xfrm>
            <a:off x="1383298" y="2682203"/>
            <a:ext cx="3176085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5145521" y="4592135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브랜치 이름과 뻗어 나올 원래 브랜치 선택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F610C-3EE1-D071-E251-8E3E6763D849}"/>
              </a:ext>
            </a:extLst>
          </p:cNvPr>
          <p:cNvCxnSpPr/>
          <p:nvPr/>
        </p:nvCxnSpPr>
        <p:spPr>
          <a:xfrm>
            <a:off x="5283200" y="3429000"/>
            <a:ext cx="12869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2E262A-8A48-25D4-4300-FD55FCFDA32B}"/>
              </a:ext>
            </a:extLst>
          </p:cNvPr>
          <p:cNvSpPr txBox="1"/>
          <p:nvPr/>
        </p:nvSpPr>
        <p:spPr>
          <a:xfrm>
            <a:off x="6647598" y="3082014"/>
            <a:ext cx="3869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브랜치 생성과 동시에 체크아웃</a:t>
            </a:r>
            <a:r>
              <a:rPr lang="en-US" altLang="ko-KR" sz="2400"/>
              <a:t/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브랜치 변경</a:t>
            </a:r>
            <a:r>
              <a:rPr lang="en-US" altLang="ko-KR" sz="240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0910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648622" y="4822967"/>
            <a:ext cx="511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Commit </a:t>
            </a:r>
            <a:r>
              <a:rPr lang="ko-KR" altLang="en-US" sz="2400"/>
              <a:t>할 내용이 없어야 체크아웃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6734099" y="5420507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개인 브랜치로 </a:t>
            </a:r>
            <a:r>
              <a:rPr lang="en-US" altLang="ko-KR" sz="2400"/>
              <a:t>Push</a:t>
            </a:r>
            <a:endParaRPr lang="ko-KR" altLang="en-US" sz="2400"/>
          </a:p>
        </p:txBody>
      </p:sp>
      <p:pic>
        <p:nvPicPr>
          <p:cNvPr id="10" name="그림 9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E7BDB46E-0EB1-5197-7EF3-AE3075EC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0" y="1817042"/>
            <a:ext cx="5239019" cy="2775093"/>
          </a:xfrm>
          <a:prstGeom prst="rect">
            <a:avLst/>
          </a:prstGeom>
        </p:spPr>
      </p:pic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E39B192-9A8D-B10E-CB27-0FAAB83A9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099" y="1352626"/>
            <a:ext cx="4408035" cy="39320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34731D-226F-84AC-807D-650248084682}"/>
              </a:ext>
            </a:extLst>
          </p:cNvPr>
          <p:cNvSpPr/>
          <p:nvPr/>
        </p:nvSpPr>
        <p:spPr>
          <a:xfrm>
            <a:off x="6801966" y="2792268"/>
            <a:ext cx="2562167" cy="4335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13E4F8-CE1C-868F-3DE7-EDBABB179C19}"/>
              </a:ext>
            </a:extLst>
          </p:cNvPr>
          <p:cNvSpPr/>
          <p:nvPr/>
        </p:nvSpPr>
        <p:spPr>
          <a:xfrm>
            <a:off x="10019300" y="2800735"/>
            <a:ext cx="360834" cy="4335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F84A4B-3F43-AA79-2532-62B08A8CFE92}"/>
              </a:ext>
            </a:extLst>
          </p:cNvPr>
          <p:cNvCxnSpPr>
            <a:stCxn id="14" idx="3"/>
            <a:endCxn id="18" idx="2"/>
          </p:cNvCxnSpPr>
          <p:nvPr/>
        </p:nvCxnSpPr>
        <p:spPr>
          <a:xfrm flipV="1">
            <a:off x="9361741" y="3234266"/>
            <a:ext cx="837976" cy="24170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45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5311699" y="1601483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Pull Request </a:t>
            </a:r>
            <a:r>
              <a:rPr lang="ko-KR" altLang="en-US" sz="2400"/>
              <a:t>만들기</a:t>
            </a:r>
          </a:p>
        </p:txBody>
      </p:sp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E39B192-9A8D-B10E-CB27-0FAAB83A9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9" y="1407032"/>
            <a:ext cx="4408035" cy="39320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34731D-226F-84AC-807D-650248084682}"/>
              </a:ext>
            </a:extLst>
          </p:cNvPr>
          <p:cNvSpPr/>
          <p:nvPr/>
        </p:nvSpPr>
        <p:spPr>
          <a:xfrm>
            <a:off x="968434" y="2487468"/>
            <a:ext cx="1859434" cy="3132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F84A4B-3F43-AA79-2532-62B08A8CFE92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>
            <a:off x="2827868" y="1832316"/>
            <a:ext cx="2483831" cy="8117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1A0CA3-274A-6BB1-A17F-22661156396C}"/>
              </a:ext>
            </a:extLst>
          </p:cNvPr>
          <p:cNvSpPr txBox="1"/>
          <p:nvPr/>
        </p:nvSpPr>
        <p:spPr>
          <a:xfrm>
            <a:off x="5311699" y="2453674"/>
            <a:ext cx="63882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accent6"/>
                </a:solidFill>
              </a:rPr>
              <a:t>* Pull</a:t>
            </a:r>
            <a:r>
              <a:rPr lang="ko-KR" altLang="en-US" sz="2400" b="1">
                <a:solidFill>
                  <a:schemeClr val="accent6"/>
                </a:solidFill>
              </a:rPr>
              <a:t> </a:t>
            </a:r>
            <a:r>
              <a:rPr lang="en-US" altLang="ko-KR" sz="2400" b="1">
                <a:solidFill>
                  <a:schemeClr val="accent6"/>
                </a:solidFill>
              </a:rPr>
              <a:t>Request</a:t>
            </a:r>
            <a:r>
              <a:rPr lang="ko-KR" altLang="en-US" sz="2400" b="1">
                <a:solidFill>
                  <a:schemeClr val="accent6"/>
                </a:solidFill>
              </a:rPr>
              <a:t> 란</a:t>
            </a:r>
            <a:r>
              <a:rPr lang="en-US" altLang="ko-KR" sz="2400" b="1">
                <a:solidFill>
                  <a:schemeClr val="accent6"/>
                </a:solidFill>
              </a:rPr>
              <a:t>?</a:t>
            </a:r>
          </a:p>
          <a:p>
            <a:endParaRPr lang="en-US" altLang="ko-KR" sz="2400"/>
          </a:p>
          <a:p>
            <a:r>
              <a:rPr lang="en-US" altLang="ko-KR" sz="2400"/>
              <a:t>master </a:t>
            </a:r>
            <a:r>
              <a:rPr lang="ko-KR" altLang="en-US" sz="2400"/>
              <a:t>또는 </a:t>
            </a:r>
            <a:r>
              <a:rPr lang="en-US" altLang="ko-KR" sz="2400"/>
              <a:t>main </a:t>
            </a:r>
            <a:r>
              <a:rPr lang="ko-KR" altLang="en-US" sz="2400"/>
              <a:t>브랜치 관리자에게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개인 브랜치에서 </a:t>
            </a:r>
            <a:r>
              <a:rPr lang="en-US" altLang="ko-KR" sz="2400"/>
              <a:t>Push </a:t>
            </a:r>
            <a:r>
              <a:rPr lang="ko-KR" altLang="en-US" sz="2400"/>
              <a:t>한 내용을 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master </a:t>
            </a:r>
            <a:r>
              <a:rPr lang="ko-KR" altLang="en-US" sz="2400"/>
              <a:t>또는 </a:t>
            </a:r>
            <a:r>
              <a:rPr lang="en-US" altLang="ko-KR" sz="2400"/>
              <a:t>main </a:t>
            </a:r>
            <a:r>
              <a:rPr lang="ko-KR" altLang="en-US" sz="2400"/>
              <a:t>브랜치와 </a:t>
            </a:r>
            <a:r>
              <a:rPr lang="en-US" altLang="ko-KR" sz="2400"/>
              <a:t>Merge </a:t>
            </a:r>
            <a:r>
              <a:rPr lang="ko-KR" altLang="en-US" sz="2400"/>
              <a:t>해달라는 요청</a:t>
            </a:r>
          </a:p>
        </p:txBody>
      </p:sp>
    </p:spTree>
    <p:extLst>
      <p:ext uri="{BB962C8B-B14F-4D97-AF65-F5344CB8AC3E}">
        <p14:creationId xmlns:p14="http://schemas.microsoft.com/office/powerpoint/2010/main" val="200393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25E7E06-CC6E-7E81-2000-3805131A6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5"/>
          <a:stretch/>
        </p:blipFill>
        <p:spPr>
          <a:xfrm>
            <a:off x="2368419" y="965636"/>
            <a:ext cx="7455161" cy="4723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B365C-8C58-2DE2-6AC4-7ABA410F82E6}"/>
              </a:ext>
            </a:extLst>
          </p:cNvPr>
          <p:cNvSpPr txBox="1"/>
          <p:nvPr/>
        </p:nvSpPr>
        <p:spPr>
          <a:xfrm>
            <a:off x="2579940" y="5785922"/>
            <a:ext cx="5859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GitHub</a:t>
            </a:r>
            <a:r>
              <a:rPr lang="ko-KR" altLang="en-US" sz="2400"/>
              <a:t> </a:t>
            </a:r>
            <a:r>
              <a:rPr lang="en-US" altLang="ko-KR" sz="2400"/>
              <a:t>Pull Request </a:t>
            </a:r>
            <a:r>
              <a:rPr lang="ko-KR" altLang="en-US" sz="2400"/>
              <a:t>페이지가 자동으로 열림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AA3949-F6B2-77E1-6C15-934A002C6605}"/>
              </a:ext>
            </a:extLst>
          </p:cNvPr>
          <p:cNvSpPr/>
          <p:nvPr/>
        </p:nvSpPr>
        <p:spPr>
          <a:xfrm>
            <a:off x="5955301" y="4942802"/>
            <a:ext cx="1503832" cy="3234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4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B365C-8C58-2DE2-6AC4-7ABA410F82E6}"/>
              </a:ext>
            </a:extLst>
          </p:cNvPr>
          <p:cNvSpPr txBox="1"/>
          <p:nvPr/>
        </p:nvSpPr>
        <p:spPr>
          <a:xfrm>
            <a:off x="1851807" y="5503468"/>
            <a:ext cx="560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GitHub Repo. </a:t>
            </a:r>
            <a:r>
              <a:rPr lang="ko-KR" altLang="en-US" sz="2400"/>
              <a:t>관리자에게 이렇게 요청이 옴 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DB3286D-2F60-1568-E97B-1E3F3699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36" y="1472033"/>
            <a:ext cx="8121829" cy="403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14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5E32E60-9C3D-3F85-DA12-D84238175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70" y="1393297"/>
            <a:ext cx="8964660" cy="3205796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00ADF8B-72C7-3185-38EB-12D823B08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1" y="4698020"/>
            <a:ext cx="8903269" cy="12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&amp; GitHub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A48EA-DCFF-A49C-C777-E863ABB06697}"/>
              </a:ext>
            </a:extLst>
          </p:cNvPr>
          <p:cNvSpPr txBox="1"/>
          <p:nvPr/>
        </p:nvSpPr>
        <p:spPr>
          <a:xfrm>
            <a:off x="9188116" y="1424933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GitHub.com </a:t>
            </a:r>
            <a:r>
              <a:rPr lang="ko-KR" altLang="en-US"/>
              <a:t>웹페이지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3CB62-D62C-6D57-9CC3-5158EDF886F2}"/>
              </a:ext>
            </a:extLst>
          </p:cNvPr>
          <p:cNvSpPr txBox="1"/>
          <p:nvPr/>
        </p:nvSpPr>
        <p:spPr>
          <a:xfrm>
            <a:off x="1555527" y="1834448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Stage</a:t>
            </a:r>
            <a:r>
              <a:rPr lang="ko-KR" altLang="en-US" sz="2000" dirty="0"/>
              <a:t>로 파일 올리기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76508-EEF1-6E20-422A-6BC93FC09CAF}"/>
              </a:ext>
            </a:extLst>
          </p:cNvPr>
          <p:cNvSpPr txBox="1"/>
          <p:nvPr/>
        </p:nvSpPr>
        <p:spPr>
          <a:xfrm>
            <a:off x="1162361" y="2998904"/>
            <a:ext cx="90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add</a:t>
            </a:r>
            <a:endParaRPr lang="ko-KR" altLang="en-US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72C94-7A80-A503-FEBD-4356C02289F3}"/>
              </a:ext>
            </a:extLst>
          </p:cNvPr>
          <p:cNvSpPr txBox="1"/>
          <p:nvPr/>
        </p:nvSpPr>
        <p:spPr>
          <a:xfrm>
            <a:off x="3440459" y="2998904"/>
            <a:ext cx="142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commit</a:t>
            </a:r>
            <a:endParaRPr lang="ko-KR" altLang="en-US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16F72-2FB8-D21C-78E9-A2E0686DE82F}"/>
              </a:ext>
            </a:extLst>
          </p:cNvPr>
          <p:cNvSpPr txBox="1"/>
          <p:nvPr/>
        </p:nvSpPr>
        <p:spPr>
          <a:xfrm>
            <a:off x="6240059" y="2998904"/>
            <a:ext cx="99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push</a:t>
            </a:r>
            <a:endParaRPr lang="ko-KR" alt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25B23-14EA-960E-A5A9-40FF6892E067}"/>
              </a:ext>
            </a:extLst>
          </p:cNvPr>
          <p:cNvSpPr txBox="1"/>
          <p:nvPr/>
        </p:nvSpPr>
        <p:spPr>
          <a:xfrm>
            <a:off x="9280505" y="2995848"/>
            <a:ext cx="210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pull request</a:t>
            </a:r>
            <a:endParaRPr lang="ko-KR" altLang="en-US" sz="2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FBF2B-3F63-E83A-B6E7-B301C1A85EE6}"/>
              </a:ext>
            </a:extLst>
          </p:cNvPr>
          <p:cNvSpPr txBox="1"/>
          <p:nvPr/>
        </p:nvSpPr>
        <p:spPr>
          <a:xfrm>
            <a:off x="9690694" y="4822617"/>
            <a:ext cx="128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merge</a:t>
            </a:r>
            <a:endParaRPr lang="ko-KR" altLang="en-US" sz="2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6A7992B-EFE2-1115-ADB4-D66D28371E21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069502" y="3260514"/>
            <a:ext cx="13709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8CA252C-D3CC-8493-A5D3-403E50B8664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869101" y="3260514"/>
            <a:ext cx="1370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7F09D7-BDEE-D5A9-5F48-B1A17CFB01F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7235370" y="3257458"/>
            <a:ext cx="2045135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D636317-0A19-DC55-3ACD-08AEA61E468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0335037" y="3519068"/>
            <a:ext cx="1" cy="1303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1296E00B-7DA5-6259-38AC-6AAA1602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901" y="1803163"/>
            <a:ext cx="1076269" cy="10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41C4002-332A-A517-AEB0-D0581DFC03F4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714659" y="2234558"/>
            <a:ext cx="0" cy="10229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41B454-14F7-502F-4138-27BCF623A5D9}"/>
              </a:ext>
            </a:extLst>
          </p:cNvPr>
          <p:cNvSpPr txBox="1"/>
          <p:nvPr/>
        </p:nvSpPr>
        <p:spPr>
          <a:xfrm>
            <a:off x="4477267" y="1834448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Commit </a:t>
            </a:r>
            <a:r>
              <a:rPr lang="ko-KR" altLang="en-US" sz="2000"/>
              <a:t>지점 생성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0665111-296E-01EC-C717-5245B07BBE7F}"/>
              </a:ext>
            </a:extLst>
          </p:cNvPr>
          <p:cNvCxnSpPr/>
          <p:nvPr/>
        </p:nvCxnSpPr>
        <p:spPr>
          <a:xfrm flipV="1">
            <a:off x="5531402" y="2296114"/>
            <a:ext cx="11780" cy="961344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C0DF646-3F89-BDC4-5168-2DBF32C841DA}"/>
              </a:ext>
            </a:extLst>
          </p:cNvPr>
          <p:cNvSpPr txBox="1"/>
          <p:nvPr/>
        </p:nvSpPr>
        <p:spPr>
          <a:xfrm>
            <a:off x="6971361" y="1841477"/>
            <a:ext cx="252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리모트 </a:t>
            </a:r>
            <a:r>
              <a:rPr lang="en-US" altLang="ko-KR" sz="2000"/>
              <a:t>Repo.</a:t>
            </a:r>
            <a:r>
              <a:rPr lang="ko-KR" altLang="en-US" sz="2000"/>
              <a:t>로 업로드</a:t>
            </a:r>
          </a:p>
        </p:txBody>
      </p: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97D6638C-7B45-726F-2964-5463BBF70D13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8234688" y="2241587"/>
            <a:ext cx="0" cy="101587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5E3CB98B-0072-4765-0601-EE8B5548464A}"/>
              </a:ext>
            </a:extLst>
          </p:cNvPr>
          <p:cNvCxnSpPr>
            <a:cxnSpLocks/>
          </p:cNvCxnSpPr>
          <p:nvPr/>
        </p:nvCxnSpPr>
        <p:spPr>
          <a:xfrm flipV="1">
            <a:off x="8711459" y="4354655"/>
            <a:ext cx="1617354" cy="729572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317453AD-56AA-6957-DE8F-45F00FD65CA2}"/>
              </a:ext>
            </a:extLst>
          </p:cNvPr>
          <p:cNvSpPr txBox="1"/>
          <p:nvPr/>
        </p:nvSpPr>
        <p:spPr>
          <a:xfrm>
            <a:off x="3480540" y="4915996"/>
            <a:ext cx="5230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master </a:t>
            </a:r>
            <a:r>
              <a:rPr lang="ko-KR" altLang="en-US" sz="2000" dirty="0"/>
              <a:t>또는 </a:t>
            </a:r>
            <a:r>
              <a:rPr lang="en-US" altLang="ko-KR" sz="2000" dirty="0"/>
              <a:t>main </a:t>
            </a:r>
            <a:r>
              <a:rPr lang="ko-KR" altLang="en-US" sz="2000" dirty="0" err="1"/>
              <a:t>브랜치로</a:t>
            </a:r>
            <a:r>
              <a:rPr lang="ko-KR" altLang="en-US" sz="2000" dirty="0"/>
              <a:t> </a:t>
            </a:r>
            <a:r>
              <a:rPr lang="en-US" altLang="ko-KR" sz="2000" dirty="0"/>
              <a:t>push </a:t>
            </a:r>
            <a:r>
              <a:rPr lang="ko-KR" altLang="en-US" sz="2000" dirty="0"/>
              <a:t>된 내용 합치기</a:t>
            </a:r>
            <a:endParaRPr lang="en-US" altLang="ko-KR" sz="2000" dirty="0"/>
          </a:p>
          <a:p>
            <a:r>
              <a:rPr lang="en-US" altLang="ko-KR" sz="2000" dirty="0"/>
              <a:t>Repo. </a:t>
            </a:r>
            <a:r>
              <a:rPr lang="ko-KR" altLang="en-US" sz="2000" dirty="0"/>
              <a:t>관리자만 수행 가능</a:t>
            </a:r>
          </a:p>
        </p:txBody>
      </p:sp>
      <p:pic>
        <p:nvPicPr>
          <p:cNvPr id="1035" name="Picture 8">
            <a:extLst>
              <a:ext uri="{FF2B5EF4-FFF2-40B4-BE49-F238E27FC236}">
                <a16:creationId xmlns:a16="http://schemas.microsoft.com/office/drawing/2014/main" id="{D0936AFF-E876-495A-170F-46764B4E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90" y="3930963"/>
            <a:ext cx="637775" cy="63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오른쪽 중괄호 1036">
            <a:extLst>
              <a:ext uri="{FF2B5EF4-FFF2-40B4-BE49-F238E27FC236}">
                <a16:creationId xmlns:a16="http://schemas.microsoft.com/office/drawing/2014/main" id="{C2D4FF92-6D7F-E3CC-2B55-95BDE5D948AD}"/>
              </a:ext>
            </a:extLst>
          </p:cNvPr>
          <p:cNvSpPr/>
          <p:nvPr/>
        </p:nvSpPr>
        <p:spPr>
          <a:xfrm rot="5400000">
            <a:off x="4036928" y="1152883"/>
            <a:ext cx="222833" cy="51856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48D7DB-93AA-8E9B-146C-2CC028D6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81" y="1453021"/>
            <a:ext cx="4620833" cy="41519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4084168" y="1903269"/>
            <a:ext cx="318499" cy="3488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6714067" y="1616036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Fetch </a:t>
            </a:r>
            <a:r>
              <a:rPr lang="ko-KR" altLang="en-US" sz="2400"/>
              <a:t>버튼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402667" y="1846869"/>
            <a:ext cx="2311400" cy="2308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A37931-1F5B-24E6-B6E5-9E0E57CAC2C8}"/>
              </a:ext>
            </a:extLst>
          </p:cNvPr>
          <p:cNvSpPr/>
          <p:nvPr/>
        </p:nvSpPr>
        <p:spPr>
          <a:xfrm>
            <a:off x="2206176" y="2252132"/>
            <a:ext cx="3415691" cy="7958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F4768B5-3154-0B69-B97B-2567A91164CE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5621867" y="2650066"/>
            <a:ext cx="1016000" cy="572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3EE74F-39D9-F023-285D-C292208EB1FA}"/>
              </a:ext>
            </a:extLst>
          </p:cNvPr>
          <p:cNvSpPr txBox="1"/>
          <p:nvPr/>
        </p:nvSpPr>
        <p:spPr>
          <a:xfrm>
            <a:off x="6637867" y="2991597"/>
            <a:ext cx="454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전체 커밋 목록에서 </a:t>
            </a:r>
            <a:r>
              <a:rPr lang="en-US" altLang="ko-KR" sz="2400"/>
              <a:t>Fetch </a:t>
            </a:r>
            <a:r>
              <a:rPr lang="ko-KR" altLang="en-US" sz="2400"/>
              <a:t>내용 확인</a:t>
            </a:r>
          </a:p>
        </p:txBody>
      </p:sp>
    </p:spTree>
    <p:extLst>
      <p:ext uri="{BB962C8B-B14F-4D97-AF65-F5344CB8AC3E}">
        <p14:creationId xmlns:p14="http://schemas.microsoft.com/office/powerpoint/2010/main" val="236451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79E9102-4AFA-4AD9-A2BB-7407F904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78" y="2462702"/>
            <a:ext cx="11057458" cy="29982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3118968" y="3418801"/>
            <a:ext cx="8319499" cy="5435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5399522" y="1920201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다른 사람이 같은 브랜치에 커밋한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7278718" y="2381866"/>
            <a:ext cx="530278" cy="10369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9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79E9102-4AFA-4AD9-A2BB-7407F904A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93" b="2259"/>
          <a:stretch/>
        </p:blipFill>
        <p:spPr>
          <a:xfrm>
            <a:off x="1240560" y="2134196"/>
            <a:ext cx="8208240" cy="35368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6350000" y="3308734"/>
            <a:ext cx="338667" cy="3651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5958322" y="1420667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Pull</a:t>
            </a:r>
            <a:r>
              <a:rPr lang="ko-KR" altLang="en-US" sz="2400"/>
              <a:t> 하여 변동 사항 적용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6519334" y="1882332"/>
            <a:ext cx="998069" cy="14264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23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FE8C915-3959-59F9-C3E0-5E8C3D381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57" y="1185404"/>
            <a:ext cx="7090900" cy="49769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Clone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5602514" y="2133077"/>
            <a:ext cx="2859315" cy="7480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02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Clone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698902-D86F-08CB-BF17-49BE3EAC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86" y="1252991"/>
            <a:ext cx="6770914" cy="47523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1FD4057-1A00-80D6-F278-D078DC053555}"/>
              </a:ext>
            </a:extLst>
          </p:cNvPr>
          <p:cNvSpPr/>
          <p:nvPr/>
        </p:nvSpPr>
        <p:spPr>
          <a:xfrm>
            <a:off x="2779486" y="2183878"/>
            <a:ext cx="4383314" cy="5375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03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VS Git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D5D28-A9C5-7BDA-FFDA-819D7AEAA4BA}"/>
              </a:ext>
            </a:extLst>
          </p:cNvPr>
          <p:cNvSpPr txBox="1"/>
          <p:nvPr/>
        </p:nvSpPr>
        <p:spPr>
          <a:xfrm>
            <a:off x="928914" y="1494971"/>
            <a:ext cx="10057561" cy="5096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리더에게 </a:t>
            </a:r>
            <a:r>
              <a:rPr lang="en-US" altLang="ko-KR" sz="3200" dirty="0"/>
              <a:t>dm</a:t>
            </a:r>
            <a:r>
              <a:rPr lang="ko-KR" altLang="en-US" sz="3200" dirty="0"/>
              <a:t>으로 각자 </a:t>
            </a:r>
            <a:r>
              <a:rPr lang="en-US" altLang="ko-KR" sz="3200" dirty="0"/>
              <a:t>GitHub </a:t>
            </a:r>
            <a:r>
              <a:rPr lang="ko-KR" altLang="en-US" sz="3200" dirty="0"/>
              <a:t>닉네임 또는 이메일 보내기</a:t>
            </a:r>
            <a:endParaRPr lang="en-US" altLang="ko-KR" sz="3200" dirty="0"/>
          </a:p>
          <a:p>
            <a:pPr marL="9715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리더가 모든 크루를 </a:t>
            </a:r>
            <a:r>
              <a:rPr lang="en-US" altLang="ko-KR" sz="2400" dirty="0"/>
              <a:t>Collaborator</a:t>
            </a:r>
            <a:r>
              <a:rPr lang="ko-KR" altLang="en-US" sz="2400" dirty="0"/>
              <a:t>로 추가</a:t>
            </a:r>
            <a:endParaRPr lang="en-US" altLang="ko-KR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리더의 </a:t>
            </a:r>
            <a:r>
              <a:rPr lang="en-US" altLang="ko-KR" sz="3200" dirty="0"/>
              <a:t>Remote</a:t>
            </a:r>
            <a:r>
              <a:rPr lang="ko-KR" altLang="en-US" sz="3200" dirty="0"/>
              <a:t> </a:t>
            </a:r>
            <a:r>
              <a:rPr lang="en-US" altLang="ko-KR" sz="3200" dirty="0"/>
              <a:t>Repo</a:t>
            </a:r>
            <a:r>
              <a:rPr lang="ko-KR" altLang="en-US" sz="3200" dirty="0"/>
              <a:t>를 </a:t>
            </a:r>
            <a:r>
              <a:rPr lang="en-US" altLang="ko-KR" sz="3200" dirty="0"/>
              <a:t>Clone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각자의 이름으로 된 </a:t>
            </a:r>
            <a:r>
              <a:rPr lang="ko-KR" altLang="en-US" sz="3200" dirty="0" err="1"/>
              <a:t>브랜치를</a:t>
            </a:r>
            <a:r>
              <a:rPr lang="ko-KR" altLang="en-US" sz="3200" dirty="0"/>
              <a:t> 생성</a:t>
            </a:r>
            <a:endParaRPr lang="en-US" altLang="ko-KR" sz="3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각자 프로젝트 내부에 본인 이름으로 </a:t>
            </a:r>
            <a:r>
              <a:rPr lang="en-US" altLang="ko-KR" sz="3200" dirty="0"/>
              <a:t>.cs </a:t>
            </a:r>
            <a:r>
              <a:rPr lang="ko-KR" altLang="en-US" sz="3200" dirty="0"/>
              <a:t>파일 생성</a:t>
            </a:r>
            <a:endParaRPr lang="en-US" altLang="ko-KR" sz="3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새로 만든 </a:t>
            </a:r>
            <a:r>
              <a:rPr lang="en-US" altLang="ko-KR" sz="3200" dirty="0"/>
              <a:t>.cs </a:t>
            </a:r>
            <a:r>
              <a:rPr lang="ko-KR" altLang="en-US" sz="3200" dirty="0"/>
              <a:t>파일에 자기 이름을 주석을 작성</a:t>
            </a:r>
            <a:endParaRPr lang="en-US" altLang="ko-KR" sz="3200" dirty="0"/>
          </a:p>
          <a:p>
            <a:pPr marL="9715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주석</a:t>
            </a:r>
            <a:r>
              <a:rPr lang="en-US" altLang="ko-KR" sz="2400" dirty="0"/>
              <a:t>: </a:t>
            </a:r>
            <a:r>
              <a:rPr lang="en-US" altLang="ko-KR" sz="2400" dirty="0">
                <a:solidFill>
                  <a:srgbClr val="00B050"/>
                </a:solidFill>
              </a:rPr>
              <a:t>// (</a:t>
            </a:r>
            <a:r>
              <a:rPr lang="ko-KR" altLang="en-US" sz="2400" dirty="0">
                <a:solidFill>
                  <a:srgbClr val="00B050"/>
                </a:solidFill>
              </a:rPr>
              <a:t>내용 작성</a:t>
            </a:r>
            <a:r>
              <a:rPr lang="en-US" altLang="ko-KR" sz="2400" dirty="0">
                <a:solidFill>
                  <a:srgbClr val="00B050"/>
                </a:solidFill>
              </a:rPr>
              <a:t>) </a:t>
            </a:r>
            <a:r>
              <a:rPr lang="ko-KR" altLang="en-US" sz="2400" dirty="0"/>
              <a:t>또는 </a:t>
            </a:r>
            <a:r>
              <a:rPr lang="en-US" altLang="ko-KR" sz="2400" dirty="0">
                <a:solidFill>
                  <a:srgbClr val="00B050"/>
                </a:solidFill>
              </a:rPr>
              <a:t>/* (</a:t>
            </a:r>
            <a:r>
              <a:rPr lang="ko-KR" altLang="en-US" sz="2400" dirty="0">
                <a:solidFill>
                  <a:srgbClr val="00B050"/>
                </a:solidFill>
              </a:rPr>
              <a:t>내용 작성</a:t>
            </a:r>
            <a:r>
              <a:rPr lang="en-US" altLang="ko-KR" sz="2400" dirty="0">
                <a:solidFill>
                  <a:srgbClr val="00B050"/>
                </a:solidFill>
              </a:rPr>
              <a:t>) */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변경 사항을 </a:t>
            </a:r>
            <a:r>
              <a:rPr lang="en-US" altLang="ko-KR" sz="3200" dirty="0"/>
              <a:t>Push -&gt; Pull Request</a:t>
            </a:r>
          </a:p>
          <a:p>
            <a:pPr marL="9715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내 이름으로 된 </a:t>
            </a:r>
            <a:r>
              <a:rPr lang="ko-KR" altLang="en-US" sz="2400" dirty="0" err="1"/>
              <a:t>브랜치에서</a:t>
            </a:r>
            <a:r>
              <a:rPr lang="ko-KR" altLang="en-US" sz="2400" dirty="0"/>
              <a:t> </a:t>
            </a:r>
            <a:r>
              <a:rPr lang="en-US" altLang="ko-KR" sz="2400" dirty="0"/>
              <a:t>Push </a:t>
            </a:r>
            <a:r>
              <a:rPr lang="ko-KR" altLang="en-US" sz="2400" dirty="0"/>
              <a:t>할 경우 </a:t>
            </a:r>
            <a:r>
              <a:rPr lang="en-US" altLang="ko-KR" sz="2400" dirty="0"/>
              <a:t>Remote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브랜치가</a:t>
            </a:r>
            <a:r>
              <a:rPr lang="ko-KR" altLang="en-US" sz="2400" dirty="0"/>
              <a:t> 추가됨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68023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88420-85EC-513A-B917-9450C48B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VS Git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23FDD9B-6054-2995-8113-35898AF26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455" y="2176840"/>
            <a:ext cx="7440063" cy="304842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28C61-B2B0-3849-E681-288A9A14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374274-BA98-9029-D624-291E1285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9F0955-456B-C581-B685-666316A5A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05" y="4873688"/>
            <a:ext cx="4248743" cy="1114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8871A1-E9C9-DB9C-43F8-921F48862B15}"/>
              </a:ext>
            </a:extLst>
          </p:cNvPr>
          <p:cNvSpPr txBox="1"/>
          <p:nvPr/>
        </p:nvSpPr>
        <p:spPr>
          <a:xfrm>
            <a:off x="2909455" y="1778075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프로젝트에서 </a:t>
            </a:r>
            <a:r>
              <a:rPr lang="ko-KR" altLang="en-US" dirty="0" err="1"/>
              <a:t>우클릭</a:t>
            </a:r>
            <a:r>
              <a:rPr lang="en-US" altLang="ko-KR" dirty="0"/>
              <a:t>! (</a:t>
            </a:r>
            <a:r>
              <a:rPr lang="ko-KR" altLang="en-US" dirty="0"/>
              <a:t>솔루션 아님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3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&amp; GitHub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3CB62-D62C-6D57-9CC3-5158EDF886F2}"/>
              </a:ext>
            </a:extLst>
          </p:cNvPr>
          <p:cNvSpPr txBox="1"/>
          <p:nvPr/>
        </p:nvSpPr>
        <p:spPr>
          <a:xfrm>
            <a:off x="1388994" y="3739128"/>
            <a:ext cx="3310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변경 사항 다운로드 및 덮어쓰기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76508-EEF1-6E20-422A-6BC93FC09CAF}"/>
              </a:ext>
            </a:extLst>
          </p:cNvPr>
          <p:cNvSpPr txBox="1"/>
          <p:nvPr/>
        </p:nvSpPr>
        <p:spPr>
          <a:xfrm>
            <a:off x="5715174" y="2520045"/>
            <a:ext cx="104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fetch</a:t>
            </a:r>
            <a:endParaRPr lang="ko-KR" altLang="en-US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72C94-7A80-A503-FEBD-4356C02289F3}"/>
              </a:ext>
            </a:extLst>
          </p:cNvPr>
          <p:cNvSpPr txBox="1"/>
          <p:nvPr/>
        </p:nvSpPr>
        <p:spPr>
          <a:xfrm>
            <a:off x="5715174" y="3669989"/>
            <a:ext cx="79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pull</a:t>
            </a:r>
            <a:endParaRPr lang="ko-KR" altLang="en-US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16F72-2FB8-D21C-78E9-A2E0686DE82F}"/>
              </a:ext>
            </a:extLst>
          </p:cNvPr>
          <p:cNvSpPr txBox="1"/>
          <p:nvPr/>
        </p:nvSpPr>
        <p:spPr>
          <a:xfrm>
            <a:off x="5736519" y="4981600"/>
            <a:ext cx="10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clone</a:t>
            </a:r>
            <a:endParaRPr lang="ko-KR" altLang="en-US" sz="2800"/>
          </a:p>
        </p:txBody>
      </p:sp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1296E00B-7DA5-6259-38AC-6AAA1602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330" y="2741891"/>
            <a:ext cx="2376847" cy="23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41C4002-332A-A517-AEB0-D0581DFC03F4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4699516" y="3931599"/>
            <a:ext cx="1015658" cy="758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D0D4E7-3B2F-3119-A633-92767A7D4870}"/>
              </a:ext>
            </a:extLst>
          </p:cNvPr>
          <p:cNvSpPr txBox="1"/>
          <p:nvPr/>
        </p:nvSpPr>
        <p:spPr>
          <a:xfrm>
            <a:off x="3733974" y="2520045"/>
            <a:ext cx="79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pull</a:t>
            </a:r>
            <a:endParaRPr lang="ko-KR" altLang="en-US" sz="28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8918BD-38F1-2D64-A0F7-35650B0D367E}"/>
              </a:ext>
            </a:extLst>
          </p:cNvPr>
          <p:cNvCxnSpPr>
            <a:stCxn id="1030" idx="1"/>
            <a:endCxn id="16" idx="3"/>
          </p:cNvCxnSpPr>
          <p:nvPr/>
        </p:nvCxnSpPr>
        <p:spPr>
          <a:xfrm flipH="1">
            <a:off x="6819361" y="3930315"/>
            <a:ext cx="1882969" cy="1312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43E0DD-7968-AAE3-FF13-43D0860D98BA}"/>
              </a:ext>
            </a:extLst>
          </p:cNvPr>
          <p:cNvCxnSpPr>
            <a:cxnSpLocks/>
            <a:stCxn id="1030" idx="1"/>
            <a:endCxn id="15" idx="3"/>
          </p:cNvCxnSpPr>
          <p:nvPr/>
        </p:nvCxnSpPr>
        <p:spPr>
          <a:xfrm flipH="1">
            <a:off x="6509638" y="3930315"/>
            <a:ext cx="2192692" cy="1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CCEEAD5-3B32-9909-1717-E6EBA9763E4B}"/>
              </a:ext>
            </a:extLst>
          </p:cNvPr>
          <p:cNvCxnSpPr>
            <a:cxnSpLocks/>
            <a:stCxn id="1030" idx="1"/>
            <a:endCxn id="14" idx="3"/>
          </p:cNvCxnSpPr>
          <p:nvPr/>
        </p:nvCxnSpPr>
        <p:spPr>
          <a:xfrm flipH="1" flipV="1">
            <a:off x="6762613" y="2781655"/>
            <a:ext cx="1939717" cy="1148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275F043-7CD8-CBAF-66E1-1AB696C5B80B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4528438" y="2781655"/>
            <a:ext cx="1186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4AE9C7-A7B3-1FB5-26FB-519444AD3A51}"/>
              </a:ext>
            </a:extLst>
          </p:cNvPr>
          <p:cNvSpPr txBox="1"/>
          <p:nvPr/>
        </p:nvSpPr>
        <p:spPr>
          <a:xfrm>
            <a:off x="4059172" y="1591270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변경 사항만 확인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78BA80-4BFE-0082-58DA-F7CC2836CC52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H="1" flipV="1">
            <a:off x="5019532" y="1991380"/>
            <a:ext cx="1219362" cy="528665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44A8E9-4EC1-C615-E9E2-3F0849F54216}"/>
              </a:ext>
            </a:extLst>
          </p:cNvPr>
          <p:cNvSpPr txBox="1"/>
          <p:nvPr/>
        </p:nvSpPr>
        <p:spPr>
          <a:xfrm>
            <a:off x="2391344" y="5043155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Repo. </a:t>
            </a:r>
            <a:r>
              <a:rPr lang="ko-KR" altLang="en-US" sz="2000"/>
              <a:t>전체 다운로드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D6EC77E-0949-74CA-4FC5-C02F3563399D}"/>
              </a:ext>
            </a:extLst>
          </p:cNvPr>
          <p:cNvCxnSpPr>
            <a:cxnSpLocks/>
            <a:stCxn id="16" idx="1"/>
            <a:endCxn id="38" idx="3"/>
          </p:cNvCxnSpPr>
          <p:nvPr/>
        </p:nvCxnSpPr>
        <p:spPr>
          <a:xfrm flipH="1">
            <a:off x="4696783" y="5243210"/>
            <a:ext cx="1039736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8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CEFD-C8FD-C659-6E39-6B869F07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 - GitHub</a:t>
            </a:r>
            <a:r>
              <a:rPr lang="ko-KR" altLang="en-US"/>
              <a:t> 연동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B0E4C-BD04-2387-90C2-3760BAF4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3600"/>
              <a:t>솔루션을 생성</a:t>
            </a:r>
            <a:endParaRPr lang="en-US" altLang="ko-KR" sz="360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/>
              <a:t>솔루션 폴더를 </a:t>
            </a:r>
            <a:r>
              <a:rPr lang="en-US" altLang="ko-KR" sz="3600"/>
              <a:t>Repo.</a:t>
            </a:r>
            <a:r>
              <a:rPr lang="ko-KR" altLang="en-US" sz="3600"/>
              <a:t>로 만들기 </a:t>
            </a:r>
            <a:endParaRPr lang="en-US" altLang="ko-KR" sz="3600"/>
          </a:p>
          <a:p>
            <a:pPr marL="742950" indent="-742950">
              <a:buFont typeface="+mj-lt"/>
              <a:buAutoNum type="arabicPeriod"/>
            </a:pPr>
            <a:r>
              <a:rPr lang="en-US" altLang="ko-KR" sz="3600"/>
              <a:t>GitHub</a:t>
            </a:r>
            <a:r>
              <a:rPr lang="ko-KR" altLang="en-US" sz="3600"/>
              <a:t>에 로그인</a:t>
            </a:r>
            <a:r>
              <a:rPr lang="en-US" altLang="ko-KR" sz="3600"/>
              <a:t>,</a:t>
            </a:r>
            <a:r>
              <a:rPr lang="ko-KR" altLang="en-US" sz="3600"/>
              <a:t> 솔루션 이름으로 </a:t>
            </a:r>
            <a:r>
              <a:rPr lang="en-US" altLang="ko-KR" sz="3600"/>
              <a:t>Remote Repo. </a:t>
            </a:r>
            <a:r>
              <a:rPr lang="ko-KR" altLang="en-US" sz="3600"/>
              <a:t>생성</a:t>
            </a:r>
            <a:endParaRPr lang="en-US" altLang="ko-KR" sz="3600"/>
          </a:p>
          <a:p>
            <a:pPr marL="742950" indent="-742950">
              <a:buFont typeface="+mj-lt"/>
              <a:buAutoNum type="arabicPeriod"/>
            </a:pPr>
            <a:endParaRPr lang="en-US" altLang="ko-KR" sz="3600"/>
          </a:p>
          <a:p>
            <a:pPr lvl="1"/>
            <a:r>
              <a:rPr lang="ko-KR" altLang="en-US" sz="3200">
                <a:solidFill>
                  <a:schemeClr val="accent5"/>
                </a:solidFill>
              </a:rPr>
              <a:t>위 모든 과정이 </a:t>
            </a:r>
            <a:r>
              <a:rPr lang="en-US" altLang="ko-KR" sz="3200">
                <a:solidFill>
                  <a:schemeClr val="accent5"/>
                </a:solidFill>
              </a:rPr>
              <a:t>Visual Studio </a:t>
            </a:r>
            <a:r>
              <a:rPr lang="ko-KR" altLang="en-US" sz="3200">
                <a:solidFill>
                  <a:schemeClr val="accent5"/>
                </a:solidFill>
              </a:rPr>
              <a:t>안에서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61BE9-55AD-C9F1-58B8-E698080D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E4E00-1472-9F90-9031-4A3BF34B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2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B4601A5-B31F-E5EE-9C60-67F172EB2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429" y="1325563"/>
            <a:ext cx="3118971" cy="4881149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1D90E0-551A-12F4-7F83-59581F26F632}"/>
              </a:ext>
            </a:extLst>
          </p:cNvPr>
          <p:cNvSpPr/>
          <p:nvPr/>
        </p:nvSpPr>
        <p:spPr>
          <a:xfrm>
            <a:off x="4399429" y="1854200"/>
            <a:ext cx="3118971" cy="45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7F4616-EC38-7432-8615-1188005C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0305"/>
            <a:ext cx="5926667" cy="50180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8557C3-B65D-E627-E755-7548D3F39F06}"/>
              </a:ext>
            </a:extLst>
          </p:cNvPr>
          <p:cNvSpPr/>
          <p:nvPr/>
        </p:nvSpPr>
        <p:spPr>
          <a:xfrm>
            <a:off x="3722097" y="3632200"/>
            <a:ext cx="2856504" cy="45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692BB3AC-663F-EDF3-AD96-856A490E8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75" y="1106803"/>
            <a:ext cx="3156746" cy="50507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4EA9F-97C4-539F-2A39-C56F84E62280}"/>
              </a:ext>
            </a:extLst>
          </p:cNvPr>
          <p:cNvSpPr/>
          <p:nvPr/>
        </p:nvSpPr>
        <p:spPr>
          <a:xfrm>
            <a:off x="9233897" y="5427133"/>
            <a:ext cx="1484903" cy="3640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C56F0-0A02-5CEB-9A06-EB6D436AC6A2}"/>
              </a:ext>
            </a:extLst>
          </p:cNvPr>
          <p:cNvSpPr txBox="1"/>
          <p:nvPr/>
        </p:nvSpPr>
        <p:spPr>
          <a:xfrm>
            <a:off x="4714936" y="5314146"/>
            <a:ext cx="4049507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</a:rPr>
              <a:t>만약 웹브라우저가 아닌 </a:t>
            </a:r>
            <a:endParaRPr lang="en-US" altLang="ko-KR" sz="2800">
              <a:solidFill>
                <a:srgbClr val="FF0000"/>
              </a:solidFill>
            </a:endParaRPr>
          </a:p>
          <a:p>
            <a:r>
              <a:rPr lang="ko-KR" altLang="en-US" sz="2800">
                <a:solidFill>
                  <a:srgbClr val="FF0000"/>
                </a:solidFill>
              </a:rPr>
              <a:t>어색한 로그인 창이 뜬다면</a:t>
            </a:r>
            <a:r>
              <a:rPr lang="en-US" altLang="ko-KR" sz="2800">
                <a:solidFill>
                  <a:srgbClr val="FF0000"/>
                </a:solidFill>
              </a:rPr>
              <a:t>?</a:t>
            </a:r>
            <a:endParaRPr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05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04CE0E8E-6C5B-7D39-942B-84AE22411E21}"/>
              </a:ext>
            </a:extLst>
          </p:cNvPr>
          <p:cNvSpPr txBox="1"/>
          <p:nvPr/>
        </p:nvSpPr>
        <p:spPr>
          <a:xfrm>
            <a:off x="649903" y="2326877"/>
            <a:ext cx="696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2"/>
              </a:rPr>
              <a:t>https://lifefun.tistory.com/161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68407-AA38-BACF-8557-80E909B46CB1}"/>
              </a:ext>
            </a:extLst>
          </p:cNvPr>
          <p:cNvSpPr txBox="1"/>
          <p:nvPr/>
        </p:nvSpPr>
        <p:spPr>
          <a:xfrm>
            <a:off x="649904" y="1730849"/>
            <a:ext cx="818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GitHub </a:t>
            </a:r>
            <a:r>
              <a:rPr lang="ko-KR" altLang="en-US" sz="2400"/>
              <a:t>로그인 용 토큰</a:t>
            </a:r>
            <a:r>
              <a:rPr lang="en-US" altLang="ko-KR" sz="2400"/>
              <a:t>(</a:t>
            </a:r>
            <a:r>
              <a:rPr lang="ko-KR" altLang="en-US" sz="2400"/>
              <a:t>외부 로그인 전용 비밀번호</a:t>
            </a:r>
            <a:r>
              <a:rPr lang="en-US" altLang="ko-KR" sz="2400"/>
              <a:t>) </a:t>
            </a:r>
            <a:r>
              <a:rPr lang="ko-KR" altLang="en-US" sz="2400"/>
              <a:t>발급 및 로그인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1A6DC1-0C9D-89C9-B4F7-68203C4A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3" y="2882829"/>
            <a:ext cx="8798897" cy="285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1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9543A155-2C1C-94D4-BF4A-D32F4DB4F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27" y="1624436"/>
            <a:ext cx="4000706" cy="41340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그림 9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0B245B6D-ADFB-6ED0-C783-AB511C970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49" y="1461102"/>
            <a:ext cx="2996207" cy="45961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25FA5-EAE4-09E2-5AD8-FA9865998D76}"/>
              </a:ext>
            </a:extLst>
          </p:cNvPr>
          <p:cNvSpPr txBox="1"/>
          <p:nvPr/>
        </p:nvSpPr>
        <p:spPr>
          <a:xfrm>
            <a:off x="9343173" y="2988734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계정 연동 성공 시</a:t>
            </a:r>
            <a:endParaRPr lang="en-US" altLang="ko-KR"/>
          </a:p>
          <a:p>
            <a:r>
              <a:rPr lang="ko-KR" altLang="en-US"/>
              <a:t>모든 기능이 활성화됨</a:t>
            </a:r>
          </a:p>
        </p:txBody>
      </p:sp>
    </p:spTree>
    <p:extLst>
      <p:ext uri="{BB962C8B-B14F-4D97-AF65-F5344CB8AC3E}">
        <p14:creationId xmlns:p14="http://schemas.microsoft.com/office/powerpoint/2010/main" val="36408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Add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C4EBEA7D-958A-F38C-AC8B-EDC35AE7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9" y="1710267"/>
            <a:ext cx="5468869" cy="3213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901907" y="5239906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코드에 변동 사항이 생기면</a:t>
            </a:r>
          </a:p>
        </p:txBody>
      </p:sp>
      <p:pic>
        <p:nvPicPr>
          <p:cNvPr id="12" name="그림 1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9131DB4-C1B0-1783-80C2-C37834E0F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91" y="3487800"/>
            <a:ext cx="3696467" cy="1430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583EFA-F371-D494-0EC2-40E8B0BB5C5F}"/>
              </a:ext>
            </a:extLst>
          </p:cNvPr>
          <p:cNvSpPr txBox="1"/>
          <p:nvPr/>
        </p:nvSpPr>
        <p:spPr>
          <a:xfrm>
            <a:off x="6879091" y="5237277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Add </a:t>
            </a:r>
            <a:r>
              <a:rPr lang="ko-KR" altLang="en-US" sz="2400"/>
              <a:t>할 요소가 표시됨</a:t>
            </a:r>
          </a:p>
        </p:txBody>
      </p:sp>
    </p:spTree>
    <p:extLst>
      <p:ext uri="{BB962C8B-B14F-4D97-AF65-F5344CB8AC3E}">
        <p14:creationId xmlns:p14="http://schemas.microsoft.com/office/powerpoint/2010/main" val="4228440573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6922</TotalTime>
  <Words>703</Words>
  <Application>Microsoft Office PowerPoint</Application>
  <PresentationFormat>와이드스크린</PresentationFormat>
  <Paragraphs>213</Paragraphs>
  <Slides>26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Malgun Gothic Semilight</vt:lpstr>
      <vt:lpstr>AppleSDGothicNeoH00</vt:lpstr>
      <vt:lpstr>맑은 고딕</vt:lpstr>
      <vt:lpstr>Cascadia Mono</vt:lpstr>
      <vt:lpstr>AppleSDGothicNeoB00</vt:lpstr>
      <vt:lpstr>Arial</vt:lpstr>
      <vt:lpstr>코딩온템플릿</vt:lpstr>
      <vt:lpstr>Visual Studio &amp; Git</vt:lpstr>
      <vt:lpstr>Git &amp; GitHub</vt:lpstr>
      <vt:lpstr>Git &amp; GitHub</vt:lpstr>
      <vt:lpstr>VS - GitHub 연동 절차</vt:lpstr>
      <vt:lpstr>VS - GitHub 연동</vt:lpstr>
      <vt:lpstr>VS - GitHub 연동</vt:lpstr>
      <vt:lpstr>VS - GitHub 연동</vt:lpstr>
      <vt:lpstr>VS - GitHub 연동</vt:lpstr>
      <vt:lpstr>VS - Git Add</vt:lpstr>
      <vt:lpstr>VS - Git Add</vt:lpstr>
      <vt:lpstr>VS - Git Commit</vt:lpstr>
      <vt:lpstr>VS - Git Branch 사용 예시</vt:lpstr>
      <vt:lpstr>VS - Git Branch 사용 예시</vt:lpstr>
      <vt:lpstr>VS - Git Branch</vt:lpstr>
      <vt:lpstr>VS - Git Branch</vt:lpstr>
      <vt:lpstr>VS - Git Pull Request</vt:lpstr>
      <vt:lpstr>VS - Git Pull Request</vt:lpstr>
      <vt:lpstr>VS - Git Pull Request</vt:lpstr>
      <vt:lpstr>VS - Git Pull Request</vt:lpstr>
      <vt:lpstr>VS - Git Fetch &amp; Pull</vt:lpstr>
      <vt:lpstr>VS - Git Fetch &amp; Pull</vt:lpstr>
      <vt:lpstr>VS - Git Fetch &amp; Pull</vt:lpstr>
      <vt:lpstr>VS - Git Clone</vt:lpstr>
      <vt:lpstr>VS - Git Clone</vt:lpstr>
      <vt:lpstr>실습. VS Git</vt:lpstr>
      <vt:lpstr>실습. VS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1202</cp:revision>
  <dcterms:created xsi:type="dcterms:W3CDTF">2022-06-26T11:10:22Z</dcterms:created>
  <dcterms:modified xsi:type="dcterms:W3CDTF">2025-04-23T17:11:20Z</dcterms:modified>
</cp:coreProperties>
</file>