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47"/>
  </p:notesMasterIdLst>
  <p:sldIdLst>
    <p:sldId id="783" r:id="rId2"/>
    <p:sldId id="734" r:id="rId3"/>
    <p:sldId id="731" r:id="rId4"/>
    <p:sldId id="784" r:id="rId5"/>
    <p:sldId id="742" r:id="rId6"/>
    <p:sldId id="741" r:id="rId7"/>
    <p:sldId id="713" r:id="rId8"/>
    <p:sldId id="735" r:id="rId9"/>
    <p:sldId id="743" r:id="rId10"/>
    <p:sldId id="785" r:id="rId11"/>
    <p:sldId id="736" r:id="rId12"/>
    <p:sldId id="683" r:id="rId13"/>
    <p:sldId id="746" r:id="rId14"/>
    <p:sldId id="744" r:id="rId15"/>
    <p:sldId id="689" r:id="rId16"/>
    <p:sldId id="745" r:id="rId17"/>
    <p:sldId id="780" r:id="rId18"/>
    <p:sldId id="738" r:id="rId19"/>
    <p:sldId id="748" r:id="rId20"/>
    <p:sldId id="693" r:id="rId21"/>
    <p:sldId id="751" r:id="rId22"/>
    <p:sldId id="752" r:id="rId23"/>
    <p:sldId id="753" r:id="rId24"/>
    <p:sldId id="754" r:id="rId25"/>
    <p:sldId id="755" r:id="rId26"/>
    <p:sldId id="756" r:id="rId27"/>
    <p:sldId id="758" r:id="rId28"/>
    <p:sldId id="692" r:id="rId29"/>
    <p:sldId id="757" r:id="rId30"/>
    <p:sldId id="760" r:id="rId31"/>
    <p:sldId id="702" r:id="rId32"/>
    <p:sldId id="703" r:id="rId33"/>
    <p:sldId id="739" r:id="rId34"/>
    <p:sldId id="781" r:id="rId35"/>
    <p:sldId id="762" r:id="rId36"/>
    <p:sldId id="763" r:id="rId37"/>
    <p:sldId id="764" r:id="rId38"/>
    <p:sldId id="761" r:id="rId39"/>
    <p:sldId id="765" r:id="rId40"/>
    <p:sldId id="714" r:id="rId41"/>
    <p:sldId id="766" r:id="rId42"/>
    <p:sldId id="767" r:id="rId43"/>
    <p:sldId id="768" r:id="rId44"/>
    <p:sldId id="695" r:id="rId45"/>
    <p:sldId id="740" r:id="rId46"/>
  </p:sldIdLst>
  <p:sldSz cx="12192000" cy="6858000"/>
  <p:notesSz cx="6858000" cy="9144000"/>
  <p:embeddedFontLst>
    <p:embeddedFont>
      <p:font typeface="맑은 고딕" panose="020B0503020000020004" pitchFamily="50" charset="-127"/>
      <p:regular r:id="rId48"/>
      <p:bold r:id="rId49"/>
    </p:embeddedFont>
    <p:embeddedFont>
      <p:font typeface="AppleSDGothicNeoH00" panose="020B0600000101010101" charset="-127"/>
      <p:regular r:id="rId50"/>
    </p:embeddedFont>
    <p:embeddedFont>
      <p:font typeface="Pretendard GOV" panose="020B0600000101010101" charset="-127"/>
      <p:regular r:id="rId51"/>
      <p:bold r:id="rId52"/>
    </p:embeddedFont>
    <p:embeddedFont>
      <p:font typeface="Pretendard GOV Black" panose="020B0600000101010101" charset="-127"/>
      <p:bold r:id="rId53"/>
    </p:embeddedFont>
    <p:embeddedFont>
      <p:font typeface="AppleSDGothicNeoB00" panose="020B0600000101010101" charset="-127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2029" autoAdjust="0"/>
  </p:normalViewPr>
  <p:slideViewPr>
    <p:cSldViewPr snapToGrid="0">
      <p:cViewPr varScale="1">
        <p:scale>
          <a:sx n="64" d="100"/>
          <a:sy n="64" d="100"/>
        </p:scale>
        <p:origin x="78" y="84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1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8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7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19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A2A4-A00B-C97A-474C-37C4EBB6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8E5E2B-39C8-549D-7B14-FEB181BE3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F3289-D67B-8DA5-0EA3-BF0A4C66B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조건식에는 </a:t>
            </a:r>
            <a:r>
              <a:rPr lang="en-US" altLang="ko-KR" b="1" dirty="0"/>
              <a:t>&amp;&amp;, ||</a:t>
            </a:r>
            <a:r>
              <a:rPr lang="ko-KR" altLang="en-US" dirty="0"/>
              <a:t> 사용하세요</a:t>
            </a:r>
            <a:r>
              <a:rPr lang="en-US" altLang="ko-KR" dirty="0"/>
              <a:t>! → </a:t>
            </a:r>
            <a:r>
              <a:rPr lang="ko-KR" altLang="en-US" dirty="0"/>
              <a:t>효율적이고 안전함</a:t>
            </a:r>
          </a:p>
          <a:p>
            <a:r>
              <a:rPr lang="en-US" altLang="ko-KR" dirty="0"/>
              <a:t>&amp;, |</a:t>
            </a:r>
            <a:r>
              <a:rPr lang="ko-KR" altLang="en-US" dirty="0"/>
              <a:t>는 </a:t>
            </a:r>
            <a:r>
              <a:rPr lang="ko-KR" altLang="en-US" b="1" dirty="0"/>
              <a:t>비트 연산</a:t>
            </a:r>
            <a:r>
              <a:rPr lang="en-US" altLang="ko-KR" dirty="0"/>
              <a:t>(</a:t>
            </a:r>
            <a:r>
              <a:rPr lang="ko-KR" altLang="en-US" dirty="0"/>
              <a:t>정수 연산</a:t>
            </a:r>
            <a:r>
              <a:rPr lang="en-US" altLang="ko-KR" dirty="0"/>
              <a:t>)</a:t>
            </a:r>
            <a:r>
              <a:rPr lang="ko-KR" altLang="en-US" dirty="0"/>
              <a:t>에서 사용하거나</a:t>
            </a:r>
            <a:r>
              <a:rPr lang="en-US" altLang="ko-KR" dirty="0"/>
              <a:t>, </a:t>
            </a:r>
            <a:r>
              <a:rPr lang="ko-KR" altLang="en-US" b="1" dirty="0"/>
              <a:t>조건을 모두 평가해야 할 특별한 경우</a:t>
            </a:r>
            <a:r>
              <a:rPr lang="ko-KR" altLang="en-US" dirty="0"/>
              <a:t>에만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BADFD-1CFC-66A7-C767-2955394AD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3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27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48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9C11-CAC9-3C33-E0A1-36FE0045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D01AF-0616-EB53-88B2-C5E2D6DF4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EF96C-B3E7-C6FC-1235-DE5F00DF4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975D5-6BB0-E84C-AACA-E801E1F86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942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특정 위치로 프로그램의 흐름을 강제로 </a:t>
            </a:r>
            <a:r>
              <a:rPr lang="ko-KR" altLang="en-US" dirty="0" err="1"/>
              <a:t>점프시키는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Goto </a:t>
            </a:r>
            <a:r>
              <a:rPr lang="ko-KR" altLang="en-US" dirty="0"/>
              <a:t>라벨이름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라벨이름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지정된 라벨로 무조건 이동하는 명령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18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3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는 일반적으로 </a:t>
            </a:r>
            <a:r>
              <a:rPr lang="en-US" altLang="ko-KR" dirty="0"/>
              <a:t>switch</a:t>
            </a:r>
            <a:r>
              <a:rPr lang="ko-KR" altLang="en-US" dirty="0"/>
              <a:t>문 안에서 특정 </a:t>
            </a:r>
            <a:r>
              <a:rPr lang="en-US" altLang="ko-KR" dirty="0"/>
              <a:t>case</a:t>
            </a:r>
            <a:r>
              <a:rPr lang="ko-KR" altLang="en-US" dirty="0"/>
              <a:t>로 점프 이동할 때 쓰는 것이 가장 적절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54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308A-0FBD-664B-18D3-526E31F2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35273-E5EE-E05A-9F47-1BC0B6B27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DCAE61-2BBB-7F49-38DE-65C7B6E9D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C3DD7-EF92-9B52-87D1-B1707A998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2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*Big-O </a:t>
            </a:r>
            <a:r>
              <a:rPr lang="ko-KR" altLang="en-US" dirty="0"/>
              <a:t>표기법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이 코드가 얼마나 빨리 실행되는지를 수학적으로 표현하는 방법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알고리즘이 </a:t>
            </a:r>
            <a:r>
              <a:rPr lang="en-US" altLang="ko-KR" dirty="0"/>
              <a:t>“</a:t>
            </a:r>
            <a:r>
              <a:rPr lang="ko-KR" altLang="en-US" dirty="0"/>
              <a:t>입력 크기 </a:t>
            </a:r>
            <a:r>
              <a:rPr lang="en-US" altLang="ko-KR" dirty="0"/>
              <a:t>N</a:t>
            </a:r>
            <a:r>
              <a:rPr lang="ko-KR" altLang="en-US" dirty="0"/>
              <a:t>에 따라 얼마나 많은 작업을 수행하는가</a:t>
            </a:r>
            <a:r>
              <a:rPr lang="en-US" altLang="ko-KR" dirty="0"/>
              <a:t>?”</a:t>
            </a:r>
            <a:r>
              <a:rPr lang="ko-KR" altLang="en-US" dirty="0"/>
              <a:t>를 나타내는 시간 복잡도 표기법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프로그래밍에서 성능을 판단할 때 꼭 필요한 개념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실행 시간을 </a:t>
            </a:r>
            <a:r>
              <a:rPr lang="en-US" altLang="ko-KR" dirty="0"/>
              <a:t>“</a:t>
            </a:r>
            <a:r>
              <a:rPr lang="ko-KR" altLang="en-US" dirty="0"/>
              <a:t>정확한 시간</a:t>
            </a:r>
            <a:r>
              <a:rPr lang="en-US" altLang="ko-KR" dirty="0"/>
              <a:t>＂</a:t>
            </a:r>
            <a:r>
              <a:rPr lang="ko-KR" altLang="en-US" dirty="0"/>
              <a:t>이 아니라 </a:t>
            </a:r>
            <a:r>
              <a:rPr lang="en-US" altLang="ko-KR" dirty="0"/>
              <a:t>‘</a:t>
            </a:r>
            <a:r>
              <a:rPr lang="ko-KR" altLang="en-US" dirty="0"/>
              <a:t>성장 속도</a:t>
            </a:r>
            <a:r>
              <a:rPr lang="en-US" altLang="ko-KR" dirty="0"/>
              <a:t>’</a:t>
            </a:r>
            <a:r>
              <a:rPr lang="ko-KR" altLang="en-US" dirty="0"/>
              <a:t>로 표현함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시간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실행 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공간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필요한 메모리 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반복문은 대표적인 </a:t>
            </a:r>
            <a:r>
              <a:rPr lang="ko-KR" altLang="en-US" dirty="0" err="1"/>
              <a:t>시간복잡도</a:t>
            </a:r>
            <a:r>
              <a:rPr lang="ko-KR" altLang="en-US" dirty="0"/>
              <a:t> 요소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For : O(n)</a:t>
            </a:r>
          </a:p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O(n^2)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(2) Big-O</a:t>
            </a:r>
            <a:r>
              <a:rPr lang="ko-KR" altLang="en-US" dirty="0">
                <a:sym typeface="Wingdings" panose="05000000000000000000" pitchFamily="2" charset="2"/>
              </a:rPr>
              <a:t>는 일반적으로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가장 오래 걸릴 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최악의 경우</a:t>
            </a:r>
            <a:r>
              <a:rPr lang="en-US" altLang="ko-KR" dirty="0">
                <a:sym typeface="Wingdings" panose="05000000000000000000" pitchFamily="2" charset="2"/>
              </a:rPr>
              <a:t>)”</a:t>
            </a:r>
            <a:r>
              <a:rPr lang="ko-KR" altLang="en-US" dirty="0">
                <a:sym typeface="Wingdings" panose="05000000000000000000" pitchFamily="2" charset="2"/>
              </a:rPr>
              <a:t>를 기준으로 계산함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Ex) </a:t>
            </a:r>
            <a:r>
              <a:rPr lang="ko-KR" altLang="en-US" dirty="0">
                <a:sym typeface="Wingdings" panose="05000000000000000000" pitchFamily="2" charset="2"/>
              </a:rPr>
              <a:t>정렬 알고리즘에서 이미 정렬된 경우는 빠르지만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우리는 정렬이 안되어 있을 때를 기준으로 시간 복잡도를 평가함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(3) N</a:t>
            </a:r>
            <a:r>
              <a:rPr lang="ko-KR" altLang="en-US" dirty="0">
                <a:sym typeface="Wingdings" panose="05000000000000000000" pitchFamily="2" charset="2"/>
              </a:rPr>
              <a:t>이 커질 수록 상수는 성능에 미치는 영향이 미미해지기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Ex) O(7N)</a:t>
            </a:r>
            <a:r>
              <a:rPr lang="ko-KR" altLang="en-US" dirty="0">
                <a:sym typeface="Wingdings" panose="05000000000000000000" pitchFamily="2" charset="2"/>
              </a:rPr>
              <a:t>은 실제로는 </a:t>
            </a:r>
            <a:r>
              <a:rPr lang="en-US" altLang="ko-KR" dirty="0">
                <a:sym typeface="Wingdings" panose="05000000000000000000" pitchFamily="2" charset="2"/>
              </a:rPr>
              <a:t>7N</a:t>
            </a:r>
            <a:r>
              <a:rPr lang="ko-KR" altLang="en-US" dirty="0">
                <a:sym typeface="Wingdings" panose="05000000000000000000" pitchFamily="2" charset="2"/>
              </a:rPr>
              <a:t>만큼 반복하지만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성장속도로 보면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과 동일하다고 간주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(4) 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커질수록 </a:t>
            </a:r>
            <a:r>
              <a:rPr lang="en-US" altLang="ko-KR" dirty="0">
                <a:sym typeface="Wingdings" panose="05000000000000000000" pitchFamily="2" charset="2"/>
              </a:rPr>
              <a:t>n^3</a:t>
            </a:r>
            <a:r>
              <a:rPr lang="ko-KR" altLang="en-US" dirty="0">
                <a:sym typeface="Wingdings" panose="05000000000000000000" pitchFamily="2" charset="2"/>
              </a:rPr>
              <a:t>항이 전체 실행 시간에 가장 큰 영향을 주기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Ex) n = 10 </a:t>
            </a:r>
            <a:r>
              <a:rPr lang="ko-KR" altLang="en-US" dirty="0"/>
              <a:t>이라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r>
              <a:rPr lang="en-US" altLang="ko-KR" dirty="0"/>
              <a:t>, N=10 </a:t>
            </a:r>
            <a:r>
              <a:rPr lang="en-US" altLang="ko-KR" dirty="0">
                <a:sym typeface="Wingdings" panose="05000000000000000000" pitchFamily="2" charset="2"/>
              </a:rPr>
              <a:t> N^3 = 1000, N^2 = 100, N=10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나머지는 거의 무시해도 될 만큼 </a:t>
            </a:r>
            <a:r>
              <a:rPr lang="ko-KR" altLang="en-US" dirty="0" err="1">
                <a:sym typeface="Wingdings" panose="05000000000000000000" pitchFamily="2" charset="2"/>
              </a:rPr>
              <a:t>작아짐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68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데이터의 크기</a:t>
            </a:r>
            <a:r>
              <a:rPr lang="en-US" altLang="ko-KR" dirty="0"/>
              <a:t>(n)</a:t>
            </a:r>
            <a:r>
              <a:rPr lang="ko-KR" altLang="en-US" dirty="0"/>
              <a:t>가 커질수록 각 알고리즘이 얼마나 빠르게</a:t>
            </a:r>
            <a:r>
              <a:rPr lang="en-US" altLang="ko-KR" dirty="0"/>
              <a:t>/</a:t>
            </a:r>
            <a:r>
              <a:rPr lang="ko-KR" altLang="en-US" dirty="0"/>
              <a:t>느리게 실행시간이 증가하는지를 비교한 그래프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상수시간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 </a:t>
            </a:r>
            <a:r>
              <a:rPr lang="en-US" altLang="ko-KR" dirty="0"/>
              <a:t>N</a:t>
            </a:r>
            <a:r>
              <a:rPr lang="ko-KR" altLang="en-US" dirty="0"/>
              <a:t>과 관계없이 항상 고정된 시간에 처리됨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로그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ㄴ예시</a:t>
            </a:r>
            <a:r>
              <a:rPr lang="en-US" altLang="ko-KR" dirty="0"/>
              <a:t>) </a:t>
            </a:r>
            <a:r>
              <a:rPr lang="ko-KR" altLang="en-US" dirty="0"/>
              <a:t>이진 탐색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데이터가 </a:t>
            </a:r>
            <a:r>
              <a:rPr lang="en-US" altLang="ko-KR" dirty="0"/>
              <a:t>2</a:t>
            </a:r>
            <a:r>
              <a:rPr lang="ko-KR" altLang="en-US" dirty="0"/>
              <a:t>배로 늘어나도 연산 횟수는 </a:t>
            </a:r>
            <a:r>
              <a:rPr lang="en-US" altLang="ko-KR" dirty="0"/>
              <a:t>1</a:t>
            </a:r>
            <a:r>
              <a:rPr lang="ko-KR" altLang="en-US" dirty="0"/>
              <a:t>씩만 증가 </a:t>
            </a:r>
            <a:r>
              <a:rPr lang="en-US" altLang="ko-KR" dirty="0"/>
              <a:t>-&gt; </a:t>
            </a:r>
            <a:r>
              <a:rPr lang="ko-KR" altLang="en-US" dirty="0"/>
              <a:t>절반씩 나누는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준선형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대부분의 고급 정렬 알고리즘이 갖는 시간 복잡도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이차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 크기가 커질수록 급격히 느려짐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지수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예시</a:t>
            </a:r>
            <a:r>
              <a:rPr lang="en-US" altLang="ko-KR" dirty="0"/>
              <a:t>) </a:t>
            </a:r>
            <a:r>
              <a:rPr lang="ko-KR" altLang="en-US" dirty="0"/>
              <a:t>재귀적 피보나치 수열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크기가 조금만 커져도 연산 횟수가 기하급수적으로 증가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5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95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foreach</a:t>
            </a:r>
            <a:r>
              <a:rPr lang="ko-KR" altLang="en-US" dirty="0"/>
              <a:t>문 차이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보통 몇 번 반복할지 알고 있을 때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Foreach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몇 번 반복할지 몰라도 컬렉션의 크기만큼 자동으로 반복해줌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컬렉션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= </a:t>
            </a:r>
            <a:r>
              <a:rPr lang="ko-KR" altLang="en-US" dirty="0"/>
              <a:t>여러 개의 데이터를 하나로 묶어서 관리하는 자료 구조를 말함</a:t>
            </a:r>
            <a:r>
              <a:rPr lang="en-US" altLang="ko-KR" dirty="0"/>
              <a:t>. == </a:t>
            </a:r>
            <a:r>
              <a:rPr lang="ko-KR" altLang="en-US" dirty="0"/>
              <a:t>데이터들의 모음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*foreach</a:t>
            </a:r>
            <a:r>
              <a:rPr lang="ko-KR" altLang="en-US" dirty="0"/>
              <a:t> 사용법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Foreach (</a:t>
            </a:r>
            <a:r>
              <a:rPr lang="ko-KR" altLang="en-US" dirty="0"/>
              <a:t>자료형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컬렉션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{ </a:t>
            </a:r>
            <a:r>
              <a:rPr lang="ko-KR" altLang="en-US" dirty="0"/>
              <a:t>코드 내용 </a:t>
            </a:r>
            <a:r>
              <a:rPr lang="en-US" altLang="ko-KR" dirty="0"/>
              <a:t>}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자료형</a:t>
            </a:r>
            <a:r>
              <a:rPr lang="en-US" altLang="ko-KR" dirty="0"/>
              <a:t>: </a:t>
            </a:r>
            <a:r>
              <a:rPr lang="ko-KR" altLang="en-US" dirty="0"/>
              <a:t>컬렉션 안에 들어있는 요소의 데이터 타입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변수명</a:t>
            </a:r>
            <a:r>
              <a:rPr lang="en-US" altLang="ko-KR" dirty="0"/>
              <a:t>: </a:t>
            </a:r>
            <a:r>
              <a:rPr lang="ko-KR" altLang="en-US" dirty="0"/>
              <a:t>꺼낸 요소를 담는 이름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22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11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01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6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코드에서 자세히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8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6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유니코드에 대한 자세한 설명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forward-movement.tistory.com/182</a:t>
            </a:r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전 세계의 모든 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이모지까지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하나의 통일된 기준으로 표현하기 위해 만든 문자 체계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예전에는 </a:t>
            </a:r>
            <a:r>
              <a:rPr lang="en-US" altLang="ko-KR" dirty="0" smtClean="0"/>
              <a:t>ASCII </a:t>
            </a:r>
            <a:r>
              <a:rPr lang="ko-KR" altLang="en-US" dirty="0" smtClean="0"/>
              <a:t>코드만 썼음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영어 숫자 특수문자 몇 개만 표현 가능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한 글자당 </a:t>
            </a:r>
            <a:r>
              <a:rPr lang="en-US" altLang="ko-KR" dirty="0" smtClean="0"/>
              <a:t>8bit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그래서 한글 일본어 중국어 같은 다른 나라 문자를 표현 할 수가 없었음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이것을 극복하기 위해 모든 나라 문자까지 표현할 수 있는 새로운 약속이 </a:t>
            </a:r>
            <a:r>
              <a:rPr lang="ko-KR" altLang="en-US" baseline="0" dirty="0" err="1" smtClean="0"/>
              <a:t>필요해짐</a:t>
            </a:r>
            <a:r>
              <a:rPr lang="en-US" altLang="ko-KR" baseline="0" dirty="0" smtClean="0"/>
              <a:t>. =&gt; </a:t>
            </a:r>
            <a:r>
              <a:rPr lang="ko-KR" altLang="en-US" baseline="0" dirty="0" smtClean="0"/>
              <a:t>그게 유니코드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="1" dirty="0" smtClean="0"/>
              <a:t>유니코드는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문자에 번호를 붙이는 약속</a:t>
            </a:r>
            <a:r>
              <a:rPr lang="en-US" altLang="ko-KR" b="1" dirty="0" smtClean="0"/>
              <a:t>"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이걸 </a:t>
            </a:r>
            <a:r>
              <a:rPr lang="ko-KR" altLang="en-US" b="1" dirty="0" err="1" smtClean="0"/>
              <a:t>부호화</a:t>
            </a:r>
            <a:r>
              <a:rPr lang="ko-KR" altLang="en-US" dirty="0" err="1" smtClean="0"/>
              <a:t>라고</a:t>
            </a:r>
            <a:r>
              <a:rPr lang="ko-KR" altLang="en-US" dirty="0" smtClean="0"/>
              <a:t> 해요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r>
              <a:rPr lang="ko-KR" altLang="en-US" b="1" dirty="0" smtClean="0"/>
              <a:t>유니코드 자체는 </a:t>
            </a:r>
            <a:r>
              <a:rPr lang="en-US" altLang="ko-KR" b="1" dirty="0" smtClean="0"/>
              <a:t>'</a:t>
            </a:r>
            <a:r>
              <a:rPr lang="ko-KR" altLang="en-US" b="1" dirty="0" smtClean="0"/>
              <a:t>번호 붙이기</a:t>
            </a:r>
            <a:r>
              <a:rPr lang="en-US" altLang="ko-KR" b="1" dirty="0" smtClean="0"/>
              <a:t>' </a:t>
            </a:r>
            <a:r>
              <a:rPr lang="ko-KR" altLang="en-US" b="1" dirty="0" smtClean="0"/>
              <a:t>약속</a:t>
            </a:r>
            <a:r>
              <a:rPr lang="ko-KR" altLang="en-US" dirty="0" smtClean="0"/>
              <a:t>일 뿐입니다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b="1" dirty="0" smtClean="0"/>
              <a:t>컴퓨터에 저장할 때는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파일 크기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가 중요</a:t>
            </a:r>
            <a:r>
              <a:rPr lang="ko-KR" altLang="en-US" dirty="0" smtClean="0"/>
              <a:t>하니까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효율적으로 저장하는 방법이 필요합니다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그래서 나온 것들이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/>
              <a:t>UTF-8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많이 쓰임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영어는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한글은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UTF-16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바이트로 표현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(UTF = Unicode Transformation Format, </a:t>
            </a:r>
            <a:r>
              <a:rPr lang="ko-KR" altLang="en-US" dirty="0" smtClean="0"/>
              <a:t>유니코드를 변환한 형식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유니코드를 실제 파일이나 통신에서 쓸 수 있게 압축하고 저장하는 방법이 </a:t>
            </a:r>
            <a:r>
              <a:rPr lang="en-US" altLang="ko-KR" dirty="0" smtClean="0"/>
              <a:t>UTF-8, UTF-16 </a:t>
            </a:r>
            <a:r>
              <a:rPr lang="ko-KR" altLang="en-US" dirty="0" smtClean="0"/>
              <a:t>같은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방식입니다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6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링크는 </a:t>
            </a:r>
            <a:r>
              <a:rPr lang="en-US" altLang="ko-KR" dirty="0"/>
              <a:t>string </a:t>
            </a:r>
            <a:r>
              <a:rPr lang="ko-KR" altLang="en-US" dirty="0"/>
              <a:t>관련 마소 공식 매뉴얼</a:t>
            </a:r>
            <a:r>
              <a:rPr lang="en-US" altLang="ko-KR" dirty="0"/>
              <a:t>, </a:t>
            </a:r>
            <a:r>
              <a:rPr lang="ko-KR" altLang="en-US" dirty="0"/>
              <a:t>참고하여 사용 법을 숙지하면 좋습니다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34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변수를 선언하듯 함수도 사용을 하기 전에 선언을 먼저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중괄호 안에 사용하여 함수의 기능을 구현하는 코드를 작성합니다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9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45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8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1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GOV Black" panose="02000A03000000020004" pitchFamily="2" charset="-127"/>
          <a:ea typeface="Pretendard GOV Black" panose="02000A03000000020004" pitchFamily="2" charset="-127"/>
          <a:cs typeface="Pretendard GOV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keyword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charts/PDF/UAC0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cii-cod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programming-guide/string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배열</a:t>
            </a:r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함수</a:t>
            </a:r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6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22F4-9E6C-1061-AF15-1B5B8A7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B8ABD-0B52-5D10-36ED-3D7271C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수학에서의 함수와 같이 </a:t>
            </a:r>
            <a:r>
              <a:rPr lang="ko-KR" altLang="en-US" dirty="0">
                <a:solidFill>
                  <a:srgbClr val="00B050"/>
                </a:solidFill>
              </a:rPr>
              <a:t>입력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처리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반환</a:t>
            </a:r>
            <a:r>
              <a:rPr lang="en-US" altLang="ko-KR" dirty="0">
                <a:solidFill>
                  <a:srgbClr val="00B050"/>
                </a:solidFill>
              </a:rPr>
              <a:t>(return)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으로 이루어진 코드 형태</a:t>
            </a:r>
            <a:endParaRPr lang="en-US" altLang="ko-KR" dirty="0"/>
          </a:p>
          <a:p>
            <a:pPr lvl="1"/>
            <a:r>
              <a:rPr lang="ko-KR" altLang="en-US" dirty="0"/>
              <a:t>반복적으로 사용하는 코드를 함수로 만들어서 효율적으로 처리</a:t>
            </a:r>
            <a:endParaRPr lang="en-US" altLang="ko-KR" dirty="0"/>
          </a:p>
          <a:p>
            <a:pPr lvl="1"/>
            <a:r>
              <a:rPr lang="ko-KR" altLang="en-US" dirty="0"/>
              <a:t>입력 자료형</a:t>
            </a:r>
            <a:r>
              <a:rPr lang="en-US" altLang="ko-KR" dirty="0"/>
              <a:t>, </a:t>
            </a:r>
            <a:r>
              <a:rPr lang="ko-KR" altLang="en-US" dirty="0"/>
              <a:t>출력 자료형을 지정해야 함 </a:t>
            </a:r>
            <a:endParaRPr lang="en-US" altLang="ko-KR" dirty="0"/>
          </a:p>
          <a:p>
            <a:pPr lvl="1"/>
            <a:r>
              <a:rPr lang="ko-KR" altLang="en-US" dirty="0"/>
              <a:t>입력 변수의 수는 제약이 없음</a:t>
            </a:r>
            <a:r>
              <a:rPr lang="en-US" altLang="ko-KR" dirty="0"/>
              <a:t>, 0</a:t>
            </a:r>
            <a:r>
              <a:rPr lang="ko-KR" altLang="en-US" dirty="0"/>
              <a:t>개도 가능</a:t>
            </a:r>
            <a:endParaRPr lang="en-US" altLang="ko-KR" dirty="0"/>
          </a:p>
          <a:p>
            <a:pPr lvl="1"/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/>
              <a:t>)</a:t>
            </a:r>
            <a:r>
              <a:rPr lang="ko-KR" altLang="en-US" dirty="0"/>
              <a:t>은 한 개만 가능하지만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 등 다양한 형태를 출력 가능</a:t>
            </a:r>
            <a:endParaRPr lang="en-US" altLang="ko-KR" dirty="0"/>
          </a:p>
          <a:p>
            <a:pPr lvl="2"/>
            <a:r>
              <a:rPr lang="ko-KR" altLang="en-US" dirty="0"/>
              <a:t>반환되는 값이 없는</a:t>
            </a:r>
            <a:r>
              <a:rPr lang="en-US" altLang="ko-KR" dirty="0"/>
              <a:t>(void) </a:t>
            </a:r>
            <a:r>
              <a:rPr lang="ko-KR" altLang="en-US" dirty="0"/>
              <a:t>함수도 만들 수 있음</a:t>
            </a:r>
            <a:endParaRPr lang="en-US" altLang="ko-KR" dirty="0"/>
          </a:p>
          <a:p>
            <a:pPr lvl="1"/>
            <a:r>
              <a:rPr lang="ko-KR" altLang="en-US" dirty="0"/>
              <a:t>반환된 값은 같은 자료형으로 복사 가능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클래스 안에 선언된 함수 </a:t>
            </a:r>
            <a:endParaRPr lang="en-US" altLang="ko-KR" dirty="0"/>
          </a:p>
          <a:p>
            <a:pPr lvl="1"/>
            <a:r>
              <a:rPr lang="ko-KR" altLang="en-US" dirty="0"/>
              <a:t>클래스를 배울 때 조금 더 자세히 다룰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5C83-EE83-0922-DB04-3C5F1FA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D0EFF-DC40-5503-9272-14A5F0A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8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D98AC-9EEB-6C11-99CD-C1E33696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6" y="2059345"/>
            <a:ext cx="4650645" cy="382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CC9B3-7962-B24C-B404-B2D1B3D01364}"/>
              </a:ext>
            </a:extLst>
          </p:cNvPr>
          <p:cNvSpPr txBox="1"/>
          <p:nvPr/>
        </p:nvSpPr>
        <p:spPr>
          <a:xfrm>
            <a:off x="5230239" y="3337434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변수 </a:t>
            </a:r>
            <a:r>
              <a:rPr lang="en-US" altLang="ko-KR" sz="2400" dirty="0"/>
              <a:t>a, b, result</a:t>
            </a:r>
            <a:r>
              <a:rPr lang="ko-KR" altLang="en-US" sz="2400" dirty="0"/>
              <a:t>는 </a:t>
            </a:r>
            <a:r>
              <a:rPr lang="en-US" altLang="ko-KR" sz="2400" dirty="0"/>
              <a:t>Add() </a:t>
            </a:r>
            <a:r>
              <a:rPr lang="ko-KR" altLang="en-US" sz="2400" dirty="0"/>
              <a:t>함수가 끝나는 시점에서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Scope</a:t>
            </a:r>
            <a:r>
              <a:rPr lang="ko-KR" altLang="en-US" sz="2400" dirty="0"/>
              <a:t>를 벗어나기 때문에 함수 밖에서는 사용 불가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E25A79-0ED8-9B51-DDC6-21F17FE5380C}"/>
              </a:ext>
            </a:extLst>
          </p:cNvPr>
          <p:cNvCxnSpPr>
            <a:cxnSpLocks/>
          </p:cNvCxnSpPr>
          <p:nvPr/>
        </p:nvCxnSpPr>
        <p:spPr>
          <a:xfrm flipV="1">
            <a:off x="1175117" y="1911590"/>
            <a:ext cx="0" cy="61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6C838-F3E7-4BEA-E39A-0CC99FCEF933}"/>
              </a:ext>
            </a:extLst>
          </p:cNvPr>
          <p:cNvSpPr txBox="1"/>
          <p:nvPr/>
        </p:nvSpPr>
        <p:spPr>
          <a:xfrm>
            <a:off x="708027" y="1498898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값</a:t>
            </a:r>
            <a:r>
              <a:rPr lang="en-US" altLang="ko-KR" sz="2400" dirty="0"/>
              <a:t>(return</a:t>
            </a:r>
            <a:r>
              <a:rPr lang="ko-KR" altLang="en-US" sz="2400" dirty="0"/>
              <a:t> 값</a:t>
            </a:r>
            <a:r>
              <a:rPr lang="en-US" altLang="ko-KR" sz="2400" dirty="0"/>
              <a:t>)</a:t>
            </a:r>
            <a:r>
              <a:rPr lang="ko-KR" altLang="en-US" sz="2400" dirty="0"/>
              <a:t>의 자료형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7BCE0-1DD7-98AA-D5F6-9DBE320A8416}"/>
              </a:ext>
            </a:extLst>
          </p:cNvPr>
          <p:cNvCxnSpPr>
            <a:cxnSpLocks/>
          </p:cNvCxnSpPr>
          <p:nvPr/>
        </p:nvCxnSpPr>
        <p:spPr>
          <a:xfrm>
            <a:off x="2274666" y="2785565"/>
            <a:ext cx="5667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2207216" y="280609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변수의 자료형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38638" y="2128028"/>
            <a:ext cx="2484523" cy="358233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4623161" y="1897195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이름</a:t>
            </a:r>
            <a:r>
              <a:rPr lang="en-US" altLang="ko-KR" sz="2400" dirty="0"/>
              <a:t>(</a:t>
            </a:r>
            <a:r>
              <a:rPr lang="ko-KR" altLang="en-US" sz="2400" dirty="0"/>
              <a:t>식별자</a:t>
            </a:r>
            <a:r>
              <a:rPr lang="en-US" altLang="ko-KR" sz="2400" dirty="0"/>
              <a:t>), </a:t>
            </a:r>
            <a:r>
              <a:rPr lang="ko-KR" altLang="en-US" sz="2400" dirty="0"/>
              <a:t>보통 첫 글자를 대문자로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E9A22E-8CFA-6DB6-4CED-4FA59E50D468}"/>
              </a:ext>
            </a:extLst>
          </p:cNvPr>
          <p:cNvCxnSpPr>
            <a:cxnSpLocks/>
          </p:cNvCxnSpPr>
          <p:nvPr/>
        </p:nvCxnSpPr>
        <p:spPr>
          <a:xfrm>
            <a:off x="1471683" y="5343382"/>
            <a:ext cx="12186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879-4C42-9869-B1EF-5926CC4D6759}"/>
              </a:ext>
            </a:extLst>
          </p:cNvPr>
          <p:cNvSpPr txBox="1"/>
          <p:nvPr/>
        </p:nvSpPr>
        <p:spPr>
          <a:xfrm>
            <a:off x="1409562" y="534711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키워드</a:t>
            </a:r>
          </a:p>
        </p:txBody>
      </p:sp>
    </p:spTree>
    <p:extLst>
      <p:ext uri="{BB962C8B-B14F-4D97-AF65-F5344CB8AC3E}">
        <p14:creationId xmlns:p14="http://schemas.microsoft.com/office/powerpoint/2010/main" val="32669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AFB5-09BE-038F-6AE9-50DE778F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64E3-8F13-F3BE-FC7D-ACAFA2B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B7E59-731D-D8CD-00E9-174087D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D6A3F-460A-DDC2-6EE9-4BDB01D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B434-581E-4D87-9DFB-3B5694842D9E}"/>
              </a:ext>
            </a:extLst>
          </p:cNvPr>
          <p:cNvSpPr txBox="1"/>
          <p:nvPr/>
        </p:nvSpPr>
        <p:spPr>
          <a:xfrm>
            <a:off x="838200" y="3996007"/>
            <a:ext cx="8635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void</a:t>
            </a:r>
            <a:r>
              <a:rPr lang="ko-KR" altLang="en-US" sz="2400" dirty="0"/>
              <a:t> 타입 함수를 언제 사용하는 지는 클래스를 배울 때 다룸</a:t>
            </a:r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입력 값이 없는 경우는 입력 값과 상관없이 정해진 값을 출력하는 경우</a:t>
            </a:r>
            <a:endParaRPr lang="en-US" altLang="ko-KR" sz="2400" dirty="0"/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마찬가지로 클래스를 배울 때 배우기로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49719-010D-FD28-A2D9-30B328346DD2}"/>
              </a:ext>
            </a:extLst>
          </p:cNvPr>
          <p:cNvSpPr txBox="1"/>
          <p:nvPr/>
        </p:nvSpPr>
        <p:spPr>
          <a:xfrm>
            <a:off x="3391917" y="2974602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값이 존재하지 않을 수도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77952-85F5-58C2-6F1E-2A13575B2657}"/>
              </a:ext>
            </a:extLst>
          </p:cNvPr>
          <p:cNvSpPr txBox="1"/>
          <p:nvPr/>
        </p:nvSpPr>
        <p:spPr>
          <a:xfrm>
            <a:off x="3391917" y="186638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void</a:t>
            </a:r>
            <a:r>
              <a:rPr lang="ko-KR" altLang="en-US" sz="2400" dirty="0"/>
              <a:t>는 함수의 반환 값이 없다는 의미 </a:t>
            </a:r>
            <a:endParaRPr lang="en-US" altLang="ko-KR" sz="2400" dirty="0"/>
          </a:p>
          <a:p>
            <a:r>
              <a:rPr lang="ko-KR" altLang="en-US" sz="2400" dirty="0"/>
              <a:t>변수의 자료형으로 사용은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31DCB-F38A-10B3-A7CB-BDFCC719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8" y="1650576"/>
            <a:ext cx="2086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E9D7-7BDB-0812-09B1-DF0782A9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2D10DD-1ECD-F1D5-3FDD-5BACE020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926245-617F-18C1-1977-28954D1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DB642-8C00-25A8-2E1F-329E93E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AC097-4581-EAB5-5E4B-66023484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78EE0-B556-8A8E-F3E5-9B8A89C73166}"/>
              </a:ext>
            </a:extLst>
          </p:cNvPr>
          <p:cNvSpPr txBox="1"/>
          <p:nvPr/>
        </p:nvSpPr>
        <p:spPr>
          <a:xfrm>
            <a:off x="5206790" y="2274838"/>
            <a:ext cx="5075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컴파일러가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함수를 만나면 </a:t>
            </a:r>
            <a:endParaRPr lang="en-US" altLang="ko-KR" sz="2400" dirty="0"/>
          </a:p>
          <a:p>
            <a:r>
              <a:rPr lang="en-US" altLang="ko-KR" sz="2400" dirty="0"/>
              <a:t>Add() </a:t>
            </a:r>
            <a:r>
              <a:rPr lang="ko-KR" altLang="en-US" sz="2400" dirty="0"/>
              <a:t>함수가 정의된 부분으로 이동하여 </a:t>
            </a:r>
            <a:endParaRPr lang="en-US" altLang="ko-KR" sz="2400" dirty="0"/>
          </a:p>
          <a:p>
            <a:r>
              <a:rPr lang="ko-KR" altLang="en-US" sz="2400" dirty="0"/>
              <a:t>코드를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return </a:t>
            </a:r>
            <a:r>
              <a:rPr lang="ko-KR" altLang="en-US" sz="2400" dirty="0"/>
              <a:t>된 값이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함수와 치환됨</a:t>
            </a:r>
            <a:endParaRPr lang="en-US" altLang="ko-KR" sz="2400" dirty="0"/>
          </a:p>
          <a:p>
            <a:r>
              <a:rPr lang="en-US" altLang="ko-KR" sz="2400" dirty="0"/>
              <a:t>→ Add(100, num)</a:t>
            </a:r>
            <a:r>
              <a:rPr lang="ko-KR" altLang="en-US" sz="2400" dirty="0"/>
              <a:t>이 </a:t>
            </a:r>
            <a:r>
              <a:rPr lang="en-US" altLang="ko-KR" sz="2400" dirty="0"/>
              <a:t>300</a:t>
            </a:r>
            <a:r>
              <a:rPr lang="ko-KR" altLang="en-US" sz="2400" dirty="0"/>
              <a:t>으로 바뀜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A97C71-F838-9DF4-00DA-F741BC2B8210}"/>
              </a:ext>
            </a:extLst>
          </p:cNvPr>
          <p:cNvCxnSpPr/>
          <p:nvPr/>
        </p:nvCxnSpPr>
        <p:spPr>
          <a:xfrm flipH="1">
            <a:off x="2357792" y="4012780"/>
            <a:ext cx="634790" cy="733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B0217-30FB-4370-FFD3-28F291B08636}"/>
              </a:ext>
            </a:extLst>
          </p:cNvPr>
          <p:cNvSpPr txBox="1"/>
          <p:nvPr/>
        </p:nvSpPr>
        <p:spPr>
          <a:xfrm>
            <a:off x="2352592" y="4119590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A53E4-D4D0-3BA2-1EFB-DAB492D3DBF3}"/>
              </a:ext>
            </a:extLst>
          </p:cNvPr>
          <p:cNvSpPr txBox="1"/>
          <p:nvPr/>
        </p:nvSpPr>
        <p:spPr>
          <a:xfrm>
            <a:off x="3786069" y="4883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73AA24-91A8-A08F-4BB8-59C8B1C93399}"/>
              </a:ext>
            </a:extLst>
          </p:cNvPr>
          <p:cNvCxnSpPr>
            <a:cxnSpLocks/>
          </p:cNvCxnSpPr>
          <p:nvPr/>
        </p:nvCxnSpPr>
        <p:spPr>
          <a:xfrm flipV="1">
            <a:off x="3780868" y="4054874"/>
            <a:ext cx="0" cy="14390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A2B4F8-315C-27A1-ED45-FCE4F9047949}"/>
              </a:ext>
            </a:extLst>
          </p:cNvPr>
          <p:cNvCxnSpPr/>
          <p:nvPr/>
        </p:nvCxnSpPr>
        <p:spPr>
          <a:xfrm>
            <a:off x="3045481" y="5486400"/>
            <a:ext cx="7405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82E600-6E1C-7BAB-DEB7-8C1B51F0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4238260" y="473012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</a:t>
            </a:r>
            <a:r>
              <a:rPr lang="en-US" altLang="ko-KR" sz="2400" dirty="0"/>
              <a:t>Form1() </a:t>
            </a:r>
            <a:r>
              <a:rPr lang="ko-KR" altLang="en-US" sz="2400" dirty="0"/>
              <a:t>밖에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</p:cNvCxnSpPr>
          <p:nvPr/>
        </p:nvCxnSpPr>
        <p:spPr>
          <a:xfrm flipV="1">
            <a:off x="3650043" y="3083266"/>
            <a:ext cx="0" cy="7011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2994125" y="2676085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자료형이 같다면 값을 직접 입력하는 것도 가능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6091E1-69A2-3DBA-DE9B-C14542C6FEAC}"/>
              </a:ext>
            </a:extLst>
          </p:cNvPr>
          <p:cNvCxnSpPr>
            <a:cxnSpLocks/>
          </p:cNvCxnSpPr>
          <p:nvPr/>
        </p:nvCxnSpPr>
        <p:spPr>
          <a:xfrm flipH="1">
            <a:off x="3461117" y="4927180"/>
            <a:ext cx="778374" cy="4448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DBD7BF-2529-C625-A98A-9A7CBC449FB4}"/>
              </a:ext>
            </a:extLst>
          </p:cNvPr>
          <p:cNvSpPr txBox="1"/>
          <p:nvPr/>
        </p:nvSpPr>
        <p:spPr>
          <a:xfrm>
            <a:off x="4922113" y="334657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변수를 입력하는 것도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52601C-5838-3396-28E4-F940E11BF7A9}"/>
              </a:ext>
            </a:extLst>
          </p:cNvPr>
          <p:cNvCxnSpPr>
            <a:cxnSpLocks/>
          </p:cNvCxnSpPr>
          <p:nvPr/>
        </p:nvCxnSpPr>
        <p:spPr>
          <a:xfrm flipV="1">
            <a:off x="4477449" y="3555233"/>
            <a:ext cx="477411" cy="3183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157AEA-DA35-B1C0-B169-D653DA89CA80}"/>
              </a:ext>
            </a:extLst>
          </p:cNvPr>
          <p:cNvSpPr txBox="1"/>
          <p:nvPr/>
        </p:nvSpPr>
        <p:spPr>
          <a:xfrm>
            <a:off x="2055510" y="4078021"/>
            <a:ext cx="903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Add()</a:t>
            </a:r>
            <a:r>
              <a:rPr lang="ko-KR" altLang="en-US" sz="2400" dirty="0"/>
              <a:t> 함수의 출력 자료형이 </a:t>
            </a:r>
            <a:r>
              <a:rPr lang="en-US" altLang="ko-KR" sz="2400" dirty="0"/>
              <a:t>int 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int </a:t>
            </a:r>
            <a:r>
              <a:rPr lang="ko-KR" altLang="en-US" sz="2400" dirty="0"/>
              <a:t>형 변수로 결과 값을 복사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7EC13A-C172-2B86-3BB7-1260530EAA31}"/>
              </a:ext>
            </a:extLst>
          </p:cNvPr>
          <p:cNvCxnSpPr>
            <a:cxnSpLocks/>
          </p:cNvCxnSpPr>
          <p:nvPr/>
        </p:nvCxnSpPr>
        <p:spPr>
          <a:xfrm>
            <a:off x="1360264" y="3999421"/>
            <a:ext cx="125446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FD0787-D66F-D26E-B94F-77046A68F27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836357" y="3999421"/>
            <a:ext cx="219153" cy="3094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3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1DC9-810E-1DDB-9CD8-BCB77C92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D1BD-0BB9-2A6F-118C-120CA90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내용을 참고하여 적당한 이름의 함수를 구현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int </a:t>
            </a:r>
            <a:r>
              <a:rPr lang="ko-KR" altLang="en-US" dirty="0"/>
              <a:t>형 숫자 두 개를 입력 받기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첫 번째 입력 값을 두 번째 입력 값으로 나눔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나눠진 값은 배열의 첫 번째 요소에 저장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나머지 값은 배열의 두 번째 요소에 저장</a:t>
            </a:r>
            <a:endParaRPr lang="en-US" altLang="ko-KR" dirty="0"/>
          </a:p>
          <a:p>
            <a:pPr lvl="2"/>
            <a:r>
              <a:rPr lang="ko-KR" altLang="en-US" dirty="0"/>
              <a:t>나머지 연산은 </a:t>
            </a:r>
            <a:r>
              <a:rPr lang="en-US" altLang="ko-KR" dirty="0"/>
              <a:t>%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필요시 검색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위 배열을 반환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Form1()</a:t>
            </a:r>
            <a:r>
              <a:rPr lang="ko-KR" altLang="en-US" dirty="0"/>
              <a:t>에서 위 함수를 사용하고 </a:t>
            </a:r>
            <a:r>
              <a:rPr lang="en-US" altLang="ko-KR" dirty="0" err="1"/>
              <a:t>TextBox</a:t>
            </a:r>
            <a:r>
              <a:rPr lang="ko-KR" altLang="en-US" dirty="0"/>
              <a:t>에 결과 값을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A120-7D47-6B07-A7B1-A131F47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3A834-49B9-13C0-F83D-0C6501A8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ED75-1F8D-5D6D-A27F-21E49A5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1633-F45A-C31A-44C0-DC77197B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임의의 조건을 기반으로 입력 값을 판별</a:t>
            </a:r>
            <a:endParaRPr lang="en-US" altLang="ko-KR" dirty="0"/>
          </a:p>
          <a:p>
            <a:r>
              <a:rPr lang="ko-KR" altLang="en-US" dirty="0"/>
              <a:t>판별 결과에 따라 코드를 동작 또는 건너뜀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적을 때 사용 </a:t>
            </a:r>
            <a:r>
              <a:rPr lang="en-US" altLang="ko-KR" dirty="0"/>
              <a:t>(y/n) </a:t>
            </a:r>
          </a:p>
          <a:p>
            <a:pPr lvl="1"/>
            <a:r>
              <a:rPr lang="ko-KR" altLang="en-US" dirty="0"/>
              <a:t>겹겹이 사용하는 것은 코드 복잡도를 높임 </a:t>
            </a:r>
            <a:r>
              <a:rPr lang="en-US" altLang="ko-KR" dirty="0"/>
              <a:t>(</a:t>
            </a:r>
            <a:r>
              <a:rPr lang="ko-KR" altLang="en-US" dirty="0"/>
              <a:t>부정적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많을 때 사용 </a:t>
            </a:r>
            <a:r>
              <a:rPr lang="en-US" altLang="ko-KR" dirty="0"/>
              <a:t>(1:n)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열거형식</a:t>
            </a:r>
            <a:r>
              <a:rPr lang="en-US" altLang="ko-KR" dirty="0"/>
              <a:t>)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5A744-7FA1-1EC6-0C65-C8DEB9C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0965-D648-0081-A880-53B7CD2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9694-C22E-176D-C542-DA3196E2FB0A}"/>
              </a:ext>
            </a:extLst>
          </p:cNvPr>
          <p:cNvCxnSpPr/>
          <p:nvPr/>
        </p:nvCxnSpPr>
        <p:spPr>
          <a:xfrm>
            <a:off x="9906000" y="2100943"/>
            <a:ext cx="0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83712-D352-9D80-CE9C-83D5DCA3649B}"/>
              </a:ext>
            </a:extLst>
          </p:cNvPr>
          <p:cNvSpPr txBox="1"/>
          <p:nvPr/>
        </p:nvSpPr>
        <p:spPr>
          <a:xfrm>
            <a:off x="9482646" y="16409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A2FBA40-BE23-14A1-785C-3ED1E894A978}"/>
              </a:ext>
            </a:extLst>
          </p:cNvPr>
          <p:cNvSpPr/>
          <p:nvPr/>
        </p:nvSpPr>
        <p:spPr>
          <a:xfrm>
            <a:off x="9122229" y="2888796"/>
            <a:ext cx="1578426" cy="7946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1291943-6267-9AF3-9343-153E9A795A0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784771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8A3F79-D25B-F5E9-6D75-7F44E161C0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700655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9B98E5-2148-954B-96B0-86A976EB95E4}"/>
              </a:ext>
            </a:extLst>
          </p:cNvPr>
          <p:cNvCxnSpPr>
            <a:stCxn id="9" idx="2"/>
          </p:cNvCxnSpPr>
          <p:nvPr/>
        </p:nvCxnSpPr>
        <p:spPr>
          <a:xfrm flipH="1">
            <a:off x="9905999" y="3683453"/>
            <a:ext cx="5443" cy="14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4B9CB6-AB38-33B9-E228-A659297C71B5}"/>
              </a:ext>
            </a:extLst>
          </p:cNvPr>
          <p:cNvSpPr txBox="1"/>
          <p:nvPr/>
        </p:nvSpPr>
        <p:spPr>
          <a:xfrm>
            <a:off x="7918478" y="29167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만족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35F26-4FFB-2CC1-0BCF-91A011E02465}"/>
              </a:ext>
            </a:extLst>
          </p:cNvPr>
          <p:cNvSpPr txBox="1"/>
          <p:nvPr/>
        </p:nvSpPr>
        <p:spPr>
          <a:xfrm>
            <a:off x="10730071" y="29167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 불만족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B0841-0BE9-AD98-8165-6CFDBD0B0BD2}"/>
              </a:ext>
            </a:extLst>
          </p:cNvPr>
          <p:cNvSpPr txBox="1"/>
          <p:nvPr/>
        </p:nvSpPr>
        <p:spPr>
          <a:xfrm>
            <a:off x="9951624" y="397012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만족</a:t>
            </a:r>
          </a:p>
        </p:txBody>
      </p:sp>
    </p:spTree>
    <p:extLst>
      <p:ext uri="{BB962C8B-B14F-4D97-AF65-F5344CB8AC3E}">
        <p14:creationId xmlns:p14="http://schemas.microsoft.com/office/powerpoint/2010/main" val="28327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F29D-4298-5CED-E6E8-22760DF9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9562F-7FE8-6840-6199-974E53E9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if</a:t>
            </a:r>
            <a:r>
              <a:rPr lang="en-US" altLang="ko-KR" dirty="0"/>
              <a:t> 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true</a:t>
            </a:r>
            <a:r>
              <a:rPr lang="ko-KR" altLang="en-US" dirty="0"/>
              <a:t>면 중괄호 내부의 소스코드를 실행</a:t>
            </a:r>
            <a:endParaRPr lang="en-US" altLang="ko-KR" dirty="0"/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false</a:t>
            </a:r>
            <a:r>
              <a:rPr lang="ko-KR" altLang="en-US" dirty="0"/>
              <a:t>면 중괄호를 건너뜀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 if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사용한 뒤에 바로 이어서 사용 가능</a:t>
            </a:r>
            <a:endParaRPr lang="en-US" altLang="ko-KR" dirty="0"/>
          </a:p>
          <a:p>
            <a:pPr lvl="1"/>
            <a:r>
              <a:rPr lang="ko-KR" altLang="en-US" dirty="0"/>
              <a:t>앞선 </a:t>
            </a:r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문의 조건이 </a:t>
            </a:r>
            <a:r>
              <a:rPr lang="en-US" altLang="ko-KR" dirty="0"/>
              <a:t>false</a:t>
            </a:r>
            <a:r>
              <a:rPr lang="ko-KR" altLang="en-US" dirty="0"/>
              <a:t>일 경우에만 작동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</a:t>
            </a:r>
            <a:r>
              <a:rPr lang="en-US" altLang="ko-KR" dirty="0"/>
              <a:t> { }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 후 맨 마지막에 사용 가능</a:t>
            </a:r>
            <a:endParaRPr lang="en-US" altLang="ko-KR" dirty="0"/>
          </a:p>
          <a:p>
            <a:pPr lvl="1"/>
            <a:r>
              <a:rPr lang="ko-KR" altLang="en-US" dirty="0"/>
              <a:t>위에서 사용한 </a:t>
            </a:r>
            <a:r>
              <a:rPr lang="en-US" altLang="ko-KR" dirty="0"/>
              <a:t>if </a:t>
            </a:r>
            <a:r>
              <a:rPr lang="ko-KR" altLang="en-US" dirty="0"/>
              <a:t>및 </a:t>
            </a:r>
            <a:r>
              <a:rPr lang="en-US" altLang="ko-KR" dirty="0"/>
              <a:t>if else </a:t>
            </a:r>
            <a:r>
              <a:rPr lang="ko-KR" altLang="en-US" dirty="0"/>
              <a:t>문의 조건 비교가 모두 </a:t>
            </a:r>
            <a:r>
              <a:rPr lang="en-US" altLang="ko-KR" dirty="0"/>
              <a:t>false </a:t>
            </a:r>
            <a:r>
              <a:rPr lang="ko-KR" altLang="en-US" dirty="0"/>
              <a:t>일 경우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DB890-F238-9448-FBDB-BAF63B8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4B0D8-7EFD-E27E-07EA-28294AD4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5B1C-4AB2-80A3-9478-1A44A519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8FC1-FEDE-37F2-9B78-E93DD0E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 </a:t>
            </a:r>
            <a:r>
              <a:rPr lang="en-US" altLang="ko-KR" b="1" dirty="0"/>
              <a:t>(Array)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1C10-FCD5-C2B7-24E4-A07E8AB0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많은 양의 데이터를 다룰 필요가 있을 때 사용</a:t>
            </a:r>
            <a:endParaRPr lang="en-US" altLang="ko-KR" dirty="0"/>
          </a:p>
          <a:p>
            <a:r>
              <a:rPr lang="ko-KR" altLang="en-US" dirty="0"/>
              <a:t>한 개의 배열에는 한 개의 데이터 타입만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08A4-4ADD-2541-52FE-B80E61B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9DAC6-FC55-3B35-89AD-529B18E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6A9A0-E805-2030-61E2-8EF3E48F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87" y="2868652"/>
            <a:ext cx="6630325" cy="319132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D2CB21-2320-090A-EFED-4693E147C159}"/>
              </a:ext>
            </a:extLst>
          </p:cNvPr>
          <p:cNvCxnSpPr/>
          <p:nvPr/>
        </p:nvCxnSpPr>
        <p:spPr>
          <a:xfrm>
            <a:off x="2743200" y="3733170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73F2B1-3CBC-B9DF-1061-377844798C5B}"/>
              </a:ext>
            </a:extLst>
          </p:cNvPr>
          <p:cNvSpPr txBox="1"/>
          <p:nvPr/>
        </p:nvSpPr>
        <p:spPr>
          <a:xfrm>
            <a:off x="6680411" y="5215236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인스턴스는 이후 클래스에서 다룸</a:t>
            </a:r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5BF0DE72-CEFB-CB08-0424-31BD05D7D54E}"/>
              </a:ext>
            </a:extLst>
          </p:cNvPr>
          <p:cNvSpPr txBox="1"/>
          <p:nvPr/>
        </p:nvSpPr>
        <p:spPr>
          <a:xfrm>
            <a:off x="6680411" y="5676901"/>
            <a:ext cx="538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https://learn.microsoft.com/ko-kr/dotnet/csharp/language-reference/keywords/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1494E4-82C2-982A-73A2-748293A9D289}"/>
              </a:ext>
            </a:extLst>
          </p:cNvPr>
          <p:cNvCxnSpPr/>
          <p:nvPr/>
        </p:nvCxnSpPr>
        <p:spPr>
          <a:xfrm>
            <a:off x="3379250" y="4883097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3F2740-DFF2-D224-57ED-7B6FF1111345}"/>
              </a:ext>
            </a:extLst>
          </p:cNvPr>
          <p:cNvSpPr txBox="1"/>
          <p:nvPr/>
        </p:nvSpPr>
        <p:spPr>
          <a:xfrm>
            <a:off x="6680410" y="4849466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rgbClr val="0000FF"/>
                </a:solidFill>
              </a:rPr>
              <a:t>new</a:t>
            </a:r>
            <a:r>
              <a:rPr lang="en-US" altLang="ko-KR" sz="2400" dirty="0"/>
              <a:t>:</a:t>
            </a:r>
            <a:r>
              <a:rPr lang="ko-KR" altLang="en-US" sz="2400" dirty="0"/>
              <a:t> 인스턴스 생성 </a:t>
            </a:r>
            <a:r>
              <a:rPr lang="en-US" altLang="ko-KR" sz="2400" dirty="0"/>
              <a:t>"</a:t>
            </a:r>
            <a:r>
              <a:rPr lang="ko-KR" altLang="en-US" sz="2400" dirty="0"/>
              <a:t>키워드</a:t>
            </a:r>
            <a:r>
              <a:rPr lang="en-US" altLang="ko-KR" sz="2400" dirty="0"/>
              <a:t>"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E41911-A46B-01A0-B3BE-9608BAA6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4" y="1690688"/>
            <a:ext cx="6801799" cy="433448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8C4E0-715C-AD72-62B0-16CEE84E1E40}"/>
              </a:ext>
            </a:extLst>
          </p:cNvPr>
          <p:cNvCxnSpPr>
            <a:cxnSpLocks/>
          </p:cNvCxnSpPr>
          <p:nvPr/>
        </p:nvCxnSpPr>
        <p:spPr>
          <a:xfrm flipH="1">
            <a:off x="3080657" y="1666627"/>
            <a:ext cx="1230085" cy="59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9CAF92-0846-EBA6-81D4-D826F389C4E6}"/>
              </a:ext>
            </a:extLst>
          </p:cNvPr>
          <p:cNvSpPr txBox="1"/>
          <p:nvPr/>
        </p:nvSpPr>
        <p:spPr>
          <a:xfrm>
            <a:off x="4310742" y="149063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36250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BF8C-7FF5-674F-C5F0-6312E071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E6CE-5F21-BC98-3881-72496FBC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6D33-7FC2-FE69-CEBB-E12BB72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조건과 조건을 비교하는 연산을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60100-E92B-2DAC-32FA-6F3493F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FFFBD-253D-F620-F0A1-03EF5BD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591EC0-1EB1-FF59-4164-20D1DDDF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7411"/>
              </p:ext>
            </p:extLst>
          </p:nvPr>
        </p:nvGraphicFramePr>
        <p:xfrm>
          <a:off x="1172028" y="3259614"/>
          <a:ext cx="9463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699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1343453">
                  <a:extLst>
                    <a:ext uri="{9D8B030D-6E8A-4147-A177-3AD203B41FA5}">
                      <a16:colId xmlns:a16="http://schemas.microsoft.com/office/drawing/2014/main" val="3953983167"/>
                    </a:ext>
                  </a:extLst>
                </a:gridCol>
                <a:gridCol w="2572838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4161324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&amp;&amp;, 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&amp;&amp;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 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||, 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 || 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</a:t>
                      </a:r>
                      <a:r>
                        <a:rPr lang="ko-KR" altLang="en-US" dirty="0"/>
                        <a:t> 조건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C4DDDC2-3A5C-7566-130C-66A62570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7" y="2294575"/>
            <a:ext cx="6918541" cy="79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9F3448-F3D5-955F-7587-9A95C2C69030}"/>
              </a:ext>
            </a:extLst>
          </p:cNvPr>
          <p:cNvSpPr txBox="1"/>
          <p:nvPr/>
        </p:nvSpPr>
        <p:spPr>
          <a:xfrm>
            <a:off x="1273629" y="5170714"/>
            <a:ext cx="870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&amp;&amp;</a:t>
            </a:r>
            <a:r>
              <a:rPr lang="ko-KR" altLang="en-US" dirty="0"/>
              <a:t>는 조건</a:t>
            </a:r>
            <a:r>
              <a:rPr lang="en-US" altLang="ko-KR" dirty="0"/>
              <a:t>A</a:t>
            </a:r>
            <a:r>
              <a:rPr lang="ko-KR" altLang="en-US" dirty="0"/>
              <a:t>를 먼저 확인 후 결과를 결정</a:t>
            </a:r>
            <a:r>
              <a:rPr lang="en-US" altLang="ko-KR" dirty="0"/>
              <a:t>, &amp;</a:t>
            </a:r>
            <a:r>
              <a:rPr lang="ko-KR" altLang="en-US" dirty="0"/>
              <a:t>는 무조건 조건</a:t>
            </a:r>
            <a:r>
              <a:rPr lang="en-US" altLang="ko-KR" dirty="0"/>
              <a:t>A </a:t>
            </a:r>
            <a:r>
              <a:rPr lang="ko-KR" altLang="en-US" dirty="0"/>
              <a:t>및 조건</a:t>
            </a:r>
            <a:r>
              <a:rPr lang="en-US" altLang="ko-KR" dirty="0"/>
              <a:t>B</a:t>
            </a:r>
            <a:r>
              <a:rPr lang="ko-KR" altLang="en-US" dirty="0"/>
              <a:t>를 모두 확인 후 결정</a:t>
            </a:r>
            <a:endParaRPr lang="en-US" altLang="ko-KR" dirty="0"/>
          </a:p>
          <a:p>
            <a:r>
              <a:rPr lang="en-US" altLang="ko-KR" dirty="0"/>
              <a:t>  ex) (4 &lt; 2) &amp;&amp; (5 &gt; 1) </a:t>
            </a:r>
            <a:r>
              <a:rPr lang="ko-KR" altLang="en-US" dirty="0"/>
              <a:t>일 경우 </a:t>
            </a:r>
            <a:r>
              <a:rPr lang="en-US" altLang="ko-KR" dirty="0"/>
              <a:t>(4 &lt; 2)</a:t>
            </a:r>
            <a:r>
              <a:rPr lang="ko-KR" altLang="en-US" dirty="0"/>
              <a:t>에서 이미 </a:t>
            </a:r>
            <a:r>
              <a:rPr lang="en-US" altLang="ko-KR" dirty="0"/>
              <a:t>false</a:t>
            </a:r>
            <a:r>
              <a:rPr lang="ko-KR" altLang="en-US" dirty="0"/>
              <a:t>가 결정되므로 </a:t>
            </a:r>
            <a:r>
              <a:rPr lang="en-US" altLang="ko-KR" dirty="0"/>
              <a:t>(5 &gt; 1)</a:t>
            </a:r>
            <a:r>
              <a:rPr lang="ko-KR" altLang="en-US" dirty="0"/>
              <a:t>은 계산하지 않음 </a:t>
            </a:r>
          </a:p>
        </p:txBody>
      </p:sp>
    </p:spTree>
    <p:extLst>
      <p:ext uri="{BB962C8B-B14F-4D97-AF65-F5344CB8AC3E}">
        <p14:creationId xmlns:p14="http://schemas.microsoft.com/office/powerpoint/2010/main" val="222371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6CA1-77E4-8947-85B6-BA34C174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263-D8CB-7AE9-4B05-B72013A5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동전 던지기</a:t>
            </a:r>
            <a:r>
              <a:rPr lang="en-US" altLang="ko-KR" dirty="0"/>
              <a:t>(</a:t>
            </a:r>
            <a:r>
              <a:rPr lang="ko-KR" altLang="en-US" dirty="0"/>
              <a:t>앞 면 또는 </a:t>
            </a:r>
            <a:r>
              <a:rPr lang="ko-KR" altLang="en-US" dirty="0" err="1"/>
              <a:t>뒷</a:t>
            </a:r>
            <a:r>
              <a:rPr lang="ko-KR" altLang="en-US" dirty="0"/>
              <a:t> 면</a:t>
            </a:r>
            <a:r>
              <a:rPr lang="en-US" altLang="ko-KR" dirty="0"/>
              <a:t>)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함수 이름을 적당하게 짓기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출력 자료형은 </a:t>
            </a:r>
            <a:r>
              <a:rPr lang="en-US" altLang="ko-KR" dirty="0"/>
              <a:t>bool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입력은 </a:t>
            </a:r>
            <a:r>
              <a:rPr lang="en-US" altLang="ko-KR" dirty="0"/>
              <a:t>bool 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난수 생성</a:t>
            </a:r>
            <a:r>
              <a:rPr lang="en-US" altLang="ko-KR" dirty="0"/>
              <a:t>”</a:t>
            </a:r>
            <a:r>
              <a:rPr lang="ko-KR" altLang="en-US" dirty="0"/>
              <a:t>을 검색하여 난수 생성 방법을 학습하고 </a:t>
            </a:r>
            <a:r>
              <a:rPr lang="en-US" altLang="ko-KR" dirty="0"/>
              <a:t>int</a:t>
            </a:r>
            <a:r>
              <a:rPr lang="ko-KR" altLang="en-US" dirty="0"/>
              <a:t>형 난수를 생성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생성된 난수와 </a:t>
            </a:r>
            <a:r>
              <a:rPr lang="en-US" altLang="ko-KR" dirty="0"/>
              <a:t>% </a:t>
            </a:r>
            <a:r>
              <a:rPr lang="ko-KR" altLang="en-US" dirty="0"/>
              <a:t>연산을 이용</a:t>
            </a:r>
            <a:r>
              <a:rPr lang="en-US" altLang="ko-KR" dirty="0"/>
              <a:t>,</a:t>
            </a:r>
            <a:r>
              <a:rPr lang="ko-KR" altLang="en-US" dirty="0"/>
              <a:t> 연산 결과로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만 값이 나오도록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 값과 연산 결과를 비교하여 둘이 같으면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r>
              <a:rPr lang="en-US" altLang="ko-KR" dirty="0"/>
              <a:t>1 =</a:t>
            </a:r>
            <a:r>
              <a:rPr lang="ko-KR" altLang="en-US" dirty="0"/>
              <a:t> </a:t>
            </a:r>
            <a:r>
              <a:rPr lang="en-US" altLang="ko-KR" dirty="0"/>
              <a:t>true, 0 = false </a:t>
            </a:r>
            <a:r>
              <a:rPr lang="ko-KR" altLang="en-US" dirty="0"/>
              <a:t>라고 가정</a:t>
            </a:r>
            <a:endParaRPr lang="en-US" altLang="ko-KR" dirty="0"/>
          </a:p>
          <a:p>
            <a:r>
              <a:rPr lang="ko-KR" altLang="en-US" dirty="0"/>
              <a:t>함수에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입력하고 반환된 결과에 따라 </a:t>
            </a:r>
            <a:r>
              <a:rPr lang="en-US" altLang="ko-KR" dirty="0"/>
              <a:t>“</a:t>
            </a:r>
            <a:r>
              <a:rPr lang="ko-KR" altLang="en-US" dirty="0"/>
              <a:t>승리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패배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en-US" altLang="ko-KR" dirty="0" err="1"/>
              <a:t>TextBox</a:t>
            </a:r>
            <a:r>
              <a:rPr lang="ko-KR" altLang="en-US" dirty="0"/>
              <a:t>에 표시 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68893-6F22-E0B2-B44C-680CA408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17572-88B9-9A0A-2CD6-E2FDE7A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52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0304-5865-C300-4FA1-782EABD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5F494-3F3B-F3D8-270C-A9CEE2C9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제공하는 기본 컨트롤을 이용하여 사용자 입력을 받기</a:t>
            </a:r>
            <a:endParaRPr lang="en-US" altLang="ko-KR" dirty="0"/>
          </a:p>
          <a:p>
            <a:r>
              <a:rPr lang="en-US" altLang="ko-KR" dirty="0" err="1"/>
              <a:t>textBox_input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0</a:t>
            </a:r>
          </a:p>
          <a:p>
            <a:r>
              <a:rPr lang="en-US" altLang="ko-KR" dirty="0" err="1"/>
              <a:t>button_input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1</a:t>
            </a:r>
          </a:p>
          <a:p>
            <a:pPr lvl="1"/>
            <a:r>
              <a:rPr lang="en-US" altLang="ko-KR" dirty="0"/>
              <a:t>Text: Input</a:t>
            </a:r>
          </a:p>
          <a:p>
            <a:r>
              <a:rPr lang="en-US" altLang="ko-KR" dirty="0" err="1"/>
              <a:t>textBox_result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2</a:t>
            </a:r>
          </a:p>
          <a:p>
            <a:pPr lvl="1"/>
            <a:r>
              <a:rPr lang="en-US" altLang="ko-KR" dirty="0"/>
              <a:t>Multiline: True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: True (</a:t>
            </a:r>
            <a:r>
              <a:rPr lang="ko-KR" altLang="en-US" dirty="0"/>
              <a:t>결과 확인 용</a:t>
            </a:r>
            <a:r>
              <a:rPr lang="en-US" altLang="ko-KR" dirty="0"/>
              <a:t>, </a:t>
            </a:r>
            <a:r>
              <a:rPr lang="ko-KR" altLang="en-US" dirty="0"/>
              <a:t>읽기 전용으로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BackColor</a:t>
            </a:r>
            <a:r>
              <a:rPr lang="en-US" altLang="ko-KR" dirty="0"/>
              <a:t>: </a:t>
            </a:r>
            <a:r>
              <a:rPr lang="en-US" altLang="ko-KR" dirty="0" err="1"/>
              <a:t>ControlLightLight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16AC6-5AA8-0189-2011-538179D4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AECD4-83E3-C231-FF82-8B88571B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6FA69-5C13-6E4B-3334-D180FDE7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48" y="262473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8E723-7F26-F22A-216D-33A7E785267C}"/>
              </a:ext>
            </a:extLst>
          </p:cNvPr>
          <p:cNvSpPr txBox="1"/>
          <p:nvPr/>
        </p:nvSpPr>
        <p:spPr>
          <a:xfrm>
            <a:off x="7913914" y="31568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2A44B-22F7-28A3-12FB-FC07287B67BB}"/>
              </a:ext>
            </a:extLst>
          </p:cNvPr>
          <p:cNvSpPr txBox="1"/>
          <p:nvPr/>
        </p:nvSpPr>
        <p:spPr>
          <a:xfrm>
            <a:off x="7913914" y="3533021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7E3A3-32EA-932C-2712-5C109CF27010}"/>
              </a:ext>
            </a:extLst>
          </p:cNvPr>
          <p:cNvSpPr txBox="1"/>
          <p:nvPr/>
        </p:nvSpPr>
        <p:spPr>
          <a:xfrm>
            <a:off x="9707822" y="341288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button_input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36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4150-BAE4-C3C8-D219-B9110FC5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B5B6F-DF2D-198B-649E-4CB9E7F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9E9E-3220-5E5D-39C0-3EDC14C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Designer</a:t>
            </a:r>
            <a:r>
              <a:rPr lang="ko-KR" altLang="en-US" dirty="0"/>
              <a:t>에서 </a:t>
            </a:r>
            <a:r>
              <a:rPr lang="en-US" altLang="ko-KR" dirty="0" err="1"/>
              <a:t>button_input</a:t>
            </a:r>
            <a:r>
              <a:rPr lang="ko-KR" altLang="en-US" dirty="0"/>
              <a:t>을 더블 클릭 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Properties &gt; Events(</a:t>
            </a:r>
            <a:r>
              <a:rPr lang="ko-KR" altLang="en-US" dirty="0"/>
              <a:t>번개 아이콘</a:t>
            </a:r>
            <a:r>
              <a:rPr lang="en-US" altLang="ko-KR" dirty="0"/>
              <a:t>) &gt; Action &gt; Click </a:t>
            </a:r>
            <a:r>
              <a:rPr lang="ko-KR" altLang="en-US" dirty="0"/>
              <a:t>우측 빈칸을 더블 클릭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button_input_click</a:t>
            </a:r>
            <a:r>
              <a:rPr lang="en-US" altLang="ko-KR" dirty="0"/>
              <a:t>(...) </a:t>
            </a:r>
            <a:r>
              <a:rPr lang="ko-KR" altLang="en-US" dirty="0"/>
              <a:t>함수가 자동 생성됨</a:t>
            </a:r>
            <a:endParaRPr lang="en-US" altLang="ko-KR" dirty="0"/>
          </a:p>
          <a:p>
            <a:r>
              <a:rPr lang="en-US" altLang="ko-KR" dirty="0" err="1"/>
              <a:t>button_input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위 함수 내부에 작성한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소스코드가 실행됨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2E99-1274-F8FC-0638-A016AC6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AB262-B09F-24FF-9770-779B5C3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25564-998D-4189-6310-54C32223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19" y="306238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31DB4-9777-EB0F-73B2-14A355F6452C}"/>
              </a:ext>
            </a:extLst>
          </p:cNvPr>
          <p:cNvSpPr txBox="1"/>
          <p:nvPr/>
        </p:nvSpPr>
        <p:spPr>
          <a:xfrm>
            <a:off x="10526486" y="39406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44641-1C94-1109-5E01-5B334641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505" y="4593018"/>
            <a:ext cx="3400900" cy="18100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0CA2D-C553-594E-83DA-C923B2BE217C}"/>
              </a:ext>
            </a:extLst>
          </p:cNvPr>
          <p:cNvSpPr/>
          <p:nvPr/>
        </p:nvSpPr>
        <p:spPr>
          <a:xfrm>
            <a:off x="10526486" y="3624943"/>
            <a:ext cx="1001485" cy="31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F61A8-B21F-EC30-B92C-A638A092F822}"/>
              </a:ext>
            </a:extLst>
          </p:cNvPr>
          <p:cNvSpPr/>
          <p:nvPr/>
        </p:nvSpPr>
        <p:spPr>
          <a:xfrm>
            <a:off x="6215743" y="5453743"/>
            <a:ext cx="1621971" cy="272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02D55-CF14-05CF-B51A-929214BEA451}"/>
              </a:ext>
            </a:extLst>
          </p:cNvPr>
          <p:cNvSpPr txBox="1"/>
          <p:nvPr/>
        </p:nvSpPr>
        <p:spPr>
          <a:xfrm>
            <a:off x="6503187" y="573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</p:spTree>
    <p:extLst>
      <p:ext uri="{BB962C8B-B14F-4D97-AF65-F5344CB8AC3E}">
        <p14:creationId xmlns:p14="http://schemas.microsoft.com/office/powerpoint/2010/main" val="44116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5CAD-BDDC-AD4E-5713-754D3486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8774-FE4B-8958-09A6-B2F1A22B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textBox_input</a:t>
            </a:r>
            <a:r>
              <a:rPr lang="en-US" altLang="ko-KR" dirty="0"/>
              <a:t> </a:t>
            </a:r>
            <a:r>
              <a:rPr lang="ko-KR" altLang="en-US" dirty="0"/>
              <a:t>컨트롤에 작성한 문자열을 </a:t>
            </a:r>
            <a:r>
              <a:rPr lang="en-US" altLang="ko-KR" dirty="0"/>
              <a:t>textBox_result </a:t>
            </a:r>
            <a:r>
              <a:rPr lang="ko-KR" altLang="en-US" dirty="0"/>
              <a:t>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3E24E-A349-E4B4-2106-8179283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662E4-FE06-9FC7-522E-7659416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0D6B2-5742-0621-C6B5-1398A4B9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6" y="3075270"/>
            <a:ext cx="7131451" cy="1852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D1545-DCE8-79FB-5D31-DB4F258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46" y="2566243"/>
            <a:ext cx="3050911" cy="28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EFBA-53E2-F283-BE84-185F329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518B-F7B5-41B9-C2C8-A11697B7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. if </a:t>
            </a:r>
            <a:r>
              <a:rPr lang="ko-KR" altLang="en-US" dirty="0"/>
              <a:t>문 에서 사용했던 동전던지기 함수를 사용자 입력을 받아서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사용 방법을 검색하여 학습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아래 이미지와 같이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라디오 버튼을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textBox_input</a:t>
            </a:r>
            <a:r>
              <a:rPr lang="ko-KR" altLang="en-US" dirty="0"/>
              <a:t>에 값을 입력하지 않아도 라디오 버튼의 상태에 따라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값이 입력되도록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textBox_input</a:t>
            </a:r>
            <a:r>
              <a:rPr lang="ko-KR" altLang="en-US" dirty="0"/>
              <a:t>에 입력된 문자열이 있다면 우선적으로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이외의 값을 입력했다면 적당한 에러 메시지를 </a:t>
            </a:r>
            <a:r>
              <a:rPr lang="en-US" altLang="ko-KR" dirty="0"/>
              <a:t>textBox_result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01C1-4B3B-FA34-E217-CC432D1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C4C32-D833-FFCC-0500-1613726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5046ED-9483-5E2B-36B4-A1265464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9212"/>
          <a:stretch/>
        </p:blipFill>
        <p:spPr>
          <a:xfrm>
            <a:off x="8455289" y="5421693"/>
            <a:ext cx="2743200" cy="14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91F6-03E4-6B03-9211-69D94098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EB64B-60A8-CF96-5F2E-3CBAD61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조건에 따른 분기점이 많을 때 사용</a:t>
            </a:r>
            <a:endParaRPr lang="en-US" altLang="ko-KR" dirty="0"/>
          </a:p>
          <a:p>
            <a:r>
              <a:rPr lang="ko-KR" altLang="en-US" dirty="0"/>
              <a:t>숫자보다는 문자열을 이용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switch</a:t>
            </a:r>
            <a:r>
              <a:rPr lang="en-US" altLang="ko-KR" dirty="0"/>
              <a:t> ( </a:t>
            </a:r>
            <a:r>
              <a:rPr lang="ko-KR" altLang="en-US" dirty="0"/>
              <a:t>변수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조건을 확인할 변수를 입력</a:t>
            </a:r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en-US" altLang="ko-KR" dirty="0"/>
              <a:t>case </a:t>
            </a:r>
            <a:r>
              <a:rPr lang="ko-KR" altLang="en-US" dirty="0"/>
              <a:t>의 코드를 실행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case </a:t>
            </a:r>
            <a:r>
              <a:rPr lang="ko-KR" altLang="en-US" dirty="0"/>
              <a:t>및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break;</a:t>
            </a:r>
            <a:r>
              <a:rPr lang="ko-KR" altLang="en-US" dirty="0"/>
              <a:t> 로 끝나야 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특정한 값을 갖는지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조건을 만족하는지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default</a:t>
            </a:r>
            <a:r>
              <a:rPr lang="en-US" altLang="ko-KR" dirty="0"/>
              <a:t> :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분의 </a:t>
            </a:r>
            <a:r>
              <a:rPr lang="en-US" altLang="ko-KR" dirty="0"/>
              <a:t>else </a:t>
            </a:r>
            <a:r>
              <a:rPr lang="ko-KR" altLang="en-US" dirty="0"/>
              <a:t>와 같이 위 </a:t>
            </a:r>
            <a:r>
              <a:rPr lang="en-US" altLang="ko-KR" dirty="0"/>
              <a:t>case</a:t>
            </a:r>
            <a:r>
              <a:rPr lang="ko-KR" altLang="en-US" dirty="0"/>
              <a:t>에 모두 해당하지 않는다면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2DC5C-BC41-88C9-BF9E-D9628D55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8EDAD-5ABF-8266-9D43-FDC1967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79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2C274CF-1E62-F128-07D2-B93F9691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5921"/>
            <a:ext cx="5407051" cy="4214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D2DB3-3006-7BA8-A60A-A6617549CF2A}"/>
              </a:ext>
            </a:extLst>
          </p:cNvPr>
          <p:cNvCxnSpPr>
            <a:cxnSpLocks/>
          </p:cNvCxnSpPr>
          <p:nvPr/>
        </p:nvCxnSpPr>
        <p:spPr>
          <a:xfrm flipH="1">
            <a:off x="6350374" y="3430418"/>
            <a:ext cx="856553" cy="498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43C1EB-74C8-7B1A-0411-58AE6AF3F0CA}"/>
              </a:ext>
            </a:extLst>
          </p:cNvPr>
          <p:cNvSpPr txBox="1"/>
          <p:nvPr/>
        </p:nvSpPr>
        <p:spPr>
          <a:xfrm>
            <a:off x="7206927" y="3227527"/>
            <a:ext cx="359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case 2 </a:t>
            </a:r>
            <a:r>
              <a:rPr lang="ko-KR" altLang="en-US" sz="2000" dirty="0"/>
              <a:t>에 해당하는 코드가 실행됨</a:t>
            </a:r>
          </a:p>
        </p:txBody>
      </p:sp>
    </p:spTree>
    <p:extLst>
      <p:ext uri="{BB962C8B-B14F-4D97-AF65-F5344CB8AC3E}">
        <p14:creationId xmlns:p14="http://schemas.microsoft.com/office/powerpoint/2010/main" val="591987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E8BC-7CC8-D3A8-2217-50E6419D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15F0-124C-A76C-D086-78D7FFE1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상에서 단순히 숫자를 텍스트로 치환</a:t>
            </a:r>
            <a:endParaRPr lang="en-US" altLang="ko-KR" dirty="0"/>
          </a:p>
          <a:p>
            <a:r>
              <a:rPr lang="ko-KR" altLang="en-US" dirty="0"/>
              <a:t>변수처럼 값이 저장되지는 않음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간 비교 연산도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E2FF2-7741-6189-F624-695D9E32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AC77-E4F9-D956-EA0C-51CF8F6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B6A5A-87B6-4A49-3707-0B68647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2" y="3589773"/>
            <a:ext cx="4058216" cy="2210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A6D69-DB6F-39E3-4191-B588E0F6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92" y="3787032"/>
            <a:ext cx="543953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2E43-BD1D-4627-8094-685755F0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EE8A-0DC7-AE92-DECF-B87F49A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670EA-5AD9-C8BA-FA6F-2792E57A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[5];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array2 = { 1, 2, 3, 4, 5, 6 };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[2, 3];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multiDimensionalArray2 = { { 1, 2, 3 }, { 4, 5, 6 } };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[6][];</a:t>
            </a:r>
            <a:endParaRPr lang="en-US" altLang="ko-KR" sz="24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[4] { 1, 2, 3, 4 };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161616"/>
                </a:solidFill>
                <a:latin typeface="Consolas" panose="020B0609020204030204" pitchFamily="49" charset="0"/>
              </a:rPr>
              <a:t>jaggedArray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[1]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[2]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5,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};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80F05-CFB9-B832-FEB2-CAEE873A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80543-0567-5416-A6FB-D094C6D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7E3CA-B942-0585-42DB-1FB08C8F9436}"/>
              </a:ext>
            </a:extLst>
          </p:cNvPr>
          <p:cNvSpPr txBox="1"/>
          <p:nvPr/>
        </p:nvSpPr>
        <p:spPr>
          <a:xfrm>
            <a:off x="921958" y="5283249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큰 크기의 배열은 이후 배울 </a:t>
            </a:r>
            <a:r>
              <a:rPr lang="ko-KR" altLang="en-US" sz="2400" dirty="0">
                <a:solidFill>
                  <a:srgbClr val="00B050"/>
                </a:solidFill>
              </a:rPr>
              <a:t>반복문</a:t>
            </a:r>
            <a:r>
              <a:rPr lang="ko-KR" altLang="en-US" sz="2400" dirty="0"/>
              <a:t>과 함께 사용</a:t>
            </a:r>
          </a:p>
        </p:txBody>
      </p:sp>
    </p:spTree>
    <p:extLst>
      <p:ext uri="{BB962C8B-B14F-4D97-AF65-F5344CB8AC3E}">
        <p14:creationId xmlns:p14="http://schemas.microsoft.com/office/powerpoint/2010/main" val="289364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8AD-BDA5-7BAB-227E-6DF5EED6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3B27-326D-B15C-0E88-06C5E07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2D98-F36F-5C15-DC6E-9A312A9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4F81-C455-62BD-1374-D3E603EC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F74F6-EF35-49F1-7D6B-D9351EAA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889"/>
            <a:ext cx="4791964" cy="449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122850-3BF5-A0ED-E0FA-184CB2310680}"/>
              </a:ext>
            </a:extLst>
          </p:cNvPr>
          <p:cNvCxnSpPr>
            <a:cxnSpLocks/>
          </p:cNvCxnSpPr>
          <p:nvPr/>
        </p:nvCxnSpPr>
        <p:spPr>
          <a:xfrm flipH="1">
            <a:off x="4080793" y="4254605"/>
            <a:ext cx="513878" cy="1148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D4967-59A9-EB0D-0CAD-729B4E29C190}"/>
              </a:ext>
            </a:extLst>
          </p:cNvPr>
          <p:cNvSpPr txBox="1"/>
          <p:nvPr/>
        </p:nvSpPr>
        <p:spPr>
          <a:xfrm>
            <a:off x="4171477" y="3544255"/>
            <a:ext cx="583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Parse</a:t>
            </a:r>
            <a:r>
              <a:rPr lang="ko-KR" altLang="en-US" sz="2000" dirty="0"/>
              <a:t>처럼 자료형의 변환이 이루어지는 것은 아님</a:t>
            </a:r>
            <a:endParaRPr lang="en-US" altLang="ko-KR" sz="2000" dirty="0"/>
          </a:p>
          <a:p>
            <a:r>
              <a:rPr lang="ko-KR" altLang="en-US" sz="2000" dirty="0"/>
              <a:t>명시적으로 </a:t>
            </a:r>
            <a:r>
              <a:rPr lang="en-US" altLang="ko-KR" sz="2000" dirty="0"/>
              <a:t>int </a:t>
            </a:r>
            <a:r>
              <a:rPr lang="ko-KR" altLang="en-US" sz="2000" dirty="0"/>
              <a:t>형 데이터 임을 표시해주는 것일 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68906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 err="1"/>
              <a:t>점프문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BEFF-A862-A633-D942-0DE8FE47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" t="-1" b="1569"/>
          <a:stretch/>
        </p:blipFill>
        <p:spPr>
          <a:xfrm>
            <a:off x="1129957" y="1765642"/>
            <a:ext cx="6050404" cy="3918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F3A43C-172A-9153-1466-3061CC99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332" y="2481173"/>
            <a:ext cx="2251148" cy="2762772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70A239-DEAB-0634-DBA8-7318F546341A}"/>
              </a:ext>
            </a:extLst>
          </p:cNvPr>
          <p:cNvSpPr/>
          <p:nvPr/>
        </p:nvSpPr>
        <p:spPr>
          <a:xfrm>
            <a:off x="605935" y="2845421"/>
            <a:ext cx="1630638" cy="2430914"/>
          </a:xfrm>
          <a:custGeom>
            <a:avLst/>
            <a:gdLst>
              <a:gd name="connsiteX0" fmla="*/ 1630638 w 1630638"/>
              <a:gd name="connsiteY0" fmla="*/ 2430914 h 2430914"/>
              <a:gd name="connsiteX1" fmla="*/ 518530 w 1630638"/>
              <a:gd name="connsiteY1" fmla="*/ 2294990 h 2430914"/>
              <a:gd name="connsiteX2" fmla="*/ 98400 w 1630638"/>
              <a:gd name="connsiteY2" fmla="*/ 1788363 h 2430914"/>
              <a:gd name="connsiteX3" fmla="*/ 36616 w 1630638"/>
              <a:gd name="connsiteY3" fmla="*/ 268482 h 2430914"/>
              <a:gd name="connsiteX4" fmla="*/ 567957 w 1630638"/>
              <a:gd name="connsiteY4" fmla="*/ 8990 h 24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38" h="2430914">
                <a:moveTo>
                  <a:pt x="1630638" y="2430914"/>
                </a:moveTo>
                <a:cubicBezTo>
                  <a:pt x="1202270" y="2416498"/>
                  <a:pt x="773903" y="2402082"/>
                  <a:pt x="518530" y="2294990"/>
                </a:cubicBezTo>
                <a:cubicBezTo>
                  <a:pt x="263157" y="2187898"/>
                  <a:pt x="178719" y="2126114"/>
                  <a:pt x="98400" y="1788363"/>
                </a:cubicBezTo>
                <a:cubicBezTo>
                  <a:pt x="18081" y="1450612"/>
                  <a:pt x="-41644" y="565044"/>
                  <a:pt x="36616" y="268482"/>
                </a:cubicBezTo>
                <a:cubicBezTo>
                  <a:pt x="114876" y="-28080"/>
                  <a:pt x="341416" y="-9545"/>
                  <a:pt x="567957" y="899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25C60-9BF5-E36B-2DD0-70304C82F938}"/>
              </a:ext>
            </a:extLst>
          </p:cNvPr>
          <p:cNvSpPr txBox="1"/>
          <p:nvPr/>
        </p:nvSpPr>
        <p:spPr>
          <a:xfrm>
            <a:off x="2678152" y="267311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goto</a:t>
            </a:r>
            <a:r>
              <a:rPr lang="ko-KR" altLang="en-US" dirty="0">
                <a:solidFill>
                  <a:srgbClr val="008000"/>
                </a:solidFill>
              </a:rPr>
              <a:t>로 이동할 곳을 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6363D-48F6-3C3A-EF7B-E98E639D526E}"/>
              </a:ext>
            </a:extLst>
          </p:cNvPr>
          <p:cNvSpPr txBox="1"/>
          <p:nvPr/>
        </p:nvSpPr>
        <p:spPr>
          <a:xfrm>
            <a:off x="3853776" y="927461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잦은 사용은 걷잡을 수 없는 혼란을 유발시킴 </a:t>
            </a:r>
            <a:r>
              <a:rPr lang="en-US" altLang="ko-KR" dirty="0"/>
              <a:t>(</a:t>
            </a:r>
            <a:r>
              <a:rPr lang="ko-KR" altLang="en-US" dirty="0"/>
              <a:t>가능한 사용 지양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53154-F6F5-A306-719C-BEE6479A5F25}"/>
              </a:ext>
            </a:extLst>
          </p:cNvPr>
          <p:cNvSpPr txBox="1"/>
          <p:nvPr/>
        </p:nvSpPr>
        <p:spPr>
          <a:xfrm>
            <a:off x="4372186" y="511434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소스코드에서 </a:t>
            </a:r>
            <a:r>
              <a:rPr lang="en-US" altLang="ko-KR" dirty="0">
                <a:solidFill>
                  <a:srgbClr val="008000"/>
                </a:solidFill>
              </a:rPr>
              <a:t>Location1: </a:t>
            </a:r>
            <a:r>
              <a:rPr lang="ko-KR" altLang="en-US" dirty="0">
                <a:solidFill>
                  <a:srgbClr val="008000"/>
                </a:solidFill>
              </a:rPr>
              <a:t>을 찾아서 이동</a:t>
            </a:r>
          </a:p>
        </p:txBody>
      </p:sp>
    </p:spTree>
    <p:extLst>
      <p:ext uri="{BB962C8B-B14F-4D97-AF65-F5344CB8AC3E}">
        <p14:creationId xmlns:p14="http://schemas.microsoft.com/office/powerpoint/2010/main" val="2115998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&amp; switch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70159A-6792-ACCC-C3F3-AF70A65E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5" y="1703539"/>
            <a:ext cx="5356185" cy="3997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CD89B3-47BD-E277-DE61-950E3B6A6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651" y="2814509"/>
            <a:ext cx="2930497" cy="177541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0B37A7F-B889-71F0-7C79-C2A93400C469}"/>
              </a:ext>
            </a:extLst>
          </p:cNvPr>
          <p:cNvSpPr/>
          <p:nvPr/>
        </p:nvSpPr>
        <p:spPr>
          <a:xfrm>
            <a:off x="622977" y="2483556"/>
            <a:ext cx="1138090" cy="2788355"/>
          </a:xfrm>
          <a:custGeom>
            <a:avLst/>
            <a:gdLst>
              <a:gd name="connsiteX0" fmla="*/ 1138090 w 1138090"/>
              <a:gd name="connsiteY0" fmla="*/ 2788355 h 2788355"/>
              <a:gd name="connsiteX1" fmla="*/ 178534 w 1138090"/>
              <a:gd name="connsiteY1" fmla="*/ 2359377 h 2788355"/>
              <a:gd name="connsiteX2" fmla="*/ 43067 w 1138090"/>
              <a:gd name="connsiteY2" fmla="*/ 428977 h 2788355"/>
              <a:gd name="connsiteX3" fmla="*/ 686534 w 1138090"/>
              <a:gd name="connsiteY3" fmla="*/ 0 h 278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090" h="2788355">
                <a:moveTo>
                  <a:pt x="1138090" y="2788355"/>
                </a:moveTo>
                <a:cubicBezTo>
                  <a:pt x="749564" y="2770481"/>
                  <a:pt x="361038" y="2752607"/>
                  <a:pt x="178534" y="2359377"/>
                </a:cubicBezTo>
                <a:cubicBezTo>
                  <a:pt x="-3970" y="1966147"/>
                  <a:pt x="-41600" y="822206"/>
                  <a:pt x="43067" y="428977"/>
                </a:cubicBezTo>
                <a:cubicBezTo>
                  <a:pt x="127734" y="35748"/>
                  <a:pt x="407134" y="17874"/>
                  <a:pt x="686534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6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9FD8-60A8-B0B8-3ADD-30CE72D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switch</a:t>
            </a:r>
            <a:r>
              <a:rPr lang="ko-KR" altLang="en-US" dirty="0">
                <a:solidFill>
                  <a:srgbClr val="00B050"/>
                </a:solidFill>
              </a:rPr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36CDA-8A70-36B5-CB6D-795D1597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요구사항을 만족하는 프로그램을 </a:t>
            </a:r>
            <a:r>
              <a:rPr lang="en-US" altLang="ko-KR" dirty="0"/>
              <a:t>switch,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작성</a:t>
            </a:r>
            <a:endParaRPr lang="en-US" altLang="ko-KR" dirty="0"/>
          </a:p>
          <a:p>
            <a:r>
              <a:rPr lang="ko-KR" altLang="en-US" dirty="0"/>
              <a:t>요구사항 이외의 요소</a:t>
            </a:r>
            <a:r>
              <a:rPr lang="en-US" altLang="ko-KR" dirty="0"/>
              <a:t>(</a:t>
            </a:r>
            <a:r>
              <a:rPr lang="ko-KR" altLang="en-US" dirty="0"/>
              <a:t>버튼이 꼭 필요한가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자율에 맡김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사용자는 요일을 입력할 수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요일 이외의 문자열을 입력하면 오류를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요일별로 재미난 메시지를 화면에 출력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월요일 입력</a:t>
            </a:r>
            <a:r>
              <a:rPr lang="en-US" altLang="ko-KR" dirty="0"/>
              <a:t>: "</a:t>
            </a:r>
            <a:r>
              <a:rPr lang="ko-KR" altLang="en-US" dirty="0"/>
              <a:t>심근경색</a:t>
            </a:r>
            <a:r>
              <a:rPr lang="en-US" altLang="ko-KR" dirty="0"/>
              <a:t>, </a:t>
            </a:r>
            <a:r>
              <a:rPr lang="ko-KR" altLang="en-US" dirty="0"/>
              <a:t>월요일 아침이 가장 위험</a:t>
            </a:r>
            <a:r>
              <a:rPr lang="en-US" altLang="ko-KR" dirty="0"/>
              <a:t>! </a:t>
            </a:r>
            <a:r>
              <a:rPr lang="ko-KR" altLang="en-US" dirty="0"/>
              <a:t>출근을 안 해야</a:t>
            </a:r>
            <a:r>
              <a:rPr lang="en-US" altLang="ko-KR" dirty="0"/>
              <a:t>..."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1F2D-C4EF-F1D2-2364-E8BC43A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62A3E-703A-388D-5F99-8EAE196E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9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9DE7-C415-CF28-0326-E9B474C1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17ED-D1A5-15D6-C78A-CF9466D4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4E83-8A93-21A6-9A88-1298E8ED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0F8B1-BD42-03DB-41A8-52CD493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67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70B0-A144-9DBC-D0EE-90CBFD43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1CB-8363-2E8D-0E24-5B3A7ACD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특정한 조건 또는 횟수를 지정하여 원하는 만큼 코드를 반복 실행</a:t>
            </a:r>
            <a:endParaRPr lang="en-US" altLang="ko-KR" dirty="0"/>
          </a:p>
          <a:p>
            <a:r>
              <a:rPr lang="ko-KR" altLang="en-US" dirty="0"/>
              <a:t>반복문을 중첩하여 사용할 경우 퍼포먼스가 기하급수 적으로 떨어짐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횟수를 기준으로 함</a:t>
            </a:r>
            <a:endParaRPr lang="en-US" altLang="ko-KR" dirty="0"/>
          </a:p>
          <a:p>
            <a:pPr lvl="1"/>
            <a:r>
              <a:rPr lang="ko-KR" altLang="en-US" dirty="0"/>
              <a:t>반복 횟수를 배열의 </a:t>
            </a:r>
            <a:r>
              <a:rPr lang="en-US" altLang="ko-KR" dirty="0"/>
              <a:t>Index</a:t>
            </a:r>
            <a:r>
              <a:rPr lang="ko-KR" altLang="en-US" dirty="0"/>
              <a:t>로 활용하는 경우가 많음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foreach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 순차 탐색에 특화 </a:t>
            </a:r>
            <a:r>
              <a:rPr lang="en-US" altLang="ko-KR" dirty="0"/>
              <a:t>(</a:t>
            </a:r>
            <a:r>
              <a:rPr lang="ko-KR" altLang="en-US" dirty="0"/>
              <a:t>편리성을 위해 기능을 희생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조건을 기준으로 함</a:t>
            </a:r>
            <a:endParaRPr lang="en-US" altLang="ko-KR" dirty="0"/>
          </a:p>
          <a:p>
            <a:pPr lvl="1"/>
            <a:r>
              <a:rPr lang="ko-KR" altLang="en-US" dirty="0"/>
              <a:t>반복 조건이 허락한다면 무한히 반복하는 용도로도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B1D07-6693-D419-4A37-0B2FE4CC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7C014-D542-ACFC-64EE-6FA3D03D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8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4C25-0F51-52A5-7E2D-37C50BD8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EA66-C7BA-EFFE-7BBF-92D8AC74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E25C5-8FB7-689F-FD9A-DA29544A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시간 복잡도를 판단하는 척도</a:t>
            </a:r>
            <a:r>
              <a:rPr lang="en-US" altLang="ko-KR" dirty="0"/>
              <a:t>, O(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형태로 표기</a:t>
            </a:r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>
                <a:solidFill>
                  <a:srgbClr val="00B050"/>
                </a:solidFill>
              </a:rPr>
              <a:t>최악</a:t>
            </a:r>
            <a:r>
              <a:rPr lang="ko-KR" altLang="en-US" dirty="0"/>
              <a:t>의 실행 시간을 표기하므로 몇 가지 특징을 가짐</a:t>
            </a:r>
            <a:endParaRPr lang="en-US" altLang="ko-KR" dirty="0"/>
          </a:p>
          <a:p>
            <a:r>
              <a:rPr lang="ko-KR" altLang="en-US" dirty="0"/>
              <a:t>상수 및 계수를 무시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+N), O(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N) </a:t>
            </a:r>
            <a:r>
              <a:rPr lang="ko-KR" altLang="en-US" dirty="0"/>
              <a:t>은 둘 다 그냥 </a:t>
            </a:r>
            <a:r>
              <a:rPr lang="en-US" altLang="ko-KR" dirty="0"/>
              <a:t>O(N)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표시 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N^2 +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N + N^3) </a:t>
            </a:r>
            <a:r>
              <a:rPr lang="ko-KR" altLang="en-US" dirty="0"/>
              <a:t>이라고 한다면 </a:t>
            </a:r>
            <a:r>
              <a:rPr lang="en-US" altLang="ko-KR" dirty="0"/>
              <a:t>O(N^3)</a:t>
            </a:r>
            <a:r>
              <a:rPr lang="ko-KR" altLang="en-US" dirty="0"/>
              <a:t>만 표기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96DF0-DB68-DE60-4629-798A4A8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4B68-509E-5D06-F1E4-8E1BBA4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89F1-8AEB-61AB-B7CC-A98BDDFC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024204-CEA1-5231-B530-C48C55C98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8"/>
          <a:stretch/>
        </p:blipFill>
        <p:spPr bwMode="auto">
          <a:xfrm>
            <a:off x="5191125" y="1027906"/>
            <a:ext cx="6076950" cy="4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D9FDD-CB36-4DF4-8E88-3D13F59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2D807-F700-E163-3263-24889CC7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Stack push, pop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Binary search tree</a:t>
            </a:r>
          </a:p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O(N</a:t>
            </a:r>
            <a:r>
              <a:rPr lang="ko-KR" altLang="en-US" dirty="0"/>
              <a:t>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Quick/Merge/Head sort</a:t>
            </a:r>
          </a:p>
          <a:p>
            <a:r>
              <a:rPr lang="en-US" altLang="ko-KR" dirty="0"/>
              <a:t>O(N^2)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이중 </a:t>
            </a:r>
            <a:r>
              <a:rPr lang="en-US" altLang="ko-KR" dirty="0">
                <a:solidFill>
                  <a:srgbClr val="00B050"/>
                </a:solidFill>
              </a:rPr>
              <a:t>for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  <a:r>
              <a:rPr lang="en-US" altLang="ko-KR" dirty="0"/>
              <a:t>, Insertion/Bubble/Selection sort</a:t>
            </a:r>
          </a:p>
          <a:p>
            <a:r>
              <a:rPr lang="en-US" altLang="ko-KR" dirty="0"/>
              <a:t>O(2^N)</a:t>
            </a:r>
          </a:p>
          <a:p>
            <a:pPr lvl="1"/>
            <a:r>
              <a:rPr lang="ko-KR" altLang="en-US" dirty="0"/>
              <a:t>피보나치 수열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AFE9D-44F1-E379-4A9A-706B4D0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B3CEF-652B-5A59-0594-627F904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5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3799-8622-75E8-5AC7-9E2E024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2BAE-BF1C-9949-2908-1A0B1751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횟수를 기준으로 함</a:t>
            </a:r>
            <a:endParaRPr lang="en-US" altLang="ko-KR" dirty="0"/>
          </a:p>
          <a:p>
            <a:r>
              <a:rPr lang="en-US" altLang="ko-KR" dirty="0"/>
              <a:t>for( </a:t>
            </a:r>
            <a:r>
              <a:rPr lang="ko-KR" altLang="en-US" dirty="0"/>
              <a:t>첫 시작 값</a:t>
            </a:r>
            <a:r>
              <a:rPr lang="en-US" altLang="ko-KR" dirty="0"/>
              <a:t>; </a:t>
            </a:r>
            <a:r>
              <a:rPr lang="ko-KR" altLang="en-US" dirty="0"/>
              <a:t>조건</a:t>
            </a:r>
            <a:r>
              <a:rPr lang="en-US" altLang="ko-KR" dirty="0"/>
              <a:t>; </a:t>
            </a:r>
            <a:r>
              <a:rPr lang="ko-KR" altLang="en-US" dirty="0"/>
              <a:t>값의 증감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194C-27AE-0837-82CC-95EB082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F911-5574-FFA8-F235-C966E088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5D479-EE8F-F0CD-540C-EB5DF5F9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3077832"/>
            <a:ext cx="7162163" cy="1896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522AC-B810-9E61-F437-86CA1CB6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531"/>
          <a:stretch/>
        </p:blipFill>
        <p:spPr>
          <a:xfrm>
            <a:off x="9050006" y="2306557"/>
            <a:ext cx="2009880" cy="3439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8418BE-3368-17EF-DA78-05ECABB2D291}"/>
              </a:ext>
            </a:extLst>
          </p:cNvPr>
          <p:cNvCxnSpPr>
            <a:cxnSpLocks/>
          </p:cNvCxnSpPr>
          <p:nvPr/>
        </p:nvCxnSpPr>
        <p:spPr>
          <a:xfrm flipH="1">
            <a:off x="4890821" y="3277630"/>
            <a:ext cx="1197429" cy="24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DA61DF-197E-3555-5663-D88F720457E7}"/>
              </a:ext>
            </a:extLst>
          </p:cNvPr>
          <p:cNvSpPr txBox="1"/>
          <p:nvPr/>
        </p:nvSpPr>
        <p:spPr>
          <a:xfrm>
            <a:off x="6088250" y="295446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 </a:t>
            </a:r>
            <a:r>
              <a:rPr lang="ko-KR" altLang="en-US" dirty="0"/>
              <a:t>기호</a:t>
            </a:r>
            <a:r>
              <a:rPr lang="en-US" altLang="ko-KR" dirty="0"/>
              <a:t>:</a:t>
            </a:r>
            <a:r>
              <a:rPr lang="ko-KR" altLang="en-US" dirty="0"/>
              <a:t> 원래 값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/>
              <a:t>원래 값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23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AD36-ABB1-93EC-7FC4-3DF55E93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CC3D-220A-4BA7-CEC3-71828A1C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790D-2DE6-4E09-5524-C6C9390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함께 사용할 경우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8766-A047-AADA-0C52-5940515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3EBE3-AFE6-3881-19CA-CCB561F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FF421-0A06-1DEF-365E-882E9E59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41" y="2679128"/>
            <a:ext cx="9096733" cy="2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문자열</a:t>
            </a:r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14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396796-8FE0-678C-4BA9-5313D79F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4" y="2640395"/>
            <a:ext cx="8401528" cy="2486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A7DAD3-A55D-4124-41AD-D0773D8A16DB}"/>
              </a:ext>
            </a:extLst>
          </p:cNvPr>
          <p:cNvCxnSpPr>
            <a:cxnSpLocks/>
          </p:cNvCxnSpPr>
          <p:nvPr/>
        </p:nvCxnSpPr>
        <p:spPr>
          <a:xfrm flipV="1">
            <a:off x="3211286" y="3426304"/>
            <a:ext cx="489157" cy="200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7DB47-0617-52A4-3954-7B3F8A82647B}"/>
              </a:ext>
            </a:extLst>
          </p:cNvPr>
          <p:cNvSpPr txBox="1"/>
          <p:nvPr/>
        </p:nvSpPr>
        <p:spPr>
          <a:xfrm>
            <a:off x="3700443" y="322624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요소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A586DE-B3D1-CD2B-F8F5-5235520AD197}"/>
              </a:ext>
            </a:extLst>
          </p:cNvPr>
          <p:cNvCxnSpPr>
            <a:cxnSpLocks/>
          </p:cNvCxnSpPr>
          <p:nvPr/>
        </p:nvCxnSpPr>
        <p:spPr>
          <a:xfrm flipV="1">
            <a:off x="5164351" y="3570514"/>
            <a:ext cx="703049" cy="197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EEB54A-9982-2C18-B624-EA80FE34DC4E}"/>
              </a:ext>
            </a:extLst>
          </p:cNvPr>
          <p:cNvSpPr txBox="1"/>
          <p:nvPr/>
        </p:nvSpPr>
        <p:spPr>
          <a:xfrm>
            <a:off x="5867400" y="3226249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또는 인덱스로 접근 가능한 자료형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열거형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411EB-7E0B-41A4-831D-26D17FEED784}"/>
              </a:ext>
            </a:extLst>
          </p:cNvPr>
          <p:cNvSpPr txBox="1"/>
          <p:nvPr/>
        </p:nvSpPr>
        <p:spPr>
          <a:xfrm>
            <a:off x="762424" y="1941700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배열 전체를 순차적으로 탐색할 경우에 편리하게 사용가능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D4B64B-EFDB-770D-74CD-F836DAC2C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974" y="1883750"/>
            <a:ext cx="1408655" cy="29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66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4B3C-8F5D-8ADD-C909-867E086F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7D9B3-90B7-D501-1979-AD3107E5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가짜 성적표 만들기 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학생수를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입력된 학생 수 만큼 </a:t>
            </a:r>
            <a:r>
              <a:rPr lang="en-US" altLang="ko-KR" dirty="0"/>
              <a:t>0~100</a:t>
            </a:r>
            <a:r>
              <a:rPr lang="ko-KR" altLang="en-US" dirty="0"/>
              <a:t>점 사이의 </a:t>
            </a:r>
            <a:r>
              <a:rPr lang="ko-KR" altLang="en-US" dirty="0" err="1"/>
              <a:t>랜덤한</a:t>
            </a:r>
            <a:r>
              <a:rPr lang="ko-KR" altLang="en-US" dirty="0"/>
              <a:t> 점수를 생성하고 각 학생에게 점수를 할당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학생의 이름은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1”, “</a:t>
            </a:r>
            <a:r>
              <a:rPr lang="ko-KR" altLang="en-US" dirty="0"/>
              <a:t>학생</a:t>
            </a:r>
            <a:r>
              <a:rPr lang="en-US" altLang="ko-KR" dirty="0"/>
              <a:t>2”, ... </a:t>
            </a:r>
            <a:r>
              <a:rPr lang="ko-KR" altLang="en-US" dirty="0"/>
              <a:t>와 같이 숫자만 붙여서 표기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학생에 대해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점수</a:t>
            </a:r>
            <a:r>
              <a:rPr lang="en-US" altLang="ko-KR" dirty="0"/>
              <a:t>: 42</a:t>
            </a:r>
            <a:r>
              <a:rPr lang="ko-KR" altLang="en-US" dirty="0"/>
              <a:t>점</a:t>
            </a:r>
            <a:r>
              <a:rPr lang="en-US" altLang="ko-KR" dirty="0"/>
              <a:t>” </a:t>
            </a:r>
            <a:r>
              <a:rPr lang="ko-KR" altLang="en-US" dirty="0"/>
              <a:t>과 같은 형태로 결과를 표시</a:t>
            </a:r>
            <a:endParaRPr lang="en-US" altLang="ko-KR" dirty="0"/>
          </a:p>
          <a:p>
            <a:pPr lvl="1"/>
            <a:r>
              <a:rPr lang="ko-KR" altLang="en-US" dirty="0"/>
              <a:t>이름과 성적을 입력하면 위와 같은 문자열을 만들어주는 함수를 작성하여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B516-6AB9-DC89-5AC4-43308D44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BF621-8D05-65CF-6DFC-8F103E46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39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74C6-EA76-E5C0-7A75-064B136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F0BD-5947-DE4A-3994-F96BE2F2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ko-KR" altLang="en-US" dirty="0"/>
              <a:t>조건을 기준으로 반복</a:t>
            </a:r>
            <a:endParaRPr lang="en-US" altLang="ko-KR" dirty="0"/>
          </a:p>
          <a:p>
            <a:r>
              <a:rPr lang="ko-KR" altLang="en-US" dirty="0"/>
              <a:t>무한 반복을 수행할 경우 자주 이용됨</a:t>
            </a:r>
            <a:endParaRPr lang="en-US" altLang="ko-KR" dirty="0"/>
          </a:p>
          <a:p>
            <a:r>
              <a:rPr lang="en-US" altLang="ko-KR" dirty="0"/>
              <a:t>while( </a:t>
            </a:r>
            <a:r>
              <a:rPr lang="ko-KR" altLang="en-US" dirty="0"/>
              <a:t>조건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CB214-3702-03B8-F547-1E9B9756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6FBEE-7C17-02F6-E404-AC665377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BCB419-0F21-1E91-3357-0A76A36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8" y="3610395"/>
            <a:ext cx="2504904" cy="1644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3E365-9CB6-78E4-BEC3-F1AD7C56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9" y="3074115"/>
            <a:ext cx="4300267" cy="2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9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759C-EE85-A8FE-35F3-289692D2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5C0C-BC1A-E915-40C0-D7ABD912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2237-231E-AD25-49EB-30CDB17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357"/>
            <a:ext cx="10515600" cy="4351338"/>
          </a:xfrm>
        </p:spPr>
        <p:txBody>
          <a:bodyPr/>
          <a:lstStyle/>
          <a:p>
            <a:r>
              <a:rPr lang="en-US" altLang="ko-KR" dirty="0"/>
              <a:t>break: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안에서 탈출</a:t>
            </a:r>
            <a:endParaRPr lang="en-US" altLang="ko-KR" dirty="0"/>
          </a:p>
          <a:p>
            <a:r>
              <a:rPr lang="en-US" altLang="ko-KR" dirty="0"/>
              <a:t>continue: </a:t>
            </a:r>
            <a:r>
              <a:rPr lang="ko-KR" altLang="en-US" dirty="0"/>
              <a:t>현재 반복만 </a:t>
            </a:r>
            <a:r>
              <a:rPr lang="ko-KR" altLang="en-US" dirty="0" err="1"/>
              <a:t>스킵하고</a:t>
            </a:r>
            <a:r>
              <a:rPr lang="ko-KR" altLang="en-US" dirty="0"/>
              <a:t> 다음 반복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4A6B8-22B0-FFC3-58D9-57B0643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879FA-5F75-D936-0516-CFDB0E8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AFB203-8BBE-921C-9275-F728B7AB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7" y="3231602"/>
            <a:ext cx="5513043" cy="2254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F17979-F7F0-6374-7D53-59D6B778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90" y="3231601"/>
            <a:ext cx="5514327" cy="2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6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+ if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AF6A9E-A089-E1B3-058B-44428F4F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160" y="1467803"/>
            <a:ext cx="5069840" cy="453677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574FED-C9EC-D17C-D80E-0643B6C9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50" y="2443986"/>
            <a:ext cx="2169390" cy="258440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D5A454-79F7-C0E9-1728-B6ABB94782DA}"/>
              </a:ext>
            </a:extLst>
          </p:cNvPr>
          <p:cNvCxnSpPr>
            <a:cxnSpLocks/>
          </p:cNvCxnSpPr>
          <p:nvPr/>
        </p:nvCxnSpPr>
        <p:spPr>
          <a:xfrm>
            <a:off x="2450203" y="1845240"/>
            <a:ext cx="2221754" cy="7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F94FBE-7059-E613-26DF-22A533C5CCF2}"/>
              </a:ext>
            </a:extLst>
          </p:cNvPr>
          <p:cNvSpPr txBox="1"/>
          <p:nvPr/>
        </p:nvSpPr>
        <p:spPr>
          <a:xfrm>
            <a:off x="4671957" y="1724254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반복 조건</a:t>
            </a:r>
          </a:p>
        </p:txBody>
      </p:sp>
    </p:spTree>
    <p:extLst>
      <p:ext uri="{BB962C8B-B14F-4D97-AF65-F5344CB8AC3E}">
        <p14:creationId xmlns:p14="http://schemas.microsoft.com/office/powerpoint/2010/main" val="4260155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2325-7392-0406-C430-C4CD38FB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while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4F010-CDDB-314B-16DE-53F80688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보에 대한 버튼을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셋 중 아무 버튼이나 클릭하면 컴퓨터도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랜덤하게 선택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컴퓨터가 무엇을 선택했는지 화면에 표시하고</a:t>
            </a:r>
            <a:r>
              <a:rPr lang="en-US" altLang="ko-KR" dirty="0"/>
              <a:t>, </a:t>
            </a:r>
            <a:r>
              <a:rPr lang="ko-KR" altLang="en-US" dirty="0"/>
              <a:t>사용자가 선택한 것과 비교하여 승패를 가름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사용자와 컴퓨터의 점수를 표시하고 먼저 </a:t>
            </a:r>
            <a:r>
              <a:rPr lang="en-US" altLang="ko-KR" dirty="0"/>
              <a:t>3</a:t>
            </a:r>
            <a:r>
              <a:rPr lang="ko-KR" altLang="en-US" dirty="0"/>
              <a:t>점을 얻는 쪽이 최종 승리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31F7-6F39-0889-6DB5-9928453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40C8A-C010-B5CA-1036-96B32EB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78D1-F3A6-B6BD-E425-51F467F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유니코드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D3B7-8906-C156-4740-321780A8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전세계의 언어를 표현하기 위해 만들어진 문자 포맷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https://www.unicode.org/charts/PDF/UAC00.pdf</a:t>
            </a:r>
            <a:endParaRPr lang="en-US" altLang="ko-KR" dirty="0"/>
          </a:p>
          <a:p>
            <a:pPr lvl="1"/>
            <a:r>
              <a:rPr lang="ko-KR" altLang="en-US" dirty="0"/>
              <a:t>한글 같은 경우 한 글자에 </a:t>
            </a:r>
            <a:r>
              <a:rPr lang="en-US" altLang="ko-KR" dirty="0"/>
              <a:t>24bit</a:t>
            </a:r>
            <a:r>
              <a:rPr lang="ko-KR" altLang="en-US" dirty="0"/>
              <a:t>를 소비</a:t>
            </a:r>
            <a:endParaRPr lang="en-US" altLang="ko-KR" dirty="0"/>
          </a:p>
          <a:p>
            <a:r>
              <a:rPr lang="ko-KR" altLang="en-US" dirty="0"/>
              <a:t>이전에는 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특수문자만 표현 가능한 </a:t>
            </a:r>
            <a:r>
              <a:rPr lang="en-US" altLang="ko-KR" dirty="0"/>
              <a:t>ASCII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https://www.ascii-code.com/</a:t>
            </a:r>
            <a:endParaRPr lang="en-US" altLang="ko-KR" dirty="0"/>
          </a:p>
          <a:p>
            <a:pPr lvl="1"/>
            <a:r>
              <a:rPr lang="ko-KR" altLang="en-US" dirty="0"/>
              <a:t>한 글자에 </a:t>
            </a:r>
            <a:r>
              <a:rPr lang="en-US" altLang="ko-KR" dirty="0"/>
              <a:t>8bit</a:t>
            </a:r>
            <a:r>
              <a:rPr lang="ko-KR" altLang="en-US" dirty="0"/>
              <a:t>를 소비 </a:t>
            </a:r>
            <a:endParaRPr lang="en-US" altLang="ko-KR" dirty="0"/>
          </a:p>
          <a:p>
            <a:r>
              <a:rPr lang="ko-KR" altLang="en-US" dirty="0"/>
              <a:t>단순히 글자</a:t>
            </a:r>
            <a:r>
              <a:rPr lang="en-US" altLang="ko-KR" dirty="0"/>
              <a:t>-</a:t>
            </a:r>
            <a:r>
              <a:rPr lang="ko-KR" altLang="en-US" dirty="0"/>
              <a:t>숫자 형태의 표기법인 유니코드를 실제 컴퓨터에서 사용 가능한 형태로 코드화 한 것이 </a:t>
            </a:r>
            <a:r>
              <a:rPr lang="en-US" altLang="ko-KR" dirty="0"/>
              <a:t>UTF-8, UTF-16 </a:t>
            </a:r>
            <a:r>
              <a:rPr lang="ko-KR" altLang="en-US" dirty="0"/>
              <a:t>같은 문자 인코딩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FC99-0C32-90D2-39C2-FC7FB0B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F8C06-5F59-6419-6997-C2E00DD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4CFE-F8A4-558E-E525-5931294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7751-7596-A760-C4FB-2E684511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char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단일 문자</a:t>
            </a:r>
            <a:r>
              <a:rPr lang="en-US" altLang="ko-KR" dirty="0"/>
              <a:t>, </a:t>
            </a:r>
            <a:r>
              <a:rPr lang="ko-KR" altLang="en-US" dirty="0"/>
              <a:t>유니코드 </a:t>
            </a:r>
            <a:r>
              <a:rPr lang="en-US" altLang="ko-KR" dirty="0"/>
              <a:t>16bit </a:t>
            </a:r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작은 따옴표로 표현</a:t>
            </a:r>
            <a:r>
              <a:rPr lang="en-US" altLang="ko-KR" dirty="0"/>
              <a:t>: 'a', '+', 'G'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문자의 집합</a:t>
            </a:r>
            <a:r>
              <a:rPr lang="en-US" altLang="ko-KR" dirty="0"/>
              <a:t>, </a:t>
            </a:r>
            <a:r>
              <a:rPr lang="ko-KR" altLang="en-US" dirty="0"/>
              <a:t>유니코드 문자열</a:t>
            </a:r>
            <a:endParaRPr lang="en-US" altLang="ko-KR" dirty="0"/>
          </a:p>
          <a:p>
            <a:pPr lvl="1"/>
            <a:r>
              <a:rPr lang="ko-KR" altLang="en-US" dirty="0"/>
              <a:t>큰 따옴표로 표현</a:t>
            </a:r>
            <a:r>
              <a:rPr lang="en-US" altLang="ko-KR" dirty="0"/>
              <a:t>: "</a:t>
            </a:r>
            <a:r>
              <a:rPr lang="ko-KR" altLang="en-US" dirty="0"/>
              <a:t>문자열 입니다</a:t>
            </a:r>
            <a:r>
              <a:rPr lang="en-US" altLang="ko-KR" dirty="0"/>
              <a:t>.", "1234!@#$", "A" </a:t>
            </a:r>
          </a:p>
          <a:p>
            <a:pPr lvl="1"/>
            <a:r>
              <a:rPr lang="ko-KR" altLang="en-US" dirty="0"/>
              <a:t>덧셈 연산 가능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다양한 문자열 제어 함수를 사용하여 다방면으로 활용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17B5-6C4F-FBCF-B2F3-D3DB213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4EE9C-576B-E74E-4BA3-A7D14C1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007340-4EC6-1796-124D-6E24F7DD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67" y="4383942"/>
            <a:ext cx="76020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A07BD-625D-BB21-5A1E-271C891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1E7F2-D772-7A8D-4226-A59C5E65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A0B6F-0F29-BAE6-A6C4-FCB1FA4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E03C21-9559-1415-D6ED-31592505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5971"/>
              </p:ext>
            </p:extLst>
          </p:nvPr>
        </p:nvGraphicFramePr>
        <p:xfrm>
          <a:off x="429323" y="1355791"/>
          <a:ext cx="1131824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43835669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32510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4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IndexOf()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위치의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4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위치를 뒤에서 부터 찾고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Contains()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문자열에 지정된 문자열이 존재하면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2000">
                          <a:latin typeface="+mn-ea"/>
                          <a:ea typeface="+mn-ea"/>
                        </a:rPr>
                        <a:t>아니면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Replace()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지정한 문자열이 다른 지정된 문자열로 모두 바뀐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3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Insert()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위치에 지정된 문자열을 삽입한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9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Remove()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인덱스부터 지정된 수 만큼 삭제된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Split()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문자를 기준으로 분리된 문자열들을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SubString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위치로부터 지정된 수 만큼의 문자로 이루어진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60465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836A56F-08DB-1A50-66F9-6B0241FC884D}"/>
              </a:ext>
            </a:extLst>
          </p:cNvPr>
          <p:cNvSpPr txBox="1"/>
          <p:nvPr/>
        </p:nvSpPr>
        <p:spPr>
          <a:xfrm>
            <a:off x="436880" y="5636872"/>
            <a:ext cx="979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https://learn.microsoft.com/ko-kr/dotnet/csharp/programming-guide/strings/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F5FE-1E8E-7963-9606-FEB6AC3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 및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005CD-4EF0-D792-AC47-8FFBCF3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문자열 관련 함수의 사용법을 직접 검색하여 아래 기능을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칸 크기의 문자열 배열을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배열의 각 요소에 문자열 관련 함수를 하나씩 적용하여 결과값을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(): "</a:t>
            </a:r>
            <a:r>
              <a:rPr lang="ko-KR" altLang="en-US" dirty="0"/>
              <a:t>동해 물과 백두산이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백두산</a:t>
            </a:r>
            <a:r>
              <a:rPr lang="en-US" altLang="ko-KR" dirty="0"/>
              <a:t>"</a:t>
            </a:r>
            <a:r>
              <a:rPr lang="ko-KR" altLang="en-US" dirty="0"/>
              <a:t>의 검색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LastIndexOf</a:t>
            </a:r>
            <a:r>
              <a:rPr lang="en-US" altLang="ko-KR" dirty="0"/>
              <a:t>(): "</a:t>
            </a:r>
            <a:r>
              <a:rPr lang="ko-KR" altLang="en-US" dirty="0"/>
              <a:t>토요일에 먹는 토마토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토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Contains(): "</a:t>
            </a:r>
            <a:r>
              <a:rPr lang="ko-KR" altLang="en-US" dirty="0"/>
              <a:t>질서 있는 퇴장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퇴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Replace(): "</a:t>
            </a:r>
            <a:r>
              <a:rPr lang="ko-KR" altLang="en-US" dirty="0"/>
              <a:t>그 사람의 그림자는 그랬다</a:t>
            </a:r>
            <a:r>
              <a:rPr lang="en-US" altLang="ko-KR" dirty="0"/>
              <a:t>."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그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이</a:t>
            </a:r>
            <a:r>
              <a:rPr lang="en-US" altLang="ko-KR" dirty="0"/>
              <a:t>"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Insert(): "</a:t>
            </a:r>
            <a:r>
              <a:rPr lang="ko-KR" altLang="en-US" dirty="0"/>
              <a:t>삼성 갤럭시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삼성</a:t>
            </a:r>
            <a:r>
              <a:rPr lang="en-US" altLang="ko-KR" dirty="0"/>
              <a:t>" 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갤럭시</a:t>
            </a:r>
            <a:r>
              <a:rPr lang="en-US" altLang="ko-KR" dirty="0"/>
              <a:t>" </a:t>
            </a:r>
            <a:r>
              <a:rPr lang="ko-KR" altLang="en-US" dirty="0"/>
              <a:t>사이에 </a:t>
            </a:r>
            <a:r>
              <a:rPr lang="en-US" altLang="ko-KR" dirty="0"/>
              <a:t>"</a:t>
            </a:r>
            <a:r>
              <a:rPr lang="ko-KR" altLang="en-US" dirty="0"/>
              <a:t>애플</a:t>
            </a:r>
            <a:r>
              <a:rPr lang="en-US" altLang="ko-KR" dirty="0"/>
              <a:t>"</a:t>
            </a:r>
            <a:r>
              <a:rPr lang="ko-KR" altLang="en-US" dirty="0"/>
              <a:t>을 넣기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Remove(): "</a:t>
            </a:r>
            <a:r>
              <a:rPr lang="ko-KR" altLang="en-US" dirty="0"/>
              <a:t>오늘은 왠지 더 배고프다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더</a:t>
            </a:r>
            <a:r>
              <a:rPr lang="en-US" altLang="ko-KR" dirty="0"/>
              <a:t>"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Split(): "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" </a:t>
            </a:r>
            <a:r>
              <a:rPr lang="ko-KR" altLang="en-US" dirty="0"/>
              <a:t>를 </a:t>
            </a:r>
            <a:r>
              <a:rPr lang="en-US" altLang="ko-KR" dirty="0"/>
              <a:t>","</a:t>
            </a:r>
            <a:r>
              <a:rPr lang="ko-KR" altLang="en-US" dirty="0"/>
              <a:t>를 기준으로 분리하여 저장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3</a:t>
            </a:r>
            <a:r>
              <a:rPr lang="ko-KR" altLang="en-US" dirty="0"/>
              <a:t>칸 소모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SubString</a:t>
            </a:r>
            <a:r>
              <a:rPr lang="en-US" altLang="ko-KR" dirty="0"/>
              <a:t>(): "</a:t>
            </a:r>
            <a:r>
              <a:rPr lang="ko-KR" altLang="en-US" dirty="0"/>
              <a:t>우리 나라 만세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나라</a:t>
            </a:r>
            <a:r>
              <a:rPr lang="en-US" altLang="ko-KR" dirty="0"/>
              <a:t>" </a:t>
            </a:r>
            <a:r>
              <a:rPr lang="ko-KR" altLang="en-US" dirty="0"/>
              <a:t>만 꺼내서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배열의 모든 요소를 </a:t>
            </a:r>
            <a:r>
              <a:rPr lang="en-US" altLang="ko-KR" dirty="0" err="1"/>
              <a:t>TextBox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98F6D-8E06-36AB-AF2E-169A1E1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A67DF-BAF9-9FF3-E3A5-290185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0833-EFA6-68A1-2101-4DFC3994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3195-9EFD-3560-1C2C-819C1FB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353A4-E166-EFFE-1BFC-B343FAF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"</a:t>
            </a:r>
            <a:r>
              <a:rPr lang="ko-KR" altLang="en-US" b="1" dirty="0"/>
              <a:t>멈추지 않는 한 얼마나 천천히 가는지는 중요하지 않다</a:t>
            </a:r>
            <a:r>
              <a:rPr lang="en-US" altLang="ko-KR" b="1" dirty="0"/>
              <a:t>. -</a:t>
            </a:r>
            <a:r>
              <a:rPr lang="ko-KR" altLang="en-US" b="1" dirty="0"/>
              <a:t>공자</a:t>
            </a:r>
            <a:r>
              <a:rPr lang="en-US" altLang="ko-KR" b="1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위 문구를 문자열 함수만을 이용하여 아래 과제를 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특수 문자를 검색하고</a:t>
            </a:r>
            <a:r>
              <a:rPr lang="en-US" altLang="ko-KR" dirty="0"/>
              <a:t>, </a:t>
            </a:r>
            <a:r>
              <a:rPr lang="en-US" altLang="ko-KR" dirty="0" err="1"/>
              <a:t>SubString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Remove()</a:t>
            </a:r>
            <a:r>
              <a:rPr lang="ko-KR" altLang="en-US" dirty="0"/>
              <a:t>를 사용해 </a:t>
            </a:r>
            <a:r>
              <a:rPr lang="en-US" altLang="ko-KR" dirty="0"/>
              <a:t>"-</a:t>
            </a:r>
            <a:r>
              <a:rPr lang="ko-KR" altLang="en-US" dirty="0"/>
              <a:t>공자</a:t>
            </a:r>
            <a:r>
              <a:rPr lang="en-US" altLang="ko-KR" dirty="0"/>
              <a:t>" </a:t>
            </a:r>
            <a:r>
              <a:rPr lang="ko-KR" altLang="en-US" dirty="0"/>
              <a:t>부분을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단어를 검색하고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Split()</a:t>
            </a:r>
            <a:r>
              <a:rPr lang="ko-KR" altLang="en-US" dirty="0"/>
              <a:t>을 사용하여 </a:t>
            </a:r>
            <a:r>
              <a:rPr lang="en-US" altLang="ko-KR" dirty="0"/>
              <a:t>"</a:t>
            </a:r>
            <a:r>
              <a:rPr lang="ko-KR" altLang="en-US" dirty="0"/>
              <a:t>얼마나</a:t>
            </a:r>
            <a:r>
              <a:rPr lang="en-US" altLang="ko-KR" dirty="0"/>
              <a:t>",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천천히</a:t>
            </a:r>
            <a:r>
              <a:rPr lang="en-US" altLang="ko-KR" dirty="0"/>
              <a:t>", "</a:t>
            </a:r>
            <a:r>
              <a:rPr lang="ko-KR" altLang="en-US" dirty="0"/>
              <a:t>가는지</a:t>
            </a:r>
            <a:r>
              <a:rPr lang="en-US" altLang="ko-KR" dirty="0"/>
              <a:t>" </a:t>
            </a:r>
            <a:r>
              <a:rPr lang="ko-KR" altLang="en-US" dirty="0"/>
              <a:t>세 개 단어로 나누어 배열의 요소에 각각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"." </a:t>
            </a:r>
            <a:r>
              <a:rPr lang="ko-KR" altLang="en-US" dirty="0"/>
              <a:t>과</a:t>
            </a:r>
            <a:r>
              <a:rPr lang="en-US" altLang="ko-KR" dirty="0"/>
              <a:t> "-"</a:t>
            </a:r>
            <a:r>
              <a:rPr lang="ko-KR" altLang="en-US" dirty="0"/>
              <a:t>를 제거하고</a:t>
            </a:r>
            <a:r>
              <a:rPr lang="en-US" altLang="ko-KR" dirty="0"/>
              <a:t>, </a:t>
            </a:r>
            <a:r>
              <a:rPr lang="ko-KR" altLang="en-US" dirty="0"/>
              <a:t>모든 공백 문자를 </a:t>
            </a:r>
            <a:r>
              <a:rPr lang="en-US" altLang="ko-KR" dirty="0"/>
              <a:t>","</a:t>
            </a:r>
            <a:r>
              <a:rPr lang="ko-KR" altLang="en-US" dirty="0"/>
              <a:t>로 바꾸기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결과를 </a:t>
            </a:r>
            <a:r>
              <a:rPr lang="en-US" altLang="ko-KR" dirty="0" err="1"/>
              <a:t>TextBox</a:t>
            </a:r>
            <a:r>
              <a:rPr lang="ko-KR" altLang="en-US" dirty="0"/>
              <a:t>에 모두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5038-8DC3-A5B2-4802-D64B442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334AA-C845-5E0D-998F-0759920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65811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9089</TotalTime>
  <Words>2673</Words>
  <Application>Microsoft Office PowerPoint</Application>
  <PresentationFormat>와이드스크린</PresentationFormat>
  <Paragraphs>532</Paragraphs>
  <Slides>45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맑은 고딕</vt:lpstr>
      <vt:lpstr>AppleSDGothicNeoH00</vt:lpstr>
      <vt:lpstr>Pretendard GOV</vt:lpstr>
      <vt:lpstr>Pretendard GOV Black</vt:lpstr>
      <vt:lpstr>Arial</vt:lpstr>
      <vt:lpstr>Wingdings</vt:lpstr>
      <vt:lpstr>AppleSDGothicNeoB00</vt:lpstr>
      <vt:lpstr>Consolas</vt:lpstr>
      <vt:lpstr>1_코딩온템플릿</vt:lpstr>
      <vt:lpstr>배열</vt:lpstr>
      <vt:lpstr>배열 (Array)</vt:lpstr>
      <vt:lpstr>배열의 종류</vt:lpstr>
      <vt:lpstr>문자열</vt:lpstr>
      <vt:lpstr>유니코드</vt:lpstr>
      <vt:lpstr>문자와 문자열</vt:lpstr>
      <vt:lpstr>문자열 관련 함수</vt:lpstr>
      <vt:lpstr>실습. 문자열 및 배열 </vt:lpstr>
      <vt:lpstr>실습. 문자열</vt:lpstr>
      <vt:lpstr>함수</vt:lpstr>
      <vt:lpstr>함수, 메소드</vt:lpstr>
      <vt:lpstr>함수의 선언</vt:lpstr>
      <vt:lpstr>함수의 선언</vt:lpstr>
      <vt:lpstr>함수 사용</vt:lpstr>
      <vt:lpstr>함수 사용</vt:lpstr>
      <vt:lpstr>실습. 함수</vt:lpstr>
      <vt:lpstr>조건문</vt:lpstr>
      <vt:lpstr>조건문 </vt:lpstr>
      <vt:lpstr>if 문</vt:lpstr>
      <vt:lpstr>if 문</vt:lpstr>
      <vt:lpstr>논리 연산자</vt:lpstr>
      <vt:lpstr>실습. if 문</vt:lpstr>
      <vt:lpstr>사용자 입력 받기</vt:lpstr>
      <vt:lpstr>사용자 입력 받기</vt:lpstr>
      <vt:lpstr>사용자 입력 받기</vt:lpstr>
      <vt:lpstr>실습. 사용자 입력</vt:lpstr>
      <vt:lpstr>switch 문</vt:lpstr>
      <vt:lpstr>switch 문</vt:lpstr>
      <vt:lpstr>enum (열거형)</vt:lpstr>
      <vt:lpstr>enum (열거형)</vt:lpstr>
      <vt:lpstr>goto 점프문 </vt:lpstr>
      <vt:lpstr>goto &amp; switch</vt:lpstr>
      <vt:lpstr>실습. switch 문</vt:lpstr>
      <vt:lpstr>반복문</vt:lpstr>
      <vt:lpstr>반복문</vt:lpstr>
      <vt:lpstr>Big-O 표기법</vt:lpstr>
      <vt:lpstr>Big-O 표기법</vt:lpstr>
      <vt:lpstr>for 문</vt:lpstr>
      <vt:lpstr>for 문</vt:lpstr>
      <vt:lpstr>foreach 문</vt:lpstr>
      <vt:lpstr>실습. for문</vt:lpstr>
      <vt:lpstr>while 문</vt:lpstr>
      <vt:lpstr>break, continue</vt:lpstr>
      <vt:lpstr>while + if</vt:lpstr>
      <vt:lpstr>실습. while 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1410</cp:revision>
  <dcterms:created xsi:type="dcterms:W3CDTF">2022-06-26T11:10:22Z</dcterms:created>
  <dcterms:modified xsi:type="dcterms:W3CDTF">2025-04-27T17:50:12Z</dcterms:modified>
</cp:coreProperties>
</file>