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20"/>
  </p:notesMasterIdLst>
  <p:sldIdLst>
    <p:sldId id="853" r:id="rId2"/>
    <p:sldId id="742" r:id="rId3"/>
    <p:sldId id="737" r:id="rId4"/>
    <p:sldId id="855" r:id="rId5"/>
    <p:sldId id="741" r:id="rId6"/>
    <p:sldId id="856" r:id="rId7"/>
    <p:sldId id="747" r:id="rId8"/>
    <p:sldId id="857" r:id="rId9"/>
    <p:sldId id="743" r:id="rId10"/>
    <p:sldId id="858" r:id="rId11"/>
    <p:sldId id="739" r:id="rId12"/>
    <p:sldId id="859" r:id="rId13"/>
    <p:sldId id="740" r:id="rId14"/>
    <p:sldId id="733" r:id="rId15"/>
    <p:sldId id="748" r:id="rId16"/>
    <p:sldId id="749" r:id="rId17"/>
    <p:sldId id="860" r:id="rId18"/>
    <p:sldId id="750" r:id="rId19"/>
  </p:sldIdLst>
  <p:sldSz cx="12192000" cy="6858000"/>
  <p:notesSz cx="6858000" cy="9144000"/>
  <p:embeddedFontLst>
    <p:embeddedFont>
      <p:font typeface="Pretendard SemiBold" panose="02000703000000020004" pitchFamily="2" charset="-127"/>
      <p:bold r:id="rId21"/>
    </p:embeddedFont>
    <p:embeddedFont>
      <p:font typeface="Pretendard Black" panose="02000A03000000020004" pitchFamily="2" charset="-127"/>
      <p:bold r:id="rId22"/>
    </p:embeddedFont>
    <p:embeddedFont>
      <p:font typeface="AppleSDGothicNeoB00" panose="020B0600000101010101" charset="-127"/>
      <p:regular r:id="rId23"/>
    </p:embeddedFont>
    <p:embeddedFont>
      <p:font typeface="맑은 고딕" panose="020B0503020000020004" pitchFamily="50" charset="-127"/>
      <p:regular r:id="rId24"/>
      <p:bold r:id="rId25"/>
    </p:embeddedFont>
    <p:embeddedFont>
      <p:font typeface="Pretendard GOV" panose="020B0600000101010101" charset="-127"/>
      <p:regular r:id="rId26"/>
      <p:bold r:id="rId27"/>
    </p:embeddedFont>
    <p:embeddedFont>
      <p:font typeface="AppleSDGothicNeoH00" panose="020B0600000101010101" charset="-127"/>
      <p:regular r:id="rId28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31515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07" autoAdjust="0"/>
    <p:restoredTop sz="81958" autoAdjust="0"/>
  </p:normalViewPr>
  <p:slideViewPr>
    <p:cSldViewPr snapToGrid="0">
      <p:cViewPr varScale="1">
        <p:scale>
          <a:sx n="99" d="100"/>
          <a:sy n="99" d="100"/>
        </p:scale>
        <p:origin x="846" y="78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-324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7984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62402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키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(key)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와 값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(value)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쌍으로 데이터를 저장하는 방식의</a:t>
            </a:r>
            <a:r>
              <a:rPr lang="en-US" altLang="ko-K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컬렉션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09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7309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**제네릭</a:t>
            </a:r>
            <a:r>
              <a:rPr lang="en-US" altLang="ko-KR" dirty="0" smtClean="0"/>
              <a:t>(Generic)**</a:t>
            </a:r>
            <a:r>
              <a:rPr lang="ko-KR" altLang="en-US" dirty="0" smtClean="0"/>
              <a:t>은 </a:t>
            </a:r>
            <a:r>
              <a:rPr lang="ko-KR" altLang="en-US" b="1" dirty="0" smtClean="0"/>
              <a:t>데이터 형식을 일반화</a:t>
            </a:r>
            <a:r>
              <a:rPr lang="ko-KR" altLang="en-US" dirty="0" smtClean="0"/>
              <a:t>하는 문법입니다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📌 </a:t>
            </a:r>
            <a:r>
              <a:rPr lang="ko-KR" altLang="en-US" b="1" dirty="0" smtClean="0"/>
              <a:t>정의</a:t>
            </a:r>
            <a:r>
              <a:rPr lang="en-US" altLang="ko-KR" b="1" dirty="0" smtClean="0"/>
              <a:t>:</a:t>
            </a:r>
            <a:r>
              <a:rPr lang="ko-KR" altLang="en-US" dirty="0" smtClean="0"/>
              <a:t> 클래스나 메서드가 처리할 데이터의 </a:t>
            </a:r>
            <a:r>
              <a:rPr lang="ko-KR" altLang="en-US" b="1" dirty="0" smtClean="0"/>
              <a:t>형식을 미리 정하지 않고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사용할 때 지정할 수 있게 하는 기능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err="1" smtClean="0"/>
              <a:t>비제네릭</a:t>
            </a:r>
            <a:r>
              <a:rPr lang="ko-KR" altLang="en-US" b="1" dirty="0" smtClean="0"/>
              <a:t> 컬렉션 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예</a:t>
            </a:r>
            <a:r>
              <a:rPr lang="en-US" altLang="ko-KR" b="1" dirty="0" smtClean="0"/>
              <a:t>: </a:t>
            </a:r>
            <a:r>
              <a:rPr lang="en-US" altLang="ko-KR" b="1" dirty="0" err="1" smtClean="0"/>
              <a:t>ArrayList</a:t>
            </a:r>
            <a:r>
              <a:rPr lang="en-US" altLang="ko-KR" b="1" dirty="0" smtClean="0"/>
              <a:t>)</a:t>
            </a:r>
            <a:r>
              <a:rPr lang="ko-KR" altLang="en-US" b="1" dirty="0" smtClean="0"/>
              <a:t>의 문제점</a:t>
            </a:r>
            <a:endParaRPr lang="en-US" altLang="ko-KR" b="1" dirty="0" smtClean="0"/>
          </a:p>
          <a:p>
            <a:r>
              <a:rPr lang="ko-KR" altLang="en-US" b="1" dirty="0" smtClean="0"/>
              <a:t>단점</a:t>
            </a:r>
            <a:r>
              <a:rPr lang="en-US" altLang="ko-KR" b="1" dirty="0" smtClean="0"/>
              <a:t>:</a:t>
            </a:r>
          </a:p>
          <a:p>
            <a:r>
              <a:rPr lang="en-US" altLang="ko-KR" dirty="0" smtClean="0"/>
              <a:t>object </a:t>
            </a:r>
            <a:r>
              <a:rPr lang="ko-KR" altLang="en-US" dirty="0" smtClean="0"/>
              <a:t>형으로 저장되기 때문에 → 꺼낼 때 </a:t>
            </a:r>
            <a:r>
              <a:rPr lang="ko-KR" altLang="en-US" b="1" dirty="0" err="1" smtClean="0"/>
              <a:t>형변환</a:t>
            </a:r>
            <a:r>
              <a:rPr lang="en-US" altLang="ko-KR" b="1" dirty="0" smtClean="0"/>
              <a:t>(casting)</a:t>
            </a:r>
            <a:r>
              <a:rPr lang="ko-KR" altLang="en-US" dirty="0" smtClean="0"/>
              <a:t> 필요</a:t>
            </a:r>
          </a:p>
          <a:p>
            <a:r>
              <a:rPr lang="ko-KR" altLang="en-US" dirty="0" err="1" smtClean="0"/>
              <a:t>형변환</a:t>
            </a:r>
            <a:r>
              <a:rPr lang="ko-KR" altLang="en-US" dirty="0" smtClean="0"/>
              <a:t> 실패 시 </a:t>
            </a:r>
            <a:r>
              <a:rPr lang="ko-KR" altLang="en-US" b="1" dirty="0" smtClean="0"/>
              <a:t>런타임 오류 발생 가능</a:t>
            </a:r>
            <a:endParaRPr lang="ko-KR" altLang="en-US" dirty="0" smtClean="0"/>
          </a:p>
          <a:p>
            <a:r>
              <a:rPr lang="ko-KR" altLang="en-US" b="1" dirty="0" err="1" smtClean="0"/>
              <a:t>박싱</a:t>
            </a:r>
            <a:r>
              <a:rPr lang="en-US" altLang="ko-KR" b="1" dirty="0" smtClean="0"/>
              <a:t>(Boxing)</a:t>
            </a:r>
            <a:r>
              <a:rPr lang="ko-KR" altLang="en-US" dirty="0" smtClean="0"/>
              <a:t> </a:t>
            </a:r>
            <a:r>
              <a:rPr lang="en-US" altLang="ko-KR" dirty="0" smtClean="0"/>
              <a:t>/ **</a:t>
            </a:r>
            <a:r>
              <a:rPr lang="ko-KR" altLang="en-US" dirty="0" err="1" smtClean="0"/>
              <a:t>언박싱</a:t>
            </a:r>
            <a:r>
              <a:rPr lang="en-US" altLang="ko-KR" dirty="0" smtClean="0"/>
              <a:t>(Unboxing)**</a:t>
            </a:r>
            <a:r>
              <a:rPr lang="ko-KR" altLang="en-US" dirty="0" smtClean="0"/>
              <a:t>으로 인한 </a:t>
            </a:r>
            <a:r>
              <a:rPr lang="ko-KR" altLang="en-US" b="1" dirty="0" smtClean="0"/>
              <a:t>성능 저하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38993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1847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UI </a:t>
            </a:r>
            <a:r>
              <a:rPr lang="ko-KR" altLang="en-US" smtClean="0"/>
              <a:t>배치 설명</a:t>
            </a:r>
            <a:endParaRPr lang="en-US" altLang="ko-KR" dirty="0" smtClean="0"/>
          </a:p>
          <a:p>
            <a:r>
              <a:rPr lang="ko-KR" altLang="en-US" smtClean="0"/>
              <a:t>메모장 포맷 예시</a:t>
            </a:r>
            <a:endParaRPr lang="en-US" altLang="ko-KR" smtClean="0"/>
          </a:p>
          <a:p>
            <a:r>
              <a:rPr lang="ko-KR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아이디 존재 여부 확인</a:t>
            </a:r>
            <a:endParaRPr lang="en-US" altLang="ko-KR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비밀번호 일치 여부 확인</a:t>
            </a:r>
            <a:endParaRPr lang="en-US" altLang="ko-KR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// </a:t>
            </a:r>
            <a:r>
              <a:rPr lang="ko-KR" alt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로그인 성공 → 전화번호가 없을 수도 있음</a:t>
            </a:r>
            <a:endParaRPr lang="en-US" altLang="ko-KR" sz="1200" kern="120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ko-KR" dirty="0" smtClean="0"/>
              <a:t>[</a:t>
            </a:r>
            <a:r>
              <a:rPr lang="ko-KR" altLang="en-US" smtClean="0"/>
              <a:t>로그인 시도</a:t>
            </a:r>
            <a:r>
              <a:rPr lang="en-US" altLang="ko-KR" smtClean="0"/>
              <a:t>]</a:t>
            </a:r>
          </a:p>
          <a:p>
            <a:r>
              <a:rPr lang="en-US" altLang="ko-KR" dirty="0" smtClean="0"/>
              <a:t>   └─ </a:t>
            </a:r>
            <a:r>
              <a:rPr lang="ko-KR" altLang="en-US" smtClean="0"/>
              <a:t>아이디 없음</a:t>
            </a:r>
            <a:r>
              <a:rPr lang="en-US" altLang="ko-KR" smtClean="0"/>
              <a:t>? </a:t>
            </a:r>
            <a:r>
              <a:rPr lang="en-US" altLang="ko-KR" dirty="0" smtClean="0"/>
              <a:t>→ "</a:t>
            </a:r>
            <a:r>
              <a:rPr lang="ko-KR" altLang="en-US" smtClean="0"/>
              <a:t>아이디가 존재하지 않습니다</a:t>
            </a:r>
            <a:r>
              <a:rPr lang="en-US" altLang="ko-KR" smtClean="0"/>
              <a:t>"</a:t>
            </a:r>
          </a:p>
          <a:p>
            <a:r>
              <a:rPr lang="en-US" altLang="ko-KR" dirty="0" smtClean="0"/>
              <a:t>   └─ </a:t>
            </a:r>
            <a:r>
              <a:rPr lang="ko-KR" altLang="en-US" smtClean="0"/>
              <a:t>비밀번호 다름</a:t>
            </a:r>
            <a:r>
              <a:rPr lang="en-US" altLang="ko-KR" smtClean="0"/>
              <a:t>? </a:t>
            </a:r>
            <a:r>
              <a:rPr lang="en-US" altLang="ko-KR" dirty="0" smtClean="0"/>
              <a:t>→ "</a:t>
            </a:r>
            <a:r>
              <a:rPr lang="ko-KR" altLang="en-US" smtClean="0"/>
              <a:t>비밀번호 불일치</a:t>
            </a:r>
            <a:r>
              <a:rPr lang="en-US" altLang="ko-KR" smtClean="0"/>
              <a:t>"</a:t>
            </a:r>
          </a:p>
          <a:p>
            <a:r>
              <a:rPr lang="en-US" altLang="ko-KR" dirty="0" smtClean="0"/>
              <a:t>   └─ </a:t>
            </a:r>
            <a:r>
              <a:rPr lang="ko-KR" altLang="en-US" smtClean="0"/>
              <a:t>성공 → 전화번호 있음</a:t>
            </a:r>
            <a:r>
              <a:rPr lang="en-US" altLang="ko-KR" smtClean="0"/>
              <a:t>? </a:t>
            </a:r>
            <a:r>
              <a:rPr lang="en-US" altLang="ko-KR" dirty="0" smtClean="0"/>
              <a:t>→ </a:t>
            </a:r>
            <a:r>
              <a:rPr lang="ko-KR" altLang="en-US" smtClean="0"/>
              <a:t>함께 표시</a:t>
            </a:r>
          </a:p>
          <a:p>
            <a:r>
              <a:rPr lang="ko-KR" altLang="en-US" dirty="0" smtClean="0"/>
              <a:t>                   └─ 없음 → </a:t>
            </a:r>
            <a:r>
              <a:rPr lang="en-US" altLang="ko-KR" smtClean="0"/>
              <a:t>"</a:t>
            </a:r>
            <a:r>
              <a:rPr lang="ko-KR" altLang="en-US" smtClean="0"/>
              <a:t>전화번호 없음</a:t>
            </a:r>
            <a:r>
              <a:rPr lang="en-US" altLang="ko-KR" smtClean="0"/>
              <a:t>"</a:t>
            </a:r>
            <a:r>
              <a:rPr lang="ko-KR" altLang="en-US" smtClean="0"/>
              <a:t>으로 표시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7593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여러 데이터를 하나의 객체 안에 담아서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저장하고 관리할 수 있게 해주는 자료구조</a:t>
            </a:r>
            <a:r>
              <a:rPr lang="en-US" altLang="ko-KR" dirty="0" smtClean="0"/>
              <a:t>"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C</a:t>
            </a:r>
            <a:r>
              <a:rPr lang="en-US" altLang="ko-KR" dirty="0"/>
              <a:t>#</a:t>
            </a:r>
            <a:r>
              <a:rPr lang="ko-KR" altLang="en-US" dirty="0"/>
              <a:t>에서는 </a:t>
            </a:r>
            <a:r>
              <a:rPr lang="en-US" altLang="ko-KR" dirty="0" err="1"/>
              <a:t>System.Collections</a:t>
            </a:r>
            <a:r>
              <a:rPr lang="en-US" altLang="ko-KR" dirty="0"/>
              <a:t> </a:t>
            </a:r>
            <a:r>
              <a:rPr lang="ko-KR" altLang="en-US" dirty="0"/>
              <a:t>또는 </a:t>
            </a:r>
            <a:r>
              <a:rPr lang="en-US" altLang="ko-KR" dirty="0" err="1"/>
              <a:t>System.Collections.Generic</a:t>
            </a:r>
            <a:r>
              <a:rPr lang="en-US" altLang="ko-KR" dirty="0"/>
              <a:t> </a:t>
            </a:r>
            <a:r>
              <a:rPr lang="ko-KR" altLang="en-US" dirty="0"/>
              <a:t>네임스페이스에 다양한 컬렉션 클래스들이 정의되어 있음</a:t>
            </a:r>
            <a:endParaRPr lang="en-US" altLang="ko-KR" dirty="0"/>
          </a:p>
          <a:p>
            <a:r>
              <a:rPr lang="ko-KR" altLang="en-US" dirty="0"/>
              <a:t>배열보다 동적 크기 조절이 가능하고</a:t>
            </a:r>
            <a:r>
              <a:rPr lang="en-US" altLang="ko-KR" dirty="0"/>
              <a:t>, </a:t>
            </a:r>
            <a:r>
              <a:rPr lang="ko-KR" altLang="en-US" dirty="0"/>
              <a:t>삽입</a:t>
            </a:r>
            <a:r>
              <a:rPr lang="en-US" altLang="ko-KR" dirty="0"/>
              <a:t>/</a:t>
            </a:r>
            <a:r>
              <a:rPr lang="ko-KR" altLang="en-US" dirty="0"/>
              <a:t>삭제</a:t>
            </a:r>
            <a:r>
              <a:rPr lang="en-US" altLang="ko-KR" dirty="0"/>
              <a:t>/</a:t>
            </a:r>
            <a:r>
              <a:rPr lang="ko-KR" altLang="en-US" dirty="0"/>
              <a:t>검색 등의 기능이 편리함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System.Collections</a:t>
            </a:r>
            <a:r>
              <a:rPr lang="ko-KR" altLang="en-US" dirty="0"/>
              <a:t>은 </a:t>
            </a:r>
            <a:r>
              <a:rPr lang="ko-KR" altLang="en-US" b="1" dirty="0" err="1"/>
              <a:t>비제네릭</a:t>
            </a:r>
            <a:r>
              <a:rPr lang="ko-KR" altLang="en-US" b="1" dirty="0"/>
              <a:t> 컬렉션</a:t>
            </a:r>
            <a:r>
              <a:rPr lang="en-US" altLang="ko-KR" dirty="0"/>
              <a:t>, - object </a:t>
            </a:r>
            <a:r>
              <a:rPr lang="ko-KR" altLang="en-US" dirty="0"/>
              <a:t>기반</a:t>
            </a:r>
            <a:r>
              <a:rPr lang="en-US" altLang="ko-KR" dirty="0"/>
              <a:t>. </a:t>
            </a:r>
            <a:r>
              <a:rPr lang="ko-KR" altLang="en-US" dirty="0"/>
              <a:t>옛날 방식</a:t>
            </a:r>
            <a:r>
              <a:rPr lang="en-US" altLang="ko-KR" dirty="0"/>
              <a:t/>
            </a:r>
            <a:br>
              <a:rPr lang="en-US" altLang="ko-KR" dirty="0"/>
            </a:br>
            <a:r>
              <a:rPr lang="en-US" altLang="ko-KR" dirty="0" err="1"/>
              <a:t>System.Collections.Generic</a:t>
            </a:r>
            <a:r>
              <a:rPr lang="ko-KR" altLang="en-US" dirty="0"/>
              <a:t>은 </a:t>
            </a:r>
            <a:r>
              <a:rPr lang="ko-KR" altLang="en-US" b="1" dirty="0"/>
              <a:t>제네릭 컬렉션</a:t>
            </a:r>
            <a:r>
              <a:rPr lang="en-US" altLang="ko-KR" dirty="0"/>
              <a:t>, - </a:t>
            </a:r>
            <a:r>
              <a:rPr lang="ko-KR" altLang="en-US" dirty="0"/>
              <a:t>타입 안전하고 성능 좋음</a:t>
            </a:r>
            <a:endParaRPr lang="en-US" altLang="ko-KR" dirty="0"/>
          </a:p>
          <a:p>
            <a:r>
              <a:rPr lang="en-US" altLang="ko-KR" dirty="0" err="1"/>
              <a:t>System.Collections.Concurrent</a:t>
            </a:r>
            <a:r>
              <a:rPr lang="ko-KR" altLang="en-US" dirty="0"/>
              <a:t>는 </a:t>
            </a:r>
            <a:r>
              <a:rPr lang="ko-KR" altLang="en-US" b="1" dirty="0"/>
              <a:t>스레드 안전한 컬렉션</a:t>
            </a:r>
            <a:r>
              <a:rPr lang="ko-KR" altLang="en-US" dirty="0"/>
              <a:t>을 제공합니다</a:t>
            </a:r>
            <a:r>
              <a:rPr lang="en-US" altLang="ko-KR" dirty="0"/>
              <a:t>. - </a:t>
            </a:r>
            <a:r>
              <a:rPr lang="ko-KR" altLang="en-US" dirty="0" err="1"/>
              <a:t>멀티스레딩</a:t>
            </a:r>
            <a:r>
              <a:rPr lang="ko-KR" altLang="en-US" dirty="0"/>
              <a:t> 환경에서 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23746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8652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err="1" smtClean="0"/>
              <a:t>비제네릭</a:t>
            </a:r>
            <a:r>
              <a:rPr lang="ko-KR" altLang="en-US" b="1" dirty="0" smtClean="0"/>
              <a:t> 컬렉션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타입을 </a:t>
            </a:r>
            <a:r>
              <a:rPr lang="ko-KR" altLang="en-US" b="1" dirty="0" smtClean="0"/>
              <a:t>일반화</a:t>
            </a:r>
            <a:r>
              <a:rPr lang="en-US" altLang="ko-KR" b="1" dirty="0" smtClean="0"/>
              <a:t>(generic)</a:t>
            </a:r>
            <a:r>
              <a:rPr lang="ko-KR" altLang="en-US" dirty="0" smtClean="0"/>
              <a:t> 하지 않고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모든 데이터를 </a:t>
            </a:r>
            <a:r>
              <a:rPr lang="en-US" altLang="ko-KR" b="1" dirty="0" smtClean="0"/>
              <a:t>object </a:t>
            </a:r>
            <a:r>
              <a:rPr lang="ko-KR" altLang="en-US" b="1" dirty="0" smtClean="0"/>
              <a:t>타입으로 저장</a:t>
            </a:r>
            <a:r>
              <a:rPr lang="ko-KR" altLang="en-US" dirty="0" smtClean="0"/>
              <a:t>하는 컬렉션입니다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어떤 타입이든 다 넣을 수 있지만</a:t>
            </a:r>
            <a:r>
              <a:rPr lang="en-US" altLang="ko-KR" dirty="0" smtClean="0"/>
              <a:t>,</a:t>
            </a:r>
          </a:p>
          <a:p>
            <a:r>
              <a:rPr lang="ko-KR" altLang="en-US" dirty="0" smtClean="0"/>
              <a:t>내부에서는 </a:t>
            </a:r>
            <a:r>
              <a:rPr lang="en-US" altLang="ko-KR" dirty="0" smtClean="0"/>
              <a:t>object</a:t>
            </a:r>
            <a:r>
              <a:rPr lang="ko-KR" altLang="en-US" dirty="0" smtClean="0"/>
              <a:t>로 처리되므로 </a:t>
            </a:r>
            <a:r>
              <a:rPr lang="ko-KR" altLang="en-US" b="1" dirty="0" err="1" smtClean="0"/>
              <a:t>형변환</a:t>
            </a:r>
            <a:r>
              <a:rPr lang="en-US" altLang="ko-KR" b="1" dirty="0" smtClean="0"/>
              <a:t>(casting)</a:t>
            </a:r>
            <a:r>
              <a:rPr lang="ko-KR" altLang="en-US" dirty="0" smtClean="0"/>
              <a:t> 이 꼭 필요합니다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“제네릭 컬렉션이 기본입니다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비제네릭은</a:t>
            </a:r>
            <a:r>
              <a:rPr lang="ko-KR" altLang="en-US" dirty="0" smtClean="0"/>
              <a:t> 과거 방식이에요</a:t>
            </a:r>
            <a:r>
              <a:rPr lang="en-US" altLang="ko-KR" dirty="0" smtClean="0"/>
              <a:t>.”</a:t>
            </a:r>
          </a:p>
          <a:p>
            <a:r>
              <a:rPr lang="ko-KR" altLang="en-US" dirty="0" err="1" smtClean="0"/>
              <a:t>비제네릭</a:t>
            </a:r>
            <a:r>
              <a:rPr lang="ko-KR" altLang="en-US" dirty="0" smtClean="0"/>
              <a:t> 컬렉션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C# </a:t>
            </a:r>
            <a:r>
              <a:rPr lang="ko-KR" altLang="en-US" dirty="0" smtClean="0"/>
              <a:t>최신 개발에서는 </a:t>
            </a:r>
            <a:r>
              <a:rPr lang="ko-KR" altLang="en-US" b="1" dirty="0" smtClean="0"/>
              <a:t>거의 사용하지 않음</a:t>
            </a:r>
            <a:endParaRPr lang="en-US" altLang="ko-KR" b="1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👉 </a:t>
            </a:r>
            <a:r>
              <a:rPr lang="en-US" altLang="ko-KR" dirty="0" smtClean="0"/>
              <a:t>"</a:t>
            </a:r>
            <a:r>
              <a:rPr lang="ko-KR" altLang="en-US" dirty="0" smtClean="0"/>
              <a:t>옛날 방식이고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지금은 제네릭 쓰는 게 표준입니다</a:t>
            </a:r>
            <a:r>
              <a:rPr lang="en-US" altLang="ko-KR" dirty="0" smtClean="0"/>
              <a:t>"</a:t>
            </a:r>
            <a:r>
              <a:rPr lang="ko-KR" altLang="en-US" dirty="0" smtClean="0"/>
              <a:t>라고 강조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오늘날에는 </a:t>
            </a:r>
            <a:r>
              <a:rPr lang="ko-KR" altLang="en-US" b="1" dirty="0" smtClean="0"/>
              <a:t>제네릭 컬렉션을 더 많이 사용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478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내부적으로는 </a:t>
            </a:r>
            <a:r>
              <a:rPr lang="en-US" altLang="ko-KR" b="1" dirty="0" smtClean="0"/>
              <a:t>object </a:t>
            </a:r>
            <a:r>
              <a:rPr lang="ko-KR" altLang="en-US" b="1" dirty="0" smtClean="0"/>
              <a:t>타입으로 데이터를 저장</a:t>
            </a:r>
            <a:r>
              <a:rPr lang="ko-KR" altLang="en-US" dirty="0" smtClean="0"/>
              <a:t>하기 때문에 </a:t>
            </a:r>
            <a:r>
              <a:rPr lang="ko-KR" altLang="en-US" b="1" dirty="0" smtClean="0"/>
              <a:t>모든 타입을 담을 수 있습니다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err="1" smtClean="0"/>
              <a:t>Array.Sort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Array.Reverse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처럼 </a:t>
            </a:r>
            <a:r>
              <a:rPr lang="ko-KR" altLang="en-US" b="1" dirty="0" smtClean="0"/>
              <a:t>배열 관련 메서드</a:t>
            </a:r>
            <a:r>
              <a:rPr lang="ko-KR" altLang="en-US" dirty="0" smtClean="0"/>
              <a:t>와는 전혀 다른 </a:t>
            </a:r>
            <a:r>
              <a:rPr lang="en-US" altLang="ko-KR" b="1" dirty="0" err="1" smtClean="0"/>
              <a:t>ArrayList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전용 인스턴스 메서드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02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내부적으로는 </a:t>
            </a:r>
            <a:r>
              <a:rPr lang="en-US" altLang="ko-KR" b="1" dirty="0" smtClean="0"/>
              <a:t>object </a:t>
            </a:r>
            <a:r>
              <a:rPr lang="ko-KR" altLang="en-US" b="1" dirty="0" smtClean="0"/>
              <a:t>타입으로 데이터를 저장</a:t>
            </a:r>
            <a:r>
              <a:rPr lang="ko-KR" altLang="en-US" dirty="0" smtClean="0"/>
              <a:t>하기 때문에 </a:t>
            </a:r>
            <a:r>
              <a:rPr lang="ko-KR" altLang="en-US" b="1" dirty="0" smtClean="0"/>
              <a:t>모든 타입을 담을 수 있습니다</a:t>
            </a:r>
            <a:endParaRPr lang="en-US" altLang="ko-KR" b="1" dirty="0" smtClean="0"/>
          </a:p>
          <a:p>
            <a:endParaRPr lang="en-US" altLang="ko-KR" b="1" dirty="0" smtClean="0"/>
          </a:p>
          <a:p>
            <a:r>
              <a:rPr lang="en-US" altLang="ko-KR" dirty="0" err="1" smtClean="0"/>
              <a:t>Array.Sort</a:t>
            </a:r>
            <a:r>
              <a:rPr lang="en-US" altLang="ko-KR" dirty="0" smtClean="0"/>
              <a:t>()</a:t>
            </a:r>
            <a:r>
              <a:rPr lang="ko-KR" altLang="en-US" dirty="0" smtClean="0"/>
              <a:t>나 </a:t>
            </a:r>
            <a:r>
              <a:rPr lang="en-US" altLang="ko-KR" dirty="0" err="1" smtClean="0"/>
              <a:t>Array.Reverse</a:t>
            </a:r>
            <a:r>
              <a:rPr lang="en-US" altLang="ko-KR" dirty="0" smtClean="0"/>
              <a:t>()</a:t>
            </a:r>
            <a:r>
              <a:rPr lang="ko-KR" altLang="en-US" dirty="0" smtClean="0"/>
              <a:t>처럼 </a:t>
            </a:r>
            <a:r>
              <a:rPr lang="ko-KR" altLang="en-US" b="1" dirty="0" smtClean="0"/>
              <a:t>배열 관련 메서드</a:t>
            </a:r>
            <a:r>
              <a:rPr lang="ko-KR" altLang="en-US" dirty="0" smtClean="0"/>
              <a:t>와는 전혀 다른 </a:t>
            </a:r>
            <a:r>
              <a:rPr lang="en-US" altLang="ko-KR" b="1" dirty="0" err="1" smtClean="0"/>
              <a:t>ArrayList</a:t>
            </a:r>
            <a:r>
              <a:rPr lang="en-US" altLang="ko-KR" b="1" dirty="0" smtClean="0"/>
              <a:t> </a:t>
            </a:r>
            <a:r>
              <a:rPr lang="ko-KR" altLang="en-US" b="1" dirty="0" smtClean="0"/>
              <a:t>전용 인스턴스 메서드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53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Stack</a:t>
            </a:r>
            <a:r>
              <a:rPr lang="ko-KR" altLang="en-US" dirty="0" smtClean="0"/>
              <a:t>은 </a:t>
            </a:r>
            <a:r>
              <a:rPr lang="ko-KR" altLang="en-US" b="1" dirty="0" err="1" smtClean="0"/>
              <a:t>후입선출</a:t>
            </a:r>
            <a:r>
              <a:rPr lang="ko-KR" altLang="en-US" b="1" dirty="0" smtClean="0"/>
              <a:t> </a:t>
            </a:r>
            <a:r>
              <a:rPr lang="en-US" altLang="ko-KR" b="1" dirty="0" smtClean="0"/>
              <a:t>(LIFO, Last-In-First-Out)</a:t>
            </a:r>
            <a:r>
              <a:rPr lang="ko-KR" altLang="en-US" dirty="0" smtClean="0"/>
              <a:t> 방식의 컬렉션입니다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b="1" dirty="0" smtClean="0"/>
              <a:t>나중에 넣은 데이터가 먼저 나오는 구조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br>
              <a:rPr lang="en-US" altLang="ko-KR" dirty="0" smtClean="0"/>
            </a:br>
            <a:r>
              <a:rPr lang="en-US" altLang="ko-KR" dirty="0" smtClean="0"/>
              <a:t>"</a:t>
            </a:r>
            <a:r>
              <a:rPr lang="ko-KR" altLang="en-US" dirty="0" err="1" smtClean="0"/>
              <a:t>쌓아올린</a:t>
            </a:r>
            <a:r>
              <a:rPr lang="ko-KR" altLang="en-US" dirty="0" smtClean="0"/>
              <a:t> 접시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책 더미</a:t>
            </a:r>
            <a:r>
              <a:rPr lang="en-US" altLang="ko-KR" dirty="0" smtClean="0"/>
              <a:t>", "</a:t>
            </a:r>
            <a:r>
              <a:rPr lang="ko-KR" altLang="en-US" dirty="0" smtClean="0"/>
              <a:t>되돌리기 기능</a:t>
            </a:r>
            <a:r>
              <a:rPr lang="en-US" altLang="ko-KR" dirty="0" smtClean="0"/>
              <a:t>(Undo)" </a:t>
            </a:r>
            <a:r>
              <a:rPr lang="ko-KR" altLang="en-US" dirty="0" smtClean="0"/>
              <a:t>같은 구조로 생각하면 됩니다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704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4442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선입선출 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(FIFO, </a:t>
            </a:r>
            <a:r>
              <a:rPr lang="en-US" altLang="ko-K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Fisrt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-In-First-Out)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방식의 컬렉션</a:t>
            </a:r>
            <a:endParaRPr lang="en-US" altLang="ko-K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즉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먼저 넣은 데이터가 먼저 나오는 구조</a:t>
            </a:r>
            <a:r>
              <a:rPr lang="en-US" altLang="ko-K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8436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12441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141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9309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1pPr>
            <a:lvl2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2pPr>
            <a:lvl3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3pPr>
            <a:lvl4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4pPr>
            <a:lvl5pPr>
              <a:defRPr>
                <a:latin typeface="Pretendard GOV" panose="02000503000000020004" pitchFamily="2" charset="-127"/>
                <a:ea typeface="Pretendard GOV" panose="02000503000000020004" pitchFamily="2" charset="-127"/>
                <a:cs typeface="Pretendard GOV" panose="020005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0347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91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08809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19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69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648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1850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4219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2025-05-15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89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GOV" panose="02000503000000020004" pitchFamily="2" charset="-127"/>
          <a:ea typeface="Pretendard GOV" panose="02000503000000020004" pitchFamily="2" charset="-127"/>
          <a:cs typeface="Pretendard GOV" panose="020005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api/system.windows.forms.filedialog?view=windowsdesktop-9.0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api/system.io.streamreader?view=net-8.0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753" y="2778308"/>
            <a:ext cx="6633047" cy="97442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컬렉션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2301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비제네릭</a:t>
            </a:r>
            <a:r>
              <a:rPr lang="ko-KR" altLang="en-US" dirty="0" smtClean="0"/>
              <a:t> 컬렉션 </a:t>
            </a:r>
            <a:r>
              <a:rPr lang="en-US" altLang="ko-KR" dirty="0"/>
              <a:t>- </a:t>
            </a:r>
            <a:r>
              <a:rPr lang="en-US" altLang="ko-KR" dirty="0" smtClean="0"/>
              <a:t>Queue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Queue </a:t>
            </a:r>
            <a:r>
              <a:rPr lang="ko-KR" altLang="en-US" dirty="0" smtClean="0"/>
              <a:t>주요 메서드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6489529"/>
              </p:ext>
            </p:extLst>
          </p:nvPr>
        </p:nvGraphicFramePr>
        <p:xfrm>
          <a:off x="838200" y="2743202"/>
          <a:ext cx="10515600" cy="2591424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995253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90600396"/>
                    </a:ext>
                  </a:extLst>
                </a:gridCol>
              </a:tblGrid>
              <a:tr h="431904">
                <a:tc>
                  <a:txBody>
                    <a:bodyPr/>
                    <a:lstStyle/>
                    <a:p>
                      <a:r>
                        <a:rPr lang="ko-KR" altLang="en-US" smtClean="0"/>
                        <a:t>메서드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설명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02839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 smtClean="0"/>
                        <a:t>Enqueue(object)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mtClean="0"/>
                        <a:t>데이터 추가 </a:t>
                      </a:r>
                      <a:r>
                        <a:rPr lang="en-US" altLang="ko-KR" smtClean="0"/>
                        <a:t>(</a:t>
                      </a:r>
                      <a:r>
                        <a:rPr lang="ko-KR" altLang="en-US" smtClean="0"/>
                        <a:t>뒤에 넣음</a:t>
                      </a:r>
                      <a:r>
                        <a:rPr lang="en-US" altLang="ko-KR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08084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 altLang="ko-KR" dirty="0" err="1" smtClean="0"/>
                        <a:t>Dequeue</a:t>
                      </a:r>
                      <a:r>
                        <a:rPr lang="en-US" altLang="ko-KR" dirty="0" smtClean="0"/>
                        <a:t>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데이터 꺼냄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앞에서 꺼냄 </a:t>
                      </a:r>
                      <a:r>
                        <a:rPr lang="en-US" altLang="ko-KR" dirty="0" smtClean="0"/>
                        <a:t>+ </a:t>
                      </a:r>
                      <a:r>
                        <a:rPr lang="ko-KR" altLang="en-US" dirty="0" smtClean="0"/>
                        <a:t>제거됨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130822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 smtClean="0"/>
                        <a:t>Peek()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앞에 있는 데이터 보기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제거하지 않음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356926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 smtClean="0"/>
                        <a:t>Clear()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큐 비우기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439374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 smtClean="0"/>
                        <a:t>Count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 smtClean="0"/>
                        <a:t>저장된 항목 수 반환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4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348606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비제네릭</a:t>
            </a:r>
            <a:r>
              <a:rPr lang="ko-KR" altLang="en-US" dirty="0"/>
              <a:t> 컬렉션 </a:t>
            </a:r>
            <a:r>
              <a:rPr lang="en-US" altLang="ko-KR" dirty="0"/>
              <a:t>- </a:t>
            </a:r>
            <a:r>
              <a:rPr lang="en-US" altLang="ko-KR" dirty="0" err="1"/>
              <a:t>Hashtable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DE34DB-EFEC-F1C1-B1AC-F66CCB1F2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4911"/>
            <a:ext cx="7047157" cy="263595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E9EAAE-D591-850F-E2C3-65A1AB9E3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7985" y="2764911"/>
            <a:ext cx="2259394" cy="2635959"/>
          </a:xfrm>
          <a:prstGeom prst="rect">
            <a:avLst/>
          </a:prstGeom>
        </p:spPr>
      </p:pic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ko-KR" altLang="en-US" dirty="0"/>
              <a:t>키</a:t>
            </a:r>
            <a:r>
              <a:rPr lang="en-US" altLang="ko-KR" dirty="0"/>
              <a:t>(key)</a:t>
            </a:r>
            <a:r>
              <a:rPr lang="ko-KR" altLang="en-US" dirty="0"/>
              <a:t>와 값</a:t>
            </a:r>
            <a:r>
              <a:rPr lang="en-US" altLang="ko-KR" dirty="0"/>
              <a:t>(value) </a:t>
            </a:r>
            <a:r>
              <a:rPr lang="ko-KR" altLang="en-US" dirty="0"/>
              <a:t>쌍으로 데이터를 저장하는 방식의</a:t>
            </a:r>
            <a:r>
              <a:rPr lang="en-US" altLang="ko-KR" dirty="0"/>
              <a:t> </a:t>
            </a:r>
            <a:r>
              <a:rPr lang="ko-KR" altLang="en-US" dirty="0"/>
              <a:t>컬렉션</a:t>
            </a:r>
          </a:p>
        </p:txBody>
      </p:sp>
    </p:spTree>
    <p:extLst>
      <p:ext uri="{BB962C8B-B14F-4D97-AF65-F5344CB8AC3E}">
        <p14:creationId xmlns:p14="http://schemas.microsoft.com/office/powerpoint/2010/main" val="1699827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비제네릭</a:t>
            </a:r>
            <a:r>
              <a:rPr lang="ko-KR" altLang="en-US" dirty="0" smtClean="0"/>
              <a:t> 컬렉션 </a:t>
            </a:r>
            <a:r>
              <a:rPr lang="en-US" altLang="ko-KR" dirty="0"/>
              <a:t>- </a:t>
            </a:r>
            <a:r>
              <a:rPr lang="en-US" altLang="ko-KR" dirty="0" err="1"/>
              <a:t>Hashtable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Hashtable</a:t>
            </a:r>
            <a:r>
              <a:rPr lang="en-US" altLang="ko-KR" dirty="0"/>
              <a:t> </a:t>
            </a:r>
            <a:r>
              <a:rPr lang="ko-KR" altLang="en-US" dirty="0" smtClean="0"/>
              <a:t>주요 메서드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90766"/>
              </p:ext>
            </p:extLst>
          </p:nvPr>
        </p:nvGraphicFramePr>
        <p:xfrm>
          <a:off x="838200" y="2436969"/>
          <a:ext cx="10515600" cy="3347813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2338137">
                  <a:extLst>
                    <a:ext uri="{9D8B030D-6E8A-4147-A177-3AD203B41FA5}">
                      <a16:colId xmlns:a16="http://schemas.microsoft.com/office/drawing/2014/main" val="1399525323"/>
                    </a:ext>
                  </a:extLst>
                </a:gridCol>
                <a:gridCol w="4672263">
                  <a:extLst>
                    <a:ext uri="{9D8B030D-6E8A-4147-A177-3AD203B41FA5}">
                      <a16:colId xmlns:a16="http://schemas.microsoft.com/office/drawing/2014/main" val="399060039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36930840"/>
                    </a:ext>
                  </a:extLst>
                </a:gridCol>
              </a:tblGrid>
              <a:tr h="478259">
                <a:tc>
                  <a:txBody>
                    <a:bodyPr/>
                    <a:lstStyle/>
                    <a:p>
                      <a:r>
                        <a:rPr lang="ko-KR" altLang="en-US" dirty="0"/>
                        <a:t>기능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메서드 또는 속성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02839"/>
                  </a:ext>
                </a:extLst>
              </a:tr>
              <a:tr h="478259">
                <a:tc>
                  <a:txBody>
                    <a:bodyPr/>
                    <a:lstStyle/>
                    <a:p>
                      <a:r>
                        <a:rPr lang="ko-KR" altLang="en-US"/>
                        <a:t>추가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Add(key, 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새 데이터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08084"/>
                  </a:ext>
                </a:extLst>
              </a:tr>
              <a:tr h="478259">
                <a:tc>
                  <a:txBody>
                    <a:bodyPr/>
                    <a:lstStyle/>
                    <a:p>
                      <a:r>
                        <a:rPr lang="ko-KR" altLang="en-US"/>
                        <a:t>조회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ht[key] </a:t>
                      </a:r>
                      <a:r>
                        <a:rPr lang="ko-KR" altLang="en-US"/>
                        <a:t>또는 </a:t>
                      </a:r>
                      <a:r>
                        <a:rPr lang="en-US"/>
                        <a:t>ht.ContainsKey(key)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키로 값 가져오기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130822"/>
                  </a:ext>
                </a:extLst>
              </a:tr>
              <a:tr h="478259">
                <a:tc>
                  <a:txBody>
                    <a:bodyPr/>
                    <a:lstStyle/>
                    <a:p>
                      <a:r>
                        <a:rPr lang="ko-KR" altLang="en-US"/>
                        <a:t>수정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ht</a:t>
                      </a:r>
                      <a:r>
                        <a:rPr lang="en-US" dirty="0"/>
                        <a:t>[key] = </a:t>
                      </a:r>
                      <a:r>
                        <a:rPr lang="en-US" dirty="0" err="1"/>
                        <a:t>newValue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기존 값 덮어쓰기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356926"/>
                  </a:ext>
                </a:extLst>
              </a:tr>
              <a:tr h="478259">
                <a:tc>
                  <a:txBody>
                    <a:bodyPr/>
                    <a:lstStyle/>
                    <a:p>
                      <a:r>
                        <a:rPr lang="ko-KR" altLang="en-US"/>
                        <a:t>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Remove(key)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해당 키와 값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439374"/>
                  </a:ext>
                </a:extLst>
              </a:tr>
              <a:tr h="478259">
                <a:tc>
                  <a:txBody>
                    <a:bodyPr/>
                    <a:lstStyle/>
                    <a:p>
                      <a:r>
                        <a:rPr lang="ko-KR" altLang="en-US"/>
                        <a:t>전체 삭제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Clear()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모든 항목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43786"/>
                  </a:ext>
                </a:extLst>
              </a:tr>
              <a:tr h="478259">
                <a:tc>
                  <a:txBody>
                    <a:bodyPr/>
                    <a:lstStyle/>
                    <a:p>
                      <a:r>
                        <a:rPr lang="ko-KR" altLang="en-US"/>
                        <a:t>전체 개수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저장된 항목 수 반환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32034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1587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제네릭 컬렉션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25488" cy="4351338"/>
          </a:xfrm>
        </p:spPr>
        <p:txBody>
          <a:bodyPr/>
          <a:lstStyle/>
          <a:p>
            <a:r>
              <a:rPr lang="ko-KR" altLang="en-US" dirty="0" smtClean="0"/>
              <a:t>제네릭</a:t>
            </a:r>
            <a:r>
              <a:rPr lang="en-US" altLang="ko-KR" dirty="0" smtClean="0"/>
              <a:t>(Generic) </a:t>
            </a:r>
            <a:r>
              <a:rPr lang="ko-KR" altLang="en-US" dirty="0" smtClean="0"/>
              <a:t>이란</a:t>
            </a:r>
            <a:r>
              <a:rPr lang="en-US" altLang="ko-KR" dirty="0" smtClean="0"/>
              <a:t>?</a:t>
            </a:r>
          </a:p>
          <a:p>
            <a:pPr marL="0" indent="0">
              <a:buNone/>
            </a:pPr>
            <a:r>
              <a:rPr lang="en-US" altLang="ko-KR" dirty="0" smtClean="0"/>
              <a:t>- </a:t>
            </a:r>
            <a:r>
              <a:rPr lang="ko-KR" altLang="en-US" b="1" dirty="0" smtClean="0">
                <a:solidFill>
                  <a:srgbClr val="008000"/>
                </a:solidFill>
              </a:rPr>
              <a:t>데이터 형식을 일반화</a:t>
            </a:r>
            <a:r>
              <a:rPr lang="ko-KR" altLang="en-US" dirty="0" smtClean="0"/>
              <a:t>하는 문법</a:t>
            </a:r>
            <a:endParaRPr lang="en-US" altLang="ko-KR" dirty="0"/>
          </a:p>
          <a:p>
            <a:r>
              <a:rPr lang="ko-KR" altLang="en-US" dirty="0" smtClean="0"/>
              <a:t>보통의 </a:t>
            </a:r>
            <a:r>
              <a:rPr lang="ko-KR" altLang="en-US" dirty="0"/>
              <a:t>컬렉션과 다르게 제네릭은 타입을 선택하여 해당 타입만 추가 </a:t>
            </a:r>
            <a:r>
              <a:rPr lang="ko-KR" altLang="en-US" dirty="0" smtClean="0"/>
              <a:t>가능</a:t>
            </a:r>
            <a:endParaRPr lang="en-US" altLang="ko-KR" dirty="0"/>
          </a:p>
          <a:p>
            <a:r>
              <a:rPr lang="ko-KR" altLang="en-US" dirty="0"/>
              <a:t>기능적인 제한이 있지만 안정성이나 속도면에서 제네릭이 유리함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8D67CAA-AE39-1BFA-3527-7DFAC63D1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357942"/>
            <a:ext cx="8756596" cy="1250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20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E6AB4-1325-78EA-91EB-EBD3FF33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제네릭 컬렉션 </a:t>
            </a:r>
            <a:r>
              <a:rPr lang="en-US" altLang="ko-KR" dirty="0"/>
              <a:t>- Stack, List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CDE64-4C74-C8DA-81C7-58194B80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C57D1-2037-16E5-54FB-BA16AE56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26A0986-EFA2-C3F5-A62A-B757282399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6053" y="1807668"/>
            <a:ext cx="5910527" cy="39602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BFA7B1-D3AA-DB4A-6562-6CC6D7CB07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2501" y="2401368"/>
            <a:ext cx="2794887" cy="1816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2930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E6AB4-1325-78EA-91EB-EBD3FF33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제네릭 컬렉션 </a:t>
            </a:r>
            <a:r>
              <a:rPr lang="en-US" altLang="ko-KR" dirty="0"/>
              <a:t>- Dictionary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CDE64-4C74-C8DA-81C7-58194B80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C57D1-2037-16E5-54FB-BA16AE56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436C82D-3745-7039-FB77-F784AA12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840" y="1690688"/>
            <a:ext cx="7903174" cy="311999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B0E7AA31-5F61-192D-61D8-B6BBB1C9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430839"/>
            <a:ext cx="4222025" cy="235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611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AE6AB4-1325-78EA-91EB-EBD3FF33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제네릭 컬렉션 </a:t>
            </a:r>
            <a:r>
              <a:rPr lang="en-US" altLang="ko-KR" dirty="0"/>
              <a:t>- Dictionary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3CDE64-4C74-C8DA-81C7-58194B803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8C57D1-2037-16E5-54FB-BA16AE56E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F693972-19B7-535A-156F-E953EF4E0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685" y="2002064"/>
            <a:ext cx="8090717" cy="365113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35E218C-E8EC-D703-6072-9C000EAC1B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6610" y="2188045"/>
            <a:ext cx="3464379" cy="155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15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제네릭 컬렉션 </a:t>
            </a:r>
            <a:r>
              <a:rPr lang="en-US" altLang="ko-KR" dirty="0"/>
              <a:t>- </a:t>
            </a:r>
            <a:r>
              <a:rPr lang="en-US" altLang="ko-KR" dirty="0" smtClean="0"/>
              <a:t>Dictionary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Dictionary </a:t>
            </a:r>
            <a:r>
              <a:rPr lang="ko-KR" altLang="en-US" dirty="0" smtClean="0"/>
              <a:t>주요 메서드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020422"/>
              </p:ext>
            </p:extLst>
          </p:nvPr>
        </p:nvGraphicFramePr>
        <p:xfrm>
          <a:off x="838200" y="2589198"/>
          <a:ext cx="10515600" cy="3455232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995253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90600396"/>
                    </a:ext>
                  </a:extLst>
                </a:gridCol>
              </a:tblGrid>
              <a:tr h="431904">
                <a:tc>
                  <a:txBody>
                    <a:bodyPr/>
                    <a:lstStyle/>
                    <a:p>
                      <a:r>
                        <a:rPr lang="ko-KR" altLang="en-US" dirty="0"/>
                        <a:t>메서드 </a:t>
                      </a:r>
                      <a:r>
                        <a:rPr lang="en-US" altLang="ko-KR" dirty="0"/>
                        <a:t>/ </a:t>
                      </a:r>
                      <a:r>
                        <a:rPr lang="ko-KR" altLang="en-US" dirty="0"/>
                        <a:t>속성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02839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/>
                        <a:t>Add(key, 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키와 값을 쌍으로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08084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/>
                        <a:t>Remove(key)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키를 기준으로 데이터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130822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/>
                        <a:t>ContainsKey(key)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특정 키가 있는지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356926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 dirty="0" err="1"/>
                        <a:t>ContainsValue</a:t>
                      </a:r>
                      <a:r>
                        <a:rPr lang="en-US" dirty="0"/>
                        <a:t>(value)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특정 값이 있는지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439374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 dirty="0" err="1"/>
                        <a:t>TryGetValue</a:t>
                      </a:r>
                      <a:r>
                        <a:rPr lang="en-US" dirty="0"/>
                        <a:t>(key, out 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키에 해당하는 값 안전하게 가져오기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43786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/>
                        <a:t>Clear()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모든 항목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3728361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저장된 항목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42244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192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CF27AB-8860-315B-048B-ABA3BD7F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제네릭 </a:t>
            </a:r>
            <a:r>
              <a:rPr lang="ko-KR" altLang="en-US" dirty="0" err="1">
                <a:solidFill>
                  <a:srgbClr val="00B050"/>
                </a:solidFill>
              </a:rPr>
              <a:t>딕셔너리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1B8AE8-3281-E6E2-AC3A-784EEF59E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28511"/>
          </a:xfrm>
        </p:spPr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 err="1"/>
              <a:t>OpenFileDialog</a:t>
            </a:r>
            <a:r>
              <a:rPr lang="ko-KR" altLang="en-US" dirty="0"/>
              <a:t>를 활용하여 사용자 정보가 아이디</a:t>
            </a:r>
            <a:r>
              <a:rPr lang="en-US" altLang="ko-KR" dirty="0"/>
              <a:t>,</a:t>
            </a:r>
            <a:r>
              <a:rPr lang="ko-KR" altLang="en-US" dirty="0"/>
              <a:t>비밀번호</a:t>
            </a:r>
            <a:r>
              <a:rPr lang="en-US" altLang="ko-KR" dirty="0"/>
              <a:t>,</a:t>
            </a:r>
            <a:r>
              <a:rPr lang="ko-KR" altLang="en-US" dirty="0"/>
              <a:t>전화번호 순서로 적혀 있는 </a:t>
            </a:r>
            <a:r>
              <a:rPr lang="en-US" altLang="ko-KR" b="1" dirty="0">
                <a:solidFill>
                  <a:srgbClr val="7030A0"/>
                </a:solidFill>
              </a:rPr>
              <a:t>accounts.txt</a:t>
            </a:r>
            <a:r>
              <a:rPr lang="en-US" altLang="ko-KR" dirty="0"/>
              <a:t> </a:t>
            </a:r>
            <a:r>
              <a:rPr lang="ko-KR" altLang="en-US" dirty="0"/>
              <a:t>파일 열기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b="1" dirty="0" err="1"/>
              <a:t>OpenFileDialog</a:t>
            </a:r>
            <a:r>
              <a:rPr lang="en-US" altLang="ko-KR" dirty="0"/>
              <a:t> </a:t>
            </a:r>
            <a:r>
              <a:rPr lang="ko-KR" altLang="en-US" smtClean="0"/>
              <a:t>사용법</a:t>
            </a:r>
            <a:r>
              <a:rPr lang="en-US" altLang="ko-KR" dirty="0"/>
              <a:t>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hlinkClick r:id="rId3"/>
              </a:rPr>
              <a:t>FileDialog</a:t>
            </a:r>
            <a:r>
              <a:rPr lang="en-US" altLang="ko-KR" dirty="0" smtClean="0">
                <a:hlinkClick r:id="rId3"/>
              </a:rPr>
              <a:t> </a:t>
            </a:r>
            <a:r>
              <a:rPr lang="ko-KR" altLang="en-US" smtClean="0">
                <a:hlinkClick r:id="rId3"/>
              </a:rPr>
              <a:t>공식문서</a:t>
            </a:r>
            <a:r>
              <a:rPr lang="ko-KR" altLang="en-US" smtClean="0"/>
              <a:t> </a:t>
            </a:r>
            <a:r>
              <a:rPr lang="en-US" altLang="ko-KR" dirty="0" smtClean="0"/>
              <a:t>(</a:t>
            </a:r>
            <a:r>
              <a:rPr lang="ko-KR" altLang="en-US" smtClean="0"/>
              <a:t>속성 </a:t>
            </a:r>
            <a:r>
              <a:rPr lang="en-US" altLang="ko-KR" dirty="0" smtClean="0"/>
              <a:t>Tab </a:t>
            </a:r>
            <a:r>
              <a:rPr lang="ko-KR" altLang="en-US" smtClean="0"/>
              <a:t>참고</a:t>
            </a:r>
            <a:r>
              <a:rPr lang="en-US" altLang="ko-KR" dirty="0" smtClean="0"/>
              <a:t>)) </a:t>
            </a:r>
            <a:r>
              <a:rPr lang="ko-KR" altLang="en-US" smtClean="0"/>
              <a:t>및 구글 검색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파일 열기는 </a:t>
            </a:r>
            <a:r>
              <a:rPr lang="en-US" altLang="ko-KR" b="1" dirty="0" err="1">
                <a:solidFill>
                  <a:srgbClr val="008000"/>
                </a:solidFill>
              </a:rPr>
              <a:t>StreamReader</a:t>
            </a:r>
            <a:r>
              <a:rPr lang="ko-KR" altLang="en-US" dirty="0"/>
              <a:t>를 </a:t>
            </a:r>
            <a:r>
              <a:rPr lang="ko-KR" altLang="en-US"/>
              <a:t>이용 </a:t>
            </a:r>
            <a:r>
              <a:rPr lang="en-US" altLang="ko-KR" dirty="0" smtClean="0"/>
              <a:t>(</a:t>
            </a:r>
            <a:r>
              <a:rPr lang="en-US" altLang="ko-KR" dirty="0" err="1" smtClean="0">
                <a:hlinkClick r:id="rId4"/>
              </a:rPr>
              <a:t>StreamReader</a:t>
            </a:r>
            <a:r>
              <a:rPr lang="en-US" altLang="ko-KR" dirty="0" smtClean="0">
                <a:hlinkClick r:id="rId4"/>
              </a:rPr>
              <a:t> </a:t>
            </a:r>
            <a:r>
              <a:rPr lang="ko-KR" altLang="en-US" smtClean="0">
                <a:hlinkClick r:id="rId4"/>
              </a:rPr>
              <a:t>공식문서</a:t>
            </a:r>
            <a:r>
              <a:rPr lang="en-US" altLang="ko-KR" dirty="0" smtClean="0"/>
              <a:t>)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2</a:t>
            </a:r>
            <a:r>
              <a:rPr lang="ko-KR" altLang="en-US" dirty="0"/>
              <a:t>개의 제네릭 </a:t>
            </a:r>
            <a:r>
              <a:rPr lang="ko-KR" altLang="en-US" dirty="0" err="1"/>
              <a:t>딕셔너리를</a:t>
            </a:r>
            <a:r>
              <a:rPr lang="ko-KR" altLang="en-US" dirty="0"/>
              <a:t> 만들고</a:t>
            </a:r>
            <a:r>
              <a:rPr lang="en-US" altLang="ko-KR" dirty="0"/>
              <a:t>, </a:t>
            </a:r>
            <a:r>
              <a:rPr lang="ko-KR" altLang="en-US" dirty="0"/>
              <a:t>각각 아이디</a:t>
            </a:r>
            <a:r>
              <a:rPr lang="en-US" altLang="ko-KR" dirty="0"/>
              <a:t>/</a:t>
            </a:r>
            <a:r>
              <a:rPr lang="ko-KR" altLang="en-US" dirty="0"/>
              <a:t>비밀번호</a:t>
            </a:r>
            <a:r>
              <a:rPr lang="en-US" altLang="ko-KR" dirty="0"/>
              <a:t>, </a:t>
            </a:r>
            <a:r>
              <a:rPr lang="ko-KR" altLang="en-US" dirty="0"/>
              <a:t>아이디</a:t>
            </a:r>
            <a:r>
              <a:rPr lang="en-US" altLang="ko-KR" dirty="0"/>
              <a:t>/</a:t>
            </a:r>
            <a:r>
              <a:rPr lang="ko-KR" altLang="en-US" dirty="0"/>
              <a:t>전화번호 데이터를 저장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전화번호가 없다면 </a:t>
            </a:r>
            <a:r>
              <a:rPr lang="en-US" altLang="ko-KR" dirty="0"/>
              <a:t>null</a:t>
            </a:r>
            <a:r>
              <a:rPr lang="ko-KR" altLang="en-US" dirty="0"/>
              <a:t>로 저장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로그인 창을 만들고 로그인 성공</a:t>
            </a:r>
            <a:r>
              <a:rPr lang="en-US" altLang="ko-KR" dirty="0"/>
              <a:t>/</a:t>
            </a:r>
            <a:r>
              <a:rPr lang="ko-KR" altLang="en-US" dirty="0"/>
              <a:t>실패 메시지 박스 띄우기</a:t>
            </a:r>
            <a:r>
              <a:rPr lang="en-US" altLang="ko-KR" dirty="0"/>
              <a:t>!</a:t>
            </a:r>
          </a:p>
          <a:p>
            <a:pPr lvl="1">
              <a:lnSpc>
                <a:spcPct val="100000"/>
              </a:lnSpc>
            </a:pPr>
            <a:r>
              <a:rPr lang="ko-KR" altLang="en-US" dirty="0"/>
              <a:t>로그인 성공 시 메시지박스에 아이디</a:t>
            </a:r>
            <a:r>
              <a:rPr lang="en-US" altLang="ko-KR" dirty="0"/>
              <a:t>, </a:t>
            </a:r>
            <a:r>
              <a:rPr lang="ko-KR" altLang="en-US" dirty="0"/>
              <a:t>전화번호도 띄우기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실패 시 메시지박스에 실패 이유 보여주기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72802C-405E-C378-268B-7E22B4E1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14DD43-F87D-B3FB-36FB-0F15C49D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92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1106111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배열처럼 데이터 집합을 다루는 클래스</a:t>
            </a:r>
            <a:endParaRPr lang="en-US" altLang="ko-KR" dirty="0"/>
          </a:p>
          <a:p>
            <a:r>
              <a:rPr lang="ko-KR" altLang="en-US" dirty="0"/>
              <a:t>제네릭을 제외한 컬렉션은 자료형에 상관 없이 데이터를 추가하는 것이 가능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A404B3E-7E02-19A4-0E22-D9C88F5AA5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523644"/>
              </p:ext>
            </p:extLst>
          </p:nvPr>
        </p:nvGraphicFramePr>
        <p:xfrm>
          <a:off x="1116965" y="2997725"/>
          <a:ext cx="9958070" cy="32539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54656">
                  <a:extLst>
                    <a:ext uri="{9D8B030D-6E8A-4147-A177-3AD203B41FA5}">
                      <a16:colId xmlns:a16="http://schemas.microsoft.com/office/drawing/2014/main" val="2201370489"/>
                    </a:ext>
                  </a:extLst>
                </a:gridCol>
                <a:gridCol w="6003414">
                  <a:extLst>
                    <a:ext uri="{9D8B030D-6E8A-4147-A177-3AD203B41FA5}">
                      <a16:colId xmlns:a16="http://schemas.microsoft.com/office/drawing/2014/main" val="2257582365"/>
                    </a:ext>
                  </a:extLst>
                </a:gridCol>
              </a:tblGrid>
              <a:tr h="493019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네임스페이스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800" dirty="0"/>
                        <a:t>컬렉션 이름</a:t>
                      </a: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2839293"/>
                  </a:ext>
                </a:extLst>
              </a:tr>
              <a:tr h="493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Array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1976949"/>
                  </a:ext>
                </a:extLst>
              </a:tr>
              <a:tr h="49301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System.Collections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Stack, Queue, </a:t>
                      </a:r>
                      <a:r>
                        <a:rPr lang="en-US" altLang="ko-KR" sz="1800" dirty="0" err="1"/>
                        <a:t>ArrayList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32804"/>
                  </a:ext>
                </a:extLst>
              </a:tr>
              <a:tr h="887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System.Collections.Generic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/>
                        <a:t>List&lt;T&gt;, LinkedList&lt;T&gt;, Stack&lt;T&gt;, Queue&lt;T&gt;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8505154"/>
                  </a:ext>
                </a:extLst>
              </a:tr>
              <a:tr h="887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/>
                        <a:t>System.Collections.Concurrent</a:t>
                      </a:r>
                      <a:endParaRPr lang="ko-KR" altLang="en-US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800" dirty="0" err="1"/>
                        <a:t>ConcurrentStack</a:t>
                      </a:r>
                      <a:r>
                        <a:rPr lang="en-US" altLang="ko-KR" sz="1800" dirty="0"/>
                        <a:t>&lt;T&gt;, </a:t>
                      </a:r>
                      <a:r>
                        <a:rPr lang="en-US" altLang="ko-KR" sz="1800" dirty="0" err="1"/>
                        <a:t>ConcurrentQueue</a:t>
                      </a:r>
                      <a:r>
                        <a:rPr lang="en-US" altLang="ko-KR" sz="1800" dirty="0"/>
                        <a:t>&lt;T&gt;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793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046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컬렉션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0C14F76-60F6-2769-80DB-05F5B258AEB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37"/>
          <a:stretch/>
        </p:blipFill>
        <p:spPr>
          <a:xfrm>
            <a:off x="1388431" y="1645603"/>
            <a:ext cx="5781989" cy="4264455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BFC69D1-31BF-AE2B-955F-28C292D2B53B}"/>
              </a:ext>
            </a:extLst>
          </p:cNvPr>
          <p:cNvCxnSpPr/>
          <p:nvPr/>
        </p:nvCxnSpPr>
        <p:spPr>
          <a:xfrm>
            <a:off x="2263297" y="2111377"/>
            <a:ext cx="2771775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394C470-EA95-4552-AD0F-C2F8A86731F2}"/>
              </a:ext>
            </a:extLst>
          </p:cNvPr>
          <p:cNvCxnSpPr>
            <a:cxnSpLocks/>
          </p:cNvCxnSpPr>
          <p:nvPr/>
        </p:nvCxnSpPr>
        <p:spPr>
          <a:xfrm>
            <a:off x="2263297" y="2366647"/>
            <a:ext cx="372079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AD8EEA1-5CFD-8D8C-F248-316B8B727032}"/>
              </a:ext>
            </a:extLst>
          </p:cNvPr>
          <p:cNvSpPr txBox="1"/>
          <p:nvPr/>
        </p:nvSpPr>
        <p:spPr>
          <a:xfrm>
            <a:off x="6467526" y="1730464"/>
            <a:ext cx="48862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System.Collections</a:t>
            </a:r>
            <a:r>
              <a:rPr lang="en-US" altLang="ko-KR" sz="24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추가</a:t>
            </a:r>
            <a:endParaRPr lang="en-US" altLang="ko-KR" sz="2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en-US" altLang="ko-KR" sz="2400" dirty="0" err="1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System.Collections.Generic</a:t>
            </a:r>
            <a:r>
              <a:rPr lang="en-US" altLang="ko-KR" sz="2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sz="2400" dirty="0" smtClean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추가</a:t>
            </a:r>
            <a:endParaRPr lang="en-US" altLang="ko-KR" sz="2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endParaRPr lang="en-US" altLang="ko-KR" sz="2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en-US" altLang="ko-KR" sz="240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WinForm</a:t>
            </a:r>
            <a:r>
              <a:rPr lang="ko-KR" altLang="en-US" sz="24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에 기본적으로 추가되어 있음</a:t>
            </a:r>
            <a:endParaRPr lang="en-US" altLang="ko-KR" sz="24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06905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3D1B0-E47D-3500-B816-2CF25782E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컬렉션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E19816-08CB-C9C7-75D5-C91DD8843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(1) </a:t>
            </a:r>
            <a:r>
              <a:rPr lang="ko-KR" altLang="en-US" b="1" dirty="0" err="1">
                <a:solidFill>
                  <a:schemeClr val="accent1"/>
                </a:solidFill>
              </a:rPr>
              <a:t>비제네릭</a:t>
            </a:r>
            <a:r>
              <a:rPr lang="ko-KR" altLang="en-US" b="1" dirty="0">
                <a:solidFill>
                  <a:schemeClr val="accent1"/>
                </a:solidFill>
              </a:rPr>
              <a:t> 컬렉션 </a:t>
            </a:r>
            <a:r>
              <a:rPr lang="en-US" altLang="ko-KR" b="1" dirty="0">
                <a:solidFill>
                  <a:schemeClr val="accent1"/>
                </a:solidFill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</a:rPr>
              <a:t>System.Collections</a:t>
            </a:r>
            <a:r>
              <a:rPr lang="en-US" altLang="ko-KR" b="1" dirty="0">
                <a:solidFill>
                  <a:schemeClr val="accent1"/>
                </a:solidFill>
              </a:rPr>
              <a:t>)</a:t>
            </a:r>
          </a:p>
          <a:p>
            <a:r>
              <a:rPr lang="en-US" altLang="ko-KR" dirty="0" err="1"/>
              <a:t>ArrayList</a:t>
            </a:r>
            <a:r>
              <a:rPr lang="en-US" altLang="ko-KR" dirty="0"/>
              <a:t>, </a:t>
            </a:r>
            <a:r>
              <a:rPr lang="en-US" altLang="ko-KR" dirty="0" err="1"/>
              <a:t>Hashtable</a:t>
            </a:r>
            <a:r>
              <a:rPr lang="en-US" altLang="ko-KR" dirty="0"/>
              <a:t>, Stack, Queue </a:t>
            </a:r>
            <a:r>
              <a:rPr lang="ko-KR" altLang="en-US" dirty="0"/>
              <a:t>등</a:t>
            </a:r>
            <a:endParaRPr lang="en-US" altLang="ko-KR" dirty="0"/>
          </a:p>
          <a:p>
            <a:r>
              <a:rPr lang="ko-KR" altLang="en-US" dirty="0"/>
              <a:t>모든 </a:t>
            </a:r>
            <a:r>
              <a:rPr lang="ko-KR" altLang="en-US" dirty="0" smtClean="0"/>
              <a:t>데이터</a:t>
            </a:r>
            <a:r>
              <a:rPr lang="ko-KR" altLang="en-US" dirty="0"/>
              <a:t>를</a:t>
            </a:r>
            <a:r>
              <a:rPr lang="ko-KR" altLang="en-US" dirty="0" smtClean="0"/>
              <a:t> </a:t>
            </a:r>
            <a:r>
              <a:rPr lang="en-US" altLang="ko-KR" dirty="0" smtClean="0"/>
              <a:t>object </a:t>
            </a:r>
            <a:r>
              <a:rPr lang="ko-KR" altLang="en-US" dirty="0" smtClean="0"/>
              <a:t>타입으로 저장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성능 저하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안전성 ↓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b="1" dirty="0">
                <a:solidFill>
                  <a:schemeClr val="accent1"/>
                </a:solidFill>
              </a:rPr>
              <a:t>(2) </a:t>
            </a:r>
            <a:r>
              <a:rPr lang="ko-KR" altLang="en-US" b="1" dirty="0">
                <a:solidFill>
                  <a:schemeClr val="accent1"/>
                </a:solidFill>
              </a:rPr>
              <a:t>제네릭 컬렉션 </a:t>
            </a:r>
            <a:r>
              <a:rPr lang="en-US" altLang="ko-KR" b="1" dirty="0">
                <a:solidFill>
                  <a:schemeClr val="accent1"/>
                </a:solidFill>
              </a:rPr>
              <a:t>(</a:t>
            </a:r>
            <a:r>
              <a:rPr lang="en-US" altLang="ko-KR" b="1" dirty="0" err="1">
                <a:solidFill>
                  <a:schemeClr val="accent1"/>
                </a:solidFill>
              </a:rPr>
              <a:t>System.Collections.Generic</a:t>
            </a:r>
            <a:r>
              <a:rPr lang="en-US" altLang="ko-KR" b="1" dirty="0" smtClean="0">
                <a:solidFill>
                  <a:schemeClr val="accent1"/>
                </a:solidFill>
              </a:rPr>
              <a:t>)</a:t>
            </a:r>
          </a:p>
          <a:p>
            <a:pPr marL="0" indent="0">
              <a:buNone/>
            </a:pPr>
            <a:r>
              <a:rPr lang="en-US" altLang="ko-KR" dirty="0" smtClean="0"/>
              <a:t>- List&lt;T&gt;, Stack&lt;T&gt;, Queue&lt;T&gt;, Dictionary&lt;&gt;</a:t>
            </a:r>
            <a:endParaRPr lang="en-US" altLang="ko-KR" dirty="0"/>
          </a:p>
          <a:p>
            <a:pPr>
              <a:buFontTx/>
              <a:buChar char="-"/>
            </a:pPr>
            <a:r>
              <a:rPr lang="ko-KR" altLang="en-US" dirty="0" smtClean="0"/>
              <a:t> 형식 안전성 보장 </a:t>
            </a:r>
            <a:r>
              <a:rPr lang="en-US" altLang="ko-KR" dirty="0" smtClean="0"/>
              <a:t>-&gt; </a:t>
            </a:r>
            <a:r>
              <a:rPr lang="ko-KR" altLang="en-US" dirty="0" smtClean="0"/>
              <a:t>컴파일 시점에서 타입 체크 가능</a:t>
            </a:r>
            <a:endParaRPr lang="en-US" altLang="ko-KR" dirty="0" smtClean="0"/>
          </a:p>
          <a:p>
            <a:pPr>
              <a:buFontTx/>
              <a:buChar char="-"/>
            </a:pPr>
            <a:r>
              <a:rPr lang="en-US" altLang="ko-KR" dirty="0" smtClean="0"/>
              <a:t> </a:t>
            </a:r>
            <a:r>
              <a:rPr lang="ko-KR" altLang="en-US" dirty="0" smtClean="0"/>
              <a:t>타입을 지정하고 사용할 수 있음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성능 ↑</a:t>
            </a:r>
            <a:r>
              <a:rPr lang="en-US" altLang="ko-KR" dirty="0" smtClean="0">
                <a:sym typeface="Wingdings" panose="05000000000000000000" pitchFamily="2" charset="2"/>
              </a:rPr>
              <a:t>, </a:t>
            </a:r>
            <a:r>
              <a:rPr lang="ko-KR" altLang="en-US" dirty="0" smtClean="0">
                <a:sym typeface="Wingdings" panose="05000000000000000000" pitchFamily="2" charset="2"/>
              </a:rPr>
              <a:t>코드 안전성 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BDC873-FB55-FC27-9B3A-69E4DB80D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A6061A-90B4-8266-8EC0-118B23EFD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0876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비제네릭</a:t>
            </a:r>
            <a:r>
              <a:rPr lang="ko-KR" altLang="en-US" dirty="0" smtClean="0"/>
              <a:t> 컬렉션 </a:t>
            </a:r>
            <a:r>
              <a:rPr lang="en-US" altLang="ko-KR" dirty="0"/>
              <a:t>- 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크기를 자동으로 조절할 수 있는 배열 형태 컬렉션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074" y="2545080"/>
            <a:ext cx="4887653" cy="3631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138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비제네릭</a:t>
            </a:r>
            <a:r>
              <a:rPr lang="ko-KR" altLang="en-US" dirty="0" smtClean="0"/>
              <a:t> 컬렉션 </a:t>
            </a:r>
            <a:r>
              <a:rPr lang="en-US" altLang="ko-KR" dirty="0"/>
              <a:t>- </a:t>
            </a:r>
            <a:r>
              <a:rPr lang="en-US" altLang="ko-KR" dirty="0" err="1" smtClean="0"/>
              <a:t>ArrayList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ArrayList</a:t>
            </a:r>
            <a:r>
              <a:rPr lang="en-US" altLang="ko-KR" dirty="0" smtClean="0"/>
              <a:t> </a:t>
            </a:r>
            <a:r>
              <a:rPr lang="ko-KR" altLang="en-US" dirty="0" smtClean="0"/>
              <a:t>주요 메서드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306040"/>
              </p:ext>
            </p:extLst>
          </p:nvPr>
        </p:nvGraphicFramePr>
        <p:xfrm>
          <a:off x="838200" y="2355374"/>
          <a:ext cx="10515600" cy="3291840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995253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906003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dirty="0"/>
                        <a:t>메서드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02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Add(object 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요소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08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Insert(index, 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특정 위치에 요소 삽입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1308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Remove(value)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해당 요소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356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err="1"/>
                        <a:t>RemoveAt</a:t>
                      </a:r>
                      <a:r>
                        <a:rPr lang="en-US" dirty="0"/>
                        <a:t>(index)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해당 인덱스의 요소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439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Clear()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전체 요소 삭제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437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Contains(value)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해당 값이 존재하는지 확인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32034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8000"/>
                          </a:solidFill>
                        </a:rPr>
                        <a:t>Sort()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정렬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단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같은 </a:t>
                      </a:r>
                      <a:r>
                        <a:rPr lang="ko-KR" altLang="en-US" dirty="0" err="1"/>
                        <a:t>타입끼리만</a:t>
                      </a:r>
                      <a:r>
                        <a:rPr lang="ko-KR" altLang="en-US" dirty="0"/>
                        <a:t> 가능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639178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rgbClr val="008000"/>
                          </a:solidFill>
                        </a:rPr>
                        <a:t>Reverse()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b="0" dirty="0"/>
                        <a:t>역순 정렬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83721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1691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비제네릭</a:t>
            </a:r>
            <a:r>
              <a:rPr lang="ko-KR" altLang="en-US" dirty="0" smtClean="0"/>
              <a:t> 컬렉션 </a:t>
            </a:r>
            <a:r>
              <a:rPr lang="en-US" altLang="ko-KR" dirty="0"/>
              <a:t>- Stack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BD8AE0-CA49-7C14-67F9-461A88E8B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4325" y="2439137"/>
            <a:ext cx="3195748" cy="278901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E7D3C8-52B7-2EA3-82C1-8809DB4F1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325563"/>
            <a:ext cx="5387580" cy="47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370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비제네릭</a:t>
            </a:r>
            <a:r>
              <a:rPr lang="ko-KR" altLang="en-US" dirty="0" smtClean="0"/>
              <a:t> 컬렉션 </a:t>
            </a:r>
            <a:r>
              <a:rPr lang="en-US" altLang="ko-KR" dirty="0"/>
              <a:t>- </a:t>
            </a:r>
            <a:r>
              <a:rPr lang="en-US" altLang="ko-KR" dirty="0" smtClean="0"/>
              <a:t>Stack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888547-14CF-861B-3CE4-250AC2830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Stack </a:t>
            </a:r>
            <a:r>
              <a:rPr lang="ko-KR" altLang="en-US" dirty="0" smtClean="0"/>
              <a:t>주요 메서드</a:t>
            </a:r>
            <a:endParaRPr lang="en-US" altLang="ko-KR" dirty="0" smtClean="0"/>
          </a:p>
          <a:p>
            <a:pPr marL="0" indent="0">
              <a:buNone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518691"/>
              </p:ext>
            </p:extLst>
          </p:nvPr>
        </p:nvGraphicFramePr>
        <p:xfrm>
          <a:off x="838200" y="2743202"/>
          <a:ext cx="10515600" cy="2591424"/>
        </p:xfrm>
        <a:graphic>
          <a:graphicData uri="http://schemas.openxmlformats.org/drawingml/2006/table">
            <a:tbl>
              <a:tblPr firstRow="1">
                <a:tableStyleId>{616DA210-FB5B-4158-B5E0-FEB733F419BA}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39952532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990600396"/>
                    </a:ext>
                  </a:extLst>
                </a:gridCol>
              </a:tblGrid>
              <a:tr h="431904">
                <a:tc>
                  <a:txBody>
                    <a:bodyPr/>
                    <a:lstStyle/>
                    <a:p>
                      <a:r>
                        <a:rPr lang="ko-KR" altLang="en-US" dirty="0"/>
                        <a:t>메서드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설명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7702839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 dirty="0"/>
                        <a:t>Push(object)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스택의 맨 위에 데이터 추가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008084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 dirty="0"/>
                        <a:t>Pop()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맨 위 데이터를 꺼내고 제거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1130822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/>
                        <a:t>Peek()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맨 위 데이터를 꺼내되 제거하지 않음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47356926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/>
                        <a:t>Clear()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/>
                        <a:t>스택 초기화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6439374"/>
                  </a:ext>
                </a:extLst>
              </a:tr>
              <a:tr h="431904">
                <a:tc>
                  <a:txBody>
                    <a:bodyPr/>
                    <a:lstStyle/>
                    <a:p>
                      <a:r>
                        <a:rPr lang="en-US" dirty="0"/>
                        <a:t>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스택에 들어있는 요소 개수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4437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4917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B7821E-DC4C-45DC-A474-CA92F6F13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비제네릭</a:t>
            </a:r>
            <a:r>
              <a:rPr lang="ko-KR" altLang="en-US" dirty="0"/>
              <a:t> </a:t>
            </a:r>
            <a:r>
              <a:rPr lang="ko-KR" altLang="en-US" dirty="0" smtClean="0"/>
              <a:t>컬렉션 </a:t>
            </a:r>
            <a:r>
              <a:rPr lang="en-US" altLang="ko-KR" dirty="0"/>
              <a:t>- Queue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8A1EA9-DFE9-7E47-05B2-8EE5908A9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2025-05-15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B40147-9B50-FEC1-F1C8-9760DCD1D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E018822-567A-F28C-2209-97DD7E61D7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033" y="1383030"/>
            <a:ext cx="5906857" cy="452559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29B54A4-A4F7-9C79-FE15-B85DF93929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7948" y="2692808"/>
            <a:ext cx="2637634" cy="21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8810"/>
      </p:ext>
    </p:extLst>
  </p:cSld>
  <p:clrMapOvr>
    <a:masterClrMapping/>
  </p:clrMapOvr>
</p:sld>
</file>

<file path=ppt/theme/theme1.xml><?xml version="1.0" encoding="utf-8"?>
<a:theme xmlns:a="http://schemas.openxmlformats.org/drawingml/2006/main" name="1_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>
            <a:latin typeface="Pretendard SemiBold" panose="02000703000000020004" pitchFamily="2" charset="-127"/>
            <a:ea typeface="Pretendard SemiBold" panose="02000703000000020004" pitchFamily="2" charset="-127"/>
            <a:cs typeface="Pretendard SemiBold" panose="02000703000000020004" pitchFamily="2" charset="-12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8908</TotalTime>
  <Words>912</Words>
  <Application>Microsoft Office PowerPoint</Application>
  <PresentationFormat>와이드스크린</PresentationFormat>
  <Paragraphs>239</Paragraphs>
  <Slides>18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Arial</vt:lpstr>
      <vt:lpstr>Pretendard SemiBold</vt:lpstr>
      <vt:lpstr>Pretendard Black</vt:lpstr>
      <vt:lpstr>AppleSDGothicNeoB00</vt:lpstr>
      <vt:lpstr>Wingdings</vt:lpstr>
      <vt:lpstr>맑은 고딕</vt:lpstr>
      <vt:lpstr>Pretendard GOV</vt:lpstr>
      <vt:lpstr>AppleSDGothicNeoH00</vt:lpstr>
      <vt:lpstr>1_코딩온템플릿</vt:lpstr>
      <vt:lpstr>컬렉션</vt:lpstr>
      <vt:lpstr>컬렉션</vt:lpstr>
      <vt:lpstr>컬렉션</vt:lpstr>
      <vt:lpstr>컬렉션</vt:lpstr>
      <vt:lpstr>비제네릭 컬렉션 - ArrayList</vt:lpstr>
      <vt:lpstr>비제네릭 컬렉션 - ArrayList</vt:lpstr>
      <vt:lpstr>비제네릭 컬렉션 - Stack</vt:lpstr>
      <vt:lpstr>비제네릭 컬렉션 - Stack</vt:lpstr>
      <vt:lpstr>비제네릭 컬렉션 - Queue</vt:lpstr>
      <vt:lpstr>비제네릭 컬렉션 - Queue</vt:lpstr>
      <vt:lpstr>비제네릭 컬렉션 - Hashtable</vt:lpstr>
      <vt:lpstr>비제네릭 컬렉션 - Hashtable</vt:lpstr>
      <vt:lpstr>제네릭 컬렉션</vt:lpstr>
      <vt:lpstr>제네릭 컬렉션 - Stack, List</vt:lpstr>
      <vt:lpstr>제네릭 컬렉션 - Dictionary</vt:lpstr>
      <vt:lpstr>제네릭 컬렉션 - Dictionary</vt:lpstr>
      <vt:lpstr>제네릭 컬렉션 - Dictionary</vt:lpstr>
      <vt:lpstr>실습. 제네릭 딕셔너리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1464</cp:revision>
  <dcterms:created xsi:type="dcterms:W3CDTF">2022-06-26T11:10:22Z</dcterms:created>
  <dcterms:modified xsi:type="dcterms:W3CDTF">2025-05-14T18:38:27Z</dcterms:modified>
</cp:coreProperties>
</file>