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5"/>
  </p:notesMasterIdLst>
  <p:sldIdLst>
    <p:sldId id="838" r:id="rId2"/>
    <p:sldId id="839" r:id="rId3"/>
    <p:sldId id="773" r:id="rId4"/>
    <p:sldId id="836" r:id="rId5"/>
    <p:sldId id="833" r:id="rId6"/>
    <p:sldId id="774" r:id="rId7"/>
    <p:sldId id="775" r:id="rId8"/>
    <p:sldId id="767" r:id="rId9"/>
    <p:sldId id="841" r:id="rId10"/>
    <p:sldId id="842" r:id="rId11"/>
    <p:sldId id="768" r:id="rId12"/>
    <p:sldId id="769" r:id="rId13"/>
    <p:sldId id="843" r:id="rId14"/>
  </p:sldIdLst>
  <p:sldSz cx="12192000" cy="6858000"/>
  <p:notesSz cx="6858000" cy="9144000"/>
  <p:embeddedFontLst>
    <p:embeddedFont>
      <p:font typeface="Pretendard SemiBold" panose="02000703000000020004" pitchFamily="2" charset="-127"/>
      <p:bold r:id="rId16"/>
    </p:embeddedFont>
    <p:embeddedFont>
      <p:font typeface="맑은 고딕" panose="020B0503020000020004" pitchFamily="50" charset="-127"/>
      <p:regular r:id="rId17"/>
      <p:bold r:id="rId18"/>
    </p:embeddedFont>
    <p:embeddedFont>
      <p:font typeface="AppleSDGothicNeoB00" panose="020B0600000101010101" charset="-127"/>
      <p:regular r:id="rId19"/>
    </p:embeddedFont>
    <p:embeddedFont>
      <p:font typeface="AppleSDGothicNeoH00" panose="020B0600000101010101" charset="-127"/>
      <p:regular r:id="rId20"/>
    </p:embeddedFont>
    <p:embeddedFont>
      <p:font typeface="Pretendard" panose="02000503000000020004" pitchFamily="2" charset="-127"/>
      <p:regular r:id="rId21"/>
      <p:bold r:id="rId22"/>
    </p:embeddedFont>
    <p:embeddedFont>
      <p:font typeface="Pretendard GOV" panose="020B0600000101010101" charset="-127"/>
      <p:regular r:id="rId23"/>
      <p:bold r:id="rId24"/>
    </p:embeddedFont>
    <p:embeddedFont>
      <p:font typeface="Pretendard Black" panose="02000A03000000020004" pitchFamily="2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846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3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7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버튼 클릭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마우스 오버 발생하면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등록된 메서드들이 실행됨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Event Subscriber</a:t>
            </a:r>
            <a:r>
              <a:rPr lang="ko-KR" altLang="en-US" b="1" dirty="0" smtClean="0"/>
              <a:t>란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이벤트가 발생했을 때 호출되는 함수들</a:t>
            </a:r>
          </a:p>
          <a:p>
            <a:r>
              <a:rPr lang="ko-KR" altLang="en-US" b="1" dirty="0" smtClean="0"/>
              <a:t>즉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이벤트에 연결</a:t>
            </a:r>
            <a:r>
              <a:rPr lang="en-US" altLang="ko-KR" b="1" dirty="0" smtClean="0"/>
              <a:t>(+=)</a:t>
            </a:r>
            <a:r>
              <a:rPr lang="ko-KR" altLang="en-US" b="1" dirty="0" smtClean="0"/>
              <a:t>된 메서드들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dirty="0" smtClean="0"/>
              <a:t>이벤트는 내부적으로 </a:t>
            </a:r>
            <a:r>
              <a:rPr lang="en-US" altLang="ko-KR" b="1" dirty="0" smtClean="0"/>
              <a:t>delegate </a:t>
            </a:r>
            <a:r>
              <a:rPr lang="ko-KR" altLang="en-US" b="1" dirty="0" smtClean="0"/>
              <a:t>기반으로 구현</a:t>
            </a:r>
            <a:r>
              <a:rPr lang="ko-KR" altLang="en-US" dirty="0" smtClean="0"/>
              <a:t>됩니다</a:t>
            </a:r>
            <a:br>
              <a:rPr lang="ko-KR" altLang="en-US" dirty="0" smtClean="0"/>
            </a:br>
            <a:r>
              <a:rPr lang="ko-KR" altLang="en-US" dirty="0" smtClean="0"/>
              <a:t>즉</a:t>
            </a:r>
            <a:r>
              <a:rPr lang="en-US" altLang="ko-KR" dirty="0" smtClean="0"/>
              <a:t>, event</a:t>
            </a:r>
            <a:r>
              <a:rPr lang="ko-KR" altLang="en-US" dirty="0" smtClean="0"/>
              <a:t>는 사실상 </a:t>
            </a:r>
            <a:r>
              <a:rPr lang="ko-KR" altLang="en-US" b="1" dirty="0" smtClean="0"/>
              <a:t>델리게이트의 확장 개념</a:t>
            </a:r>
            <a:r>
              <a:rPr lang="ko-KR" altLang="en-US" dirty="0" smtClean="0"/>
              <a:t>입니다</a:t>
            </a:r>
            <a:endParaRPr lang="en-US" altLang="ko-KR" dirty="0" smtClean="0"/>
          </a:p>
          <a:p>
            <a:r>
              <a:rPr lang="ko-KR" altLang="en-US" dirty="0" smtClean="0"/>
              <a:t>→ 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직접 실행할 수 없고</a:t>
            </a:r>
            <a:r>
              <a:rPr lang="en-US" altLang="ko-KR" dirty="0" smtClean="0"/>
              <a:t>, +=/-=</a:t>
            </a:r>
            <a:r>
              <a:rPr lang="ko-KR" altLang="en-US" dirty="0" smtClean="0"/>
              <a:t>만 허용됨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EventHandler</a:t>
            </a:r>
            <a:endParaRPr lang="en-US" altLang="ko-KR" dirty="0" smtClean="0"/>
          </a:p>
          <a:p>
            <a:r>
              <a:rPr lang="ko-KR" altLang="en-US" dirty="0" smtClean="0"/>
              <a:t>이벤트를 위한 표준 </a:t>
            </a:r>
            <a:r>
              <a:rPr lang="en-US" altLang="ko-KR" dirty="0" smtClean="0"/>
              <a:t>delegate </a:t>
            </a:r>
            <a:r>
              <a:rPr lang="ko-KR" altLang="en-US" dirty="0" smtClean="0"/>
              <a:t>형식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주로 클래스 내부 선언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외부 호출을 막고 안전하게 사용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안전하게 감싼 </a:t>
            </a:r>
            <a:r>
              <a:rPr lang="ko-KR" altLang="en-US" dirty="0" err="1" smtClean="0"/>
              <a:t>델리게이트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MyButton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정의하고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발생시키는 역할</a:t>
            </a:r>
            <a:endParaRPr lang="en-US" altLang="ko-KR" dirty="0" smtClean="0"/>
          </a:p>
          <a:p>
            <a:r>
              <a:rPr lang="en-US" altLang="ko-KR" dirty="0" err="1" smtClean="0"/>
              <a:t>FormEvent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이벤트를 구독</a:t>
            </a:r>
            <a:r>
              <a:rPr lang="en-US" altLang="ko-KR" dirty="0" smtClean="0"/>
              <a:t>(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)</a:t>
            </a:r>
            <a:r>
              <a:rPr lang="ko-KR" altLang="en-US" dirty="0" smtClean="0"/>
              <a:t>하고 실행 결과를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public event </a:t>
            </a:r>
            <a:r>
              <a:rPr lang="en-US" altLang="ko-KR" dirty="0" err="1" smtClean="0"/>
              <a:t>EventHandler</a:t>
            </a:r>
            <a:r>
              <a:rPr lang="en-US" altLang="ko-KR" dirty="0" smtClean="0"/>
              <a:t> Click;</a:t>
            </a:r>
            <a:r>
              <a:rPr lang="ko-KR" altLang="en-US" dirty="0" smtClean="0"/>
              <a:t>이벤트 선언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델리게이트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 smtClean="0"/>
              <a:t>this.Click</a:t>
            </a:r>
            <a:r>
              <a:rPr lang="en-US" altLang="ko-KR" dirty="0" smtClean="0"/>
              <a:t>(this, </a:t>
            </a:r>
            <a:r>
              <a:rPr lang="en-US" altLang="ko-KR" dirty="0" err="1" smtClean="0"/>
              <a:t>EventArgs.Empty</a:t>
            </a:r>
            <a:r>
              <a:rPr lang="en-US" altLang="ko-KR" dirty="0" smtClean="0"/>
              <a:t>);</a:t>
            </a:r>
            <a:r>
              <a:rPr lang="ko-KR" altLang="en-US" dirty="0" smtClean="0"/>
              <a:t>이벤트 발생시킴 → 등록된 메서드들이 실행됨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그럼 </a:t>
            </a:r>
            <a:r>
              <a:rPr lang="en-US" altLang="ko-KR" b="1" dirty="0" err="1" smtClean="0"/>
              <a:t>EventHandler</a:t>
            </a:r>
            <a:r>
              <a:rPr lang="ko-KR" altLang="en-US" b="1" dirty="0" smtClean="0"/>
              <a:t>가 뭐냐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.NET</a:t>
            </a:r>
            <a:r>
              <a:rPr lang="ko-KR" altLang="en-US" dirty="0" smtClean="0"/>
              <a:t>에서 미리 정의된 </a:t>
            </a:r>
            <a:r>
              <a:rPr lang="ko-KR" altLang="en-US" b="1" dirty="0" err="1" smtClean="0"/>
              <a:t>델리게이트</a:t>
            </a:r>
            <a:r>
              <a:rPr lang="ko-KR" altLang="en-US" b="1" dirty="0" smtClean="0"/>
              <a:t> 타입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object sender: </a:t>
            </a:r>
            <a:r>
              <a:rPr lang="ko-KR" altLang="en-US" dirty="0" smtClean="0"/>
              <a:t>이벤트를 발생시킨 객체 </a:t>
            </a:r>
            <a:r>
              <a:rPr lang="en-US" altLang="ko-KR" dirty="0" smtClean="0"/>
              <a:t>(ex. button1)</a:t>
            </a:r>
          </a:p>
          <a:p>
            <a:r>
              <a:rPr lang="en-US" altLang="ko-KR" dirty="0" err="1" smtClean="0"/>
              <a:t>EventArgs</a:t>
            </a:r>
            <a:r>
              <a:rPr lang="en-US" altLang="ko-KR" dirty="0" smtClean="0"/>
              <a:t> e: </a:t>
            </a:r>
            <a:r>
              <a:rPr lang="ko-KR" altLang="en-US" dirty="0" smtClean="0"/>
              <a:t>이벤트에 대한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기본형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EventArgs.Empty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&lt;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button.Click</a:t>
            </a:r>
            <a:r>
              <a:rPr lang="en-US" altLang="ko-KR" dirty="0" smtClean="0"/>
              <a:t> += ...</a:t>
            </a:r>
            <a:r>
              <a:rPr lang="ko-KR" altLang="en-US" dirty="0" smtClean="0"/>
              <a:t>이벤트에 </a:t>
            </a:r>
            <a:r>
              <a:rPr lang="ko-KR" altLang="en-US" dirty="0" err="1" smtClean="0"/>
              <a:t>핸들러</a:t>
            </a:r>
            <a:r>
              <a:rPr lang="ko-KR" altLang="en-US" dirty="0" smtClean="0"/>
              <a:t> 메서드를 등록</a:t>
            </a:r>
            <a:endParaRPr lang="en-US" altLang="ko-KR" dirty="0" smtClean="0"/>
          </a:p>
          <a:p>
            <a:r>
              <a:rPr lang="en-US" altLang="ko-KR" dirty="0" err="1" smtClean="0"/>
              <a:t>MouseButtonDown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내부에서 </a:t>
            </a:r>
            <a:r>
              <a:rPr lang="en-US" altLang="ko-KR" dirty="0" smtClean="0"/>
              <a:t>Click </a:t>
            </a:r>
            <a:r>
              <a:rPr lang="ko-KR" altLang="en-US" dirty="0" smtClean="0"/>
              <a:t>이벤트를 호출함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이벤트에 등록되는 함수는 반드시 </a:t>
            </a:r>
            <a:r>
              <a:rPr lang="en-US" altLang="ko-KR" b="1" dirty="0" smtClean="0"/>
              <a:t>object sender, </a:t>
            </a:r>
            <a:r>
              <a:rPr lang="en-US" altLang="ko-KR" b="1" dirty="0" err="1" smtClean="0"/>
              <a:t>EventArgs</a:t>
            </a:r>
            <a:r>
              <a:rPr lang="en-US" altLang="ko-KR" b="1" dirty="0" smtClean="0"/>
              <a:t> e</a:t>
            </a:r>
            <a:r>
              <a:rPr lang="ko-KR" altLang="en-US" dirty="0" smtClean="0"/>
              <a:t> 형식을 따라야 함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EventHandler</a:t>
            </a:r>
            <a:r>
              <a:rPr lang="en-US" altLang="ko-KR" dirty="0" smtClean="0"/>
              <a:t>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31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Invoke()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델리게이트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(delegate)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참조하고 있는 메서드를 실행시키는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434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변수명이</a:t>
            </a:r>
            <a:r>
              <a:rPr lang="ko-KR" altLang="en-US" dirty="0" smtClean="0"/>
              <a:t> 변수 주소를 참조해서 변수 값을 출력 하듯이</a:t>
            </a:r>
            <a:endParaRPr lang="en-US" altLang="ko-KR" dirty="0" smtClean="0"/>
          </a:p>
          <a:p>
            <a:r>
              <a:rPr lang="ko-KR" altLang="en-US" dirty="0" smtClean="0"/>
              <a:t>델리게이트도 마찬가지 메서드</a:t>
            </a:r>
            <a:r>
              <a:rPr lang="ko-KR" altLang="en-US" baseline="0" dirty="0" smtClean="0"/>
              <a:t> 주소를 참조해서 메서드를 실행시키는 것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722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 또한 제거하는게 </a:t>
            </a:r>
            <a:r>
              <a:rPr lang="ko-KR" altLang="en-US" dirty="0" err="1" smtClean="0"/>
              <a:t>좋아보임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BAB6-F1B4-034E-371A-49A89E15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A258F-E511-8BCD-7EF1-BD8AF093A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287756-E7B7-A217-9008-95774C750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D20FC-3E1B-B3B4-8450-FEDC8369A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1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6A6AA-DEA8-0BF8-DE2C-52A7283C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626C0-4D92-00E2-665E-E2C2CB2AC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66F3C-F212-233E-362B-2BE832DF8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이건 멀티 스레드 부분에 추가 하는게 </a:t>
            </a:r>
            <a:r>
              <a:rPr lang="ko-KR" altLang="en-US" dirty="0" err="1" smtClean="0"/>
              <a:t>좋아보임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DB4C8-ACF9-C8C7-BCBD-81EAECF59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2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0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7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10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9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1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28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82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39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45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8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8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Delegate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8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Delegate &amp; </a:t>
            </a:r>
            <a:r>
              <a:rPr lang="ko-KR" altLang="en-US" dirty="0" smtClean="0">
                <a:solidFill>
                  <a:srgbClr val="00B050"/>
                </a:solidFill>
              </a:rPr>
              <a:t>제네릭컬렉션 </a:t>
            </a:r>
            <a:r>
              <a:rPr lang="en-US" altLang="ko-KR" dirty="0" smtClean="0">
                <a:solidFill>
                  <a:srgbClr val="00B050"/>
                </a:solidFill>
              </a:rPr>
              <a:t>&amp; </a:t>
            </a:r>
            <a:r>
              <a:rPr lang="ko-KR" altLang="en-US" dirty="0" err="1" smtClean="0">
                <a:solidFill>
                  <a:srgbClr val="00B050"/>
                </a:solidFill>
              </a:rPr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main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제네릭 컬렉션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(List&lt;T&gt;)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이용하여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이상의 임의의 제품 객체 추가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구현한 정적 메서드 활용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</a:t>
            </a: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가격이 </a:t>
            </a:r>
            <a:r>
              <a:rPr lang="en-US" altLang="ko-KR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 이상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제품만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필터링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카테고리가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＂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가구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＂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제품만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필터링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결과를 출력 후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 결과 및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Repo. Slack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댓글로 업로드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752" y="4752451"/>
            <a:ext cx="3230078" cy="1737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1188" y="5447108"/>
            <a:ext cx="178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&lt;</a:t>
            </a:r>
            <a:r>
              <a:rPr lang="ko-KR" altLang="en-US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결과화면</a:t>
            </a:r>
            <a:r>
              <a:rPr lang="ko-KR" altLang="en-US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예시</a:t>
            </a:r>
            <a:r>
              <a:rPr lang="en-US" altLang="ko-KR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&gt;</a:t>
            </a:r>
            <a:endParaRPr lang="ko-KR" altLang="en-US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3292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E934A-9A1D-744C-BF82-86AB9F46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0992" cy="4351338"/>
          </a:xfrm>
        </p:spPr>
        <p:txBody>
          <a:bodyPr/>
          <a:lstStyle/>
          <a:p>
            <a:r>
              <a:rPr lang="ko-KR" altLang="en-US" dirty="0"/>
              <a:t>특정 알림</a:t>
            </a:r>
            <a:r>
              <a:rPr lang="en-US" altLang="ko-KR" dirty="0"/>
              <a:t>(Event)</a:t>
            </a:r>
            <a:r>
              <a:rPr lang="ko-KR" altLang="en-US" dirty="0"/>
              <a:t>을 설정하여</a:t>
            </a:r>
            <a:r>
              <a:rPr lang="en-US" altLang="ko-KR" dirty="0"/>
              <a:t>, </a:t>
            </a:r>
            <a:r>
              <a:rPr lang="ko-KR" altLang="en-US" dirty="0"/>
              <a:t>해당 알림이 발생하면 연관된 모든 메소드</a:t>
            </a:r>
            <a:r>
              <a:rPr lang="en-US" altLang="ko-KR" dirty="0"/>
              <a:t>(Event Subscriber)</a:t>
            </a:r>
            <a:r>
              <a:rPr lang="ko-KR" altLang="en-US" dirty="0"/>
              <a:t>가 일괄적으로 실행</a:t>
            </a:r>
            <a:endParaRPr lang="en-US" altLang="ko-KR" dirty="0"/>
          </a:p>
          <a:p>
            <a:pPr lvl="1"/>
            <a:r>
              <a:rPr lang="ko-KR" altLang="en-US" dirty="0"/>
              <a:t>특수한 형태의 </a:t>
            </a:r>
            <a:r>
              <a:rPr lang="en-US" altLang="ko-KR" dirty="0"/>
              <a:t>delegate</a:t>
            </a:r>
            <a:r>
              <a:rPr lang="ko-KR" altLang="en-US" dirty="0"/>
              <a:t>라고 할 수 있음</a:t>
            </a:r>
            <a:endParaRPr lang="en-US" altLang="ko-KR" dirty="0"/>
          </a:p>
          <a:p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라는 객체가 </a:t>
            </a:r>
            <a:r>
              <a:rPr lang="en-US" altLang="ko-KR" dirty="0"/>
              <a:t>delegate</a:t>
            </a:r>
            <a:r>
              <a:rPr lang="ko-KR" altLang="en-US" dirty="0"/>
              <a:t>의 역할을 수행</a:t>
            </a:r>
            <a:endParaRPr lang="en-US" altLang="ko-KR" dirty="0"/>
          </a:p>
          <a:p>
            <a:r>
              <a:rPr lang="en-US" altLang="ko-KR" dirty="0"/>
              <a:t>delegate</a:t>
            </a:r>
            <a:r>
              <a:rPr lang="ko-KR" altLang="en-US" dirty="0"/>
              <a:t>와 다르게 주로 클래스 내부에 선언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en-US" altLang="ko-KR" dirty="0"/>
              <a:t>, WPF </a:t>
            </a:r>
            <a:r>
              <a:rPr lang="ko-KR" altLang="en-US" dirty="0"/>
              <a:t>등에서</a:t>
            </a:r>
            <a:r>
              <a:rPr lang="en-US" altLang="ko-KR" dirty="0"/>
              <a:t> </a:t>
            </a:r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마우스 오버</a:t>
            </a:r>
            <a:r>
              <a:rPr lang="en-US" altLang="ko-KR" dirty="0"/>
              <a:t>, </a:t>
            </a:r>
            <a:r>
              <a:rPr lang="ko-KR" altLang="en-US" dirty="0"/>
              <a:t>마우스 아웃</a:t>
            </a:r>
            <a:r>
              <a:rPr lang="en-US" altLang="ko-KR" dirty="0"/>
              <a:t>, </a:t>
            </a:r>
            <a:r>
              <a:rPr lang="ko-KR" altLang="en-US" dirty="0"/>
              <a:t>키보드 입력 등 모두 </a:t>
            </a:r>
            <a:r>
              <a:rPr lang="en-US" altLang="ko-KR" dirty="0"/>
              <a:t>Event</a:t>
            </a:r>
            <a:r>
              <a:rPr lang="ko-KR" altLang="en-US" dirty="0"/>
              <a:t>에 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8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46475F9-AAAA-20E0-758D-1A9AD824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4411" y="1690688"/>
            <a:ext cx="4282257" cy="264035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EE880C-2793-BBB6-A2A7-422568FD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59"/>
          <a:stretch/>
        </p:blipFill>
        <p:spPr>
          <a:xfrm>
            <a:off x="5595896" y="1690688"/>
            <a:ext cx="5478676" cy="46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smtClean="0">
                <a:solidFill>
                  <a:srgbClr val="00B050"/>
                </a:solidFill>
              </a:rPr>
              <a:t>Delegate &amp; Event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4DAB44-D872-E5F7-0E82-6712DBBB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사용하여 </a:t>
            </a:r>
            <a:r>
              <a:rPr lang="en-US" altLang="ko-KR" dirty="0"/>
              <a:t>Event </a:t>
            </a:r>
            <a:r>
              <a:rPr lang="ko-KR" altLang="en-US" dirty="0"/>
              <a:t>시스템을 구현하기</a:t>
            </a:r>
            <a:endParaRPr lang="en-US" altLang="ko-KR" dirty="0"/>
          </a:p>
          <a:p>
            <a:r>
              <a:rPr lang="en-US" altLang="ko-KR" b="1" dirty="0" err="1">
                <a:solidFill>
                  <a:schemeClr val="accent1"/>
                </a:solidFill>
              </a:rPr>
              <a:t>EventDelegate</a:t>
            </a:r>
            <a:r>
              <a:rPr lang="ko-KR" altLang="en-US" dirty="0"/>
              <a:t>라는 이름의 </a:t>
            </a:r>
            <a:r>
              <a:rPr lang="en-US" altLang="ko-KR" dirty="0"/>
              <a:t>delegate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Event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1"/>
                </a:solidFill>
              </a:rPr>
              <a:t>EventDelegate</a:t>
            </a:r>
            <a:r>
              <a:rPr lang="ko-KR" altLang="en-US" dirty="0"/>
              <a:t>가 각각 </a:t>
            </a:r>
            <a:r>
              <a:rPr lang="en-US" altLang="ko-KR" dirty="0"/>
              <a:t>Key, Value</a:t>
            </a:r>
            <a:r>
              <a:rPr lang="ko-KR" altLang="en-US" dirty="0"/>
              <a:t>로 된 </a:t>
            </a:r>
            <a:r>
              <a:rPr lang="en-US" altLang="ko-KR" dirty="0"/>
              <a:t>Dictionary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등록 </a:t>
            </a:r>
            <a:r>
              <a:rPr lang="ko-KR" altLang="en-US" dirty="0" err="1" smtClean="0"/>
              <a:t>메소드에서는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Dictionary</a:t>
            </a:r>
            <a:r>
              <a:rPr lang="ko-KR" altLang="en-US" dirty="0" smtClean="0"/>
              <a:t>에 이벤트를 추가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</a:t>
            </a:r>
            <a:r>
              <a:rPr lang="ko-KR" altLang="en-US" dirty="0"/>
              <a:t>삭제 메소드에서는 </a:t>
            </a:r>
            <a:r>
              <a:rPr lang="en-US" altLang="ko-KR" dirty="0"/>
              <a:t>Dictionary</a:t>
            </a:r>
            <a:r>
              <a:rPr lang="ko-KR" altLang="en-US" dirty="0"/>
              <a:t>에서 이벤트를 제거</a:t>
            </a:r>
            <a:endParaRPr lang="en-US" altLang="ko-KR" dirty="0"/>
          </a:p>
          <a:p>
            <a:pPr lvl="1"/>
            <a:r>
              <a:rPr lang="ko-KR" altLang="en-US" dirty="0"/>
              <a:t>이벤트 실행 메소드에서는 </a:t>
            </a:r>
            <a:r>
              <a:rPr lang="en-US" altLang="ko-KR" dirty="0"/>
              <a:t>Dictionary </a:t>
            </a:r>
            <a:r>
              <a:rPr lang="ko-KR" altLang="en-US" dirty="0"/>
              <a:t>안에 있는 이벤트를 선택하여 </a:t>
            </a:r>
            <a:r>
              <a:rPr lang="en-US" altLang="ko-KR" dirty="0"/>
              <a:t>Invoke()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에서 </a:t>
            </a:r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클래스의 인스턴스를 생성하고 </a:t>
            </a:r>
            <a:r>
              <a:rPr lang="en-US" altLang="ko-KR" dirty="0"/>
              <a:t>Form</a:t>
            </a:r>
            <a:r>
              <a:rPr lang="ko-KR" altLang="en-US" dirty="0"/>
              <a:t>의 메소드들을 이름과 함께 </a:t>
            </a:r>
            <a:r>
              <a:rPr lang="en-US" altLang="ko-KR" dirty="0" err="1"/>
              <a:t>EventManager</a:t>
            </a:r>
            <a:r>
              <a:rPr lang="ko-KR" altLang="en-US" dirty="0"/>
              <a:t>에 등록</a:t>
            </a:r>
            <a:endParaRPr lang="en-US" altLang="ko-KR" dirty="0"/>
          </a:p>
          <a:p>
            <a:r>
              <a:rPr lang="en-US" altLang="ko-KR" dirty="0"/>
              <a:t>Push</a:t>
            </a:r>
            <a:r>
              <a:rPr lang="ko-KR" altLang="en-US" dirty="0"/>
              <a:t> 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65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Delegate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메서드에 대한 참조를 저장할 수 있는 형식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+mn-ea"/>
              </a:rPr>
              <a:t>함수를 </a:t>
            </a:r>
            <a:r>
              <a:rPr lang="ko-KR" altLang="en-US" dirty="0">
                <a:latin typeface="+mn-ea"/>
              </a:rPr>
              <a:t>대신 실행해 주는 객체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간접 실행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변수처럼 배열로 선언하거나 매개변수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함수의 입력 값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활용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입력 값으로 받은 함수를 실행하는 것을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Callback</a:t>
            </a:r>
            <a:r>
              <a:rPr lang="ko-KR" altLang="en-US" dirty="0">
                <a:latin typeface="+mn-ea"/>
              </a:rPr>
              <a:t> 이라고 </a:t>
            </a:r>
            <a:r>
              <a:rPr lang="ko-KR" altLang="en-US" dirty="0" smtClean="0">
                <a:latin typeface="+mn-ea"/>
              </a:rPr>
              <a:t>함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Delegate</a:t>
            </a:r>
            <a:r>
              <a:rPr lang="ko-KR" altLang="en-US" dirty="0">
                <a:latin typeface="+mn-ea"/>
              </a:rPr>
              <a:t>의 입출력 </a:t>
            </a:r>
            <a:r>
              <a:rPr lang="ko-KR" altLang="en-US" dirty="0" err="1">
                <a:latin typeface="+mn-ea"/>
              </a:rPr>
              <a:t>자료형과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의 것이 같아야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4E45D-59A7-132A-2CCD-4A314D0B6565}"/>
              </a:ext>
            </a:extLst>
          </p:cNvPr>
          <p:cNvSpPr/>
          <p:nvPr/>
        </p:nvSpPr>
        <p:spPr>
          <a:xfrm>
            <a:off x="2743200" y="5274920"/>
            <a:ext cx="1890583" cy="902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9D1CB-5CE7-7AC4-7EA3-F9F7CCD05961}"/>
              </a:ext>
            </a:extLst>
          </p:cNvPr>
          <p:cNvSpPr txBox="1"/>
          <p:nvPr/>
        </p:nvSpPr>
        <p:spPr>
          <a:xfrm>
            <a:off x="2036105" y="6242168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 void </a:t>
            </a:r>
            <a:r>
              <a:rPr lang="en-US" altLang="ko-KR" dirty="0" err="1"/>
              <a:t>myDelegate</a:t>
            </a:r>
            <a:r>
              <a:rPr lang="en-US" altLang="ko-KR" dirty="0"/>
              <a:t>(int 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5D83D4-13FB-0EEE-C069-9C4750CC9575}"/>
              </a:ext>
            </a:extLst>
          </p:cNvPr>
          <p:cNvSpPr/>
          <p:nvPr/>
        </p:nvSpPr>
        <p:spPr>
          <a:xfrm>
            <a:off x="6948616" y="4838054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Method1(int a)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DD70DE-EC07-1B77-82C2-082D7D5F56CB}"/>
              </a:ext>
            </a:extLst>
          </p:cNvPr>
          <p:cNvSpPr/>
          <p:nvPr/>
        </p:nvSpPr>
        <p:spPr>
          <a:xfrm>
            <a:off x="6948615" y="5496479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Method2(int 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A8EDED-F240-92A5-0127-55F26776D99B}"/>
              </a:ext>
            </a:extLst>
          </p:cNvPr>
          <p:cNvSpPr/>
          <p:nvPr/>
        </p:nvSpPr>
        <p:spPr>
          <a:xfrm>
            <a:off x="6948615" y="6154904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Method3(int a)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60D1E2-87D0-729A-3F9C-F18CB112F13A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4633783" y="5062666"/>
            <a:ext cx="2314833" cy="66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748593-3BF8-9496-0EEE-62AAF6CDBF25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633783" y="5721091"/>
            <a:ext cx="2314832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090CABE-4812-BDCC-24ED-BFE323484C18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 flipV="1">
            <a:off x="4633783" y="5725942"/>
            <a:ext cx="2314832" cy="6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3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721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스레드에서 또 다른 스레드의 함수를 호출할 때 사용되기도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2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9DA2-B5AA-3B99-EA8B-F7AF68ED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5C20A-A88E-4E7B-1074-617212A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C435-8927-3AE3-0617-73180DFD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활용 예시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4563-8A4F-5B47-D994-16BCC2B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73B33-6091-C7EC-DC28-F2D0836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2F0F-86B3-A3B1-5464-E6221FFF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34" y="2276987"/>
            <a:ext cx="5479814" cy="400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54F-6C53-CF0B-E9CB-D3E6DD044118}"/>
              </a:ext>
            </a:extLst>
          </p:cNvPr>
          <p:cNvSpPr txBox="1"/>
          <p:nvPr/>
        </p:nvSpPr>
        <p:spPr>
          <a:xfrm>
            <a:off x="6261688" y="22503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0B0-C2E0-5E94-2ABC-7945441F55F5}"/>
              </a:ext>
            </a:extLst>
          </p:cNvPr>
          <p:cNvSpPr txBox="1"/>
          <p:nvPr/>
        </p:nvSpPr>
        <p:spPr>
          <a:xfrm>
            <a:off x="6261688" y="326904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인스턴스 선언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6BA60-E1EF-01E5-E911-7F1793B03714}"/>
              </a:ext>
            </a:extLst>
          </p:cNvPr>
          <p:cNvSpPr txBox="1"/>
          <p:nvPr/>
        </p:nvSpPr>
        <p:spPr>
          <a:xfrm>
            <a:off x="6858933" y="5155422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</a:t>
            </a:r>
            <a:r>
              <a:rPr lang="ko-KR" altLang="en-US" dirty="0" smtClean="0"/>
              <a:t>인스턴스에 메서드 저장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E1BDE-9A2D-36E7-D9F7-BA1BF70AF9B1}"/>
              </a:ext>
            </a:extLst>
          </p:cNvPr>
          <p:cNvSpPr txBox="1"/>
          <p:nvPr/>
        </p:nvSpPr>
        <p:spPr>
          <a:xfrm>
            <a:off x="6858933" y="55247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통한 메소드 호출 및 입력 값 전달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671779-5698-B11B-7545-C5F8939FA6CD}"/>
              </a:ext>
            </a:extLst>
          </p:cNvPr>
          <p:cNvCxnSpPr/>
          <p:nvPr/>
        </p:nvCxnSpPr>
        <p:spPr>
          <a:xfrm flipH="1">
            <a:off x="6339017" y="5708821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DCEB04-D3BF-4FD7-98E4-AE89516CEF1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9017" y="5340088"/>
            <a:ext cx="5199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EE5369-E498-808D-6A00-29DC6D2F0A9F}"/>
              </a:ext>
            </a:extLst>
          </p:cNvPr>
          <p:cNvCxnSpPr>
            <a:cxnSpLocks/>
          </p:cNvCxnSpPr>
          <p:nvPr/>
        </p:nvCxnSpPr>
        <p:spPr>
          <a:xfrm flipH="1">
            <a:off x="4435609" y="3444173"/>
            <a:ext cx="18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13B7CE-2A51-1DEE-3416-494065E096FD}"/>
              </a:ext>
            </a:extLst>
          </p:cNvPr>
          <p:cNvCxnSpPr>
            <a:cxnSpLocks/>
          </p:cNvCxnSpPr>
          <p:nvPr/>
        </p:nvCxnSpPr>
        <p:spPr>
          <a:xfrm flipH="1">
            <a:off x="5131706" y="2435038"/>
            <a:ext cx="112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7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BB69829-DC41-A9C9-C8E1-B6BF4A8F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7781-FC6B-5AA9-C416-F967ADD9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B9CF6-663E-E9C4-FACF-7A2455DC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다른 스레드에서 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UI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스레드의 컨트롤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버튼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텍스트 박스 등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을 접근 할 때 사용</a:t>
            </a:r>
            <a:endParaRPr lang="en-US" altLang="ko-KR" dirty="0">
              <a:solidFill>
                <a:srgbClr val="1A1918"/>
              </a:solidFill>
              <a:highlight>
                <a:srgbClr val="FFFFFF"/>
              </a:highlight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없이 직접 컨트롤에 접근 시 크로스 스레드 오류 발생</a:t>
            </a: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lvl="2"/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59099-7027-2D9E-5FBC-A1EA56A2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8119C-83CC-9BBA-6CD1-B008774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FD19E7-D236-46AD-396A-8BB0DD90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84" y="3017874"/>
            <a:ext cx="6312848" cy="35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Delegate - multicasting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대리자에 </a:t>
            </a:r>
            <a:r>
              <a:rPr lang="ko-KR" altLang="en-US" dirty="0" err="1"/>
              <a:t>여러개의</a:t>
            </a:r>
            <a:r>
              <a:rPr lang="ko-KR" altLang="en-US" dirty="0"/>
              <a:t> 함수를 등록하는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A014D-3BC5-CC17-94D3-209F050F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3" y="2279429"/>
            <a:ext cx="8680943" cy="29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CED9EA-5754-BB0E-9CCB-365340E9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28"/>
          <a:stretch/>
        </p:blipFill>
        <p:spPr>
          <a:xfrm>
            <a:off x="293059" y="1865405"/>
            <a:ext cx="5935448" cy="396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2DC3C7-3D18-7FD6-73F2-61BF1A694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12" r="8025" b="-8170"/>
          <a:stretch/>
        </p:blipFill>
        <p:spPr>
          <a:xfrm>
            <a:off x="6439805" y="1873328"/>
            <a:ext cx="5459136" cy="2376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D4D98A-84E1-990C-0921-1FA49E11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9" y="4432217"/>
            <a:ext cx="1877102" cy="14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대리자는 함수의 매개변수로 사용될 수 있음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1CB72-04D6-FB23-753D-91FD9C3C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69"/>
          <a:stretch/>
        </p:blipFill>
        <p:spPr>
          <a:xfrm>
            <a:off x="647212" y="2449841"/>
            <a:ext cx="5448788" cy="2201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608C0-2982-D2E9-5E7A-72421BBF0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15" b="-6929"/>
          <a:stretch/>
        </p:blipFill>
        <p:spPr>
          <a:xfrm>
            <a:off x="6096000" y="2449841"/>
            <a:ext cx="5448788" cy="3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1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Delegate &amp; </a:t>
            </a:r>
            <a:r>
              <a:rPr lang="ko-KR" altLang="en-US" dirty="0" smtClean="0">
                <a:solidFill>
                  <a:srgbClr val="00B050"/>
                </a:solidFill>
              </a:rPr>
              <a:t>제네릭컬렉션 </a:t>
            </a:r>
            <a:r>
              <a:rPr lang="en-US" altLang="ko-KR" dirty="0" smtClean="0">
                <a:solidFill>
                  <a:srgbClr val="00B050"/>
                </a:solidFill>
              </a:rPr>
              <a:t>&amp; </a:t>
            </a:r>
            <a:r>
              <a:rPr lang="ko-KR" altLang="en-US" dirty="0" err="1" smtClean="0">
                <a:solidFill>
                  <a:srgbClr val="00B050"/>
                </a:solidFill>
              </a:rPr>
              <a:t>람다식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53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 </a:t>
            </a:r>
            <a:r>
              <a:rPr lang="en-US" altLang="ko-KR" b="1" dirty="0" smtClean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정의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(Name),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(Price),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(Category)</a:t>
            </a:r>
          </a:p>
          <a:p>
            <a:pPr lvl="1"/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생성자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3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값 받아서 필드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초기화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ToString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오버라이드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가격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카테고리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형식으로 출력되도록 작성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 </a:t>
            </a:r>
            <a:r>
              <a:rPr lang="en-US" altLang="ko-KR" b="1" dirty="0" err="1" smtClean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ProductFilter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정의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델리게이트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ProductCondition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Product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입력받고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bool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반환하는 함수 형식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정적 메서드 정의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</a:p>
          <a:p>
            <a:pPr lvl="2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조건을 만족하는 제품만 새 리스트에 담아 반환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2"/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(Hint) public static [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반환형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 [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]([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2])</a:t>
            </a:r>
          </a:p>
          <a:p>
            <a:pPr lvl="3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제품 목록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3"/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2: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람다식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304140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8658</TotalTime>
  <Words>691</Words>
  <Application>Microsoft Office PowerPoint</Application>
  <PresentationFormat>와이드스크린</PresentationFormat>
  <Paragraphs>144</Paragraphs>
  <Slides>13</Slides>
  <Notes>13</Notes>
  <HiddenSlides>2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Pretendard SemiBold</vt:lpstr>
      <vt:lpstr>맑은 고딕</vt:lpstr>
      <vt:lpstr>AppleSDGothicNeoB00</vt:lpstr>
      <vt:lpstr>Arial</vt:lpstr>
      <vt:lpstr>AppleSDGothicNeoH00</vt:lpstr>
      <vt:lpstr>Pretendard</vt:lpstr>
      <vt:lpstr>Pretendard GOV</vt:lpstr>
      <vt:lpstr>Pretendard Black</vt:lpstr>
      <vt:lpstr>2_코딩온템플릿</vt:lpstr>
      <vt:lpstr>Delegate</vt:lpstr>
      <vt:lpstr>Delegate</vt:lpstr>
      <vt:lpstr>Delegate</vt:lpstr>
      <vt:lpstr>Delegate</vt:lpstr>
      <vt:lpstr>Delegate</vt:lpstr>
      <vt:lpstr>Delegate - multicasting</vt:lpstr>
      <vt:lpstr>Delegate</vt:lpstr>
      <vt:lpstr>Delegate</vt:lpstr>
      <vt:lpstr>실습. Delegate &amp; 제네릭컬렉션 &amp; 람다식</vt:lpstr>
      <vt:lpstr>실습. Delegate &amp; 제네릭컬렉션 &amp; 람다식</vt:lpstr>
      <vt:lpstr>Event</vt:lpstr>
      <vt:lpstr>Event</vt:lpstr>
      <vt:lpstr>실습. Delegate &amp; 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1457</cp:revision>
  <dcterms:created xsi:type="dcterms:W3CDTF">2022-06-26T11:10:22Z</dcterms:created>
  <dcterms:modified xsi:type="dcterms:W3CDTF">2025-05-15T22:41:58Z</dcterms:modified>
</cp:coreProperties>
</file>