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853" r:id="rId2"/>
    <p:sldId id="714" r:id="rId3"/>
    <p:sldId id="727" r:id="rId4"/>
    <p:sldId id="728" r:id="rId5"/>
    <p:sldId id="729" r:id="rId6"/>
    <p:sldId id="730" r:id="rId7"/>
    <p:sldId id="731" r:id="rId8"/>
    <p:sldId id="854" r:id="rId9"/>
    <p:sldId id="855" r:id="rId10"/>
    <p:sldId id="856" r:id="rId11"/>
    <p:sldId id="821" r:id="rId12"/>
    <p:sldId id="822" r:id="rId13"/>
    <p:sldId id="823" r:id="rId14"/>
    <p:sldId id="746" r:id="rId15"/>
    <p:sldId id="857" r:id="rId16"/>
    <p:sldId id="858" r:id="rId17"/>
  </p:sldIdLst>
  <p:sldSz cx="12192000" cy="6858000"/>
  <p:notesSz cx="6858000" cy="9144000"/>
  <p:embeddedFontLst>
    <p:embeddedFont>
      <p:font typeface="Pretendard" panose="020B0600000101010101" charset="-127"/>
      <p:regular r:id="rId20"/>
      <p:bold r:id="rId21"/>
    </p:embeddedFont>
    <p:embeddedFont>
      <p:font typeface="Pretendard Black" panose="020B0600000101010101" charset="-127"/>
      <p:bold r:id="rId22"/>
    </p:embeddedFont>
    <p:embeddedFont>
      <p:font typeface="Pretendard GOV" panose="02000503000000020004" pitchFamily="2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4" autoAdjust="0"/>
    <p:restoredTop sz="82049" autoAdjust="0"/>
  </p:normalViewPr>
  <p:slideViewPr>
    <p:cSldViewPr snapToGrid="0">
      <p:cViewPr varScale="1">
        <p:scale>
          <a:sx n="90" d="100"/>
          <a:sy n="90" d="100"/>
        </p:scale>
        <p:origin x="896" y="6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8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4A2636F-8B9A-66A9-B358-DC4B53C4CE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7D1F6F-8424-550E-5D59-78FB31812F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12780-EE93-46C5-A77E-0A0B4C0978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5FE03A-B465-49DD-199C-594827FA3D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843C0B-2265-5A96-AE97-AD606E7B79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757D7-BD18-426E-8EEB-6690A821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36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9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왼쪽은 “오류만 막는 기본형 </a:t>
            </a:r>
            <a:r>
              <a:rPr lang="en-US" altLang="ko-KR" dirty="0"/>
              <a:t>catch”,</a:t>
            </a:r>
            <a:br>
              <a:rPr lang="en-US" altLang="ko-KR" dirty="0"/>
            </a:br>
            <a:r>
              <a:rPr lang="ko-KR" altLang="en-US" dirty="0"/>
              <a:t>오른쪽은 “오류 메시지까지 보여주는 정석적인 </a:t>
            </a:r>
            <a:r>
              <a:rPr lang="en-US" altLang="ko-KR" dirty="0"/>
              <a:t>catch(Exception ex)” </a:t>
            </a:r>
            <a:r>
              <a:rPr lang="ko-KR" altLang="en-US" dirty="0"/>
              <a:t>사용 예시입니다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</a:t>
            </a:r>
            <a:endParaRPr lang="en-US" altLang="ko-KR" dirty="0"/>
          </a:p>
          <a:p>
            <a:r>
              <a:rPr lang="en-US" altLang="ko-KR" dirty="0"/>
              <a:t>catch</a:t>
            </a:r>
            <a:r>
              <a:rPr lang="ko-KR" altLang="en-US" dirty="0"/>
              <a:t>에 예외 타입이 없기 때문에 </a:t>
            </a:r>
            <a:r>
              <a:rPr lang="ko-KR" altLang="en-US" b="1" dirty="0"/>
              <a:t>어떤 </a:t>
            </a:r>
            <a:r>
              <a:rPr lang="ko-KR" altLang="en-US" b="1" dirty="0" err="1"/>
              <a:t>예외든</a:t>
            </a:r>
            <a:r>
              <a:rPr lang="ko-KR" altLang="en-US" b="1" dirty="0"/>
              <a:t> 무조건 이 블록에서 처리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catch</a:t>
            </a:r>
            <a:r>
              <a:rPr lang="ko-KR" altLang="en-US" dirty="0"/>
              <a:t>만 쓰면 다른 </a:t>
            </a:r>
            <a:r>
              <a:rPr lang="en-US" altLang="ko-KR" dirty="0"/>
              <a:t>catch </a:t>
            </a:r>
            <a:r>
              <a:rPr lang="ko-KR" altLang="en-US" dirty="0"/>
              <a:t>못 씀</a:t>
            </a:r>
            <a:endParaRPr lang="en-US" altLang="ko-KR" dirty="0"/>
          </a:p>
          <a:p>
            <a:r>
              <a:rPr lang="ko-KR" altLang="en-US" dirty="0"/>
              <a:t>단순 처리용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오른쪽</a:t>
            </a:r>
            <a:endParaRPr lang="en-US" altLang="ko-KR" dirty="0"/>
          </a:p>
          <a:p>
            <a:r>
              <a:rPr lang="en-US" altLang="ko-KR" dirty="0"/>
              <a:t>catch (Exception ex)</a:t>
            </a:r>
            <a:r>
              <a:rPr lang="ko-KR" altLang="en-US" dirty="0"/>
              <a:t>는 </a:t>
            </a:r>
            <a:r>
              <a:rPr lang="ko-KR" altLang="en-US" b="1" dirty="0"/>
              <a:t>예외 정보를 담은 객체 </a:t>
            </a:r>
            <a:r>
              <a:rPr lang="en-US" altLang="ko-KR" b="1" dirty="0"/>
              <a:t>ex</a:t>
            </a:r>
            <a:r>
              <a:rPr lang="ko-KR" altLang="en-US" b="1" dirty="0"/>
              <a:t>를 사용</a:t>
            </a:r>
            <a:r>
              <a:rPr lang="ko-KR" altLang="en-US" dirty="0"/>
              <a:t>할 수 있음</a:t>
            </a:r>
          </a:p>
          <a:p>
            <a:r>
              <a:rPr lang="en-US" altLang="ko-KR" dirty="0" err="1"/>
              <a:t>ex.Message</a:t>
            </a:r>
            <a:r>
              <a:rPr lang="ko-KR" altLang="en-US" dirty="0"/>
              <a:t>를 통해 예외의 정확한 메시지를 사용자에게 보여줄 수 있음</a:t>
            </a:r>
            <a:endParaRPr lang="en-US" altLang="ko-KR" dirty="0"/>
          </a:p>
          <a:p>
            <a:r>
              <a:rPr lang="en-US" altLang="ko-KR" dirty="0"/>
              <a:t>catch (Exception)</a:t>
            </a:r>
            <a:r>
              <a:rPr lang="ko-KR" altLang="en-US" dirty="0"/>
              <a:t>과 다른 </a:t>
            </a:r>
            <a:r>
              <a:rPr lang="en-US" altLang="ko-KR" dirty="0"/>
              <a:t>catch </a:t>
            </a:r>
            <a:r>
              <a:rPr lang="ko-KR" altLang="en-US" dirty="0"/>
              <a:t>조합 가능 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순서 주의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예외 상세 정보 필요 시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06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예외는 </a:t>
            </a:r>
            <a:r>
              <a:rPr lang="en-US" altLang="ko-KR" dirty="0" err="1"/>
              <a:t>System.Exception</a:t>
            </a:r>
            <a:r>
              <a:rPr lang="en-US" altLang="ko-KR" dirty="0"/>
              <a:t> </a:t>
            </a:r>
            <a:r>
              <a:rPr lang="ko-KR" altLang="en-US" dirty="0"/>
              <a:t>클래스를 </a:t>
            </a:r>
            <a:r>
              <a:rPr lang="ko-KR" altLang="en-US" b="1" dirty="0"/>
              <a:t>상속</a:t>
            </a:r>
            <a:r>
              <a:rPr lang="ko-KR" altLang="en-US" dirty="0"/>
              <a:t>받은 클래스입니다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자주 사용되는 예외 클래스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DivideByZeroException</a:t>
            </a:r>
            <a:r>
              <a:rPr lang="en-US" altLang="ko-KR" dirty="0"/>
              <a:t> : 0</a:t>
            </a:r>
            <a:r>
              <a:rPr lang="ko-KR" altLang="en-US" dirty="0"/>
              <a:t>으로 나누었을 때</a:t>
            </a:r>
          </a:p>
          <a:p>
            <a:r>
              <a:rPr lang="en-US" altLang="ko-KR" dirty="0" err="1"/>
              <a:t>FormatException</a:t>
            </a:r>
            <a:r>
              <a:rPr lang="en-US" altLang="ko-KR" dirty="0"/>
              <a:t> : </a:t>
            </a:r>
            <a:r>
              <a:rPr lang="ko-KR" altLang="en-US" dirty="0"/>
              <a:t>잘못된 형식의 입력</a:t>
            </a:r>
          </a:p>
          <a:p>
            <a:r>
              <a:rPr lang="en-US" altLang="ko-KR" dirty="0" err="1"/>
              <a:t>NullReferenceException</a:t>
            </a:r>
            <a:r>
              <a:rPr lang="en-US" altLang="ko-KR" dirty="0"/>
              <a:t> : null </a:t>
            </a:r>
            <a:r>
              <a:rPr lang="ko-KR" altLang="en-US" dirty="0"/>
              <a:t>객체에 접근했을 때</a:t>
            </a:r>
          </a:p>
          <a:p>
            <a:endParaRPr lang="en-US" altLang="ko-KR" dirty="0"/>
          </a:p>
          <a:p>
            <a:r>
              <a:rPr lang="ko-KR" altLang="en-US" dirty="0"/>
              <a:t>대표적인 </a:t>
            </a:r>
            <a:r>
              <a:rPr lang="en-US" altLang="ko-KR" dirty="0"/>
              <a:t>"</a:t>
            </a:r>
            <a:r>
              <a:rPr lang="ko-KR" altLang="en-US" dirty="0"/>
              <a:t>거의 쓰이지 않거나 </a:t>
            </a:r>
            <a:r>
              <a:rPr lang="ko-KR" altLang="en-US" dirty="0" err="1"/>
              <a:t>비권장</a:t>
            </a:r>
            <a:r>
              <a:rPr lang="en-US" altLang="ko-KR" dirty="0"/>
              <a:t>" </a:t>
            </a:r>
            <a:r>
              <a:rPr lang="ko-KR" altLang="en-US" dirty="0"/>
              <a:t>예외들 </a:t>
            </a:r>
            <a:r>
              <a:rPr lang="en-US" altLang="ko-KR" dirty="0"/>
              <a:t>(.NET 4.5 </a:t>
            </a:r>
            <a:r>
              <a:rPr lang="ko-KR" altLang="en-US" dirty="0"/>
              <a:t>이후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SystemException</a:t>
            </a:r>
            <a:endParaRPr lang="en-US" altLang="ko-KR" dirty="0"/>
          </a:p>
          <a:p>
            <a:r>
              <a:rPr lang="en-US" altLang="ko-KR" dirty="0"/>
              <a:t>:CLR</a:t>
            </a:r>
            <a:r>
              <a:rPr lang="ko-KR" altLang="en-US" dirty="0"/>
              <a:t>에서 내부적으로 사용하는 예외의 베이스 클래스</a:t>
            </a:r>
            <a:r>
              <a:rPr lang="en-US" altLang="ko-KR" dirty="0"/>
              <a:t>. </a:t>
            </a:r>
            <a:r>
              <a:rPr lang="ko-KR" altLang="en-US" dirty="0"/>
              <a:t>개발자가 직접 이 클래스를 상속하여 예외를 만들지는 않음</a:t>
            </a:r>
            <a:endParaRPr lang="en-US" altLang="ko-KR" dirty="0"/>
          </a:p>
          <a:p>
            <a:r>
              <a:rPr lang="en-US" altLang="ko-KR" dirty="0"/>
              <a:t>:</a:t>
            </a:r>
            <a:r>
              <a:rPr lang="ko-KR" altLang="en-US" dirty="0"/>
              <a:t>❌ 직접 사용 </a:t>
            </a:r>
            <a:r>
              <a:rPr lang="ko-KR" altLang="en-US" dirty="0" err="1"/>
              <a:t>비권장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66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ConsoleAppException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 문제 너무 어렵다고 판단</a:t>
            </a:r>
            <a:r>
              <a:rPr lang="en-US" altLang="ko-KR" dirty="0"/>
              <a:t>!..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88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937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6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static </a:t>
            </a:r>
            <a:r>
              <a:rPr lang="ko-KR" altLang="en-US" b="1" dirty="0"/>
              <a:t>키워드</a:t>
            </a:r>
            <a:r>
              <a:rPr lang="ko-KR" altLang="en-US" dirty="0"/>
              <a:t>는 </a:t>
            </a:r>
            <a:r>
              <a:rPr lang="en-US" altLang="ko-KR" dirty="0"/>
              <a:t>"</a:t>
            </a:r>
            <a:r>
              <a:rPr lang="ko-KR" altLang="en-US" dirty="0"/>
              <a:t>클래스의 인스턴스를 만들지 않고도 사용할 수 있다</a:t>
            </a:r>
            <a:r>
              <a:rPr lang="en-US" altLang="ko-KR" dirty="0"/>
              <a:t>"</a:t>
            </a:r>
            <a:r>
              <a:rPr lang="ko-KR" altLang="en-US" dirty="0"/>
              <a:t>는 뜻입니다</a:t>
            </a:r>
            <a:endParaRPr lang="en-US" altLang="ko-KR" dirty="0"/>
          </a:p>
          <a:p>
            <a:r>
              <a:rPr lang="ko-KR" altLang="en-US" dirty="0"/>
              <a:t>공유 자원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00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5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값 타입이 클 경우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struct </a:t>
            </a:r>
            <a:r>
              <a:rPr lang="ko-KR" altLang="en-US" dirty="0"/>
              <a:t>구조체가 크면</a:t>
            </a:r>
            <a:r>
              <a:rPr lang="en-US" altLang="ko-KR" dirty="0"/>
              <a:t>), </a:t>
            </a:r>
            <a:r>
              <a:rPr lang="ko-KR" altLang="en-US" dirty="0"/>
              <a:t>복사 비용이 크므로</a:t>
            </a:r>
            <a:br>
              <a:rPr lang="ko-KR" altLang="en-US" dirty="0"/>
            </a:br>
            <a:r>
              <a:rPr lang="en-US" altLang="ko-KR" dirty="0"/>
              <a:t>ref</a:t>
            </a:r>
            <a:r>
              <a:rPr lang="ko-KR" altLang="en-US" dirty="0"/>
              <a:t>를 사용하면 </a:t>
            </a:r>
            <a:r>
              <a:rPr lang="ko-KR" altLang="en-US" b="1" dirty="0"/>
              <a:t>불필요한 복사를 피해서 메모리 효율 향상</a:t>
            </a:r>
            <a:r>
              <a:rPr lang="ko-KR" altLang="en-US" dirty="0"/>
              <a:t>도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1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4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2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20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67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 구조</a:t>
            </a:r>
            <a:endParaRPr lang="en-US" altLang="ko-KR" dirty="0"/>
          </a:p>
          <a:p>
            <a:r>
              <a:rPr lang="ko-KR" altLang="en-US" b="1" dirty="0"/>
              <a:t>🔹 </a:t>
            </a:r>
            <a:r>
              <a:rPr lang="en-US" altLang="ko-KR" b="1" dirty="0"/>
              <a:t>1. try </a:t>
            </a:r>
            <a:r>
              <a:rPr lang="ko-KR" altLang="en-US" b="1" dirty="0"/>
              <a:t>블록</a:t>
            </a:r>
          </a:p>
          <a:p>
            <a:r>
              <a:rPr lang="ko-KR" altLang="en-US" dirty="0"/>
              <a:t>예외가 발생할 </a:t>
            </a:r>
            <a:r>
              <a:rPr lang="ko-KR" altLang="en-US" b="1" dirty="0"/>
              <a:t>가능성이 있는</a:t>
            </a:r>
            <a:r>
              <a:rPr lang="ko-KR" altLang="en-US" dirty="0"/>
              <a:t> 코드를 넣습니다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문제없이 실행되면 </a:t>
            </a:r>
            <a:r>
              <a:rPr lang="en-US" altLang="ko-KR" dirty="0"/>
              <a:t>catch</a:t>
            </a:r>
            <a:r>
              <a:rPr lang="ko-KR" altLang="en-US" dirty="0"/>
              <a:t>나 </a:t>
            </a:r>
            <a:r>
              <a:rPr lang="en-US" altLang="ko-KR" dirty="0"/>
              <a:t>finally</a:t>
            </a:r>
            <a:r>
              <a:rPr lang="ko-KR" altLang="en-US" dirty="0"/>
              <a:t>로 가지 않고 종료됩니다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예외가 발생하면 </a:t>
            </a:r>
            <a:r>
              <a:rPr lang="en-US" altLang="ko-KR" b="1" dirty="0"/>
              <a:t>catch</a:t>
            </a:r>
            <a:r>
              <a:rPr lang="ko-KR" altLang="en-US" b="1" dirty="0"/>
              <a:t>로 넘어갑니다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dirty="0"/>
              <a:t>throw</a:t>
            </a:r>
            <a:r>
              <a:rPr lang="ko-KR" altLang="en-US" dirty="0"/>
              <a:t>는 예외를 </a:t>
            </a:r>
            <a:r>
              <a:rPr lang="ko-KR" altLang="en-US" b="1" dirty="0"/>
              <a:t>직접 발생시킬 때</a:t>
            </a:r>
            <a:r>
              <a:rPr lang="ko-KR" altLang="en-US" dirty="0"/>
              <a:t> 사용하는 키워드</a:t>
            </a:r>
            <a:endParaRPr lang="en-US" altLang="ko-KR" dirty="0"/>
          </a:p>
          <a:p>
            <a:r>
              <a:rPr lang="en-US" altLang="ko-KR" dirty="0"/>
              <a:t>throw</a:t>
            </a:r>
            <a:r>
              <a:rPr lang="ko-KR" altLang="en-US" dirty="0"/>
              <a:t>는 </a:t>
            </a:r>
            <a:r>
              <a:rPr lang="en-US" altLang="ko-KR" dirty="0"/>
              <a:t>catch </a:t>
            </a:r>
            <a:r>
              <a:rPr lang="ko-KR" altLang="en-US" dirty="0"/>
              <a:t>없이도 예외를 발생시키는 것이며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이후에 </a:t>
            </a:r>
            <a:r>
              <a:rPr lang="en-US" altLang="ko-KR" dirty="0"/>
              <a:t>catch </a:t>
            </a:r>
            <a:r>
              <a:rPr lang="ko-KR" altLang="en-US" dirty="0"/>
              <a:t>블록이 있으면 예외를 처리하고</a:t>
            </a:r>
            <a:r>
              <a:rPr lang="en-US" altLang="ko-KR" dirty="0"/>
              <a:t>, </a:t>
            </a:r>
            <a:r>
              <a:rPr lang="ko-KR" altLang="en-US" dirty="0"/>
              <a:t>없으면 프로그램이 종료됩니다</a:t>
            </a:r>
            <a:r>
              <a:rPr lang="en-US" altLang="ko-KR" dirty="0"/>
              <a:t>.</a:t>
            </a:r>
            <a:endParaRPr lang="en-US" altLang="ko-KR" b="1" dirty="0"/>
          </a:p>
          <a:p>
            <a:endParaRPr lang="ko-KR" altLang="en-US" dirty="0"/>
          </a:p>
          <a:p>
            <a:r>
              <a:rPr lang="ko-KR" altLang="en-US" b="1" dirty="0"/>
              <a:t>🔹 </a:t>
            </a:r>
            <a:r>
              <a:rPr lang="en-US" altLang="ko-KR" b="1" dirty="0"/>
              <a:t>2. catch </a:t>
            </a:r>
            <a:r>
              <a:rPr lang="ko-KR" altLang="en-US" b="1" dirty="0"/>
              <a:t>블록</a:t>
            </a:r>
          </a:p>
          <a:p>
            <a:r>
              <a:rPr lang="en-US" altLang="ko-KR" dirty="0"/>
              <a:t>try</a:t>
            </a:r>
            <a:r>
              <a:rPr lang="ko-KR" altLang="en-US" dirty="0"/>
              <a:t>에서 예외가 발생했을 때 </a:t>
            </a:r>
            <a:r>
              <a:rPr lang="ko-KR" altLang="en-US" b="1" dirty="0"/>
              <a:t>해당 예외를 잡아서 처리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 정보를 받기 위해 </a:t>
            </a:r>
            <a:r>
              <a:rPr lang="en-US" altLang="ko-KR" dirty="0"/>
              <a:t>catch(Exception e)</a:t>
            </a:r>
            <a:r>
              <a:rPr lang="ko-KR" altLang="en-US" dirty="0"/>
              <a:t>처럼 매개변수를 줄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다양한 예외 </a:t>
            </a:r>
            <a:r>
              <a:rPr lang="ko-KR" altLang="en-US" dirty="0" err="1"/>
              <a:t>타입별로</a:t>
            </a:r>
            <a:r>
              <a:rPr lang="ko-KR" altLang="en-US" dirty="0"/>
              <a:t> </a:t>
            </a:r>
            <a:r>
              <a:rPr lang="en-US" altLang="ko-KR" dirty="0"/>
              <a:t>catch</a:t>
            </a:r>
            <a:r>
              <a:rPr lang="ko-KR" altLang="en-US" dirty="0"/>
              <a:t>를 여러 개 작성할 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예외는 </a:t>
            </a:r>
            <a:r>
              <a:rPr lang="en-US" altLang="ko-KR" dirty="0" err="1"/>
              <a:t>System.Exception</a:t>
            </a:r>
            <a:r>
              <a:rPr lang="en-US" altLang="ko-KR" dirty="0"/>
              <a:t> </a:t>
            </a:r>
            <a:r>
              <a:rPr lang="ko-KR" altLang="en-US" dirty="0"/>
              <a:t>클래스를 </a:t>
            </a:r>
            <a:r>
              <a:rPr lang="ko-KR" altLang="en-US" b="1" dirty="0"/>
              <a:t>상속</a:t>
            </a:r>
            <a:r>
              <a:rPr lang="ko-KR" altLang="en-US" dirty="0"/>
              <a:t>받은 클래스</a:t>
            </a:r>
            <a:endParaRPr lang="en-US" altLang="ko-KR" dirty="0"/>
          </a:p>
          <a:p>
            <a:r>
              <a:rPr lang="ko-KR" altLang="en-US" b="1" dirty="0"/>
              <a:t>🔹 </a:t>
            </a:r>
            <a:r>
              <a:rPr lang="en-US" altLang="ko-KR" b="1" dirty="0"/>
              <a:t>3. finally </a:t>
            </a:r>
            <a:r>
              <a:rPr lang="ko-KR" altLang="en-US" b="1" dirty="0"/>
              <a:t>블록 </a:t>
            </a:r>
            <a:r>
              <a:rPr lang="en-US" altLang="ko-KR" b="1" dirty="0"/>
              <a:t>(</a:t>
            </a:r>
            <a:r>
              <a:rPr lang="ko-KR" altLang="en-US" b="1" dirty="0"/>
              <a:t>선택사항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예외 발생 여부와 </a:t>
            </a:r>
            <a:r>
              <a:rPr lang="ko-KR" altLang="en-US" b="1" dirty="0"/>
              <a:t>상관없이 항상 실행</a:t>
            </a:r>
            <a:r>
              <a:rPr lang="ko-KR" altLang="en-US" dirty="0"/>
              <a:t>되는 블록입니다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</a:t>
            </a:r>
            <a:r>
              <a:rPr lang="ko-KR" altLang="en-US" b="1" dirty="0"/>
              <a:t>정리 작업</a:t>
            </a:r>
            <a:r>
              <a:rPr lang="en-US" altLang="ko-KR" dirty="0"/>
              <a:t>, </a:t>
            </a:r>
            <a:r>
              <a:rPr lang="ko-KR" altLang="en-US" dirty="0"/>
              <a:t>리소스 해제 등에 사용됩니다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파일 닫기</a:t>
            </a:r>
            <a:r>
              <a:rPr lang="en-US" altLang="ko-KR" dirty="0"/>
              <a:t>, DB </a:t>
            </a:r>
            <a:r>
              <a:rPr lang="ko-KR" altLang="en-US" dirty="0"/>
              <a:t>연결 해제 등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57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8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4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2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1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rodev.tistory.com/8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값의 참조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0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예외처리란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3200" b="1" dirty="0">
                <a:solidFill>
                  <a:srgbClr val="00B050"/>
                </a:solidFill>
              </a:rPr>
              <a:t>예외</a:t>
            </a:r>
            <a:r>
              <a:rPr lang="en-US" altLang="ko-KR" sz="3200" b="1" dirty="0">
                <a:solidFill>
                  <a:srgbClr val="00B050"/>
                </a:solidFill>
              </a:rPr>
              <a:t>(Exception)</a:t>
            </a:r>
            <a:r>
              <a:rPr lang="en-US" altLang="ko-KR" sz="3200" dirty="0"/>
              <a:t> </a:t>
            </a:r>
            <a:r>
              <a:rPr lang="ko-KR" altLang="en-US" sz="3200" dirty="0"/>
              <a:t>란</a:t>
            </a:r>
            <a:r>
              <a:rPr lang="en-US" altLang="ko-KR" sz="3200" dirty="0"/>
              <a:t>?</a:t>
            </a:r>
          </a:p>
          <a:p>
            <a:r>
              <a:rPr lang="ko-KR" altLang="en-US" dirty="0"/>
              <a:t>프로그램 실행 도중 발생하는 </a:t>
            </a:r>
            <a:r>
              <a:rPr lang="ko-KR" altLang="en-US" b="1" dirty="0"/>
              <a:t>에러 상황</a:t>
            </a:r>
            <a:endParaRPr lang="en-US" altLang="ko-KR" b="1" dirty="0"/>
          </a:p>
          <a:p>
            <a:r>
              <a:rPr lang="ko-KR" altLang="en-US" dirty="0"/>
              <a:t>예</a:t>
            </a:r>
            <a:r>
              <a:rPr lang="en-US" altLang="ko-KR" dirty="0"/>
              <a:t>: 0</a:t>
            </a:r>
            <a:r>
              <a:rPr lang="ko-KR" altLang="en-US" dirty="0"/>
              <a:t>으로 나누기</a:t>
            </a:r>
            <a:r>
              <a:rPr lang="en-US" altLang="ko-KR" dirty="0"/>
              <a:t>, </a:t>
            </a:r>
            <a:r>
              <a:rPr lang="ko-KR" altLang="en-US" dirty="0"/>
              <a:t>없는 파일 열기</a:t>
            </a:r>
            <a:r>
              <a:rPr lang="en-US" altLang="ko-KR" dirty="0"/>
              <a:t>, </a:t>
            </a:r>
            <a:r>
              <a:rPr lang="ko-KR" altLang="en-US" dirty="0"/>
              <a:t>배열 인덱스 초과 등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3200" b="1" dirty="0">
                <a:solidFill>
                  <a:schemeClr val="accent1"/>
                </a:solidFill>
              </a:rPr>
              <a:t>예외처리</a:t>
            </a:r>
            <a:r>
              <a:rPr lang="en-US" altLang="ko-KR" sz="3200" b="1" dirty="0">
                <a:solidFill>
                  <a:schemeClr val="accent1"/>
                </a:solidFill>
              </a:rPr>
              <a:t>(Exception Handling)</a:t>
            </a:r>
            <a:r>
              <a:rPr lang="ko-KR" altLang="en-US" sz="3200" dirty="0"/>
              <a:t>란</a:t>
            </a:r>
            <a:r>
              <a:rPr lang="en-US" altLang="ko-KR" sz="3200" dirty="0"/>
              <a:t>?</a:t>
            </a:r>
          </a:p>
          <a:p>
            <a:r>
              <a:rPr lang="ko-KR" altLang="en-US" dirty="0"/>
              <a:t>프로그램 실행 중 예외가 발생했을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프로그램이 갑자기 멈추지 않도록</a:t>
            </a:r>
            <a:r>
              <a:rPr lang="ko-KR" altLang="en-US" dirty="0"/>
              <a:t> 안전하게 처리하는 방법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4AC41-32F5-985E-10B4-0293EAD9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F579B-033E-E708-4334-6778B9DB7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try</a:t>
            </a:r>
          </a:p>
          <a:p>
            <a:pPr lvl="1"/>
            <a:r>
              <a:rPr lang="ko-KR" altLang="en-US" dirty="0"/>
              <a:t>오류가 발생 할 가능성이 있는 소스코드를 작성</a:t>
            </a:r>
            <a:endParaRPr lang="en-US" altLang="ko-KR" dirty="0"/>
          </a:p>
          <a:p>
            <a:pPr lvl="1"/>
            <a:r>
              <a:rPr lang="ko-KR" altLang="en-US" dirty="0"/>
              <a:t>예상 가능한 오류는 </a:t>
            </a:r>
            <a:r>
              <a:rPr lang="en-US" altLang="ko-KR" dirty="0">
                <a:solidFill>
                  <a:srgbClr val="0000FF"/>
                </a:solidFill>
              </a:rPr>
              <a:t>throw</a:t>
            </a:r>
            <a:r>
              <a:rPr lang="ko-KR" altLang="en-US" dirty="0"/>
              <a:t>를 통해 의도적으로 </a:t>
            </a:r>
            <a:r>
              <a:rPr lang="en-US" altLang="ko-KR" dirty="0"/>
              <a:t>catch</a:t>
            </a:r>
            <a:r>
              <a:rPr lang="ko-KR" altLang="en-US" dirty="0"/>
              <a:t>를 작동시킴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catch</a:t>
            </a:r>
          </a:p>
          <a:p>
            <a:pPr lvl="1"/>
            <a:r>
              <a:rPr lang="en-US" altLang="ko-KR" dirty="0"/>
              <a:t>try </a:t>
            </a:r>
            <a:r>
              <a:rPr lang="ko-KR" altLang="en-US" dirty="0"/>
              <a:t>안에서 오류 발생시 자동으로 </a:t>
            </a:r>
            <a:r>
              <a:rPr lang="en-US" altLang="ko-KR" dirty="0"/>
              <a:t>catch</a:t>
            </a:r>
            <a:r>
              <a:rPr lang="ko-KR" altLang="en-US" dirty="0"/>
              <a:t>로 넘어옴</a:t>
            </a:r>
            <a:endParaRPr lang="en-US" altLang="ko-KR" dirty="0"/>
          </a:p>
          <a:p>
            <a:pPr lvl="1"/>
            <a:r>
              <a:rPr lang="ko-KR" altLang="en-US" dirty="0"/>
              <a:t>오류에 대한 내용이 적혀 있는 </a:t>
            </a:r>
            <a:r>
              <a:rPr lang="en-US" altLang="ko-KR" dirty="0"/>
              <a:t>Exception </a:t>
            </a:r>
            <a:r>
              <a:rPr lang="ko-KR" altLang="en-US" dirty="0"/>
              <a:t>클래스 인스턴스를 전달 받을 수 있음</a:t>
            </a:r>
            <a:endParaRPr lang="en-US" altLang="ko-KR" dirty="0"/>
          </a:p>
          <a:p>
            <a:pPr lvl="1"/>
            <a:r>
              <a:rPr lang="ko-KR" altLang="en-US" dirty="0"/>
              <a:t>원하는 종류의 오류 별로 각각 </a:t>
            </a:r>
            <a:r>
              <a:rPr lang="en-US" altLang="ko-KR" dirty="0"/>
              <a:t>catch </a:t>
            </a:r>
            <a:r>
              <a:rPr lang="ko-KR" altLang="en-US" dirty="0"/>
              <a:t>문을 작성할 수 있음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finally 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예외 발생 여부와 </a:t>
            </a:r>
            <a:r>
              <a:rPr lang="ko-KR" altLang="en-US" b="1" dirty="0"/>
              <a:t>상관없이 항상 실행</a:t>
            </a:r>
            <a:endParaRPr lang="en-US" altLang="ko-KR" b="1" dirty="0"/>
          </a:p>
          <a:p>
            <a:pPr lvl="1"/>
            <a:r>
              <a:rPr lang="ko-KR" altLang="en-US" dirty="0"/>
              <a:t>예외가 발생하고 </a:t>
            </a:r>
            <a:r>
              <a:rPr lang="en-US" altLang="ko-KR" dirty="0"/>
              <a:t>catch</a:t>
            </a:r>
            <a:r>
              <a:rPr lang="ko-KR" altLang="en-US" dirty="0"/>
              <a:t>로 잡지 못하더라도 </a:t>
            </a:r>
            <a:r>
              <a:rPr lang="en-US" altLang="ko-KR" dirty="0"/>
              <a:t>finally</a:t>
            </a:r>
            <a:r>
              <a:rPr lang="ko-KR" altLang="en-US" dirty="0"/>
              <a:t>는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89852-15D3-7524-2EE6-11D6DA9A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851E68-AFE1-2EAA-6833-8FADBF3E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3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41ED8-6C20-3C58-9085-2259964B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EFC4D97-1C30-C7ED-E938-A9BD6B8EF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3854" y="1882447"/>
            <a:ext cx="4284294" cy="3267682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FE863-9320-CE3A-5FF0-B614017B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50BC20-C01D-5DDC-655F-443639F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BD3A3F-A934-A69F-862E-1EE171A38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046" y="1882446"/>
            <a:ext cx="5464164" cy="33321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CC6306-B73E-4946-EA2F-395526333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7217" y="3726370"/>
            <a:ext cx="1939265" cy="161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0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5614D-BC21-143F-B9C8-1D728033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B101693-E53F-AFB6-033D-D8F30B992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3849" y="1814094"/>
            <a:ext cx="4663522" cy="365128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9F37F-CB3F-223E-A62D-DBCAE7F6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344A19-B983-D0D5-B901-6E46EF1D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43B453-25B1-1A82-EB09-FDDDB8B56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574" y="1814094"/>
            <a:ext cx="5164322" cy="40100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BC02BD-8022-2D8F-B003-B904A444A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5848" y="4194377"/>
            <a:ext cx="1789104" cy="16298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01A616-10E6-7A69-6D91-4DBE60A62AD6}"/>
              </a:ext>
            </a:extLst>
          </p:cNvPr>
          <p:cNvSpPr txBox="1"/>
          <p:nvPr/>
        </p:nvSpPr>
        <p:spPr>
          <a:xfrm>
            <a:off x="838200" y="5733975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예외 종류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https://parodev.tistory.com/8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057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94C6ADC-1847-22FC-C104-A98BF4421460}"/>
              </a:ext>
            </a:extLst>
          </p:cNvPr>
          <p:cNvSpPr txBox="1">
            <a:spLocks/>
          </p:cNvSpPr>
          <p:nvPr/>
        </p:nvSpPr>
        <p:spPr>
          <a:xfrm>
            <a:off x="838200" y="1398714"/>
            <a:ext cx="10515600" cy="4915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아래 코드로 </a:t>
            </a:r>
            <a:r>
              <a:rPr lang="en-US" altLang="ko-KR" dirty="0"/>
              <a:t>txt </a:t>
            </a:r>
            <a:r>
              <a:rPr lang="ko-KR" altLang="en-US" dirty="0"/>
              <a:t>파일의 모든 내용을 </a:t>
            </a:r>
            <a:r>
              <a:rPr lang="en-US" altLang="ko-KR" dirty="0"/>
              <a:t>content</a:t>
            </a:r>
            <a:r>
              <a:rPr lang="ko-KR" altLang="en-US" dirty="0"/>
              <a:t>에 복사하는 것이 가능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out</a:t>
            </a:r>
            <a:r>
              <a:rPr lang="ko-KR" altLang="en-US" dirty="0"/>
              <a:t>을 이용하여 파일 경로 및 배열을 입력 받고</a:t>
            </a:r>
            <a:r>
              <a:rPr lang="en-US" altLang="ko-KR" dirty="0"/>
              <a:t>, </a:t>
            </a:r>
            <a:r>
              <a:rPr lang="ko-KR" altLang="en-US" dirty="0"/>
              <a:t>파일 내용을 각 줄 마다 가져와서 숫자로 변환이 가능한 문자열은 앞에 </a:t>
            </a:r>
            <a:r>
              <a:rPr lang="en-US" altLang="ko-KR" dirty="0"/>
              <a:t>“</a:t>
            </a:r>
            <a:r>
              <a:rPr lang="ko-KR" altLang="en-US" dirty="0"/>
              <a:t>숫자</a:t>
            </a:r>
            <a:r>
              <a:rPr lang="en-US" altLang="ko-KR" dirty="0"/>
              <a:t>”</a:t>
            </a:r>
            <a:r>
              <a:rPr lang="ko-KR" altLang="en-US" dirty="0"/>
              <a:t>를 붙이고</a:t>
            </a:r>
            <a:r>
              <a:rPr lang="en-US" altLang="ko-KR" dirty="0"/>
              <a:t>, </a:t>
            </a:r>
            <a:r>
              <a:rPr lang="ko-KR" altLang="en-US" dirty="0"/>
              <a:t>변환이 불가능한 문자열은 앞에 </a:t>
            </a:r>
            <a:r>
              <a:rPr lang="en-US" altLang="ko-KR" dirty="0"/>
              <a:t>“</a:t>
            </a:r>
            <a:r>
              <a:rPr lang="ko-KR" altLang="en-US" dirty="0"/>
              <a:t>문자</a:t>
            </a:r>
            <a:r>
              <a:rPr lang="en-US" altLang="ko-KR" dirty="0"/>
              <a:t>＂</a:t>
            </a:r>
            <a:r>
              <a:rPr lang="ko-KR" altLang="en-US" dirty="0"/>
              <a:t>를 붙여서 배열에 넣는 메소드 작성</a:t>
            </a:r>
            <a:endParaRPr lang="en-US" altLang="ko-KR" dirty="0"/>
          </a:p>
          <a:p>
            <a:r>
              <a:rPr lang="ko-KR" altLang="en-US" dirty="0"/>
              <a:t>파일 열기 및 숫자 변환 절차에 있어서 </a:t>
            </a:r>
            <a:r>
              <a:rPr lang="en-US" altLang="ko-KR" dirty="0"/>
              <a:t>try, catch, finally </a:t>
            </a:r>
            <a:r>
              <a:rPr lang="ko-KR" altLang="en-US" dirty="0"/>
              <a:t>를 사용하여 변환 실패에 대한 예외처리 코드를 작성</a:t>
            </a:r>
            <a:endParaRPr lang="en-US" altLang="ko-KR" dirty="0"/>
          </a:p>
          <a:p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03A9B-6635-2C4B-CEB6-5EBC02C7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예외처리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677A66A-8AAB-268F-41B6-D1028726C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250" y="1997380"/>
            <a:ext cx="10249499" cy="488071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D1352-8BC9-E43B-C161-E5B13761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62D26-FDF5-1382-558B-2C81FB39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94C6ADC-1847-22FC-C104-A98BF4421460}"/>
              </a:ext>
            </a:extLst>
          </p:cNvPr>
          <p:cNvSpPr txBox="1">
            <a:spLocks/>
          </p:cNvSpPr>
          <p:nvPr/>
        </p:nvSpPr>
        <p:spPr>
          <a:xfrm>
            <a:off x="838200" y="1398714"/>
            <a:ext cx="10515600" cy="491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사용자가 입력한 닉네임을 검사하는 프로그램 작성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특정 조건을 만족하지 않으면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예외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(throw)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발생시키고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예외에 따라 맞춤 메시지 출력하기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요구사항</a:t>
            </a:r>
            <a:endParaRPr lang="en-US" altLang="ko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사용자로부터 닉네임을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한 줄 입력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받기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다음 조건을 검사하여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해당하지 </a:t>
            </a:r>
            <a:r>
              <a:rPr lang="ko-KR" altLang="en-US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않을 경우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직접 예외 발생시키기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b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다음 페이지에 계속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..)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03A9B-6635-2C4B-CEB6-5EBC02C7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예외처리 </a:t>
            </a:r>
            <a:r>
              <a:rPr lang="en-US" altLang="ko-KR" dirty="0">
                <a:solidFill>
                  <a:srgbClr val="00B050"/>
                </a:solidFill>
              </a:rPr>
              <a:t>– </a:t>
            </a:r>
            <a:r>
              <a:rPr lang="ko-KR" altLang="en-US" dirty="0">
                <a:solidFill>
                  <a:srgbClr val="00B050"/>
                </a:solidFill>
              </a:rPr>
              <a:t>회원가입 닉네임 검사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D1352-8BC9-E43B-C161-E5B13761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62D26-FDF5-1382-558B-2C81FB39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0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94C6ADC-1847-22FC-C104-A98BF4421460}"/>
              </a:ext>
            </a:extLst>
          </p:cNvPr>
          <p:cNvSpPr txBox="1">
            <a:spLocks/>
          </p:cNvSpPr>
          <p:nvPr/>
        </p:nvSpPr>
        <p:spPr>
          <a:xfrm>
            <a:off x="838200" y="3293302"/>
            <a:ext cx="10515600" cy="302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3.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조건에 해당하지 않으면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"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닉네임 등록 완료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!”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출력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4.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모든 예외는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try ~ catch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처리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예외 발생 시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ex.Message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출력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5.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마지막에는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"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프로그램을 종료합니다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.”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finally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구현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6.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각각의 오류 메시지 출력 캡쳐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Repo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주소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슬랙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댓글에 업로드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03A9B-6635-2C4B-CEB6-5EBC02C7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예외처리 </a:t>
            </a:r>
            <a:r>
              <a:rPr lang="en-US" altLang="ko-KR" dirty="0">
                <a:solidFill>
                  <a:srgbClr val="00B050"/>
                </a:solidFill>
              </a:rPr>
              <a:t>– </a:t>
            </a:r>
            <a:r>
              <a:rPr lang="ko-KR" altLang="en-US" dirty="0">
                <a:solidFill>
                  <a:srgbClr val="00B050"/>
                </a:solidFill>
              </a:rPr>
              <a:t>회원가입 닉네임 검사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D1352-8BC9-E43B-C161-E5B13761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62D26-FDF5-1382-558B-2C81FB39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8992"/>
              </p:ext>
            </p:extLst>
          </p:nvPr>
        </p:nvGraphicFramePr>
        <p:xfrm>
          <a:off x="990600" y="1690688"/>
          <a:ext cx="10363200" cy="14630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920826">
                  <a:extLst>
                    <a:ext uri="{9D8B030D-6E8A-4147-A177-3AD203B41FA5}">
                      <a16:colId xmlns:a16="http://schemas.microsoft.com/office/drawing/2014/main" val="1685619465"/>
                    </a:ext>
                  </a:extLst>
                </a:gridCol>
                <a:gridCol w="2494756">
                  <a:extLst>
                    <a:ext uri="{9D8B030D-6E8A-4147-A177-3AD203B41FA5}">
                      <a16:colId xmlns:a16="http://schemas.microsoft.com/office/drawing/2014/main" val="2527058060"/>
                    </a:ext>
                  </a:extLst>
                </a:gridCol>
                <a:gridCol w="4947618">
                  <a:extLst>
                    <a:ext uri="{9D8B030D-6E8A-4147-A177-3AD203B41FA5}">
                      <a16:colId xmlns:a16="http://schemas.microsoft.com/office/drawing/2014/main" val="1844452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검사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예외 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예외 메시지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958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닉네임이 비어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"</a:t>
                      </a: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닉네임을 입력해주세요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56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닉네임 길이가 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자 미만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"</a:t>
                      </a:r>
                      <a:r>
                        <a:rPr lang="ko-KR" altLang="en-US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닉네임은 </a:t>
                      </a:r>
                      <a:r>
                        <a:rPr lang="en-US" altLang="ko-KR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r>
                        <a:rPr lang="ko-KR" altLang="en-US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글자 이상이어야 합니다</a:t>
                      </a:r>
                      <a:r>
                        <a:rPr lang="en-US" altLang="ko-KR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018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닉네임에 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admin </a:t>
                      </a: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포함됨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"</a:t>
                      </a: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닉네임에 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'admin'</a:t>
                      </a: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은 포함할 수 없습니다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925185"/>
                  </a:ext>
                </a:extLst>
              </a:tr>
            </a:tbl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94C6ADC-1847-22FC-C104-A98BF4421460}"/>
              </a:ext>
            </a:extLst>
          </p:cNvPr>
          <p:cNvSpPr txBox="1">
            <a:spLocks/>
          </p:cNvSpPr>
          <p:nvPr/>
        </p:nvSpPr>
        <p:spPr>
          <a:xfrm>
            <a:off x="990600" y="1551114"/>
            <a:ext cx="10515600" cy="491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76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E1A76-B03E-1906-B5D4-C25325F7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메소드</a:t>
            </a:r>
            <a:r>
              <a:rPr lang="en-US" altLang="ko-KR" dirty="0"/>
              <a:t>, </a:t>
            </a:r>
            <a:r>
              <a:rPr lang="ko-KR" altLang="en-US" dirty="0"/>
              <a:t>필드 </a:t>
            </a:r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0FB2C-C359-E553-2436-E5EC195B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인스턴스 생성 없이 사용 가능한 필드 또는 메소드</a:t>
            </a:r>
            <a:endParaRPr lang="en-US" altLang="ko-KR" dirty="0"/>
          </a:p>
          <a:p>
            <a:r>
              <a:rPr lang="en-US" altLang="ko-KR" dirty="0"/>
              <a:t>Stack, Heap</a:t>
            </a:r>
            <a:r>
              <a:rPr lang="ko-KR" altLang="en-US" dirty="0"/>
              <a:t>이 아닌 </a:t>
            </a:r>
            <a:r>
              <a:rPr lang="en-US" altLang="ko-KR" dirty="0">
                <a:solidFill>
                  <a:srgbClr val="00B050"/>
                </a:solidFill>
              </a:rPr>
              <a:t>Static</a:t>
            </a:r>
            <a:r>
              <a:rPr lang="en-US" altLang="ko-KR" dirty="0"/>
              <a:t> </a:t>
            </a:r>
            <a:r>
              <a:rPr lang="ko-KR" altLang="en-US" dirty="0"/>
              <a:t>영역에 할당 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9AEE6-AFAD-5E7F-4701-52B3857B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BC6739-6C3E-0BE5-C69B-CD6CA183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38FC7B-5046-C8B6-8F88-39C794A14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75" y="3199110"/>
            <a:ext cx="4362990" cy="16375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B41557-ECA3-6069-3716-75105B816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729" y="3199110"/>
            <a:ext cx="4875302" cy="20846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39ECCD-A4F7-EA96-63B0-C06D20356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6327" y="3452039"/>
            <a:ext cx="1462381" cy="13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4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21313A4-2C45-96C2-EC88-278826B0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85" y="2714255"/>
            <a:ext cx="5409612" cy="34627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  <a:endParaRPr lang="en-US" altLang="ko-KR" dirty="0"/>
          </a:p>
          <a:p>
            <a:pPr lvl="1"/>
            <a:r>
              <a:rPr lang="ko-KR" altLang="en-US" dirty="0"/>
              <a:t>값을 복사하는 것이 아니라 값의 링크</a:t>
            </a:r>
            <a:r>
              <a:rPr lang="en-US" altLang="ko-KR" dirty="0"/>
              <a:t>(</a:t>
            </a:r>
            <a:r>
              <a:rPr lang="ko-KR" altLang="en-US" dirty="0" err="1"/>
              <a:t>주소값</a:t>
            </a:r>
            <a:r>
              <a:rPr lang="en-US" altLang="ko-KR" dirty="0"/>
              <a:t>)</a:t>
            </a:r>
            <a:r>
              <a:rPr lang="ko-KR" altLang="en-US" dirty="0"/>
              <a:t>을 전달하는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442574" y="4683887"/>
            <a:ext cx="387276" cy="1160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691257" y="5079589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값이 복사됨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7645DBF-D7EA-D16A-F5EB-F5E3188DE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961" y="3393313"/>
            <a:ext cx="1652653" cy="18256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197062" y="5373008"/>
            <a:ext cx="3060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복사</a:t>
            </a:r>
            <a:r>
              <a:rPr lang="en-US" altLang="ko-KR" dirty="0"/>
              <a:t>(Copy)</a:t>
            </a:r>
            <a:r>
              <a:rPr lang="ko-KR" altLang="en-US" dirty="0"/>
              <a:t>되었기 때문에 </a:t>
            </a:r>
            <a:endParaRPr lang="en-US" altLang="ko-KR" dirty="0"/>
          </a:p>
          <a:p>
            <a:r>
              <a:rPr lang="en-US" altLang="ko-KR" dirty="0"/>
              <a:t>num </a:t>
            </a:r>
            <a:r>
              <a:rPr lang="ko-KR" altLang="en-US" dirty="0"/>
              <a:t>변수의 값은 변화가 없음</a:t>
            </a:r>
          </a:p>
        </p:txBody>
      </p:sp>
    </p:spTree>
    <p:extLst>
      <p:ext uri="{BB962C8B-B14F-4D97-AF65-F5344CB8AC3E}">
        <p14:creationId xmlns:p14="http://schemas.microsoft.com/office/powerpoint/2010/main" val="261152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FCB801D-DF91-7ABB-D5B0-5904B2AD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67" y="2707548"/>
            <a:ext cx="5398411" cy="34694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값을 복사하는 것이 아니라 값의 메모리 상의 </a:t>
            </a:r>
            <a:r>
              <a:rPr lang="ko-KR" altLang="en-US" dirty="0" err="1"/>
              <a:t>주소값을</a:t>
            </a:r>
            <a:r>
              <a:rPr lang="ko-KR" altLang="en-US" dirty="0"/>
              <a:t> 전달하기 때문에 </a:t>
            </a:r>
            <a:r>
              <a:rPr lang="ko-KR" altLang="en-US" dirty="0" err="1"/>
              <a:t>스코프를</a:t>
            </a:r>
            <a:r>
              <a:rPr lang="ko-KR" altLang="en-US" dirty="0"/>
              <a:t> 벗어나도 원래 값을 변경할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624186" y="4647093"/>
            <a:ext cx="387276" cy="1160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961698" y="5053352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참조 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585120" y="5238018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참조</a:t>
            </a:r>
            <a:r>
              <a:rPr lang="en-US" altLang="ko-KR" dirty="0"/>
              <a:t>(Reference)</a:t>
            </a:r>
            <a:r>
              <a:rPr lang="ko-KR" altLang="en-US" dirty="0"/>
              <a:t>되었기 때문에 </a:t>
            </a:r>
            <a:endParaRPr lang="en-US" altLang="ko-KR" dirty="0"/>
          </a:p>
          <a:p>
            <a:r>
              <a:rPr lang="en-US" altLang="ko-KR" dirty="0"/>
              <a:t>num </a:t>
            </a:r>
            <a:r>
              <a:rPr lang="ko-KR" altLang="en-US" dirty="0"/>
              <a:t>변수의 값이 바뀜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66889D-EED2-EB79-66D6-7B552D227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993" y="3435240"/>
            <a:ext cx="1536426" cy="15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8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3C0B630-3BD2-8B0A-3A44-71CA48B7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15" y="2004350"/>
            <a:ext cx="5207714" cy="33313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434567" y="3872640"/>
            <a:ext cx="387276" cy="1160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709210" y="4290985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out</a:t>
            </a:r>
            <a:r>
              <a:rPr lang="ko-KR" altLang="en-US"/>
              <a:t>도 값의 참조</a:t>
            </a:r>
            <a:r>
              <a:rPr lang="en-US" altLang="ko-KR"/>
              <a:t>(Reference)</a:t>
            </a:r>
            <a:r>
              <a:rPr lang="ko-KR" altLang="en-US"/>
              <a:t>가 발생함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789157" y="445300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ref</a:t>
            </a:r>
            <a:r>
              <a:rPr lang="ko-KR" altLang="en-US"/>
              <a:t>와 결과는 같음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66889D-EED2-EB79-66D6-7B552D227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374" y="2660787"/>
            <a:ext cx="1536426" cy="15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6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값의 참조 </a:t>
            </a:r>
            <a:r>
              <a:rPr lang="en-US" altLang="ko-KR" dirty="0"/>
              <a:t>ref, 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값 타입이 클 경우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, 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복사 비용이 크므로 참조를 통해 불필요한 복사를 피해서 메모리 효율이 향상하는 부가 효과 이점이 있음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.</a:t>
            </a:r>
            <a:endParaRPr lang="en-US" altLang="ko-KR" sz="2800" dirty="0">
              <a:latin typeface="Pretendard GOV" panose="02000503000000020004" pitchFamily="2" charset="-127"/>
              <a:ea typeface="Pretendard GOV" panose="02000503000000020004" pitchFamily="2" charset="-127"/>
              <a:cs typeface="Pretendard GOV" panose="02000503000000020004" pitchFamily="2" charset="-127"/>
            </a:endParaRPr>
          </a:p>
          <a:p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큰 사이즈의 클래스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, </a:t>
            </a:r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배열 등을 메소드에 전달 할 때 적극 이용</a:t>
            </a:r>
            <a:endParaRPr lang="en-US" altLang="ko-KR" dirty="0">
              <a:latin typeface="Pretendard GOV" panose="02000503000000020004" pitchFamily="2" charset="-127"/>
              <a:ea typeface="Pretendard GOV" panose="02000503000000020004" pitchFamily="2" charset="-127"/>
              <a:cs typeface="Pretendard GOV" panose="02000503000000020004" pitchFamily="2" charset="-127"/>
            </a:endParaRPr>
          </a:p>
          <a:p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ref</a:t>
            </a:r>
          </a:p>
          <a:p>
            <a:pPr lvl="1"/>
            <a:r>
              <a:rPr lang="ko-KR" altLang="en-US" dirty="0">
                <a:solidFill>
                  <a:srgbClr val="00B050"/>
                </a:solidFill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메소드 밖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에서 변수를 참조하여 가져옴 </a:t>
            </a:r>
            <a:endParaRPr lang="en-US" altLang="ko-KR" dirty="0">
              <a:latin typeface="Pretendard GOV" panose="02000503000000020004" pitchFamily="2" charset="-127"/>
              <a:ea typeface="Pretendard GOV" panose="02000503000000020004" pitchFamily="2" charset="-127"/>
              <a:cs typeface="Pretendard GOV" panose="02000503000000020004" pitchFamily="2" charset="-127"/>
            </a:endParaRPr>
          </a:p>
          <a:p>
            <a:pPr lvl="1"/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따라서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, ref 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로 받아올 변수는 초기화가 필수 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(</a:t>
            </a:r>
            <a:r>
              <a:rPr lang="ko-KR" altLang="en-US" dirty="0" err="1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비어있으면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 안됨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)</a:t>
            </a:r>
          </a:p>
          <a:p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out</a:t>
            </a:r>
          </a:p>
          <a:p>
            <a:pPr lvl="1"/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메소드 안에서 참조된 변수의 값을 바꿈</a:t>
            </a:r>
            <a:endParaRPr lang="en-US" altLang="ko-KR" dirty="0">
              <a:latin typeface="Pretendard GOV" panose="02000503000000020004" pitchFamily="2" charset="-127"/>
              <a:ea typeface="Pretendard GOV" panose="02000503000000020004" pitchFamily="2" charset="-127"/>
              <a:cs typeface="Pretendard GOV" panose="02000503000000020004" pitchFamily="2" charset="-127"/>
            </a:endParaRPr>
          </a:p>
          <a:p>
            <a:pPr lvl="1"/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따라서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, </a:t>
            </a:r>
            <a:r>
              <a:rPr lang="ko-KR" altLang="en-US" dirty="0">
                <a:solidFill>
                  <a:srgbClr val="00B050"/>
                </a:solidFill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메소드 안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에서 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out 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변수의 값을 반드시 바꿔줘야 함</a:t>
            </a:r>
            <a:endParaRPr lang="en-US" altLang="ko-KR" dirty="0">
              <a:latin typeface="Pretendard GOV" panose="02000503000000020004" pitchFamily="2" charset="-127"/>
              <a:ea typeface="Pretendard GOV" panose="02000503000000020004" pitchFamily="2" charset="-127"/>
              <a:cs typeface="Pretendard GOV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895DA8-474B-B5C1-0FF7-0E5987470DFB}"/>
              </a:ext>
            </a:extLst>
          </p:cNvPr>
          <p:cNvGrpSpPr/>
          <p:nvPr/>
        </p:nvGrpSpPr>
        <p:grpSpPr>
          <a:xfrm>
            <a:off x="7641770" y="4541152"/>
            <a:ext cx="4246124" cy="815226"/>
            <a:chOff x="7728857" y="3234261"/>
            <a:chExt cx="4246124" cy="8152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9C7E118-C546-2AD1-2BB8-8CD74603E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117" t="24956" b="21050"/>
            <a:stretch/>
          </p:blipFill>
          <p:spPr>
            <a:xfrm>
              <a:off x="7728857" y="3234261"/>
              <a:ext cx="4246124" cy="815226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EADF01D-2E51-58F2-BC83-14CACBB9EE37}"/>
                </a:ext>
              </a:extLst>
            </p:cNvPr>
            <p:cNvCxnSpPr>
              <a:cxnSpLocks/>
            </p:cNvCxnSpPr>
            <p:nvPr/>
          </p:nvCxnSpPr>
          <p:spPr>
            <a:xfrm>
              <a:off x="9517479" y="3783990"/>
              <a:ext cx="2293522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331E4CF-C3E0-5C44-66DD-ACACDA8988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420" t="40317" b="3874"/>
          <a:stretch/>
        </p:blipFill>
        <p:spPr>
          <a:xfrm>
            <a:off x="7641770" y="3194776"/>
            <a:ext cx="3434401" cy="71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23CDB-9AB5-3A30-73D5-A01A6EA1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값의 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CA3D1-02E8-8BB7-864B-5BC464A4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다음 조건에 따라 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void 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형 메소드 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2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개를 작성할 것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.</a:t>
            </a:r>
          </a:p>
          <a:p>
            <a:endParaRPr lang="en-US" altLang="ko-KR" dirty="0">
              <a:latin typeface="Pretendard GOV" panose="02000503000000020004" pitchFamily="2" charset="-127"/>
              <a:ea typeface="Pretendard GOV" panose="02000503000000020004" pitchFamily="2" charset="-127"/>
              <a:cs typeface="Pretendard GOV" panose="02000503000000020004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b="1" dirty="0">
                <a:solidFill>
                  <a:schemeClr val="accent1"/>
                </a:solidFill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ref </a:t>
            </a:r>
            <a:r>
              <a:rPr lang="ko-KR" altLang="en-US" b="1" dirty="0">
                <a:solidFill>
                  <a:schemeClr val="accent1"/>
                </a:solidFill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키워드를 활용한 배열 채우기</a:t>
            </a:r>
            <a:r>
              <a:rPr lang="en-US" altLang="ko-KR" b="1" dirty="0">
                <a:solidFill>
                  <a:schemeClr val="accent1"/>
                </a:solidFill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.</a:t>
            </a:r>
            <a:endParaRPr lang="en-US" altLang="ko-KR" dirty="0">
              <a:latin typeface="Pretendard GOV" panose="02000503000000020004" pitchFamily="2" charset="-127"/>
              <a:ea typeface="Pretendard GOV" panose="02000503000000020004" pitchFamily="2" charset="-127"/>
              <a:cs typeface="Pretendard GOV" panose="02000503000000020004" pitchFamily="2" charset="-127"/>
            </a:endParaRPr>
          </a:p>
          <a:p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배열 생성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 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후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, new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로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 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생성된 배열을 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ref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로 메서드에 전달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.</a:t>
            </a:r>
          </a:p>
          <a:p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메서드 내부에서 배열의 각 요소를 </a:t>
            </a:r>
            <a:r>
              <a:rPr lang="en-US" altLang="ko-KR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1</a:t>
            </a:r>
            <a:r>
              <a:rPr lang="ko-KR" altLang="en-US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부터 배열 길이만큼 순서대로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 채워 넣기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. </a:t>
            </a:r>
            <a:r>
              <a:rPr lang="en-US" altLang="ko-KR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(</a:t>
            </a:r>
            <a:r>
              <a:rPr lang="ko-KR" altLang="en-US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출력</a:t>
            </a:r>
            <a:r>
              <a:rPr lang="en-US" altLang="ko-KR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)</a:t>
            </a:r>
          </a:p>
          <a:p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예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) 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배열 길이가 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5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라면 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[1, 2, 3, 4, 5] 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로 채움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70BA8-3C65-9DA4-A03D-99000E36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97A61-1232-B6C3-2173-9E267D6E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911" y="5373611"/>
            <a:ext cx="4713489" cy="63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7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23CDB-9AB5-3A30-73D5-A01A6EA1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값의 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CA3D1-02E8-8BB7-864B-5BC464A4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2. out </a:t>
            </a:r>
            <a:r>
              <a:rPr lang="ko-KR" altLang="en-US" b="1" dirty="0">
                <a:solidFill>
                  <a:schemeClr val="accent1"/>
                </a:solidFill>
              </a:rPr>
              <a:t>키워드를 활용한 배열 생성 및 채우기</a:t>
            </a:r>
            <a:endParaRPr lang="en-US" altLang="ko-KR" b="1" dirty="0">
              <a:solidFill>
                <a:schemeClr val="accent1"/>
              </a:solidFill>
            </a:endParaRPr>
          </a:p>
          <a:p>
            <a:pPr>
              <a:buFontTx/>
              <a:buChar char="-"/>
            </a:pPr>
            <a:r>
              <a:rPr lang="ko-KR" altLang="en-US" dirty="0"/>
              <a:t>초기화 되지 않은 배열 변수를 </a:t>
            </a:r>
            <a:r>
              <a:rPr lang="en-US" altLang="ko-KR" dirty="0"/>
              <a:t>out</a:t>
            </a:r>
            <a:r>
              <a:rPr lang="ko-KR" altLang="en-US" dirty="0"/>
              <a:t>으로 전달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메서드의 두 번째 인자로 원하는 배열의 크기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  <a:r>
              <a:rPr lang="ko-KR" altLang="en-US" dirty="0"/>
              <a:t>를 함께 전달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메서드 내부에서 해당 크기만큼의 배열을 생성한 뒤</a:t>
            </a:r>
            <a:r>
              <a:rPr lang="en-US" altLang="ko-KR" dirty="0"/>
              <a:t>, </a:t>
            </a:r>
            <a:r>
              <a:rPr lang="ko-KR" altLang="en-US" dirty="0"/>
              <a:t>요소를 </a:t>
            </a:r>
            <a:r>
              <a:rPr lang="en-US" altLang="ko-KR" b="1" dirty="0"/>
              <a:t>1</a:t>
            </a:r>
            <a:r>
              <a:rPr lang="ko-KR" altLang="en-US" b="1" dirty="0"/>
              <a:t>부터 크기만큼 순서대로 채워 넣기</a:t>
            </a:r>
            <a:r>
              <a:rPr lang="en-US" altLang="ko-KR" b="1" dirty="0"/>
              <a:t>. (</a:t>
            </a:r>
            <a:r>
              <a:rPr lang="ko-KR" altLang="en-US" b="1" dirty="0"/>
              <a:t>출력</a:t>
            </a:r>
            <a:r>
              <a:rPr lang="en-US" altLang="ko-KR" b="1" dirty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크기 </a:t>
            </a:r>
            <a:r>
              <a:rPr lang="en-US" altLang="ko-KR" dirty="0"/>
              <a:t>3</a:t>
            </a:r>
            <a:r>
              <a:rPr lang="ko-KR" altLang="en-US" dirty="0"/>
              <a:t>이면 </a:t>
            </a:r>
            <a:r>
              <a:rPr lang="en-US" altLang="ko-KR" dirty="0"/>
              <a:t>[1, 2, 3]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b="1" dirty="0"/>
              <a:t>GitHub Repo. URL</a:t>
            </a:r>
            <a:r>
              <a:rPr lang="ko-KR" altLang="en-US" dirty="0"/>
              <a:t>과 </a:t>
            </a:r>
            <a:r>
              <a:rPr lang="ko-KR" altLang="en-US" b="1" dirty="0"/>
              <a:t>결과 창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70BA8-3C65-9DA4-A03D-99000E36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97A61-1232-B6C3-2173-9E267D6E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87" y="4181174"/>
            <a:ext cx="4478605" cy="7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6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예외처리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572985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9438</TotalTime>
  <Words>1107</Words>
  <Application>Microsoft Office PowerPoint</Application>
  <PresentationFormat>와이드스크린</PresentationFormat>
  <Paragraphs>184</Paragraphs>
  <Slides>16</Slides>
  <Notes>14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Pretendard</vt:lpstr>
      <vt:lpstr>Pretendard GOV</vt:lpstr>
      <vt:lpstr>Pretendard Black</vt:lpstr>
      <vt:lpstr>Arial</vt:lpstr>
      <vt:lpstr>맑은 고딕</vt:lpstr>
      <vt:lpstr>1_코딩온템플릿</vt:lpstr>
      <vt:lpstr>값의 참조</vt:lpstr>
      <vt:lpstr>정적 메소드, 필드 static</vt:lpstr>
      <vt:lpstr>값의 참조 ref, out</vt:lpstr>
      <vt:lpstr>값의 참조 ref, out</vt:lpstr>
      <vt:lpstr>값의 참조 ref, out</vt:lpstr>
      <vt:lpstr>값의 참조 ref, out</vt:lpstr>
      <vt:lpstr>실습. 값의 참조</vt:lpstr>
      <vt:lpstr>실습. 값의 참조</vt:lpstr>
      <vt:lpstr>예외처리</vt:lpstr>
      <vt:lpstr>예외처리란?</vt:lpstr>
      <vt:lpstr>예외처리문 </vt:lpstr>
      <vt:lpstr>예외처리문</vt:lpstr>
      <vt:lpstr>예외처리문</vt:lpstr>
      <vt:lpstr>실습. 예외처리</vt:lpstr>
      <vt:lpstr>실습. 예외처리 – 회원가입 닉네임 검사.</vt:lpstr>
      <vt:lpstr>실습. 예외처리 – 회원가입 닉네임 검사.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1501</cp:revision>
  <dcterms:created xsi:type="dcterms:W3CDTF">2022-06-26T11:10:22Z</dcterms:created>
  <dcterms:modified xsi:type="dcterms:W3CDTF">2025-05-14T03:46:37Z</dcterms:modified>
</cp:coreProperties>
</file>