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8"/>
  </p:notesMasterIdLst>
  <p:sldIdLst>
    <p:sldId id="773" r:id="rId2"/>
    <p:sldId id="836" r:id="rId3"/>
    <p:sldId id="833" r:id="rId4"/>
    <p:sldId id="774" r:id="rId5"/>
    <p:sldId id="775" r:id="rId6"/>
    <p:sldId id="767" r:id="rId7"/>
    <p:sldId id="768" r:id="rId8"/>
    <p:sldId id="769" r:id="rId9"/>
    <p:sldId id="770" r:id="rId10"/>
    <p:sldId id="837" r:id="rId11"/>
    <p:sldId id="838" r:id="rId12"/>
    <p:sldId id="839" r:id="rId13"/>
    <p:sldId id="840" r:id="rId14"/>
    <p:sldId id="841" r:id="rId15"/>
    <p:sldId id="842" r:id="rId16"/>
    <p:sldId id="843" r:id="rId17"/>
  </p:sldIdLst>
  <p:sldSz cx="12192000" cy="6858000"/>
  <p:notesSz cx="6858000" cy="9144000"/>
  <p:embeddedFontLst>
    <p:embeddedFont>
      <p:font typeface="AppleSDGothicNeoB00" panose="020B0600000101010101" charset="-127"/>
      <p:regular r:id="rId19"/>
    </p:embeddedFont>
    <p:embeddedFont>
      <p:font typeface="AppleSDGothicNeoH00" panose="020B0600000101010101" charset="-127"/>
      <p:regular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3" d="100"/>
          <a:sy n="93" d="100"/>
        </p:scale>
        <p:origin x="510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6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BAB6-F1B4-034E-371A-49A89E15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A258F-E511-8BCD-7EF1-BD8AF093A3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287756-E7B7-A217-9008-95774C750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D20FC-3E1B-B3B4-8450-FEDC8369A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012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6A6AA-DEA8-0BF8-DE2C-52A7283C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E626C0-4D92-00E2-665E-E2C2CB2AC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166F3C-F212-233E-362B-2BE832DF8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DB4C8-ACF9-C8C7-BCBD-81EAECF59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20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8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73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67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47212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대신 실행해 주는 객체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간접 실행</a:t>
            </a:r>
            <a:r>
              <a:rPr lang="en-US" altLang="ko-KR" dirty="0">
                <a:latin typeface="+mn-ea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함수를 변수처럼 배열로 선언하거나 매개변수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함수의 입력 값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활용 </a:t>
            </a:r>
            <a:endParaRPr lang="en-US" altLang="ko-KR" dirty="0"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입력 값으로 받은 함수를 실행하는 것을 </a:t>
            </a:r>
            <a:r>
              <a:rPr lang="en-US" altLang="ko-KR" dirty="0">
                <a:solidFill>
                  <a:srgbClr val="00B050"/>
                </a:solidFill>
                <a:latin typeface="+mn-ea"/>
              </a:rPr>
              <a:t>Callback</a:t>
            </a:r>
            <a:r>
              <a:rPr lang="ko-KR" altLang="en-US" dirty="0">
                <a:latin typeface="+mn-ea"/>
              </a:rPr>
              <a:t> 이라고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+mn-ea"/>
              </a:rPr>
              <a:t>스레드에서 또 다른 스레드의 함수를 호출할 때 사용되기도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n-ea"/>
              </a:rPr>
              <a:t>Delegate</a:t>
            </a:r>
            <a:r>
              <a:rPr lang="ko-KR" altLang="en-US" dirty="0">
                <a:latin typeface="+mn-ea"/>
              </a:rPr>
              <a:t>의 입출력 자료형과 </a:t>
            </a:r>
            <a:r>
              <a:rPr lang="en-US" altLang="ko-KR" dirty="0">
                <a:latin typeface="+mn-ea"/>
              </a:rPr>
              <a:t>Method</a:t>
            </a:r>
            <a:r>
              <a:rPr lang="ko-KR" altLang="en-US" dirty="0">
                <a:latin typeface="+mn-ea"/>
              </a:rPr>
              <a:t>의 것이 같아야 함</a:t>
            </a:r>
            <a:endParaRPr lang="en-US" altLang="ko-KR" dirty="0">
              <a:latin typeface="+mn-ea"/>
            </a:endParaRPr>
          </a:p>
          <a:p>
            <a:pPr>
              <a:lnSpc>
                <a:spcPct val="10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D4E45D-59A7-132A-2CCD-4A314D0B6565}"/>
              </a:ext>
            </a:extLst>
          </p:cNvPr>
          <p:cNvSpPr/>
          <p:nvPr/>
        </p:nvSpPr>
        <p:spPr>
          <a:xfrm>
            <a:off x="2619632" y="4782067"/>
            <a:ext cx="1890583" cy="9020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9D1CB-5CE7-7AC4-7EA3-F9F7CCD05961}"/>
              </a:ext>
            </a:extLst>
          </p:cNvPr>
          <p:cNvSpPr txBox="1"/>
          <p:nvPr/>
        </p:nvSpPr>
        <p:spPr>
          <a:xfrm>
            <a:off x="1912537" y="5749315"/>
            <a:ext cx="3576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 void </a:t>
            </a:r>
            <a:r>
              <a:rPr lang="en-US" altLang="ko-KR" dirty="0" err="1"/>
              <a:t>myDelegate</a:t>
            </a:r>
            <a:r>
              <a:rPr lang="en-US" altLang="ko-KR" dirty="0"/>
              <a:t>(int a)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5D83D4-13FB-0EEE-C069-9C4750CC9575}"/>
              </a:ext>
            </a:extLst>
          </p:cNvPr>
          <p:cNvSpPr/>
          <p:nvPr/>
        </p:nvSpPr>
        <p:spPr>
          <a:xfrm>
            <a:off x="6825048" y="4345201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Method1(int a)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DD70DE-EC07-1B77-82C2-082D7D5F56CB}"/>
              </a:ext>
            </a:extLst>
          </p:cNvPr>
          <p:cNvSpPr/>
          <p:nvPr/>
        </p:nvSpPr>
        <p:spPr>
          <a:xfrm>
            <a:off x="6825047" y="5003626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Method2(int a)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8EDED-F240-92A5-0127-55F26776D99B}"/>
              </a:ext>
            </a:extLst>
          </p:cNvPr>
          <p:cNvSpPr/>
          <p:nvPr/>
        </p:nvSpPr>
        <p:spPr>
          <a:xfrm>
            <a:off x="6825047" y="5662051"/>
            <a:ext cx="2837935" cy="449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void Method3(int a)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660D1E2-87D0-729A-3F9C-F18CB112F13A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4510215" y="4569813"/>
            <a:ext cx="2314833" cy="663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748593-3BF8-9496-0EEE-62AAF6CDBF25}"/>
              </a:ext>
            </a:extLst>
          </p:cNvPr>
          <p:cNvCxnSpPr>
            <a:cxnSpLocks/>
            <a:stCxn id="10" idx="1"/>
            <a:endCxn id="6" idx="3"/>
          </p:cNvCxnSpPr>
          <p:nvPr/>
        </p:nvCxnSpPr>
        <p:spPr>
          <a:xfrm flipH="1">
            <a:off x="4510215" y="5228238"/>
            <a:ext cx="2314832" cy="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90CABE-4812-BDCC-24ED-BFE323484C18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4510215" y="5233089"/>
            <a:ext cx="2314832" cy="653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82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간편하게 </a:t>
            </a:r>
            <a:r>
              <a:rPr lang="ko-KR" altLang="en-US" dirty="0" err="1"/>
              <a:t>멀티스레드를</a:t>
            </a:r>
            <a:r>
              <a:rPr lang="ko-KR" altLang="en-US" dirty="0"/>
              <a:t> 구현하기 위한 기능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Task, Task&lt;T&gt;</a:t>
            </a:r>
          </a:p>
          <a:p>
            <a:pPr lvl="1"/>
            <a:r>
              <a:rPr lang="ko-KR" altLang="en-US" dirty="0"/>
              <a:t>비동기 작업을 나타내는 객체 </a:t>
            </a:r>
            <a:endParaRPr lang="en-US" altLang="ko-KR" dirty="0"/>
          </a:p>
          <a:p>
            <a:pPr lvl="1"/>
            <a:r>
              <a:rPr lang="ko-KR" altLang="en-US" dirty="0"/>
              <a:t>비동기 작업의 완료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또는 함수 실행 결과를 반환하는 역할을 수행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async</a:t>
            </a:r>
          </a:p>
          <a:p>
            <a:pPr lvl="1"/>
            <a:r>
              <a:rPr lang="ko-KR" altLang="en-US" dirty="0"/>
              <a:t>메소드 선언 앞에 </a:t>
            </a:r>
            <a:r>
              <a:rPr lang="en-US" altLang="ko-KR" dirty="0"/>
              <a:t>async</a:t>
            </a:r>
            <a:r>
              <a:rPr lang="ko-KR" altLang="en-US" dirty="0"/>
              <a:t>가 있다면 비동기로 실행이 가능한 메소드</a:t>
            </a:r>
            <a:endParaRPr lang="en-US" altLang="ko-KR" dirty="0"/>
          </a:p>
          <a:p>
            <a:pPr lvl="1"/>
            <a:r>
              <a:rPr lang="en-US" altLang="ko-KR" dirty="0"/>
              <a:t>void,</a:t>
            </a:r>
            <a:r>
              <a:rPr lang="ko-KR" altLang="en-US" dirty="0"/>
              <a:t> </a:t>
            </a:r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</a:t>
            </a:r>
            <a:r>
              <a:rPr lang="ko-KR" altLang="en-US" dirty="0"/>
              <a:t> 만 반환할 수 있으나</a:t>
            </a:r>
            <a:r>
              <a:rPr lang="en-US" altLang="ko-KR" dirty="0"/>
              <a:t>, void </a:t>
            </a:r>
            <a:r>
              <a:rPr lang="ko-KR" altLang="en-US" dirty="0"/>
              <a:t>반환 시 호출하는 쪽에서 비동기 처리가 불가능</a:t>
            </a:r>
            <a:endParaRPr lang="en-US" altLang="ko-KR" dirty="0"/>
          </a:p>
          <a:p>
            <a:pPr lvl="1"/>
            <a:r>
              <a:rPr lang="en-US" altLang="ko-KR" dirty="0"/>
              <a:t>await</a:t>
            </a:r>
            <a:r>
              <a:rPr lang="ko-KR" altLang="en-US" dirty="0"/>
              <a:t>을 통해 호출되어야 비동기로 작동함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await</a:t>
            </a:r>
          </a:p>
          <a:p>
            <a:pPr lvl="1"/>
            <a:r>
              <a:rPr lang="ko-KR" altLang="en-US" dirty="0"/>
              <a:t>작업이 끝나기를 기다리지만 스레드를 멈추지는 않음</a:t>
            </a:r>
            <a:endParaRPr lang="en-US" altLang="ko-KR" dirty="0"/>
          </a:p>
          <a:p>
            <a:pPr lvl="1"/>
            <a:r>
              <a:rPr lang="en-US" altLang="ko-KR" dirty="0"/>
              <a:t>Task </a:t>
            </a:r>
            <a:r>
              <a:rPr lang="ko-KR" altLang="en-US" dirty="0"/>
              <a:t>또는 </a:t>
            </a:r>
            <a:r>
              <a:rPr lang="en-US" altLang="ko-KR" dirty="0"/>
              <a:t>Task&lt;T&gt; </a:t>
            </a:r>
            <a:r>
              <a:rPr lang="ko-KR" altLang="en-US" dirty="0"/>
              <a:t>반환 하는 메소드만 기다리를 수 있음</a:t>
            </a:r>
            <a:endParaRPr lang="en-US" altLang="ko-KR" dirty="0"/>
          </a:p>
          <a:p>
            <a:pPr lvl="1"/>
            <a:r>
              <a:rPr lang="en-US" altLang="ko-KR" dirty="0"/>
              <a:t>async</a:t>
            </a:r>
            <a:r>
              <a:rPr lang="ko-KR" altLang="en-US" dirty="0"/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28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45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68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53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메소드는 비동기 방식으로 호출될 가능성이 있으므로 </a:t>
            </a:r>
            <a:r>
              <a:rPr lang="en-US" altLang="ko-KR" dirty="0"/>
              <a:t>UI </a:t>
            </a:r>
            <a:r>
              <a:rPr lang="ko-KR" altLang="en-US" dirty="0"/>
              <a:t>컨트롤 수정은 </a:t>
            </a:r>
            <a:r>
              <a:rPr lang="en-US" altLang="ko-KR" dirty="0"/>
              <a:t>Invoke</a:t>
            </a:r>
            <a:r>
              <a:rPr lang="ko-KR" altLang="en-US" dirty="0"/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8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Task.Delay</a:t>
            </a:r>
            <a:r>
              <a:rPr lang="en-US" altLang="ko-KR" dirty="0"/>
              <a:t>()</a:t>
            </a:r>
            <a:r>
              <a:rPr lang="ko-KR" altLang="en-US" dirty="0"/>
              <a:t>를 사용하여 </a:t>
            </a:r>
            <a:r>
              <a:rPr lang="en-US" altLang="ko-KR" dirty="0"/>
              <a:t>await </a:t>
            </a:r>
            <a:r>
              <a:rPr lang="ko-KR" altLang="en-US" dirty="0"/>
              <a:t>과 함께 사용할 때 스레드를 멈추지 않고 대기하는 것이 가능 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UI </a:t>
            </a:r>
            <a:r>
              <a:rPr lang="ko-KR" altLang="en-US" dirty="0"/>
              <a:t>스레드나 다른 스레드의 동작을 차단하거나 방해하지 않음</a:t>
            </a:r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I/O </a:t>
            </a:r>
            <a:r>
              <a:rPr lang="ko-KR" altLang="en-US" dirty="0"/>
              <a:t>대기</a:t>
            </a:r>
            <a:r>
              <a:rPr lang="en-US" altLang="ko-KR" dirty="0"/>
              <a:t>, </a:t>
            </a:r>
            <a:r>
              <a:rPr lang="ko-KR" altLang="en-US" dirty="0"/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3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Task, async, await</a:t>
            </a:r>
            <a:r>
              <a:rPr lang="ko-KR" altLang="en-US" dirty="0"/>
              <a:t>을 사용하여 아래 기능을 구현</a:t>
            </a:r>
            <a:endParaRPr lang="en-US" altLang="ko-KR" dirty="0"/>
          </a:p>
          <a:p>
            <a:r>
              <a:rPr lang="ko-KR" altLang="en-US" dirty="0"/>
              <a:t>버튼을 클릭하여 텍스트 파일을 선택하면</a:t>
            </a:r>
            <a:r>
              <a:rPr lang="en-US" altLang="ko-KR" dirty="0"/>
              <a:t>, </a:t>
            </a:r>
            <a:r>
              <a:rPr lang="ko-KR" altLang="en-US" dirty="0"/>
              <a:t>파일의 내용을 텍스트박스에 표시해주는 프로그램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텍스트 파일을 비동기적으로 읽어오는 </a:t>
            </a:r>
            <a:r>
              <a:rPr lang="en-US" altLang="ko-KR" dirty="0" err="1"/>
              <a:t>ReadFileAsync</a:t>
            </a:r>
            <a:r>
              <a:rPr lang="en-US" altLang="ko-KR" dirty="0"/>
              <a:t> </a:t>
            </a:r>
            <a:r>
              <a:rPr lang="ko-KR" altLang="en-US" dirty="0"/>
              <a:t>메소드 작성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StreamReader</a:t>
            </a:r>
            <a:r>
              <a:rPr lang="ko-KR" altLang="en-US" dirty="0"/>
              <a:t>를 이용하여 파일의 내용을 불러오고</a:t>
            </a:r>
            <a:r>
              <a:rPr lang="en-US" altLang="ko-KR" dirty="0"/>
              <a:t>, </a:t>
            </a:r>
            <a:r>
              <a:rPr lang="en-US" altLang="ko-KR" dirty="0" err="1"/>
              <a:t>StreamReader</a:t>
            </a:r>
            <a:r>
              <a:rPr lang="ko-KR" altLang="en-US" dirty="0"/>
              <a:t>에 내장된 </a:t>
            </a:r>
            <a:r>
              <a:rPr lang="en-US" altLang="ko-KR" dirty="0"/>
              <a:t> </a:t>
            </a:r>
            <a:r>
              <a:rPr lang="en-US" altLang="ko-KR" dirty="0" err="1"/>
              <a:t>ReadToEndAsync</a:t>
            </a:r>
            <a:r>
              <a:rPr lang="en-US" altLang="ko-KR" dirty="0"/>
              <a:t>() </a:t>
            </a:r>
            <a:r>
              <a:rPr lang="ko-KR" altLang="en-US" dirty="0"/>
              <a:t>메소드를 사용하여 읽어오는 부분도 비동기처리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0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9DA2-B5AA-3B99-EA8B-F7AF68ED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5C20A-A88E-4E7B-1074-617212A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EEC435-8927-3AE3-0617-73180DFDA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활용 예시</a:t>
            </a:r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44563-8A4F-5B47-D994-16BCC2BC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73B33-6091-C7EC-DC28-F2D0836CE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182F0F-86B3-A3B1-5464-E6221FFF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834" y="2276987"/>
            <a:ext cx="5479814" cy="40044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8FD54F-6C53-CF0B-E9CB-D3E6DD044118}"/>
              </a:ext>
            </a:extLst>
          </p:cNvPr>
          <p:cNvSpPr txBox="1"/>
          <p:nvPr/>
        </p:nvSpPr>
        <p:spPr>
          <a:xfrm>
            <a:off x="6261688" y="225037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정의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A320B0-C2E0-5E94-2ABC-7945441F55F5}"/>
              </a:ext>
            </a:extLst>
          </p:cNvPr>
          <p:cNvSpPr txBox="1"/>
          <p:nvPr/>
        </p:nvSpPr>
        <p:spPr>
          <a:xfrm>
            <a:off x="6261688" y="3269048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선언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6BA60-E1EF-01E5-E911-7F1793B03714}"/>
              </a:ext>
            </a:extLst>
          </p:cNvPr>
          <p:cNvSpPr txBox="1"/>
          <p:nvPr/>
        </p:nvSpPr>
        <p:spPr>
          <a:xfrm>
            <a:off x="6858933" y="5155422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 인스턴스 생성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6E1BDE-9A2D-36E7-D9F7-BA1BF70AF9B1}"/>
              </a:ext>
            </a:extLst>
          </p:cNvPr>
          <p:cNvSpPr txBox="1"/>
          <p:nvPr/>
        </p:nvSpPr>
        <p:spPr>
          <a:xfrm>
            <a:off x="6858933" y="5524754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통한 메소드 호출 및 입력 값 전달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9671779-5698-B11B-7545-C5F8939FA6CD}"/>
              </a:ext>
            </a:extLst>
          </p:cNvPr>
          <p:cNvCxnSpPr/>
          <p:nvPr/>
        </p:nvCxnSpPr>
        <p:spPr>
          <a:xfrm flipH="1">
            <a:off x="6339017" y="5708821"/>
            <a:ext cx="5066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9DCEB04-D3BF-4FD7-98E4-AE89516CEF1E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339017" y="5340088"/>
            <a:ext cx="519916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EE5369-E498-808D-6A00-29DC6D2F0A9F}"/>
              </a:ext>
            </a:extLst>
          </p:cNvPr>
          <p:cNvCxnSpPr>
            <a:cxnSpLocks/>
          </p:cNvCxnSpPr>
          <p:nvPr/>
        </p:nvCxnSpPr>
        <p:spPr>
          <a:xfrm flipH="1">
            <a:off x="4435609" y="3444173"/>
            <a:ext cx="1826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913B7CE-2A51-1DEE-3416-494065E096FD}"/>
              </a:ext>
            </a:extLst>
          </p:cNvPr>
          <p:cNvCxnSpPr>
            <a:cxnSpLocks/>
          </p:cNvCxnSpPr>
          <p:nvPr/>
        </p:nvCxnSpPr>
        <p:spPr>
          <a:xfrm flipH="1">
            <a:off x="5131706" y="2435038"/>
            <a:ext cx="1129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79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69829-DC41-A9C9-C8E1-B6BF4A8F3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A7781-FC6B-5AA9-C416-F967ADD9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B9CF6-663E-E9C4-FACF-7A2455DC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126"/>
            <a:ext cx="10515600" cy="16281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다른 스레드에서 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UI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스레드의 컨트롤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(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버튼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텍스트 박스 등</a:t>
            </a:r>
            <a:r>
              <a:rPr lang="en-US" altLang="ko-KR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)</a:t>
            </a:r>
            <a:r>
              <a:rPr lang="ko-KR" altLang="en-US" dirty="0">
                <a:solidFill>
                  <a:srgbClr val="1A1918"/>
                </a:solidFill>
                <a:highlight>
                  <a:srgbClr val="FFFFFF"/>
                </a:highlight>
                <a:latin typeface="+mn-ea"/>
              </a:rPr>
              <a:t>을 접근 할 때 사용</a:t>
            </a:r>
            <a:endParaRPr lang="en-US" altLang="ko-KR" dirty="0">
              <a:solidFill>
                <a:srgbClr val="1A1918"/>
              </a:solidFill>
              <a:highlight>
                <a:srgbClr val="FFFFFF"/>
              </a:highlight>
              <a:latin typeface="+mn-ea"/>
            </a:endParaRPr>
          </a:p>
          <a:p>
            <a:pPr lvl="1">
              <a:lnSpc>
                <a:spcPct val="100000"/>
              </a:lnSpc>
            </a:pPr>
            <a:r>
              <a:rPr lang="en-US" altLang="ko-KR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Invoke() </a:t>
            </a:r>
            <a:r>
              <a:rPr lang="ko-KR" altLang="en-US" b="0" i="0" dirty="0">
                <a:solidFill>
                  <a:srgbClr val="1A1918"/>
                </a:solidFill>
                <a:effectLst/>
                <a:highlight>
                  <a:srgbClr val="FFFFFF"/>
                </a:highlight>
                <a:latin typeface="+mn-ea"/>
              </a:rPr>
              <a:t>없이 직접 컨트롤에 접근 시 크로스 스레드 오류 발생</a:t>
            </a:r>
            <a:endParaRPr lang="en-US" altLang="ko-KR" b="0" i="0" dirty="0">
              <a:solidFill>
                <a:srgbClr val="1A1918"/>
              </a:solidFill>
              <a:effectLst/>
              <a:highlight>
                <a:srgbClr val="FFFFFF"/>
              </a:highlight>
              <a:latin typeface="+mn-ea"/>
            </a:endParaRPr>
          </a:p>
          <a:p>
            <a:pPr lvl="2"/>
            <a:endParaRPr lang="ko-KR" altLang="en-US" dirty="0">
              <a:latin typeface="+mn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59099-7027-2D9E-5FBC-A1EA56A25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8119C-83CC-9BBA-6CD1-B0087745B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7FD19E7-D236-46AD-396A-8BB0DD90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84" y="3017874"/>
            <a:ext cx="6312848" cy="35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3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하나의 대리자에 여러개의 함수를 등록하는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A014D-3BC5-CC17-94D3-209F050F6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13" y="2279429"/>
            <a:ext cx="8680943" cy="296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CED9EA-5754-BB0E-9CCB-365340E968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28"/>
          <a:stretch/>
        </p:blipFill>
        <p:spPr>
          <a:xfrm>
            <a:off x="293059" y="1865405"/>
            <a:ext cx="5935448" cy="39647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2DC3C7-3D18-7FD6-73F2-61BF1A694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12" r="8025" b="-8170"/>
          <a:stretch/>
        </p:blipFill>
        <p:spPr>
          <a:xfrm>
            <a:off x="6439805" y="1873328"/>
            <a:ext cx="5459136" cy="23762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D4D98A-84E1-990C-0921-1FA49E110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859" y="4432217"/>
            <a:ext cx="1877102" cy="148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77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2BD7-9DEA-3096-3BA5-C9641327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Delegate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F6B46-1AFC-FC42-BB74-D7B009DF1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대리자는 함수의 매개변수로 사용될 수 있음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1B464D-F557-2369-D594-6ED907CE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55144F-E42B-B8B8-1EE6-6DD688AC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E1CB72-04D6-FB23-753D-91FD9C3C23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569"/>
          <a:stretch/>
        </p:blipFill>
        <p:spPr>
          <a:xfrm>
            <a:off x="647212" y="2449841"/>
            <a:ext cx="5448788" cy="22017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608C0-2982-D2E9-5E7A-72421BBF0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015" b="-6929"/>
          <a:stretch/>
        </p:blipFill>
        <p:spPr>
          <a:xfrm>
            <a:off x="6096000" y="2449841"/>
            <a:ext cx="5448788" cy="30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5E934A-9A1D-744C-BF82-86AB9F46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알림</a:t>
            </a:r>
            <a:r>
              <a:rPr lang="en-US" altLang="ko-KR" dirty="0"/>
              <a:t>(Event)</a:t>
            </a:r>
            <a:r>
              <a:rPr lang="ko-KR" altLang="en-US" dirty="0"/>
              <a:t>을 설정하여</a:t>
            </a:r>
            <a:r>
              <a:rPr lang="en-US" altLang="ko-KR" dirty="0"/>
              <a:t>, </a:t>
            </a:r>
            <a:r>
              <a:rPr lang="ko-KR" altLang="en-US" dirty="0"/>
              <a:t>해당 알림이 발생하면 연관된 모든 메소드</a:t>
            </a:r>
            <a:r>
              <a:rPr lang="en-US" altLang="ko-KR" dirty="0"/>
              <a:t>(Event Subscriber)</a:t>
            </a:r>
            <a:r>
              <a:rPr lang="ko-KR" altLang="en-US" dirty="0"/>
              <a:t>가 일괄적으로 실행</a:t>
            </a:r>
            <a:endParaRPr lang="en-US" altLang="ko-KR" dirty="0"/>
          </a:p>
          <a:p>
            <a:pPr lvl="1"/>
            <a:r>
              <a:rPr lang="ko-KR" altLang="en-US" dirty="0"/>
              <a:t>특수한 형태의 </a:t>
            </a:r>
            <a:r>
              <a:rPr lang="en-US" altLang="ko-KR" dirty="0"/>
              <a:t>delegate</a:t>
            </a:r>
            <a:r>
              <a:rPr lang="ko-KR" altLang="en-US" dirty="0"/>
              <a:t>라고 할 수 있음</a:t>
            </a:r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라는 객체가 </a:t>
            </a:r>
            <a:r>
              <a:rPr lang="en-US" altLang="ko-KR" dirty="0"/>
              <a:t>delegate</a:t>
            </a:r>
            <a:r>
              <a:rPr lang="ko-KR" altLang="en-US" dirty="0"/>
              <a:t>의 역할을 수행</a:t>
            </a:r>
            <a:endParaRPr lang="en-US" altLang="ko-KR" dirty="0"/>
          </a:p>
          <a:p>
            <a:r>
              <a:rPr lang="en-US" altLang="ko-KR" dirty="0"/>
              <a:t>delegate</a:t>
            </a:r>
            <a:r>
              <a:rPr lang="ko-KR" altLang="en-US" dirty="0"/>
              <a:t>와 다르게 주로 클래스 내부에 선언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en-US" altLang="ko-KR" dirty="0"/>
              <a:t>, WPF </a:t>
            </a:r>
            <a:r>
              <a:rPr lang="ko-KR" altLang="en-US" dirty="0"/>
              <a:t>등에서</a:t>
            </a:r>
            <a:r>
              <a:rPr lang="en-US" altLang="ko-KR" dirty="0"/>
              <a:t> </a:t>
            </a:r>
            <a:r>
              <a:rPr lang="ko-KR" altLang="en-US" dirty="0"/>
              <a:t>마우스 클릭</a:t>
            </a:r>
            <a:r>
              <a:rPr lang="en-US" altLang="ko-KR" dirty="0"/>
              <a:t>, </a:t>
            </a:r>
            <a:r>
              <a:rPr lang="ko-KR" altLang="en-US" dirty="0"/>
              <a:t>마우스 오버</a:t>
            </a:r>
            <a:r>
              <a:rPr lang="en-US" altLang="ko-KR" dirty="0"/>
              <a:t>, </a:t>
            </a:r>
            <a:r>
              <a:rPr lang="ko-KR" altLang="en-US" dirty="0"/>
              <a:t>마우스 아웃</a:t>
            </a:r>
            <a:r>
              <a:rPr lang="en-US" altLang="ko-KR" dirty="0"/>
              <a:t>, </a:t>
            </a:r>
            <a:r>
              <a:rPr lang="ko-KR" altLang="en-US" dirty="0"/>
              <a:t>키보드 입력 등 모두 </a:t>
            </a:r>
            <a:r>
              <a:rPr lang="en-US" altLang="ko-KR" dirty="0"/>
              <a:t>Event</a:t>
            </a:r>
            <a:r>
              <a:rPr lang="ko-KR" altLang="en-US" dirty="0"/>
              <a:t>에 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686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B46475F9-AAAA-20E0-758D-1A9AD824B7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411" y="1690688"/>
            <a:ext cx="4282257" cy="264035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CEE880C-2793-BBB6-A2A7-422568FD7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"/>
          <a:stretch/>
        </p:blipFill>
        <p:spPr>
          <a:xfrm>
            <a:off x="5595896" y="1690688"/>
            <a:ext cx="5478676" cy="46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B1A84-5B55-0473-83A2-A10AD549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Delegate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4DAB44-D872-E5F7-0E82-6712DBBB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Delegate</a:t>
            </a:r>
            <a:r>
              <a:rPr lang="ko-KR" altLang="en-US" dirty="0"/>
              <a:t>를 사용하여 </a:t>
            </a:r>
            <a:r>
              <a:rPr lang="en-US" altLang="ko-KR" dirty="0"/>
              <a:t>Event </a:t>
            </a:r>
            <a:r>
              <a:rPr lang="ko-KR" altLang="en-US" dirty="0"/>
              <a:t>시스템을 구현하기</a:t>
            </a:r>
            <a:endParaRPr lang="en-US" altLang="ko-KR" dirty="0"/>
          </a:p>
          <a:p>
            <a:r>
              <a:rPr lang="en-US" altLang="ko-KR" dirty="0" err="1"/>
              <a:t>EventDelegate</a:t>
            </a:r>
            <a:r>
              <a:rPr lang="ko-KR" altLang="en-US" dirty="0"/>
              <a:t>라는 이름의 </a:t>
            </a:r>
            <a:r>
              <a:rPr lang="en-US" altLang="ko-KR" dirty="0"/>
              <a:t>delegate</a:t>
            </a:r>
            <a:r>
              <a:rPr lang="ko-KR" altLang="en-US" dirty="0"/>
              <a:t>를 선언</a:t>
            </a:r>
            <a:endParaRPr lang="en-US" altLang="ko-KR" dirty="0"/>
          </a:p>
          <a:p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en-US" altLang="ko-KR" dirty="0"/>
              <a:t>Event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en-US" altLang="ko-KR" dirty="0" err="1"/>
              <a:t>EventDelegate</a:t>
            </a:r>
            <a:r>
              <a:rPr lang="ko-KR" altLang="en-US" dirty="0"/>
              <a:t>가 각각 </a:t>
            </a:r>
            <a:r>
              <a:rPr lang="en-US" altLang="ko-KR" dirty="0"/>
              <a:t>Key, Value</a:t>
            </a:r>
            <a:r>
              <a:rPr lang="ko-KR" altLang="en-US" dirty="0"/>
              <a:t>로 된 </a:t>
            </a:r>
            <a:r>
              <a:rPr lang="en-US" altLang="ko-KR" dirty="0"/>
              <a:t>Dictionary </a:t>
            </a:r>
            <a:r>
              <a:rPr lang="ko-KR" altLang="en-US" dirty="0"/>
              <a:t>포함</a:t>
            </a:r>
            <a:endParaRPr lang="en-US" altLang="ko-KR" dirty="0"/>
          </a:p>
          <a:p>
            <a:pPr lvl="1"/>
            <a:r>
              <a:rPr lang="ko-KR" altLang="en-US" dirty="0"/>
              <a:t>이벤트 등록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 이벤트를 추가</a:t>
            </a:r>
            <a:endParaRPr lang="en-US" altLang="ko-KR" dirty="0"/>
          </a:p>
          <a:p>
            <a:pPr lvl="1"/>
            <a:r>
              <a:rPr lang="ko-KR" altLang="en-US" dirty="0"/>
              <a:t>이벤트 삭제 메소드에서는 </a:t>
            </a:r>
            <a:r>
              <a:rPr lang="en-US" altLang="ko-KR" dirty="0"/>
              <a:t>Dictionary</a:t>
            </a:r>
            <a:r>
              <a:rPr lang="ko-KR" altLang="en-US" dirty="0"/>
              <a:t>에서 이벤트를 제거</a:t>
            </a:r>
            <a:endParaRPr lang="en-US" altLang="ko-KR" dirty="0"/>
          </a:p>
          <a:p>
            <a:pPr lvl="1"/>
            <a:r>
              <a:rPr lang="ko-KR" altLang="en-US" dirty="0"/>
              <a:t>이벤트 실행 메소드에서는 </a:t>
            </a:r>
            <a:r>
              <a:rPr lang="en-US" altLang="ko-KR" dirty="0"/>
              <a:t>Dictionary </a:t>
            </a:r>
            <a:r>
              <a:rPr lang="ko-KR" altLang="en-US" dirty="0"/>
              <a:t>안에 있는 이벤트를 선택하여 </a:t>
            </a:r>
            <a:r>
              <a:rPr lang="en-US" altLang="ko-KR" dirty="0"/>
              <a:t>Invoke()</a:t>
            </a:r>
          </a:p>
          <a:p>
            <a:r>
              <a:rPr lang="en-US" altLang="ko-KR" dirty="0"/>
              <a:t>Form </a:t>
            </a:r>
            <a:r>
              <a:rPr lang="ko-KR" altLang="en-US" dirty="0"/>
              <a:t>에서 </a:t>
            </a:r>
            <a:r>
              <a:rPr lang="en-US" altLang="ko-KR" dirty="0" err="1"/>
              <a:t>EventManager</a:t>
            </a:r>
            <a:r>
              <a:rPr lang="en-US" altLang="ko-KR" dirty="0"/>
              <a:t> </a:t>
            </a:r>
            <a:r>
              <a:rPr lang="ko-KR" altLang="en-US" dirty="0"/>
              <a:t>클래스의 인스턴스를 생성하고 </a:t>
            </a:r>
            <a:r>
              <a:rPr lang="en-US" altLang="ko-KR" dirty="0"/>
              <a:t>Form</a:t>
            </a:r>
            <a:r>
              <a:rPr lang="ko-KR" altLang="en-US" dirty="0"/>
              <a:t>의 메소드들을 이름과 함께 </a:t>
            </a:r>
            <a:r>
              <a:rPr lang="en-US" altLang="ko-KR" dirty="0" err="1"/>
              <a:t>EventManager</a:t>
            </a:r>
            <a:r>
              <a:rPr lang="ko-KR" altLang="en-US" dirty="0"/>
              <a:t>에 등록</a:t>
            </a:r>
            <a:endParaRPr lang="en-US" altLang="ko-KR" dirty="0"/>
          </a:p>
          <a:p>
            <a:r>
              <a:rPr lang="en-US" altLang="ko-KR" dirty="0"/>
              <a:t>Push</a:t>
            </a:r>
            <a:r>
              <a:rPr lang="ko-KR" altLang="en-US" dirty="0"/>
              <a:t> 후 </a:t>
            </a: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D0122-15AC-1ACA-490A-D9348D15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95121-1B7F-7E46-C67F-9D95FA3D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40558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Words>628</Words>
  <Application>Microsoft Office PowerPoint</Application>
  <PresentationFormat>와이드스크린</PresentationFormat>
  <Paragraphs>114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맑은 고딕</vt:lpstr>
      <vt:lpstr>AppleSDGothicNeoB00</vt:lpstr>
      <vt:lpstr>AppleSDGothicNeoH00</vt:lpstr>
      <vt:lpstr>코딩온템플릿</vt:lpstr>
      <vt:lpstr>Delegate</vt:lpstr>
      <vt:lpstr>Delegate</vt:lpstr>
      <vt:lpstr>Delegate</vt:lpstr>
      <vt:lpstr>Delegate</vt:lpstr>
      <vt:lpstr>Delegate</vt:lpstr>
      <vt:lpstr>Delegate</vt:lpstr>
      <vt:lpstr>Event</vt:lpstr>
      <vt:lpstr>Event</vt:lpstr>
      <vt:lpstr>실습. Delegate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1446</cp:revision>
  <dcterms:created xsi:type="dcterms:W3CDTF">2022-06-26T11:10:22Z</dcterms:created>
  <dcterms:modified xsi:type="dcterms:W3CDTF">2025-05-14T08:35:57Z</dcterms:modified>
</cp:coreProperties>
</file>