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659" r:id="rId2"/>
    <p:sldId id="752" r:id="rId3"/>
    <p:sldId id="723" r:id="rId4"/>
    <p:sldId id="726" r:id="rId5"/>
    <p:sldId id="718" r:id="rId6"/>
    <p:sldId id="719" r:id="rId7"/>
    <p:sldId id="721" r:id="rId8"/>
    <p:sldId id="722" r:id="rId9"/>
    <p:sldId id="795" r:id="rId10"/>
    <p:sldId id="265" r:id="rId11"/>
    <p:sldId id="688" r:id="rId12"/>
    <p:sldId id="689" r:id="rId13"/>
    <p:sldId id="793" r:id="rId14"/>
    <p:sldId id="706" r:id="rId15"/>
    <p:sldId id="705" r:id="rId16"/>
    <p:sldId id="708" r:id="rId17"/>
    <p:sldId id="798" r:id="rId18"/>
    <p:sldId id="799" r:id="rId19"/>
    <p:sldId id="797" r:id="rId20"/>
    <p:sldId id="264" r:id="rId21"/>
    <p:sldId id="800" r:id="rId22"/>
    <p:sldId id="801" r:id="rId23"/>
    <p:sldId id="806" r:id="rId24"/>
    <p:sldId id="802" r:id="rId25"/>
    <p:sldId id="803" r:id="rId26"/>
    <p:sldId id="804" r:id="rId27"/>
    <p:sldId id="805" r:id="rId28"/>
    <p:sldId id="807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27" r:id="rId37"/>
    <p:sldId id="816" r:id="rId38"/>
    <p:sldId id="817" r:id="rId39"/>
    <p:sldId id="821" r:id="rId40"/>
    <p:sldId id="824" r:id="rId41"/>
    <p:sldId id="825" r:id="rId42"/>
    <p:sldId id="826" r:id="rId43"/>
    <p:sldId id="818" r:id="rId44"/>
    <p:sldId id="822" r:id="rId45"/>
    <p:sldId id="819" r:id="rId46"/>
    <p:sldId id="823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849" r:id="rId55"/>
    <p:sldId id="840" r:id="rId56"/>
    <p:sldId id="841" r:id="rId57"/>
    <p:sldId id="842" r:id="rId58"/>
    <p:sldId id="843" r:id="rId59"/>
    <p:sldId id="844" r:id="rId60"/>
    <p:sldId id="845" r:id="rId61"/>
    <p:sldId id="846" r:id="rId62"/>
    <p:sldId id="847" r:id="rId63"/>
    <p:sldId id="850" r:id="rId64"/>
    <p:sldId id="848" r:id="rId65"/>
    <p:sldId id="835" r:id="rId66"/>
    <p:sldId id="836" r:id="rId67"/>
    <p:sldId id="837" r:id="rId68"/>
    <p:sldId id="838" r:id="rId69"/>
    <p:sldId id="839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71030" autoAdjust="0"/>
  </p:normalViewPr>
  <p:slideViewPr>
    <p:cSldViewPr snapToGrid="0">
      <p:cViewPr varScale="1">
        <p:scale>
          <a:sx n="85" d="100"/>
          <a:sy n="85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FEDB-2439-49E8-84B2-1D6C2F3A631A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27ADC-3725-4C53-90DA-A7CB1E9F9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직접적으로 </a:t>
            </a:r>
            <a:r>
              <a:rPr lang="en-US" altLang="ko-KR" dirty="0"/>
              <a:t>Git</a:t>
            </a:r>
            <a:r>
              <a:rPr lang="ko-KR" altLang="en-US" dirty="0"/>
              <a:t>을 다뤄보기 전에 알아야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자료구조는 컴퓨터공학의 용어로 </a:t>
            </a:r>
            <a:r>
              <a:rPr lang="ko-KR" altLang="en-US" dirty="0" err="1"/>
              <a:t>코드을</a:t>
            </a:r>
            <a:r>
              <a:rPr lang="ko-KR" altLang="en-US" dirty="0"/>
              <a:t> 어떻게 해야 효과적으로 </a:t>
            </a:r>
            <a:r>
              <a:rPr lang="ko-KR" altLang="en-US" dirty="0" err="1" smtClean="0"/>
              <a:t>만들것</a:t>
            </a:r>
            <a:r>
              <a:rPr lang="ko-KR" altLang="en-US" dirty="0" smtClean="0"/>
              <a:t> 인가에 </a:t>
            </a:r>
            <a:r>
              <a:rPr lang="ko-KR" altLang="en-US" dirty="0"/>
              <a:t>대한 수학적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Tree: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디렉터리와 파일을 트리 구조로 시각적으로 보여주는 유틸리티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기본적으로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bash </a:t>
            </a:r>
            <a:r>
              <a:rPr lang="ko-KR" altLang="en-US" baseline="0" dirty="0" smtClean="0"/>
              <a:t>에서는 파일까지 포함해서 </a:t>
            </a:r>
            <a:r>
              <a:rPr lang="ko-KR" altLang="en-US" baseline="0" dirty="0" err="1" smtClean="0"/>
              <a:t>출력해줌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디렉토리 구조만 보고 싶을 때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Tree –d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Tree : </a:t>
            </a:r>
            <a:r>
              <a:rPr lang="ko-KR" altLang="en-US" dirty="0" smtClean="0"/>
              <a:t>기본 디렉토리 구조만 출력</a:t>
            </a:r>
            <a:endParaRPr lang="en-US" altLang="ko-KR" dirty="0" smtClean="0"/>
          </a:p>
          <a:p>
            <a:r>
              <a:rPr lang="en-US" altLang="ko-KR" dirty="0" smtClean="0"/>
              <a:t>Tree /f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파일까지 포함해서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3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ECC-3FBE-F777-0713-C1172D23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1397C1-3799-39F0-EE79-D1CD5910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DDBC-B4BE-F568-5E5C-6E55ABBF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E610-3265-2FCD-6475-1C55DC55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5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1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 smtClean="0"/>
              <a:t>!!!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숨김폴더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파일이란</a:t>
            </a:r>
            <a:r>
              <a:rPr lang="en-US" altLang="ko-KR" dirty="0" smtClean="0"/>
              <a:t>? .</a:t>
            </a:r>
            <a:r>
              <a:rPr lang="ko-KR" altLang="en-US" dirty="0" smtClean="0"/>
              <a:t>으로 시작하며 시스템에는 존재하나 기본적으로는 나타나지 않는 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4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08C1-D963-6F3C-2359-445EE9B2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C496-58BB-E401-6BF2-21B35775A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69059-2473-93D2-5467-B7C5BD2F8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579EE-B338-AB27-4F65-B02CC069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GitBash</a:t>
            </a:r>
            <a:r>
              <a:rPr lang="ko-KR" altLang="en-US" dirty="0"/>
              <a:t> 명령어만 이용해서 </a:t>
            </a:r>
            <a:r>
              <a:rPr lang="ko-KR" altLang="en-US" dirty="0" err="1" smtClean="0"/>
              <a:t>진행해보기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기본 터미널 </a:t>
            </a:r>
            <a:r>
              <a:rPr lang="en-US" altLang="ko-KR" baseline="0" dirty="0" smtClean="0"/>
              <a:t>: CMD, PowerShell)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windows </a:t>
            </a:r>
            <a:r>
              <a:rPr lang="ko-KR" altLang="en-US" baseline="0" dirty="0" smtClean="0"/>
              <a:t>명령어 체계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시스템 관리 목적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Bash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리눅스 명령어 체계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명령어 체계 차이로 명령어가 동작하는 방법이 조금씩 다름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급작스럽지만 미리 용어 </a:t>
            </a:r>
            <a:r>
              <a:rPr lang="ko-KR" altLang="en-US" dirty="0" smtClean="0"/>
              <a:t>설명을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레포지토리는 </a:t>
            </a:r>
            <a:r>
              <a:rPr lang="ko-KR" altLang="en-US" dirty="0" err="1" smtClean="0"/>
              <a:t>레포지토리임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로컬에 있으면 로컬 저장소</a:t>
            </a:r>
            <a:endParaRPr lang="en-US" altLang="ko-KR" dirty="0" smtClean="0"/>
          </a:p>
          <a:p>
            <a:r>
              <a:rPr lang="ko-KR" altLang="en-US" dirty="0" smtClean="0"/>
              <a:t>서버에 있으면 원격 저장소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원격저장소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16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가입한 정보를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브랜치가</a:t>
            </a:r>
            <a:r>
              <a:rPr lang="ko-KR" altLang="en-US" dirty="0"/>
              <a:t> 무엇인지는 추후 설명</a:t>
            </a:r>
            <a:r>
              <a:rPr lang="en-US" altLang="ko-KR" dirty="0"/>
              <a:t>. </a:t>
            </a:r>
            <a:r>
              <a:rPr lang="ko-KR" altLang="en-US" dirty="0"/>
              <a:t>지금은 </a:t>
            </a:r>
            <a:r>
              <a:rPr lang="ko-KR" altLang="en-US" dirty="0" err="1"/>
              <a:t>그런게</a:t>
            </a:r>
            <a:r>
              <a:rPr lang="ko-KR" altLang="en-US" dirty="0"/>
              <a:t> 존재한다 </a:t>
            </a:r>
            <a:r>
              <a:rPr lang="ko-KR" altLang="en-US" dirty="0" smtClean="0"/>
              <a:t>정도만 </a:t>
            </a:r>
            <a:r>
              <a:rPr lang="ko-KR" altLang="en-US" dirty="0"/>
              <a:t>알고 계시면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의 기본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꼭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으로 바꿔야하나요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나중에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하면 더 </a:t>
            </a:r>
            <a:r>
              <a:rPr lang="ko-KR" altLang="en-US" baseline="0" dirty="0" err="1" smtClean="0"/>
              <a:t>알게됨</a:t>
            </a:r>
            <a:r>
              <a:rPr lang="en-US" altLang="ko-KR" baseline="0" dirty="0" smtClean="0"/>
              <a:t>!)</a:t>
            </a:r>
          </a:p>
          <a:p>
            <a:pPr marL="228600" indent="-228600">
              <a:buAutoNum type="alphaUcParenR"/>
            </a:pPr>
            <a:r>
              <a:rPr lang="ko-KR" altLang="en-US" baseline="0" dirty="0" smtClean="0"/>
              <a:t>기본브랜치가 예전에는 </a:t>
            </a:r>
            <a:r>
              <a:rPr lang="en-US" altLang="ko-KR" baseline="0" dirty="0" smtClean="0"/>
              <a:t>“master”</a:t>
            </a:r>
            <a:r>
              <a:rPr lang="ko-KR" altLang="en-US" baseline="0" dirty="0" smtClean="0"/>
              <a:t>이였음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라는 단어가 일부 문화권에서 차별적인 의미로 해석 가능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많은 기업들이 중립적 단어인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으로 전환함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2020</a:t>
            </a:r>
            <a:r>
              <a:rPr lang="ko-KR" altLang="en-US" baseline="0" dirty="0" smtClean="0"/>
              <a:t>년 부터 기본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으로 자동생성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충돌방지하기 위해 바꿈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→ 이걸 한 번만 설정해두면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init</a:t>
            </a:r>
            <a:r>
              <a:rPr lang="ko-KR" altLang="en-US" b="1" dirty="0" smtClean="0"/>
              <a:t>할 때마다 자동으로 </a:t>
            </a:r>
            <a:r>
              <a:rPr lang="en-US" altLang="ko-KR" b="1" dirty="0" smtClean="0"/>
              <a:t>main </a:t>
            </a:r>
            <a:r>
              <a:rPr lang="ko-KR" altLang="en-US" b="1" dirty="0" err="1" smtClean="0"/>
              <a:t>브랜치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생성됩니다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echo "# 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" &gt;&gt; README.md</a:t>
            </a:r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README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ko-KR" altLang="en-US" dirty="0" smtClean="0"/>
              <a:t>현재 폴더를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저장소로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 폴더를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이 추적할 수 있는 저장소로 바꾸는 명령어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README.md</a:t>
            </a:r>
          </a:p>
          <a:p>
            <a:r>
              <a:rPr lang="en-US" altLang="ko-KR" dirty="0" smtClean="0"/>
              <a:t>README.md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-m "first commit“</a:t>
            </a:r>
          </a:p>
          <a:p>
            <a:r>
              <a:rPr lang="ko-KR" altLang="en-US" dirty="0" smtClean="0"/>
              <a:t>첫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-M main</a:t>
            </a:r>
          </a:p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이름을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[URL]GitHub </a:t>
            </a:r>
          </a:p>
          <a:p>
            <a:r>
              <a:rPr lang="ko-KR" altLang="en-US" dirty="0" smtClean="0"/>
              <a:t>원격 저장소와 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main</a:t>
            </a:r>
          </a:p>
          <a:p>
            <a:r>
              <a:rPr lang="ko-KR" altLang="en-US" dirty="0" smtClean="0"/>
              <a:t>원격 저장소로 코드 업로드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추적까지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7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79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윈도우 </a:t>
            </a:r>
            <a:r>
              <a:rPr lang="en-US" altLang="ko-KR"/>
              <a:t>git</a:t>
            </a:r>
            <a:r>
              <a:rPr lang="ko-KR" altLang="en-US"/>
              <a:t>에서 붙여넣기는 </a:t>
            </a:r>
            <a:r>
              <a:rPr lang="en-US" altLang="ko-KR"/>
              <a:t>shift + insert </a:t>
            </a:r>
          </a:p>
          <a:p>
            <a:endParaRPr lang="en-US" altLang="ko-KR"/>
          </a:p>
          <a:p>
            <a:r>
              <a:rPr lang="ko-KR" altLang="en-US"/>
              <a:t>루트폴더에서 하는게 매우중요</a:t>
            </a:r>
            <a:endParaRPr lang="en-US" altLang="ko-KR"/>
          </a:p>
          <a:p>
            <a:r>
              <a:rPr lang="ko-KR" altLang="en-US"/>
              <a:t>프로젝트 진행하다보면 루트폴더의 하위폴더에 또 깃으로 연결하는 분이계신데</a:t>
            </a:r>
            <a:endParaRPr lang="en-US" altLang="ko-KR"/>
          </a:p>
          <a:p>
            <a:r>
              <a:rPr lang="ko-KR" altLang="en-US"/>
              <a:t>이때 루트폴더는 깃에 올라가지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31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4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https://joone.net/2022/10/02/47-git/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레포지토리는 </a:t>
            </a:r>
            <a:r>
              <a:rPr lang="ko-KR" altLang="en-US" dirty="0" err="1" smtClean="0"/>
              <a:t>레포지토리임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로컬에 있으면 로컬 저장소</a:t>
            </a:r>
            <a:endParaRPr lang="en-US" altLang="ko-KR" dirty="0" smtClean="0"/>
          </a:p>
          <a:p>
            <a:r>
              <a:rPr lang="ko-KR" altLang="en-US" dirty="0" smtClean="0"/>
              <a:t>서버에 있으면 원격 저장소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PC </a:t>
            </a:r>
            <a:r>
              <a:rPr lang="ko-KR" altLang="en-US" dirty="0" smtClean="0"/>
              <a:t>저장소 </a:t>
            </a:r>
            <a:r>
              <a:rPr lang="en-US" altLang="ko-KR" dirty="0" smtClean="0"/>
              <a:t>(local) = </a:t>
            </a:r>
            <a:r>
              <a:rPr lang="ko-KR" altLang="en-US" dirty="0" smtClean="0"/>
              <a:t>내 컴퓨터 안에서 이루어지는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공간</a:t>
            </a:r>
            <a:endParaRPr lang="en-US" altLang="ko-KR" dirty="0" smtClean="0"/>
          </a:p>
          <a:p>
            <a:r>
              <a:rPr lang="ko-KR" altLang="en-US" dirty="0" smtClean="0"/>
              <a:t>온라인 저장소 </a:t>
            </a:r>
            <a:r>
              <a:rPr lang="en-US" altLang="ko-KR" dirty="0" smtClean="0"/>
              <a:t>(Remote)</a:t>
            </a:r>
            <a:r>
              <a:rPr lang="en-US" altLang="ko-KR" baseline="0" dirty="0" smtClean="0"/>
              <a:t> =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와 같은 원격 저장소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서버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있는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공간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작업 공간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실제로 내가 코딩하고 있는 폴더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staging </a:t>
            </a:r>
            <a:r>
              <a:rPr lang="ko-KR" altLang="en-US" baseline="0" dirty="0" smtClean="0"/>
              <a:t>영역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어떤 파일을 다음 </a:t>
            </a:r>
            <a:r>
              <a:rPr lang="ko-KR" altLang="en-US" baseline="0" dirty="0" err="1" smtClean="0"/>
              <a:t>커밋에</a:t>
            </a:r>
            <a:r>
              <a:rPr lang="ko-KR" altLang="en-US" baseline="0" dirty="0" smtClean="0"/>
              <a:t> 포함시킬지 준비해두는 중간 장소</a:t>
            </a:r>
            <a:r>
              <a:rPr lang="en-US" altLang="ko-KR" baseline="0" dirty="0" smtClean="0"/>
              <a:t>”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단순히 모든 파일을 한 번에 커밋하지 않고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선택적으로 원하는 파일만 골라서 커밋할 수 있도록 하기 위해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commit :</a:t>
            </a:r>
            <a:r>
              <a:rPr lang="en-US" altLang="ko-KR" baseline="0" dirty="0" smtClean="0"/>
              <a:t> Staging</a:t>
            </a:r>
            <a:r>
              <a:rPr lang="ko-KR" altLang="en-US" baseline="0" dirty="0" smtClean="0"/>
              <a:t>에 있는 파일들을 로컬저장소에 기록하는 과정 </a:t>
            </a:r>
            <a:r>
              <a:rPr lang="en-US" altLang="ko-KR" baseline="0" dirty="0" smtClean="0"/>
              <a:t>==&gt; </a:t>
            </a:r>
            <a:r>
              <a:rPr lang="ko-KR" altLang="en-US" baseline="0" dirty="0" smtClean="0"/>
              <a:t>이때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은 실제로 버전 이력을 남김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push : </a:t>
            </a:r>
            <a:r>
              <a:rPr lang="ko-KR" altLang="en-US" baseline="0" dirty="0" smtClean="0"/>
              <a:t>원격저장소에 업로드 하는 </a:t>
            </a:r>
            <a:r>
              <a:rPr lang="ko-KR" altLang="en-US" baseline="0" dirty="0" err="1" smtClean="0"/>
              <a:t>단게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pull : </a:t>
            </a:r>
            <a:r>
              <a:rPr lang="ko-KR" altLang="en-US" baseline="0" dirty="0" smtClean="0"/>
              <a:t>다른 사람이 올린 변경사항이나 내가 작성한 변경된 사항들을 내 로컬 저장소로 다시 불러오기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병합 하는 과정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푸쉬하세요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5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쌍따옴표 말고 홑따옴표로 작성해도됨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7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add, commit, push, pull</a:t>
            </a:r>
            <a:r>
              <a:rPr lang="ko-KR" altLang="en-US"/>
              <a:t>은 제외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76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40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코드를 올릴 저장소 생성을 하고</a:t>
            </a:r>
            <a:endParaRPr lang="en-US" altLang="ko-KR"/>
          </a:p>
          <a:p>
            <a:r>
              <a:rPr lang="ko-KR" altLang="en-US"/>
              <a:t>앞으로 매일 수업 종료 후 코드는 본인 깃 저장소에 푸쉬하세요</a:t>
            </a:r>
            <a:r>
              <a:rPr lang="en-US" altLang="ko-KR"/>
              <a:t>!!!</a:t>
            </a:r>
          </a:p>
          <a:p>
            <a:r>
              <a:rPr lang="ko-KR" altLang="en-US"/>
              <a:t>원격저장소는 마음껏 만들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67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1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77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스냅샷은 데이터 전체를 복사하는 것이 아니라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특정 시점의 데이터 이미지를 생성하여 저장하는 방식</a:t>
            </a:r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파일은 파일에 </a:t>
            </a:r>
            <a:r>
              <a:rPr lang="ko-KR" altLang="en-US" dirty="0" err="1"/>
              <a:t>아무내용이</a:t>
            </a:r>
            <a:r>
              <a:rPr lang="ko-KR" altLang="en-US" dirty="0"/>
              <a:t> 없어도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03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6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26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touch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gitignore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만들어보기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폴더 만든 뒤 제외 시키고 </a:t>
            </a:r>
            <a:r>
              <a:rPr lang="ko-KR" altLang="en-US" baseline="0" dirty="0" err="1" smtClean="0"/>
              <a:t>보내보기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branch -M main</a:t>
            </a:r>
          </a:p>
          <a:p>
            <a:r>
              <a:rPr lang="en-US" altLang="ko-KR" dirty="0" smtClean="0"/>
              <a:t>-M</a:t>
            </a:r>
            <a:r>
              <a:rPr lang="ko-KR" altLang="en-US" dirty="0" smtClean="0"/>
              <a:t>은 강제로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master → main)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main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master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-u = --set-upstream </a:t>
            </a:r>
            <a:r>
              <a:rPr lang="ko-KR" altLang="en-US" b="1" dirty="0" smtClean="0"/>
              <a:t>옵션의 </a:t>
            </a:r>
            <a:r>
              <a:rPr lang="ko-KR" altLang="en-US" b="1" dirty="0" err="1" smtClean="0"/>
              <a:t>줄임말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→ </a:t>
            </a:r>
            <a:r>
              <a:rPr lang="ko-KR" altLang="en-US" b="1" dirty="0" smtClean="0"/>
              <a:t>이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</a:t>
            </a:r>
            <a:r>
              <a:rPr lang="en-US" altLang="ko-KR" b="1" dirty="0" smtClean="0"/>
              <a:t>(tracking)</a:t>
            </a:r>
            <a:r>
              <a:rPr lang="ko-KR" altLang="en-US" b="1" dirty="0" smtClean="0"/>
              <a:t>해줘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라는 뜻입니다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push</a:t>
            </a:r>
            <a:r>
              <a:rPr lang="ko-KR" altLang="en-US" dirty="0" smtClean="0"/>
              <a:t>하면서 </a:t>
            </a:r>
            <a:r>
              <a:rPr lang="ko-KR" altLang="en-US" b="1" dirty="0" smtClean="0"/>
              <a:t>로컬의 </a:t>
            </a:r>
            <a:r>
              <a:rPr lang="en-US" altLang="ko-KR" b="1" dirty="0" smtClean="0"/>
              <a:t>main </a:t>
            </a:r>
            <a:r>
              <a:rPr lang="ko-KR" altLang="en-US" b="1" dirty="0" err="1" smtClean="0"/>
              <a:t>브랜치가</a:t>
            </a:r>
            <a:r>
              <a:rPr lang="ko-KR" altLang="en-US" b="1" dirty="0" smtClean="0"/>
              <a:t> 원격 </a:t>
            </a:r>
            <a:r>
              <a:rPr lang="en-US" altLang="ko-KR" b="1" dirty="0" smtClean="0"/>
              <a:t>origin/main</a:t>
            </a:r>
            <a:r>
              <a:rPr lang="ko-KR" altLang="en-US" b="1" dirty="0" smtClean="0"/>
              <a:t>과 연결됨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그럼 </a:t>
            </a:r>
            <a:r>
              <a:rPr lang="en-US" altLang="ko-KR" b="1" dirty="0" smtClean="0"/>
              <a:t>"Tracking Branch(</a:t>
            </a:r>
            <a:r>
              <a:rPr lang="ko-KR" altLang="en-US" b="1" dirty="0" err="1" smtClean="0"/>
              <a:t>트래킹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브랜치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가 뭐예요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로컬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연결해주는 관계</a:t>
            </a:r>
            <a:endParaRPr lang="ko-KR" altLang="en-US" dirty="0" smtClean="0"/>
          </a:p>
          <a:p>
            <a:r>
              <a:rPr lang="en-US" altLang="ko-KR" dirty="0" smtClean="0"/>
              <a:t>-u</a:t>
            </a:r>
            <a:r>
              <a:rPr lang="ko-KR" altLang="en-US" dirty="0" smtClean="0"/>
              <a:t>를 사용하면 이후엔 굳이 </a:t>
            </a:r>
            <a:r>
              <a:rPr lang="en-US" altLang="ko-KR" dirty="0" smtClean="0"/>
              <a:t>origin main </a:t>
            </a:r>
            <a:r>
              <a:rPr lang="ko-KR" altLang="en-US" dirty="0" smtClean="0"/>
              <a:t>안 써도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원격 저장소</a:t>
            </a:r>
            <a:r>
              <a:rPr lang="en-US" altLang="ko-KR" b="1" dirty="0" smtClean="0"/>
              <a:t>(Remote Repository)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별명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 원격 저장소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GitHub</a:t>
            </a:r>
            <a:r>
              <a:rPr lang="ko-KR" altLang="en-US" dirty="0" smtClean="0"/>
              <a:t>에 있는 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연결할 때</a:t>
            </a:r>
            <a:br>
              <a:rPr lang="ko-KR" altLang="en-US" dirty="0" smtClean="0"/>
            </a:br>
            <a:r>
              <a:rPr lang="ko-KR" altLang="en-US" dirty="0" smtClean="0"/>
              <a:t>매번 긴 주소를 쓰기 불편하니까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b="1" dirty="0" smtClean="0"/>
              <a:t>짧은 별명을 하나 붙여두는 것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그러면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은 뭘 의미하나요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이라고 부르자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라고 약속하는 거예요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꼭 이름이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이어야 하나요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❌ 아닙니다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ko-KR" altLang="en-US" dirty="0" smtClean="0"/>
              <a:t>원한다면 다른 이름도 붙일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https://github.com/Damon0527/TestSF5th.git 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main </a:t>
            </a:r>
          </a:p>
          <a:p>
            <a:r>
              <a:rPr lang="ko-KR" altLang="en-US" dirty="0" smtClean="0"/>
              <a:t>하지만 실무에서는 거의 다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을 쓰는 것이 </a:t>
            </a:r>
            <a:r>
              <a:rPr lang="ko-KR" altLang="en-US" b="1" dirty="0" err="1" smtClean="0"/>
              <a:t>관례이자</a:t>
            </a:r>
            <a:r>
              <a:rPr lang="ko-KR" altLang="en-US" b="1" dirty="0" smtClean="0"/>
              <a:t> 표준처럼 자리잡고</a:t>
            </a:r>
            <a:r>
              <a:rPr lang="ko-KR" altLang="en-US" dirty="0" smtClean="0"/>
              <a:t> 있어서</a:t>
            </a:r>
            <a:br>
              <a:rPr lang="ko-KR" altLang="en-US" dirty="0" smtClean="0"/>
            </a:br>
            <a:r>
              <a:rPr lang="ko-KR" altLang="en-US" dirty="0" smtClean="0"/>
              <a:t>학생들에게도 기본은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으로 알려주는 것이 좋습니다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확인하고 싶다면</a:t>
            </a:r>
            <a:r>
              <a:rPr lang="en-US" altLang="ko-KR" b="1" dirty="0" smtClean="0"/>
              <a:t>?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-v </a:t>
            </a:r>
          </a:p>
          <a:p>
            <a:r>
              <a:rPr lang="en-US" altLang="ko-KR" dirty="0" smtClean="0"/>
              <a:t>→ </a:t>
            </a:r>
            <a:r>
              <a:rPr lang="ko-KR" altLang="en-US" dirty="0" smtClean="0"/>
              <a:t>연결된 원격 저장소 목록과 별명</a:t>
            </a:r>
            <a:r>
              <a:rPr lang="en-US" altLang="ko-KR" dirty="0" smtClean="0"/>
              <a:t>(origin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확인할 수 있어요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fetch  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에서 내 로컬로 가져오는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pull)</a:t>
            </a:r>
          </a:p>
          <a:p>
            <a:r>
              <a:rPr lang="en-US" altLang="ko-KR" dirty="0" smtClean="0"/>
              <a:t>push   </a:t>
            </a:r>
            <a:r>
              <a:rPr lang="ko-KR" altLang="en-US" b="1" dirty="0" smtClean="0"/>
              <a:t>내 로컬에서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로 올리는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push)</a:t>
            </a:r>
          </a:p>
          <a:p>
            <a:r>
              <a:rPr lang="ko-KR" altLang="en-US" dirty="0" smtClean="0"/>
              <a:t>보통은 두 주소가 </a:t>
            </a:r>
            <a:r>
              <a:rPr lang="ko-KR" altLang="en-US" b="1" dirty="0" smtClean="0"/>
              <a:t>같지만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b="1" dirty="0" smtClean="0"/>
              <a:t>fetch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과 </a:t>
            </a:r>
            <a:r>
              <a:rPr lang="en-US" altLang="ko-KR" b="1" dirty="0" smtClean="0"/>
              <a:t>push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따로 설정할 수 있는 기능</a:t>
            </a:r>
            <a:r>
              <a:rPr lang="ko-KR" altLang="en-US" dirty="0" smtClean="0"/>
              <a:t>을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2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17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풀하세요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68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6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실무에가면</a:t>
            </a:r>
            <a:r>
              <a:rPr lang="ko-KR" altLang="en-US" dirty="0"/>
              <a:t> 깃 </a:t>
            </a:r>
            <a:r>
              <a:rPr lang="ko-KR" altLang="en-US" dirty="0" err="1"/>
              <a:t>클론하세요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</a:t>
            </a:r>
            <a:r>
              <a:rPr lang="ko-KR" altLang="en-US" dirty="0" smtClean="0"/>
              <a:t>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마지막의 </a:t>
            </a:r>
            <a:r>
              <a:rPr lang="en-US" altLang="ko-KR" dirty="0" smtClean="0"/>
              <a:t>.</a:t>
            </a:r>
            <a:r>
              <a:rPr lang="ko-KR" altLang="en-US" dirty="0" smtClean="0"/>
              <a:t>은 **</a:t>
            </a:r>
            <a:r>
              <a:rPr lang="en-US" altLang="ko-KR" dirty="0" smtClean="0"/>
              <a:t>"</a:t>
            </a:r>
            <a:r>
              <a:rPr lang="ko-KR" altLang="en-US" dirty="0" smtClean="0"/>
              <a:t>현재 폴더에 복제하겠다</a:t>
            </a:r>
            <a:r>
              <a:rPr lang="en-US" altLang="ko-KR" dirty="0" smtClean="0"/>
              <a:t>"**</a:t>
            </a:r>
            <a:r>
              <a:rPr lang="ko-KR" altLang="en-US" dirty="0" smtClean="0"/>
              <a:t>는 뜻입니다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... .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.</a:t>
            </a:r>
            <a:r>
              <a:rPr lang="ko-KR" altLang="en-US" dirty="0" smtClean="0"/>
              <a:t>은 **</a:t>
            </a:r>
            <a:r>
              <a:rPr lang="en-US" altLang="ko-KR" dirty="0" smtClean="0"/>
              <a:t>"</a:t>
            </a:r>
            <a:r>
              <a:rPr lang="ko-KR" altLang="en-US" dirty="0" smtClean="0"/>
              <a:t>지금 폴더에 바로 저장소를 복제해줘</a:t>
            </a:r>
            <a:r>
              <a:rPr lang="en-US" altLang="ko-KR" dirty="0" smtClean="0"/>
              <a:t>!"**</a:t>
            </a:r>
            <a:r>
              <a:rPr lang="ko-KR" altLang="en-US" dirty="0" smtClean="0"/>
              <a:t>라는 의미이며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이를 쓰지 않으면 </a:t>
            </a:r>
            <a:r>
              <a:rPr lang="ko-KR" altLang="en-US" b="1" dirty="0" smtClean="0"/>
              <a:t>원격 저장소 이름으로 폴더가 새로 생깁니다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9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58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방법</a:t>
            </a:r>
            <a:r>
              <a:rPr lang="en-US" altLang="ko-KR" dirty="0"/>
              <a:t>1 </a:t>
            </a:r>
            <a:r>
              <a:rPr lang="ko-KR" altLang="en-US" dirty="0" err="1"/>
              <a:t>진행후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-test</a:t>
            </a:r>
            <a:r>
              <a:rPr lang="ko-KR" altLang="en-US" dirty="0"/>
              <a:t>의 파일 수정 후 </a:t>
            </a:r>
            <a:r>
              <a:rPr lang="en-US" altLang="ko-KR" dirty="0" err="1"/>
              <a:t>git</a:t>
            </a:r>
            <a:r>
              <a:rPr lang="en-US" altLang="ko-KR" dirty="0"/>
              <a:t>-clone </a:t>
            </a:r>
            <a:r>
              <a:rPr lang="ko-KR" altLang="en-US" dirty="0"/>
              <a:t>폴더에서 </a:t>
            </a:r>
            <a:r>
              <a:rPr lang="en-US" altLang="ko-KR" dirty="0"/>
              <a:t>pull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에 대해서는 뒤에서 설명</a:t>
            </a:r>
            <a:r>
              <a:rPr lang="en-US" altLang="ko-KR" dirty="0"/>
              <a:t>. </a:t>
            </a:r>
            <a:r>
              <a:rPr lang="ko-KR" altLang="en-US" dirty="0"/>
              <a:t>지금은 최신 </a:t>
            </a:r>
            <a:r>
              <a:rPr lang="ko-KR" altLang="en-US" dirty="0" err="1"/>
              <a:t>커밋을</a:t>
            </a:r>
            <a:r>
              <a:rPr lang="ko-KR" altLang="en-US" dirty="0"/>
              <a:t> 가리키고 있는 상태로 </a:t>
            </a:r>
            <a:r>
              <a:rPr lang="ko-KR" altLang="en-US" dirty="0" err="1"/>
              <a:t>이해하면됨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origin/HEAD</a:t>
            </a:r>
            <a:r>
              <a:rPr lang="ko-KR" altLang="en-US" dirty="0"/>
              <a:t>가 </a:t>
            </a:r>
            <a:r>
              <a:rPr lang="ko-KR" altLang="en-US" dirty="0" err="1"/>
              <a:t>없을때는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문제로 </a:t>
            </a:r>
            <a:r>
              <a:rPr lang="en-US" altLang="ko-KR" dirty="0" err="1"/>
              <a:t>git</a:t>
            </a:r>
            <a:r>
              <a:rPr lang="en-US" altLang="ko-KR" dirty="0"/>
              <a:t> remote set-head origin –a </a:t>
            </a:r>
            <a:r>
              <a:rPr lang="ko-KR" altLang="en-US" dirty="0" err="1"/>
              <a:t>써주면됨</a:t>
            </a:r>
            <a:endParaRPr lang="en-US" altLang="ko-KR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smtClean="0"/>
              <a:t>HEAD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현재 내 작업 위치를 가리키는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화살표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같은 개념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현재 내가 바라보고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중인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가장 최신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가리키는 포인터</a:t>
            </a:r>
            <a:r>
              <a:rPr lang="en-US" altLang="ko-KR" dirty="0" smtClean="0"/>
              <a:t>(pointer)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내가 어디에서 작업하고 있는지를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기억하고 있게 해주는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화살표</a:t>
            </a:r>
            <a:r>
              <a:rPr lang="en-US" altLang="ko-KR" b="1" dirty="0" smtClean="0"/>
              <a:t>" </a:t>
            </a:r>
            <a:r>
              <a:rPr lang="ko-KR" altLang="en-US" b="1" dirty="0" smtClean="0"/>
              <a:t>같은 역할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HEAD -&gt; main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지금 내가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위에 있음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origin/main 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원격 저장소의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최신 위치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origin/HEAD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쪽에서도 기본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설정되어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718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만들어보기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5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4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보안</a:t>
            </a:r>
            <a:endParaRPr lang="en-US" altLang="ko-KR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단계 인증 </a:t>
            </a:r>
            <a:r>
              <a:rPr lang="en-US" altLang="ko-KR" baseline="0" dirty="0" smtClean="0"/>
              <a:t>(2FA, Two-Factor Authentication)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notion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보기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3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repo </a:t>
            </a:r>
            <a:r>
              <a:rPr lang="ko-KR" altLang="en-US" dirty="0" smtClean="0"/>
              <a:t>항목은 꼭 체크해야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clone, push</a:t>
            </a:r>
            <a:r>
              <a:rPr lang="ko-KR" altLang="en-US" dirty="0" smtClean="0"/>
              <a:t>가 작동합니다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토큰을 </a:t>
            </a:r>
            <a:r>
              <a:rPr lang="ko-KR" altLang="en-US" b="1" dirty="0" smtClean="0"/>
              <a:t>즉시 복사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다시 못 봅니다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절대 다른 사람과 공유하면 안됨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토근이</a:t>
            </a:r>
            <a:r>
              <a:rPr lang="ko-KR" altLang="en-US" dirty="0" smtClean="0"/>
              <a:t> 있으면 당신의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접근할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GitHub </a:t>
            </a:r>
            <a:r>
              <a:rPr lang="ko-KR" altLang="en-US" b="1" dirty="0" smtClean="0"/>
              <a:t>인증 요청 시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Username</a:t>
            </a:r>
            <a:r>
              <a:rPr lang="ko-KR" altLang="en-US" dirty="0" smtClean="0"/>
              <a:t>에는 →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아이디</a:t>
            </a:r>
          </a:p>
          <a:p>
            <a:r>
              <a:rPr lang="en-US" altLang="ko-KR" b="1" dirty="0" smtClean="0"/>
              <a:t>Password</a:t>
            </a:r>
            <a:r>
              <a:rPr lang="ko-KR" altLang="en-US" dirty="0" smtClean="0"/>
              <a:t>에는 → **복사한 </a:t>
            </a:r>
            <a:r>
              <a:rPr lang="en-US" altLang="ko-KR" dirty="0" smtClean="0"/>
              <a:t>PAT(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https://github.com/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저장소명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Username: Damon0527 </a:t>
            </a:r>
          </a:p>
          <a:p>
            <a:r>
              <a:rPr lang="en-US" altLang="ko-KR" dirty="0" smtClean="0"/>
              <a:t>Password: [</a:t>
            </a:r>
            <a:r>
              <a:rPr lang="ko-KR" altLang="en-US" dirty="0" smtClean="0"/>
              <a:t>방금 복사한 </a:t>
            </a:r>
            <a:r>
              <a:rPr lang="en-US" altLang="ko-KR" dirty="0" smtClean="0"/>
              <a:t>PAT]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비공개 저장소를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r>
              <a:rPr lang="ko-KR" altLang="en-US" dirty="0" smtClean="0"/>
              <a:t>하려고 할 때 </a:t>
            </a:r>
            <a:r>
              <a:rPr lang="ko-KR" altLang="en-US" b="1" dirty="0" smtClean="0"/>
              <a:t>토큰을 누가 만들어야 하냐</a:t>
            </a:r>
            <a:r>
              <a:rPr lang="en-US" altLang="ko-KR" b="1" dirty="0" smtClean="0"/>
              <a:t>?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👉 </a:t>
            </a:r>
            <a:r>
              <a:rPr lang="ko-KR" altLang="en-US" b="1" dirty="0" smtClean="0"/>
              <a:t>내가 아니라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저장소 주인이 만든 토큰을 입력해야 하나요</a:t>
            </a:r>
            <a:r>
              <a:rPr lang="en-US" altLang="ko-KR" b="1" dirty="0" smtClean="0"/>
              <a:t>?</a:t>
            </a:r>
            <a:endParaRPr lang="ko-KR" altLang="en-US" dirty="0" smtClean="0"/>
          </a:p>
          <a:p>
            <a:r>
              <a:rPr lang="ko-KR" altLang="en-US" b="1" dirty="0" smtClean="0"/>
              <a:t>✅ 정답은</a:t>
            </a:r>
            <a:r>
              <a:rPr lang="en-US" altLang="ko-KR" b="1" dirty="0" smtClean="0"/>
              <a:t>: ❌ </a:t>
            </a:r>
            <a:r>
              <a:rPr lang="ko-KR" altLang="en-US" b="1" dirty="0" smtClean="0"/>
              <a:t>아니요</a:t>
            </a:r>
            <a:r>
              <a:rPr lang="en-US" altLang="ko-KR" b="1" dirty="0" smtClean="0"/>
              <a:t>!</a:t>
            </a:r>
          </a:p>
          <a:p>
            <a:r>
              <a:rPr lang="ko-KR" altLang="en-US" dirty="0" smtClean="0"/>
              <a:t>✅ </a:t>
            </a:r>
            <a:r>
              <a:rPr lang="ko-KR" altLang="en-US" b="1" dirty="0" smtClean="0"/>
              <a:t>토큰은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접근하려는 사람</a:t>
            </a:r>
            <a:r>
              <a:rPr lang="en-US" altLang="ko-KR" b="1" dirty="0" smtClean="0"/>
              <a:t>", </a:t>
            </a:r>
            <a:r>
              <a:rPr lang="ko-KR" altLang="en-US" b="1" dirty="0" smtClean="0"/>
              <a:t>즉 “내가” 만들어야 합니다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GitHub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(PAT)</a:t>
            </a:r>
            <a:r>
              <a:rPr lang="ko-KR" altLang="en-US" dirty="0" smtClean="0"/>
              <a:t>은 </a:t>
            </a:r>
            <a:r>
              <a:rPr lang="en-US" altLang="ko-KR" b="1" dirty="0" smtClean="0"/>
              <a:t>GitHub </a:t>
            </a:r>
            <a:r>
              <a:rPr lang="ko-KR" altLang="en-US" b="1" dirty="0" smtClean="0"/>
              <a:t>로그인할 때 비밀번호를 대체하는 나만의 인증 수단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GitHub </a:t>
            </a:r>
            <a:r>
              <a:rPr lang="ko-KR" altLang="en-US" dirty="0" smtClean="0"/>
              <a:t>서버는 “지금 로그인하려는 사람이 </a:t>
            </a:r>
            <a:r>
              <a:rPr lang="ko-KR" altLang="en-US" dirty="0" err="1" smtClean="0"/>
              <a:t>누구인지”를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내 토큰을 통해 식별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내 토큰을 입력해야 → 내 </a:t>
            </a:r>
            <a:r>
              <a:rPr lang="en-US" altLang="ko-KR" b="1" dirty="0" smtClean="0"/>
              <a:t>GitHub </a:t>
            </a:r>
            <a:r>
              <a:rPr lang="ko-KR" altLang="en-US" b="1" dirty="0" smtClean="0"/>
              <a:t>계정으로 인증이 되기 때문에</a:t>
            </a:r>
          </a:p>
          <a:p>
            <a:r>
              <a:rPr lang="ko-KR" altLang="en-US" dirty="0" smtClean="0"/>
              <a:t>그 작업</a:t>
            </a:r>
            <a:r>
              <a:rPr lang="en-US" altLang="ko-KR" dirty="0" smtClean="0"/>
              <a:t>(clone, push, pull)</a:t>
            </a:r>
            <a:r>
              <a:rPr lang="ko-KR" altLang="en-US" dirty="0" smtClean="0"/>
              <a:t>을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내가 했다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는 기록이 남습니다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21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main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master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-u = --set-upstream </a:t>
            </a:r>
            <a:r>
              <a:rPr lang="ko-KR" altLang="en-US" b="1" dirty="0" smtClean="0"/>
              <a:t>옵션의 </a:t>
            </a:r>
            <a:r>
              <a:rPr lang="ko-KR" altLang="en-US" b="1" dirty="0" err="1" smtClean="0"/>
              <a:t>줄임말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→ </a:t>
            </a:r>
            <a:r>
              <a:rPr lang="ko-KR" altLang="en-US" b="1" dirty="0" smtClean="0"/>
              <a:t>이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</a:t>
            </a:r>
            <a:r>
              <a:rPr lang="en-US" altLang="ko-KR" b="1" dirty="0" smtClean="0"/>
              <a:t>(tracking)</a:t>
            </a:r>
            <a:r>
              <a:rPr lang="ko-KR" altLang="en-US" b="1" dirty="0" smtClean="0"/>
              <a:t>해줘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라는 뜻입니다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push</a:t>
            </a:r>
            <a:r>
              <a:rPr lang="ko-KR" altLang="en-US" dirty="0" smtClean="0"/>
              <a:t>하면서 </a:t>
            </a:r>
            <a:r>
              <a:rPr lang="ko-KR" altLang="en-US" b="1" dirty="0" smtClean="0"/>
              <a:t>로컬의 </a:t>
            </a:r>
            <a:r>
              <a:rPr lang="en-US" altLang="ko-KR" b="1" dirty="0" smtClean="0"/>
              <a:t>main </a:t>
            </a:r>
            <a:r>
              <a:rPr lang="ko-KR" altLang="en-US" b="1" dirty="0" err="1" smtClean="0"/>
              <a:t>브랜치가</a:t>
            </a:r>
            <a:r>
              <a:rPr lang="ko-KR" altLang="en-US" b="1" dirty="0" smtClean="0"/>
              <a:t> 원격 </a:t>
            </a:r>
            <a:r>
              <a:rPr lang="en-US" altLang="ko-KR" b="1" dirty="0" smtClean="0"/>
              <a:t>origin/main</a:t>
            </a:r>
            <a:r>
              <a:rPr lang="ko-KR" altLang="en-US" b="1" dirty="0" smtClean="0"/>
              <a:t>과 연결됨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그럼 </a:t>
            </a:r>
            <a:r>
              <a:rPr lang="en-US" altLang="ko-KR" b="1" dirty="0" smtClean="0"/>
              <a:t>"Tracking Branch(</a:t>
            </a:r>
            <a:r>
              <a:rPr lang="ko-KR" altLang="en-US" b="1" dirty="0" err="1" smtClean="0"/>
              <a:t>트래킹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브랜치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가 뭐예요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로컬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연결해주는 관계</a:t>
            </a:r>
            <a:endParaRPr lang="ko-KR" altLang="en-US" dirty="0" smtClean="0"/>
          </a:p>
          <a:p>
            <a:r>
              <a:rPr lang="en-US" altLang="ko-KR" dirty="0" smtClean="0"/>
              <a:t>-u</a:t>
            </a:r>
            <a:r>
              <a:rPr lang="ko-KR" altLang="en-US" dirty="0" smtClean="0"/>
              <a:t>를 사용하면 이후엔 굳이 </a:t>
            </a:r>
            <a:r>
              <a:rPr lang="en-US" altLang="ko-KR" dirty="0" smtClean="0"/>
              <a:t>origin main </a:t>
            </a:r>
            <a:r>
              <a:rPr lang="ko-KR" altLang="en-US" dirty="0" smtClean="0"/>
              <a:t>안 써도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93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https://github.com/</a:t>
            </a:r>
            <a:r>
              <a:rPr lang="ko-KR" altLang="en-US" dirty="0" smtClean="0"/>
              <a:t>사용자아이디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MyTestRepo.git</a:t>
            </a:r>
            <a:endParaRPr lang="en-US" altLang="ko-KR" dirty="0" smtClean="0"/>
          </a:p>
          <a:p>
            <a:r>
              <a:rPr lang="en-US" altLang="ko-KR" dirty="0" smtClean="0"/>
              <a:t>cd </a:t>
            </a:r>
            <a:r>
              <a:rPr lang="en-US" altLang="ko-KR" dirty="0" err="1" smtClean="0"/>
              <a:t>MyTestRepo</a:t>
            </a:r>
            <a:endParaRPr lang="en-US" altLang="ko-KR" dirty="0" smtClean="0"/>
          </a:p>
          <a:p>
            <a:r>
              <a:rPr lang="en-US" altLang="ko-KR" dirty="0" smtClean="0"/>
              <a:t>echo "</a:t>
            </a:r>
            <a:r>
              <a:rPr lang="ko-KR" altLang="en-US" dirty="0" smtClean="0"/>
              <a:t>이건 새로 만든 파일입니다</a:t>
            </a:r>
            <a:r>
              <a:rPr lang="en-US" altLang="ko-KR" dirty="0" smtClean="0"/>
              <a:t>" &gt; new_file.txt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new_file.txt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-m "Add new_file.txt"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main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10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원격 저장소</a:t>
            </a:r>
            <a:r>
              <a:rPr lang="en-US" altLang="ko-KR" b="1" dirty="0" smtClean="0"/>
              <a:t>(Remote Repository)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별명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 원격 저장소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GitHub</a:t>
            </a:r>
            <a:r>
              <a:rPr lang="ko-KR" altLang="en-US" dirty="0" smtClean="0"/>
              <a:t>에 있는 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연결할 때</a:t>
            </a:r>
            <a:br>
              <a:rPr lang="ko-KR" altLang="en-US" dirty="0" smtClean="0"/>
            </a:br>
            <a:r>
              <a:rPr lang="ko-KR" altLang="en-US" dirty="0" smtClean="0"/>
              <a:t>매번 긴 주소를 쓰기 불편하니까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b="1" dirty="0" smtClean="0"/>
              <a:t>짧은 별명을 하나 붙여두는 것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그러면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은 뭘 의미하나요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이라고 부르자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라고 약속하는 거예요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꼭 이름이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이어야 하나요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❌ 아닙니다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ko-KR" altLang="en-US" dirty="0" smtClean="0"/>
              <a:t>원한다면 다른 이름도 붙일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https://github.com/Damon0527/TestSF5th.git 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main </a:t>
            </a:r>
          </a:p>
          <a:p>
            <a:r>
              <a:rPr lang="ko-KR" altLang="en-US" dirty="0" smtClean="0"/>
              <a:t>하지만 실무에서는 거의 다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을 쓰는 것이 </a:t>
            </a:r>
            <a:r>
              <a:rPr lang="ko-KR" altLang="en-US" b="1" dirty="0" err="1" smtClean="0"/>
              <a:t>관례이자</a:t>
            </a:r>
            <a:r>
              <a:rPr lang="ko-KR" altLang="en-US" b="1" dirty="0" smtClean="0"/>
              <a:t> 표준처럼 자리잡고</a:t>
            </a:r>
            <a:r>
              <a:rPr lang="ko-KR" altLang="en-US" dirty="0" smtClean="0"/>
              <a:t> 있어서</a:t>
            </a:r>
            <a:br>
              <a:rPr lang="ko-KR" altLang="en-US" dirty="0" smtClean="0"/>
            </a:br>
            <a:r>
              <a:rPr lang="ko-KR" altLang="en-US" dirty="0" smtClean="0"/>
              <a:t>학생들에게도 기본은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으로 알려주는 것이 좋습니다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확인하고 싶다면</a:t>
            </a:r>
            <a:r>
              <a:rPr lang="en-US" altLang="ko-KR" b="1" dirty="0" smtClean="0"/>
              <a:t>?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-v </a:t>
            </a:r>
          </a:p>
          <a:p>
            <a:r>
              <a:rPr lang="en-US" altLang="ko-KR" dirty="0" smtClean="0"/>
              <a:t>→ </a:t>
            </a:r>
            <a:r>
              <a:rPr lang="ko-KR" altLang="en-US" dirty="0" smtClean="0"/>
              <a:t>연결된 원격 저장소 목록과 별명</a:t>
            </a:r>
            <a:r>
              <a:rPr lang="en-US" altLang="ko-KR" dirty="0" smtClean="0"/>
              <a:t>(origin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확인할 수 있어요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fetch  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에서 내 로컬로 가져오는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pull)</a:t>
            </a:r>
          </a:p>
          <a:p>
            <a:r>
              <a:rPr lang="en-US" altLang="ko-KR" dirty="0" smtClean="0"/>
              <a:t>push   </a:t>
            </a:r>
            <a:r>
              <a:rPr lang="ko-KR" altLang="en-US" b="1" dirty="0" smtClean="0"/>
              <a:t>내 로컬에서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로 올리는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push)</a:t>
            </a:r>
          </a:p>
          <a:p>
            <a:r>
              <a:rPr lang="ko-KR" altLang="en-US" dirty="0" smtClean="0"/>
              <a:t>보통은 두 주소가 </a:t>
            </a:r>
            <a:r>
              <a:rPr lang="ko-KR" altLang="en-US" b="1" dirty="0" smtClean="0"/>
              <a:t>같지만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b="1" dirty="0" smtClean="0"/>
              <a:t>fetch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과 </a:t>
            </a:r>
            <a:r>
              <a:rPr lang="en-US" altLang="ko-KR" b="1" dirty="0" smtClean="0"/>
              <a:t>push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따로 설정할 수 있는 기능</a:t>
            </a:r>
            <a:r>
              <a:rPr lang="ko-KR" altLang="en-US" dirty="0" smtClean="0"/>
              <a:t>을 지원합니다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578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로컬과 </a:t>
            </a:r>
            <a:r>
              <a:rPr lang="ko-KR" altLang="en-US" b="1" dirty="0" smtClean="0"/>
              <a:t>원격 저장소가 서로 다른 </a:t>
            </a:r>
            <a:r>
              <a:rPr lang="en-US" altLang="ko-KR" b="1" dirty="0" smtClean="0"/>
              <a:t>"</a:t>
            </a:r>
            <a:r>
              <a:rPr lang="ko-KR" altLang="en-US" b="1" dirty="0" err="1" smtClean="0"/>
              <a:t>커밋</a:t>
            </a:r>
            <a:r>
              <a:rPr lang="ko-KR" altLang="en-US" b="1" dirty="0" smtClean="0"/>
              <a:t> 이력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을 가지고 있으면 </a:t>
            </a:r>
            <a:r>
              <a:rPr lang="en-US" altLang="ko-KR" b="1" dirty="0" smtClean="0"/>
              <a:t>push</a:t>
            </a:r>
            <a:r>
              <a:rPr lang="ko-KR" altLang="en-US" b="1" dirty="0" smtClean="0"/>
              <a:t>가 안 된다</a:t>
            </a:r>
            <a:r>
              <a:rPr lang="en-US" altLang="ko-KR" b="1" dirty="0" smtClean="0"/>
              <a:t>!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로컬과 원격 저장소의 **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흐름</a:t>
            </a:r>
            <a:r>
              <a:rPr lang="en-US" altLang="ko-KR" dirty="0" smtClean="0"/>
              <a:t>)**</a:t>
            </a:r>
            <a:r>
              <a:rPr lang="ko-KR" altLang="en-US" dirty="0" smtClean="0"/>
              <a:t>를 비교합니다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서로 </a:t>
            </a:r>
            <a:r>
              <a:rPr lang="ko-KR" altLang="en-US" b="1" dirty="0" smtClean="0"/>
              <a:t>공통된 </a:t>
            </a:r>
            <a:r>
              <a:rPr lang="ko-KR" altLang="en-US" b="1" dirty="0" err="1" smtClean="0"/>
              <a:t>커밋</a:t>
            </a:r>
            <a:r>
              <a:rPr lang="ko-KR" altLang="en-US" b="1" dirty="0" smtClean="0"/>
              <a:t> 지점이 없으면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이건 완전히 다른 이력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이라고 판단해서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거부합니다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GitHub</a:t>
            </a:r>
            <a:r>
              <a:rPr lang="ko-KR" altLang="en-US" dirty="0" smtClean="0"/>
              <a:t>에서 저장소를 만들면서 </a:t>
            </a:r>
            <a:r>
              <a:rPr lang="en-US" altLang="ko-KR" dirty="0" smtClean="0"/>
              <a:t>README.md </a:t>
            </a:r>
            <a:r>
              <a:rPr lang="ko-KR" altLang="en-US" dirty="0" smtClean="0"/>
              <a:t>체크함 → 자동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생김</a:t>
            </a:r>
          </a:p>
          <a:p>
            <a:r>
              <a:rPr lang="ko-KR" altLang="en-US" dirty="0" smtClean="0"/>
              <a:t>그런데 나는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해서 따로 작업함 → 둘 사이에 공통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없음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강제로 </a:t>
            </a:r>
            <a:r>
              <a:rPr lang="ko-KR" altLang="en-US" b="1" dirty="0" smtClean="0"/>
              <a:t>내 로컬 저장소 상태를 원격 저장소에 덮어쓰기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원격 저장소에 있던 기존 </a:t>
            </a:r>
            <a:r>
              <a:rPr lang="ko-KR" altLang="en-US" dirty="0" err="1" smtClean="0"/>
              <a:t>히스토리는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모두 사라지고 내 것만 남음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💣</a:t>
            </a:r>
          </a:p>
          <a:p>
            <a:r>
              <a:rPr lang="ko-KR" altLang="en-US" dirty="0" smtClean="0"/>
              <a:t>✔ 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협업 중에는 위험하므로 혼자 쓰는 저장소일 때만 사용하는 것이 좋아요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026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fetch</a:t>
            </a:r>
          </a:p>
          <a:p>
            <a:r>
              <a:rPr lang="ko-KR" altLang="en-US" dirty="0" smtClean="0"/>
              <a:t>원격저장소의 최신 상태를 내 로컬로 가져오는 명령어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! </a:t>
            </a:r>
            <a:r>
              <a:rPr lang="ko-KR" altLang="en-US" dirty="0" smtClean="0"/>
              <a:t>가져오기만 할 뿐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내 작업 디렉토리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에는 아무런 변화도 주지 </a:t>
            </a:r>
            <a:r>
              <a:rPr lang="ko-KR" altLang="en-US" dirty="0" err="1" smtClean="0"/>
              <a:t>ㅇㄶ음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fetch</a:t>
            </a:r>
          </a:p>
          <a:p>
            <a:r>
              <a:rPr lang="ko-KR" altLang="en-US" dirty="0" smtClean="0"/>
              <a:t>원격 저장소의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정보만 가져옴</a:t>
            </a:r>
            <a:endParaRPr lang="en-US" altLang="ko-KR" dirty="0" smtClean="0"/>
          </a:p>
          <a:p>
            <a:r>
              <a:rPr lang="ko-KR" altLang="en-US" dirty="0" smtClean="0"/>
              <a:t>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 없음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</a:p>
          <a:p>
            <a:r>
              <a:rPr lang="en-US" altLang="ko-KR" dirty="0" smtClean="0"/>
              <a:t>fetch + merge (</a:t>
            </a:r>
            <a:r>
              <a:rPr lang="ko-KR" altLang="en-US" dirty="0" smtClean="0"/>
              <a:t>바로 병합까지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✅ (</a:t>
            </a:r>
            <a:r>
              <a:rPr lang="ko-KR" altLang="en-US" dirty="0" smtClean="0"/>
              <a:t>변경 있음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노션에서</a:t>
            </a:r>
            <a:r>
              <a:rPr lang="ko-KR" altLang="en-US" dirty="0" smtClean="0">
                <a:sym typeface="Wingdings" panose="05000000000000000000" pitchFamily="2" charset="2"/>
              </a:rPr>
              <a:t> 충돌 실습 보여주기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https://www.notion.so/git-fetch-1dcd6fe891f280d887c9ff48c16149f9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89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514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8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 이유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소스 코드의 변경 이력을 쉽게 확인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특정 시점에 저장된 버전과 비교하거나 특정 시점으로 돌아가기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: </a:t>
            </a:r>
            <a:r>
              <a:rPr lang="ko-KR" altLang="en-US" dirty="0"/>
              <a:t>중앙 집중형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하나의 중앙 서버</a:t>
            </a:r>
            <a:r>
              <a:rPr lang="en-US" altLang="ko-KR" dirty="0"/>
              <a:t>(DB)</a:t>
            </a:r>
            <a:r>
              <a:rPr lang="ko-KR" altLang="en-US" dirty="0"/>
              <a:t>에 여러 사용자가 연결된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모든 작업이 중앙 서버를 통해 이루어지므로</a:t>
            </a:r>
            <a:r>
              <a:rPr lang="en-US" altLang="ko-KR" dirty="0"/>
              <a:t>, </a:t>
            </a:r>
            <a:r>
              <a:rPr lang="ko-KR" altLang="en-US" dirty="0"/>
              <a:t>서버에 문제가 발생하면 아무도 작업을 진행할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</a:t>
            </a:r>
            <a:r>
              <a:rPr lang="ko-KR" altLang="en-US" dirty="0"/>
              <a:t>분산형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각 사용자가 로컬</a:t>
            </a:r>
            <a:r>
              <a:rPr lang="en-US" altLang="ko-KR" dirty="0"/>
              <a:t>(</a:t>
            </a:r>
            <a:r>
              <a:rPr lang="ko-KR" altLang="en-US" dirty="0"/>
              <a:t>자기</a:t>
            </a:r>
            <a:r>
              <a:rPr lang="en-US" altLang="ko-KR" dirty="0"/>
              <a:t>PC)</a:t>
            </a:r>
            <a:r>
              <a:rPr lang="ko-KR" altLang="en-US" dirty="0"/>
              <a:t>에서 작업을 수행할 수 있으며</a:t>
            </a:r>
            <a:r>
              <a:rPr lang="en-US" altLang="ko-KR" dirty="0"/>
              <a:t>, </a:t>
            </a:r>
            <a:r>
              <a:rPr lang="ko-KR" altLang="en-US" dirty="0"/>
              <a:t>변경 사항을 중앙 서버와 동기화하는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중앙 서버에 문제가 생기더라도</a:t>
            </a:r>
            <a:r>
              <a:rPr lang="en-US" altLang="ko-KR" dirty="0"/>
              <a:t>, </a:t>
            </a:r>
            <a:r>
              <a:rPr lang="ko-KR" altLang="en-US" dirty="0"/>
              <a:t>각각의 사용자들은 자기 </a:t>
            </a:r>
            <a:r>
              <a:rPr lang="en-US" altLang="ko-KR" dirty="0"/>
              <a:t>PC </a:t>
            </a:r>
            <a:r>
              <a:rPr lang="ko-KR" altLang="en-US" dirty="0"/>
              <a:t>에서 작업을 계속할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네트워크 장애나 서버 문제에도 개별적인 작업이 가능하므로</a:t>
            </a:r>
            <a:r>
              <a:rPr lang="en-US" altLang="ko-KR" dirty="0"/>
              <a:t>, </a:t>
            </a:r>
            <a:r>
              <a:rPr lang="ko-KR" altLang="en-US" dirty="0"/>
              <a:t>가용성이 높고 유연한 협업이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SVN(</a:t>
            </a:r>
            <a:r>
              <a:rPr lang="en-US" altLang="ko-KR" dirty="0" err="1"/>
              <a:t>Subvision</a:t>
            </a:r>
            <a:r>
              <a:rPr lang="en-US" altLang="ko-KR" dirty="0"/>
              <a:t>)</a:t>
            </a:r>
            <a:r>
              <a:rPr lang="ko-KR" altLang="en-US" dirty="0"/>
              <a:t>을 사용하다가 대부분 </a:t>
            </a:r>
            <a:r>
              <a:rPr lang="en-US" altLang="ko-KR" dirty="0"/>
              <a:t>git</a:t>
            </a:r>
            <a:r>
              <a:rPr lang="ko-KR" altLang="en-US" dirty="0"/>
              <a:t>으로 넘어온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8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k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tre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2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inpa.tistory.com/entry/MarkDown-%F0%9F%93%9A-Emoji-%EC%9D%B4%EB%AA%A8%ED%8B%B0%EC%BD%98-%EC%82%AC%EC%9A%A9%ED%95%98%EA%B8%B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2025년 4월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1797369"/>
            <a:ext cx="5890260" cy="24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(window)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https://git-scm.com/</a:t>
            </a:r>
            <a:endParaRPr lang="ko-KR" altLang="en-US" sz="2400" dirty="0"/>
          </a:p>
        </p:txBody>
      </p:sp>
      <p:pic>
        <p:nvPicPr>
          <p:cNvPr id="16" name="그림 15" descr="텍스트, 전자제품, 디스플레이, 디스플레이 장치이(가) 표시된 사진&#10;&#10;자동 생성된 설명">
            <a:extLst>
              <a:ext uri="{FF2B5EF4-FFF2-40B4-BE49-F238E27FC236}">
                <a16:creationId xmlns:a16="http://schemas.microsoft.com/office/drawing/2014/main" id="{700BF2ED-340F-8FF0-22AA-2A33746F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5" y="2078363"/>
            <a:ext cx="3019846" cy="2553056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73D0A-5EE7-1AF0-A7C3-5D83864F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24" y="2078363"/>
            <a:ext cx="5054893" cy="36293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432E8C-8EF0-9F4E-5E5D-6D377B647543}"/>
              </a:ext>
            </a:extLst>
          </p:cNvPr>
          <p:cNvSpPr/>
          <p:nvPr/>
        </p:nvSpPr>
        <p:spPr>
          <a:xfrm>
            <a:off x="1810834" y="3246007"/>
            <a:ext cx="2350857" cy="505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C9AE7-5FA6-D3B3-5FEF-6902B2DD688F}"/>
              </a:ext>
            </a:extLst>
          </p:cNvPr>
          <p:cNvSpPr/>
          <p:nvPr/>
        </p:nvSpPr>
        <p:spPr>
          <a:xfrm>
            <a:off x="5404725" y="3246006"/>
            <a:ext cx="1863584" cy="6695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(mac)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https://brew.sh/ko/</a:t>
            </a:r>
            <a:endParaRPr lang="ko-KR" altLang="en-US" sz="2400" dirty="0"/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76A8C7DD-6E6A-7942-B3E3-5CBB6DCE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8" y="1829738"/>
            <a:ext cx="4640159" cy="3519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67756D-DD4C-6FEE-7C60-34BB72D85E57}"/>
              </a:ext>
            </a:extLst>
          </p:cNvPr>
          <p:cNvSpPr/>
          <p:nvPr/>
        </p:nvSpPr>
        <p:spPr>
          <a:xfrm>
            <a:off x="3348417" y="4918661"/>
            <a:ext cx="4388814" cy="430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E82F7-98B5-3862-99A1-DC213670B8A2}"/>
              </a:ext>
            </a:extLst>
          </p:cNvPr>
          <p:cNvSpPr txBox="1"/>
          <p:nvPr/>
        </p:nvSpPr>
        <p:spPr>
          <a:xfrm>
            <a:off x="1889846" y="5698007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Homebrew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 후 명령어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brew install 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F9DE-FE2F-669B-4E35-0250C2E74F2B}"/>
              </a:ext>
            </a:extLst>
          </p:cNvPr>
          <p:cNvSpPr txBox="1"/>
          <p:nvPr/>
        </p:nvSpPr>
        <p:spPr>
          <a:xfrm>
            <a:off x="7829667" y="4949071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터미널에서 실행하여 설치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792F-C050-8930-7E37-2B8DEB4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설치확인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8AD4-90D8-C71F-69ED-C9CE3115003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D1E7-F8F6-D56E-98BB-1700EEE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5D8122-5B9C-D645-DA09-019240C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설치 확인</a:t>
            </a:r>
            <a:endParaRPr lang="en-US" altLang="ko-KR" sz="2400" dirty="0"/>
          </a:p>
          <a:p>
            <a:pPr lvl="1"/>
            <a:r>
              <a:rPr lang="en-US" altLang="ko-KR" dirty="0"/>
              <a:t>(window)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(mac) </a:t>
            </a:r>
            <a:r>
              <a:rPr lang="ko-KR" altLang="en-US" dirty="0"/>
              <a:t>터미널 실행</a:t>
            </a:r>
            <a:endParaRPr lang="en-US" altLang="ko-KR" dirty="0"/>
          </a:p>
          <a:p>
            <a:r>
              <a:rPr lang="en-US" altLang="ko-KR" sz="2400" dirty="0"/>
              <a:t>git  --version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 descr="텍스트, 폰트, 화이트, 블랙이(가) 표시된 사진&#10;&#10;자동 생성된 설명">
            <a:extLst>
              <a:ext uri="{FF2B5EF4-FFF2-40B4-BE49-F238E27FC236}">
                <a16:creationId xmlns:a16="http://schemas.microsoft.com/office/drawing/2014/main" id="{1B658F23-6461-C5E1-8072-F329F3E8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24" y="3148951"/>
            <a:ext cx="5310893" cy="1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구조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F3C1A1-2AC8-9EE0-22B7-AB04F34AF342}"/>
              </a:ext>
            </a:extLst>
          </p:cNvPr>
          <p:cNvSpPr/>
          <p:nvPr/>
        </p:nvSpPr>
        <p:spPr>
          <a:xfrm>
            <a:off x="7995653" y="202217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B91079-3F86-35FB-FAFA-0855F80F8609}"/>
              </a:ext>
            </a:extLst>
          </p:cNvPr>
          <p:cNvSpPr/>
          <p:nvPr/>
        </p:nvSpPr>
        <p:spPr>
          <a:xfrm>
            <a:off x="6119960" y="311833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40597-4225-20A1-8451-6B78D8ABEA2D}"/>
              </a:ext>
            </a:extLst>
          </p:cNvPr>
          <p:cNvSpPr/>
          <p:nvPr/>
        </p:nvSpPr>
        <p:spPr>
          <a:xfrm>
            <a:off x="9847898" y="311833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FF8D6C-AD63-EFBD-EEB9-ABB52B837046}"/>
              </a:ext>
            </a:extLst>
          </p:cNvPr>
          <p:cNvSpPr/>
          <p:nvPr/>
        </p:nvSpPr>
        <p:spPr>
          <a:xfrm>
            <a:off x="5199699" y="421450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D53F92-242D-2E30-2E96-FFB6983BC646}"/>
              </a:ext>
            </a:extLst>
          </p:cNvPr>
          <p:cNvSpPr/>
          <p:nvPr/>
        </p:nvSpPr>
        <p:spPr>
          <a:xfrm>
            <a:off x="7040219" y="420089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7DC21A-A782-8216-CC0D-808173436139}"/>
              </a:ext>
            </a:extLst>
          </p:cNvPr>
          <p:cNvSpPr/>
          <p:nvPr/>
        </p:nvSpPr>
        <p:spPr>
          <a:xfrm>
            <a:off x="8927634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7BAF71-0333-3E99-62D5-4E9FC16A7E2A}"/>
              </a:ext>
            </a:extLst>
          </p:cNvPr>
          <p:cNvSpPr/>
          <p:nvPr/>
        </p:nvSpPr>
        <p:spPr>
          <a:xfrm>
            <a:off x="10815050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253111-CB44-CAE4-66B2-951F880AE2B3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650292" y="2552505"/>
            <a:ext cx="1436352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8F75DF-58CA-85CC-D893-4D73386D256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02537" y="2552505"/>
            <a:ext cx="1436352" cy="6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148465-5BDE-2B94-AE5F-74F698738BF1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5510361" y="3648669"/>
            <a:ext cx="700590" cy="56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8C822-A147-C041-3B76-64D2FAA0A35A}"/>
              </a:ext>
            </a:extLst>
          </p:cNvPr>
          <p:cNvCxnSpPr>
            <a:stCxn id="9" idx="5"/>
            <a:endCxn id="19" idx="0"/>
          </p:cNvCxnSpPr>
          <p:nvPr/>
        </p:nvCxnSpPr>
        <p:spPr>
          <a:xfrm>
            <a:off x="6650292" y="3648669"/>
            <a:ext cx="700589" cy="55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0413ED-8202-A284-69F8-3D962C4F18B0}"/>
              </a:ext>
            </a:extLst>
          </p:cNvPr>
          <p:cNvCxnSpPr>
            <a:stCxn id="13" idx="3"/>
            <a:endCxn id="20" idx="0"/>
          </p:cNvCxnSpPr>
          <p:nvPr/>
        </p:nvCxnSpPr>
        <p:spPr>
          <a:xfrm flipH="1">
            <a:off x="9238296" y="3648670"/>
            <a:ext cx="700593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333584-0489-D8C1-4C83-2FD01EB674F4}"/>
              </a:ext>
            </a:extLst>
          </p:cNvPr>
          <p:cNvCxnSpPr>
            <a:stCxn id="13" idx="5"/>
            <a:endCxn id="21" idx="0"/>
          </p:cNvCxnSpPr>
          <p:nvPr/>
        </p:nvCxnSpPr>
        <p:spPr>
          <a:xfrm>
            <a:off x="10378230" y="3648670"/>
            <a:ext cx="747482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6950112-58E7-CF32-D37D-BBBA43F18CBD}"/>
              </a:ext>
            </a:extLst>
          </p:cNvPr>
          <p:cNvSpPr/>
          <p:nvPr/>
        </p:nvSpPr>
        <p:spPr>
          <a:xfrm>
            <a:off x="4660439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21EF898-8654-12A7-1539-054FFBF20AB7}"/>
              </a:ext>
            </a:extLst>
          </p:cNvPr>
          <p:cNvSpPr/>
          <p:nvPr/>
        </p:nvSpPr>
        <p:spPr>
          <a:xfrm>
            <a:off x="5659966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F86639-331B-EAC7-A553-B8D3064E4D22}"/>
              </a:ext>
            </a:extLst>
          </p:cNvPr>
          <p:cNvSpPr/>
          <p:nvPr/>
        </p:nvSpPr>
        <p:spPr>
          <a:xfrm>
            <a:off x="6524408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027849-9799-0FE3-968C-94A37726E7BE}"/>
              </a:ext>
            </a:extLst>
          </p:cNvPr>
          <p:cNvSpPr/>
          <p:nvPr/>
        </p:nvSpPr>
        <p:spPr>
          <a:xfrm>
            <a:off x="7523935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275CD4D-E68B-9224-6266-E3B6992FB4E1}"/>
              </a:ext>
            </a:extLst>
          </p:cNvPr>
          <p:cNvSpPr/>
          <p:nvPr/>
        </p:nvSpPr>
        <p:spPr>
          <a:xfrm>
            <a:off x="8461513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245800-8AB3-E3E1-4596-B2A781C88190}"/>
              </a:ext>
            </a:extLst>
          </p:cNvPr>
          <p:cNvSpPr/>
          <p:nvPr/>
        </p:nvSpPr>
        <p:spPr>
          <a:xfrm>
            <a:off x="9461040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BBE21B-C07B-C8FA-A84A-58556274FDA6}"/>
              </a:ext>
            </a:extLst>
          </p:cNvPr>
          <p:cNvSpPr/>
          <p:nvPr/>
        </p:nvSpPr>
        <p:spPr>
          <a:xfrm>
            <a:off x="10325482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57705B-826A-B451-E4C3-54A04B331495}"/>
              </a:ext>
            </a:extLst>
          </p:cNvPr>
          <p:cNvSpPr/>
          <p:nvPr/>
        </p:nvSpPr>
        <p:spPr>
          <a:xfrm>
            <a:off x="11325009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20EA29-2187-4CF9-8765-D944C24A4B38}"/>
              </a:ext>
            </a:extLst>
          </p:cNvPr>
          <p:cNvCxnSpPr>
            <a:cxnSpLocks/>
            <a:stCxn id="15" idx="3"/>
            <a:endCxn id="38" idx="0"/>
          </p:cNvCxnSpPr>
          <p:nvPr/>
        </p:nvCxnSpPr>
        <p:spPr>
          <a:xfrm flipH="1">
            <a:off x="4971101" y="4744835"/>
            <a:ext cx="319589" cy="6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CE683-96CD-DBB0-E96D-06BC1F8BDE76}"/>
              </a:ext>
            </a:extLst>
          </p:cNvPr>
          <p:cNvCxnSpPr>
            <a:stCxn id="15" idx="5"/>
            <a:endCxn id="39" idx="0"/>
          </p:cNvCxnSpPr>
          <p:nvPr/>
        </p:nvCxnSpPr>
        <p:spPr>
          <a:xfrm>
            <a:off x="5730031" y="4744835"/>
            <a:ext cx="240597" cy="65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93D39-2341-98A2-3841-3333D04C613F}"/>
              </a:ext>
            </a:extLst>
          </p:cNvPr>
          <p:cNvCxnSpPr>
            <a:stCxn id="19" idx="3"/>
            <a:endCxn id="40" idx="0"/>
          </p:cNvCxnSpPr>
          <p:nvPr/>
        </p:nvCxnSpPr>
        <p:spPr>
          <a:xfrm flipH="1">
            <a:off x="6835070" y="4731230"/>
            <a:ext cx="296140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4B1DA0-6158-A1C4-566B-9549B2F24518}"/>
              </a:ext>
            </a:extLst>
          </p:cNvPr>
          <p:cNvCxnSpPr>
            <a:stCxn id="19" idx="5"/>
            <a:endCxn id="41" idx="0"/>
          </p:cNvCxnSpPr>
          <p:nvPr/>
        </p:nvCxnSpPr>
        <p:spPr>
          <a:xfrm>
            <a:off x="7570551" y="4731230"/>
            <a:ext cx="264046" cy="6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7FC913-2455-21F5-1555-2FF8C378B9B5}"/>
              </a:ext>
            </a:extLst>
          </p:cNvPr>
          <p:cNvCxnSpPr>
            <a:stCxn id="20" idx="3"/>
            <a:endCxn id="42" idx="0"/>
          </p:cNvCxnSpPr>
          <p:nvPr/>
        </p:nvCxnSpPr>
        <p:spPr>
          <a:xfrm flipH="1">
            <a:off x="8772175" y="4731229"/>
            <a:ext cx="246450" cy="6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44DA47-3EAE-B270-7A0E-BD4FE94E84D3}"/>
              </a:ext>
            </a:extLst>
          </p:cNvPr>
          <p:cNvCxnSpPr>
            <a:stCxn id="20" idx="5"/>
            <a:endCxn id="43" idx="0"/>
          </p:cNvCxnSpPr>
          <p:nvPr/>
        </p:nvCxnSpPr>
        <p:spPr>
          <a:xfrm>
            <a:off x="9457966" y="4731229"/>
            <a:ext cx="313736" cy="66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E7F627-7D58-2203-F5B1-BA41A3149770}"/>
              </a:ext>
            </a:extLst>
          </p:cNvPr>
          <p:cNvCxnSpPr>
            <a:stCxn id="21" idx="3"/>
            <a:endCxn id="44" idx="0"/>
          </p:cNvCxnSpPr>
          <p:nvPr/>
        </p:nvCxnSpPr>
        <p:spPr>
          <a:xfrm flipH="1">
            <a:off x="10636144" y="4731229"/>
            <a:ext cx="269897" cy="6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FF40A-2381-ADB6-DC4A-0F5DDAAE23C0}"/>
              </a:ext>
            </a:extLst>
          </p:cNvPr>
          <p:cNvCxnSpPr>
            <a:stCxn id="21" idx="5"/>
            <a:endCxn id="45" idx="0"/>
          </p:cNvCxnSpPr>
          <p:nvPr/>
        </p:nvCxnSpPr>
        <p:spPr>
          <a:xfrm>
            <a:off x="11345382" y="4731229"/>
            <a:ext cx="290289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9F8E6B-34C8-16FD-8B9F-D0FCBB9C54C3}"/>
              </a:ext>
            </a:extLst>
          </p:cNvPr>
          <p:cNvSpPr txBox="1"/>
          <p:nvPr/>
        </p:nvSpPr>
        <p:spPr>
          <a:xfrm>
            <a:off x="447426" y="1262155"/>
            <a:ext cx="6043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트리구조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자료구조에서 사용하는 용어로 계층적 관계를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나타나는데 사용하는 비선형 자료구조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우리는 자료구조를 </a:t>
            </a:r>
            <a:r>
              <a:rPr lang="ko-KR" altLang="en-US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하려는게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아닙니다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CA163-D00E-BF3B-872C-CDB3534E8ACF}"/>
              </a:ext>
            </a:extLst>
          </p:cNvPr>
          <p:cNvSpPr txBox="1"/>
          <p:nvPr/>
        </p:nvSpPr>
        <p:spPr>
          <a:xfrm>
            <a:off x="8572831" y="21481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8ABD6-6DB5-2F56-154A-F2E26803523F}"/>
              </a:ext>
            </a:extLst>
          </p:cNvPr>
          <p:cNvSpPr txBox="1"/>
          <p:nvPr/>
        </p:nvSpPr>
        <p:spPr>
          <a:xfrm>
            <a:off x="6690077" y="322894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2A2AF2-D327-4686-1503-D2DC029D04D4}"/>
              </a:ext>
            </a:extLst>
          </p:cNvPr>
          <p:cNvSpPr txBox="1"/>
          <p:nvPr/>
        </p:nvSpPr>
        <p:spPr>
          <a:xfrm>
            <a:off x="10412775" y="3250586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573B0-CAF0-DEAA-BC9D-FC60B36C0233}"/>
              </a:ext>
            </a:extLst>
          </p:cNvPr>
          <p:cNvSpPr txBox="1"/>
          <p:nvPr/>
        </p:nvSpPr>
        <p:spPr>
          <a:xfrm>
            <a:off x="447426" y="2643496"/>
            <a:ext cx="42336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개발을 진행하면서 폴더 구조에 대한 이해를 돕기 위한 형태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프로젝트 소스코드를 </a:t>
            </a:r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담기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위한 최상위 폴더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 하나가 프로젝트단위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08740-45F7-8ADE-F303-5FD2C83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451802-4B00-FA98-CC42-62A87DAD74A1}"/>
              </a:ext>
            </a:extLst>
          </p:cNvPr>
          <p:cNvSpPr txBox="1"/>
          <p:nvPr/>
        </p:nvSpPr>
        <p:spPr>
          <a:xfrm>
            <a:off x="447426" y="1262155"/>
            <a:ext cx="89338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프로젝트에서 폴더 구조는 매우 중요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되는 폴더는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저장소와 연결됨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작업하는 파일의 폴더가 어디인지 꼭 확인하는 버릇이 필요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2" name="그림 7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EE51A5B-EE97-19F2-4B31-83C3891D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7" y="3006458"/>
            <a:ext cx="3900834" cy="28268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497FB7F-5BE5-8638-C586-CCE02AB6836A}"/>
              </a:ext>
            </a:extLst>
          </p:cNvPr>
          <p:cNvSpPr txBox="1"/>
          <p:nvPr/>
        </p:nvSpPr>
        <p:spPr>
          <a:xfrm>
            <a:off x="5007428" y="3006458"/>
            <a:ext cx="5236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폴더 구조 예시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a, b,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2,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&gt; 3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&gt; 1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0F86-DE00-3A6B-04D6-B0F5FF5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2CC2-397F-EADC-3748-59E7B6C97698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F71D274-61C0-C992-C889-2D63F09B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폴더 구조 확인 명령어</a:t>
            </a:r>
            <a:r>
              <a:rPr lang="en-US" altLang="ko-KR" sz="2400" dirty="0"/>
              <a:t>(</a:t>
            </a:r>
            <a:r>
              <a:rPr lang="ko-KR" altLang="en-US" sz="2400" dirty="0"/>
              <a:t>구조를 볼 폴더의 부모 폴더에서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폴더명</a:t>
            </a:r>
            <a:endParaRPr lang="en-US" altLang="ko-KR" dirty="0"/>
          </a:p>
          <a:p>
            <a:r>
              <a:rPr lang="ko-KR" altLang="en-US" sz="2400" dirty="0"/>
              <a:t>명령어 실행이 안된다면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(mac) brew install tree </a:t>
            </a:r>
          </a:p>
          <a:p>
            <a:pPr lvl="1"/>
            <a:r>
              <a:rPr lang="en-US" altLang="ko-KR" sz="2000" dirty="0"/>
              <a:t>(window) </a:t>
            </a:r>
            <a:r>
              <a:rPr lang="en-US" altLang="ko-KR" sz="2000" dirty="0">
                <a:hlinkClick r:id="rId3"/>
              </a:rPr>
              <a:t>https://gnuwin32.sourceforge.net/packages/tree.htm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lvl="2"/>
            <a:r>
              <a:rPr lang="ko-KR" altLang="en-US" sz="1600" dirty="0"/>
              <a:t>중간</a:t>
            </a:r>
            <a:r>
              <a:rPr lang="en-US" altLang="ko-KR" sz="1600" dirty="0"/>
              <a:t> Download</a:t>
            </a:r>
            <a:r>
              <a:rPr lang="ko-KR" altLang="en-US" sz="1600" dirty="0"/>
              <a:t>의 </a:t>
            </a:r>
            <a:r>
              <a:rPr lang="en-US" altLang="ko-KR" sz="1600" dirty="0"/>
              <a:t>Binaries</a:t>
            </a:r>
            <a:r>
              <a:rPr lang="ko-KR" altLang="en-US" sz="1600" dirty="0"/>
              <a:t>에</a:t>
            </a:r>
            <a:r>
              <a:rPr lang="en-US" altLang="ko-KR" sz="1600" dirty="0"/>
              <a:t> zip </a:t>
            </a:r>
            <a:r>
              <a:rPr lang="ko-KR" altLang="en-US" sz="1600" dirty="0"/>
              <a:t>파일 다운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압축해제하면</a:t>
            </a:r>
            <a:r>
              <a:rPr lang="ko-KR" altLang="en-US" sz="1600" dirty="0"/>
              <a:t> </a:t>
            </a:r>
            <a:r>
              <a:rPr lang="en-US" altLang="ko-KR" sz="1600" dirty="0"/>
              <a:t>bin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tree.exe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lvl="2"/>
            <a:r>
              <a:rPr lang="de-DE" altLang="ko-KR" sz="1600" dirty="0"/>
              <a:t>C:\Program Files\Git\usr\bin</a:t>
            </a:r>
            <a:r>
              <a:rPr lang="ko-KR" altLang="en-US" sz="1600" dirty="0"/>
              <a:t>에</a:t>
            </a:r>
            <a:r>
              <a:rPr lang="en-US" altLang="ko-KR" sz="1600" dirty="0"/>
              <a:t> tree.exe</a:t>
            </a:r>
            <a:r>
              <a:rPr lang="ko-KR" altLang="en-US" sz="1600" dirty="0"/>
              <a:t>파일을 옮겨 넣어 줌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0E19B-E338-59FA-50C6-47EDACD2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8" y="5290754"/>
            <a:ext cx="421063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D84EE7-FCB5-41C5-8EC7-6DFFC4E5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4" y="5632049"/>
            <a:ext cx="781159" cy="276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38DB-3DB1-A6DA-E9DA-28C0261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11B7-2613-0A30-5114-AA378CEB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D5916-F7AB-DA4A-0FDD-ABA3BB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1283-0C02-8EC8-E708-34D3162D53F2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 </a:t>
            </a:r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 CLI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6A87-B4D8-BFC3-1DF8-9FF9C30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707AEE-B429-DBCD-C9A9-60EB9A2E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GUI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 smtClean="0"/>
              <a:t>Graphical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 Interface</a:t>
            </a:r>
            <a:r>
              <a:rPr lang="ko-KR" altLang="en-US" dirty="0" smtClean="0"/>
              <a:t>의 약자</a:t>
            </a:r>
            <a:r>
              <a:rPr lang="en-US" altLang="ko-KR" dirty="0" smtClean="0"/>
              <a:t>.</a:t>
            </a:r>
          </a:p>
          <a:p>
            <a:pPr marL="342900" lvl="1" indent="-342900"/>
            <a:r>
              <a:rPr lang="ko-KR" altLang="en-US" dirty="0" smtClean="0"/>
              <a:t>그래픽 사용자 인터페이스로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 등 시각적 요소를 마우스나 터치로 조작하여 컴퓨터와 상호작용하는 방식</a:t>
            </a:r>
            <a:r>
              <a:rPr lang="en-US" altLang="ko-KR" dirty="0" smtClean="0"/>
              <a:t>.</a:t>
            </a:r>
          </a:p>
          <a:p>
            <a:pPr marL="342900" lvl="1" indent="-342900"/>
            <a:r>
              <a:rPr lang="en-US" altLang="ko-KR" dirty="0" smtClean="0"/>
              <a:t>Ex) </a:t>
            </a:r>
            <a:r>
              <a:rPr lang="ko-KR" altLang="en-US" dirty="0" smtClean="0"/>
              <a:t>파일 복사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마우스로 파일을 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“</a:t>
            </a:r>
            <a:r>
              <a:rPr lang="ko-KR" altLang="en-US" dirty="0" smtClean="0">
                <a:sym typeface="Wingdings" panose="05000000000000000000" pitchFamily="2" charset="2"/>
              </a:rPr>
              <a:t>복사</a:t>
            </a:r>
            <a:r>
              <a:rPr lang="en-US" altLang="ko-KR" dirty="0" smtClean="0">
                <a:sym typeface="Wingdings" panose="05000000000000000000" pitchFamily="2" charset="2"/>
              </a:rPr>
              <a:t>”  </a:t>
            </a:r>
            <a:r>
              <a:rPr lang="ko-KR" altLang="en-US" dirty="0" smtClean="0">
                <a:sym typeface="Wingdings" panose="05000000000000000000" pitchFamily="2" charset="2"/>
              </a:rPr>
              <a:t>다른 폴더에 가서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342900" lvl="1" indent="-342900"/>
            <a:r>
              <a:rPr lang="ko-KR" altLang="en-US" dirty="0" smtClean="0">
                <a:sym typeface="Wingdings" panose="05000000000000000000" pitchFamily="2" charset="2"/>
              </a:rPr>
              <a:t>직관적이고 쉬움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E583C9-F028-9D73-6BA7-B571EF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GUI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8E54-16E9-A264-A1CA-D74DA6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는 </a:t>
            </a:r>
            <a:r>
              <a:rPr lang="en-US" altLang="ko-KR" dirty="0"/>
              <a:t>Command Line Interface</a:t>
            </a:r>
            <a:r>
              <a:rPr lang="ko-KR" altLang="en-US" dirty="0"/>
              <a:t>의 약자로 터미널 </a:t>
            </a:r>
            <a:r>
              <a:rPr lang="ko-KR" altLang="en-US" dirty="0" smtClean="0"/>
              <a:t>창에서 텍스트 기반으로 </a:t>
            </a:r>
            <a:r>
              <a:rPr lang="ko-KR" altLang="en-US" dirty="0"/>
              <a:t>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를 사용하는 것이 처음에는 어려울 수 있음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 어려운 것을 해결하기 위해 </a:t>
            </a:r>
            <a:r>
              <a:rPr lang="en-US" altLang="ko-KR" dirty="0"/>
              <a:t>GUI(Graphic User Interface)</a:t>
            </a:r>
            <a:r>
              <a:rPr lang="ko-KR" altLang="en-US" dirty="0"/>
              <a:t>형태의 프로그램도 존재</a:t>
            </a:r>
            <a:endParaRPr lang="en-US" altLang="ko-KR" dirty="0"/>
          </a:p>
          <a:p>
            <a:pPr marL="8001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소스트리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작업속도와 </a:t>
            </a:r>
            <a:r>
              <a:rPr lang="en-US" altLang="ko-KR" dirty="0"/>
              <a:t>Git</a:t>
            </a:r>
            <a:r>
              <a:rPr lang="ko-KR" altLang="en-US" dirty="0"/>
              <a:t>의 모든 기능을 사용하기 위해서는 </a:t>
            </a:r>
            <a:r>
              <a:rPr lang="en-US" altLang="ko-KR" dirty="0"/>
              <a:t>CLI</a:t>
            </a:r>
            <a:r>
              <a:rPr lang="ko-KR" altLang="en-US" dirty="0"/>
              <a:t>를 사용하는 것이 좋음</a:t>
            </a:r>
            <a:endParaRPr lang="en-US" altLang="ko-KR" dirty="0"/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에 먼저 익숙해 진 후 </a:t>
            </a:r>
            <a:r>
              <a:rPr lang="en-US" altLang="ko-KR" dirty="0"/>
              <a:t>GUI</a:t>
            </a:r>
            <a:r>
              <a:rPr lang="ko-KR" altLang="en-US" dirty="0"/>
              <a:t>를 사용해도 무관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CLI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059C-C34D-A539-F1EB-7326A420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DCC-5A72-D1B7-B49A-BA6786A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정의 및 개념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Bash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명령어 사용법  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add, commit, branch, switch, push, pull, fetch </a:t>
            </a:r>
            <a:r>
              <a:rPr lang="ko-KR" altLang="en-US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</a:t>
            </a:r>
            <a:endParaRPr lang="en-US" altLang="ko-KR" sz="2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GitHub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활용법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F08B-449B-4D0B-8CB7-306FBDE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757D3-0D23-E246-AFE1-6927989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96C25B5B-4FD2-2D5D-EBEA-9B4DC71F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코드를 저장할 루트 폴더를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루트 폴더와 원격저장소가 연결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자주 사용하는 명령어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 smtClean="0"/>
              <a:t>pwd</a:t>
            </a:r>
            <a:r>
              <a:rPr lang="en-US" altLang="ko-KR" dirty="0" smtClean="0"/>
              <a:t> (print working directory) : </a:t>
            </a:r>
            <a:r>
              <a:rPr lang="ko-KR" altLang="en-US" dirty="0" smtClean="0"/>
              <a:t>현재 나의 위치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ls (list) </a:t>
            </a:r>
            <a:r>
              <a:rPr lang="en-US" altLang="ko-KR" dirty="0"/>
              <a:t>:  </a:t>
            </a:r>
            <a:r>
              <a:rPr lang="ko-KR" altLang="en-US" dirty="0" smtClean="0"/>
              <a:t>현재 위치 폴더에 </a:t>
            </a:r>
            <a:r>
              <a:rPr lang="ko-KR" altLang="en-US" dirty="0"/>
              <a:t>있는 모든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검색</a:t>
            </a:r>
            <a:endParaRPr lang="en-US" altLang="ko-KR" dirty="0" smtClean="0"/>
          </a:p>
          <a:p>
            <a:pPr lvl="2"/>
            <a:r>
              <a:rPr lang="en-US" altLang="ko-KR" sz="2400" dirty="0" smtClean="0"/>
              <a:t>ls -l (long) : </a:t>
            </a:r>
            <a:r>
              <a:rPr lang="ko-KR" altLang="en-US" sz="2400" dirty="0" smtClean="0"/>
              <a:t>상세 정보까지 보기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ls –a (all) : </a:t>
            </a:r>
            <a:r>
              <a:rPr lang="ko-KR" altLang="en-US" sz="2400" dirty="0" err="1" smtClean="0"/>
              <a:t>숨김파일도</a:t>
            </a:r>
            <a:r>
              <a:rPr lang="ko-KR" altLang="en-US" sz="2400" dirty="0" smtClean="0"/>
              <a:t> 보기 </a:t>
            </a:r>
            <a:endParaRPr lang="en-US" altLang="ko-KR" sz="2400" dirty="0" smtClean="0"/>
          </a:p>
          <a:p>
            <a:pPr lvl="1"/>
            <a:r>
              <a:rPr lang="en-US" altLang="ko-KR" dirty="0" smtClean="0"/>
              <a:t>clear : </a:t>
            </a:r>
            <a:r>
              <a:rPr lang="ko-KR" altLang="en-US" dirty="0" smtClean="0"/>
              <a:t>터미널 화면을 깨끗하게 지움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mkdir</a:t>
            </a:r>
            <a:r>
              <a:rPr lang="en-US" altLang="ko-KR" dirty="0" smtClean="0"/>
              <a:t> (make directory) : </a:t>
            </a:r>
            <a:r>
              <a:rPr lang="ko-KR" altLang="en-US" dirty="0" smtClean="0"/>
              <a:t>새 폴더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touch : </a:t>
            </a:r>
            <a:r>
              <a:rPr lang="ko-KR" altLang="en-US" dirty="0" smtClean="0"/>
              <a:t>새 파일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CLI </a:t>
            </a:r>
            <a:r>
              <a:rPr lang="ko-KR" altLang="en-US" sz="4800" dirty="0" smtClean="0"/>
              <a:t>명령어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153"/>
            <a:ext cx="10515600" cy="512278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cd (change directory) : </a:t>
            </a:r>
            <a:r>
              <a:rPr lang="ko-KR" altLang="en-US" sz="2400" dirty="0" smtClean="0"/>
              <a:t>폴더 위치 변경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다른 폴더로 이동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폴더를 의미</a:t>
            </a:r>
            <a:r>
              <a:rPr lang="en-US" altLang="ko-KR" sz="2400" dirty="0" smtClean="0">
                <a:sym typeface="Wingdings" panose="05000000000000000000" pitchFamily="2" charset="2"/>
              </a:rPr>
              <a:t>. (</a:t>
            </a:r>
            <a:r>
              <a:rPr lang="ko-KR" altLang="en-US" sz="2400" dirty="0" smtClean="0">
                <a:sym typeface="Wingdings" panose="05000000000000000000" pitchFamily="2" charset="2"/>
              </a:rPr>
              <a:t>자기 자신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ex) ./</a:t>
            </a:r>
            <a:r>
              <a:rPr lang="ko-KR" altLang="en-US" sz="2400" dirty="0" smtClean="0">
                <a:sym typeface="Wingdings" panose="05000000000000000000" pitchFamily="2" charset="2"/>
              </a:rPr>
              <a:t>파일명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위치의 파일 실행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..</a:t>
            </a:r>
            <a:r>
              <a:rPr lang="en-US" altLang="ko-KR" sz="2400" dirty="0">
                <a:sym typeface="Wingdings" panose="05000000000000000000" pitchFamily="2" charset="2"/>
              </a:rPr>
              <a:t/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폴더의 바로 위 폴더 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ko-KR" altLang="en-US" sz="2400" dirty="0" smtClean="0">
                <a:sym typeface="Wingdings" panose="05000000000000000000" pitchFamily="2" charset="2"/>
              </a:rPr>
              <a:t>부모 디렉토리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ex) cd ..  </a:t>
            </a:r>
            <a:r>
              <a:rPr lang="ko-KR" altLang="en-US" sz="2400" dirty="0" smtClean="0">
                <a:sym typeface="Wingdings" panose="05000000000000000000" pitchFamily="2" charset="2"/>
              </a:rPr>
              <a:t>한 단계 상위 폴더로 이동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~</a:t>
            </a:r>
            <a:r>
              <a:rPr lang="en-US" altLang="ko-KR" sz="2400" dirty="0" smtClean="0">
                <a:sym typeface="Wingdings" panose="05000000000000000000" pitchFamily="2" charset="2"/>
              </a:rPr>
              <a:t> (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틸드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r>
              <a:rPr lang="en-US" altLang="ko-KR" sz="2400" dirty="0">
                <a:sym typeface="Wingdings" panose="05000000000000000000" pitchFamily="2" charset="2"/>
              </a:rPr>
              <a:t/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로그인한 사용자의 홈 디렉토리를 의미</a:t>
            </a:r>
            <a:r>
              <a:rPr lang="en-US" altLang="ko-KR" sz="2400" dirty="0" smtClean="0">
                <a:sym typeface="Wingdings" panose="05000000000000000000" pitchFamily="2" charset="2"/>
              </a:rPr>
              <a:t>. (home)</a:t>
            </a:r>
          </a:p>
          <a:p>
            <a:endParaRPr lang="en-US" altLang="ko-K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/>
              <a:t>* 파일</a:t>
            </a:r>
            <a:r>
              <a:rPr lang="en-US" altLang="ko-KR" sz="2400" dirty="0"/>
              <a:t>, </a:t>
            </a:r>
            <a:r>
              <a:rPr lang="ko-KR" altLang="en-US" sz="2400" dirty="0"/>
              <a:t>폴더</a:t>
            </a:r>
            <a:r>
              <a:rPr lang="en-US" altLang="ko-KR" sz="2400" dirty="0"/>
              <a:t>, </a:t>
            </a:r>
            <a:r>
              <a:rPr lang="ko-KR" altLang="en-US" sz="2400" dirty="0"/>
              <a:t>이름 지을 때 </a:t>
            </a:r>
            <a:r>
              <a:rPr lang="ko-KR" altLang="en-US" sz="2400" dirty="0">
                <a:solidFill>
                  <a:srgbClr val="C00000"/>
                </a:solidFill>
              </a:rPr>
              <a:t>주의할 점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r>
              <a:rPr lang="ko-KR" altLang="en-US" sz="2400" dirty="0" smtClean="0"/>
              <a:t>공백</a:t>
            </a:r>
            <a:r>
              <a:rPr lang="en-US" altLang="ko-KR" sz="2400" dirty="0"/>
              <a:t>(space bar) </a:t>
            </a:r>
            <a:r>
              <a:rPr lang="ko-KR" altLang="en-US" sz="2400" dirty="0"/>
              <a:t>대신에 </a:t>
            </a:r>
            <a:r>
              <a:rPr lang="ko-KR" altLang="en-US" sz="2400" dirty="0" err="1"/>
              <a:t>언더스코어</a:t>
            </a:r>
            <a:r>
              <a:rPr lang="en-US" altLang="ko-KR" sz="2400" dirty="0"/>
              <a:t>(_) </a:t>
            </a:r>
            <a:r>
              <a:rPr lang="ko-KR" altLang="en-US" sz="2400" dirty="0"/>
              <a:t>혹은 하이픈</a:t>
            </a:r>
            <a:r>
              <a:rPr lang="en-US" altLang="ko-KR" sz="2400" dirty="0"/>
              <a:t>(-)</a:t>
            </a:r>
            <a:r>
              <a:rPr lang="ko-KR" altLang="en-US" sz="2400" dirty="0"/>
              <a:t>을 사용해서 단어 조합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한글 </a:t>
            </a:r>
            <a:r>
              <a:rPr lang="ko-KR" altLang="en-US" sz="2400" dirty="0"/>
              <a:t>제발 쓰지 마세요</a:t>
            </a:r>
            <a:r>
              <a:rPr lang="en-US" altLang="ko-KR" sz="2400" dirty="0"/>
              <a:t>! 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대소문자를 사용하고 숫자도 상관없음</a:t>
            </a:r>
            <a:r>
              <a:rPr lang="en-US" altLang="ko-KR" sz="2400" dirty="0"/>
              <a:t>.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CLI </a:t>
            </a:r>
            <a:r>
              <a:rPr lang="ko-KR" altLang="en-US" sz="4800" dirty="0" smtClean="0"/>
              <a:t>명령어</a:t>
            </a:r>
            <a:endParaRPr lang="ko-KR" altLang="en-US" sz="4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6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83F1-B14A-9475-C60D-D38DB50F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리눅스 명령어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1516601"/>
            <a:ext cx="10101316" cy="428999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처음 켰을 때 위치가 어디인지 찾아보기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윈도우 상에서 바탕화면에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생성하기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이동하기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복사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붙여넣기는 마우스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우클릭을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이용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또는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Ctrl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복사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),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Shift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en-US" altLang="ko-KR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안에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file1.txt,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file2.txt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라는 빈 파일 만들기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2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E3E1-AF15-F5A4-FA80-D97F4E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53CC-FB35-FB45-ED1A-3E197F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7F7CC-C24E-DD9B-3ADD-9D5579AA8A7E}"/>
              </a:ext>
            </a:extLst>
          </p:cNvPr>
          <p:cNvSpPr txBox="1"/>
          <p:nvPr/>
        </p:nvSpPr>
        <p:spPr>
          <a:xfrm>
            <a:off x="968652" y="699591"/>
            <a:ext cx="624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00B050"/>
                </a:solidFill>
              </a:rPr>
              <a:t>레포지토리</a:t>
            </a:r>
            <a:r>
              <a:rPr lang="ko-KR" altLang="en-US" sz="3600" dirty="0"/>
              <a:t> </a:t>
            </a:r>
            <a:r>
              <a:rPr lang="en-US" altLang="ko-KR" sz="3600" dirty="0"/>
              <a:t>(Repository, Repo.)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38BBDF-519C-DC7D-EF56-1125C1928FEA}"/>
              </a:ext>
            </a:extLst>
          </p:cNvPr>
          <p:cNvGrpSpPr/>
          <p:nvPr/>
        </p:nvGrpSpPr>
        <p:grpSpPr>
          <a:xfrm>
            <a:off x="968652" y="3087185"/>
            <a:ext cx="4076992" cy="1895740"/>
            <a:chOff x="1488558" y="2800107"/>
            <a:chExt cx="4076992" cy="1895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83C23E-418E-0D8E-AC15-7AFF9D91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/>
            <a:stretch/>
          </p:blipFill>
          <p:spPr>
            <a:xfrm>
              <a:off x="1488558" y="2800107"/>
              <a:ext cx="4076992" cy="18957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B50AC-0C62-D021-955B-CEB2C9BE796A}"/>
                </a:ext>
              </a:extLst>
            </p:cNvPr>
            <p:cNvSpPr/>
            <p:nvPr/>
          </p:nvSpPr>
          <p:spPr>
            <a:xfrm>
              <a:off x="1828800" y="2964946"/>
              <a:ext cx="361507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A5711-80F1-BE5B-1B8B-4C4F8435E78B}"/>
              </a:ext>
            </a:extLst>
          </p:cNvPr>
          <p:cNvSpPr txBox="1"/>
          <p:nvPr/>
        </p:nvSpPr>
        <p:spPr>
          <a:xfrm>
            <a:off x="1136176" y="1521125"/>
            <a:ext cx="8534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 smtClean="0"/>
              <a:t>Git</a:t>
            </a:r>
            <a:r>
              <a:rPr lang="ko-KR" altLang="en-US" sz="2800" dirty="0"/>
              <a:t>에 의해 관찰되고 있는 </a:t>
            </a:r>
            <a:r>
              <a:rPr lang="ko-KR" altLang="en-US" sz="2800" dirty="0" smtClean="0"/>
              <a:t>폴더</a:t>
            </a: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/>
              <a:t>즉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Git</a:t>
            </a:r>
            <a:r>
              <a:rPr lang="ko-KR" altLang="en-US" sz="2800" dirty="0" smtClean="0"/>
              <a:t>으로 버전 관리되고 있는 코드 저장소 전체를 의미</a:t>
            </a:r>
            <a:r>
              <a:rPr lang="en-US" altLang="ko-KR" sz="2800" dirty="0" smtClean="0"/>
              <a:t>.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59E53-EF71-A88C-2291-0A26B90E7326}"/>
              </a:ext>
            </a:extLst>
          </p:cNvPr>
          <p:cNvGrpSpPr/>
          <p:nvPr/>
        </p:nvGrpSpPr>
        <p:grpSpPr>
          <a:xfrm>
            <a:off x="6842384" y="2553042"/>
            <a:ext cx="4651412" cy="3605367"/>
            <a:chOff x="6810486" y="2499079"/>
            <a:chExt cx="4651412" cy="36053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2CB0C2-A778-55A3-5E83-DEF6D75E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0486" y="2499079"/>
              <a:ext cx="4651412" cy="36053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F6775E-DE51-369A-F18C-9A8DC19FF959}"/>
                </a:ext>
              </a:extLst>
            </p:cNvPr>
            <p:cNvSpPr/>
            <p:nvPr/>
          </p:nvSpPr>
          <p:spPr>
            <a:xfrm>
              <a:off x="7126941" y="2506900"/>
              <a:ext cx="321609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E95B17-D3B1-2FF8-3116-3F7AF0AD8E7D}"/>
              </a:ext>
            </a:extLst>
          </p:cNvPr>
          <p:cNvCxnSpPr>
            <a:cxnSpLocks/>
          </p:cNvCxnSpPr>
          <p:nvPr/>
        </p:nvCxnSpPr>
        <p:spPr>
          <a:xfrm>
            <a:off x="5390707" y="3981892"/>
            <a:ext cx="12227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6A30D8-B3D0-BA27-E075-A7A1395E587A}"/>
              </a:ext>
            </a:extLst>
          </p:cNvPr>
          <p:cNvCxnSpPr/>
          <p:nvPr/>
        </p:nvCxnSpPr>
        <p:spPr>
          <a:xfrm>
            <a:off x="1287629" y="4098851"/>
            <a:ext cx="3615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2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0FB3-685E-4356-1DFA-7D1D074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그러므로</a:t>
            </a:r>
            <a:r>
              <a:rPr lang="en-US" altLang="ko-KR" dirty="0" smtClean="0"/>
              <a:t>! GitHub </a:t>
            </a:r>
            <a:r>
              <a:rPr lang="ko-KR" altLang="en-US" dirty="0"/>
              <a:t>회원가입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9D4DF-CCD1-D043-1426-C546704D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r>
              <a:rPr lang="ko-KR" altLang="en-US" dirty="0"/>
              <a:t>회원가입에 사용한 </a:t>
            </a:r>
            <a:r>
              <a:rPr lang="ko-KR" altLang="en-US" dirty="0">
                <a:solidFill>
                  <a:srgbClr val="00B050"/>
                </a:solidFill>
              </a:rPr>
              <a:t>이메일과 닉네임</a:t>
            </a:r>
            <a:r>
              <a:rPr lang="ko-KR" altLang="en-US" dirty="0"/>
              <a:t>을 꼭 적어두기</a:t>
            </a:r>
            <a:r>
              <a:rPr lang="en-US" altLang="ko-KR" dirty="0"/>
              <a:t>! </a:t>
            </a:r>
            <a:r>
              <a:rPr lang="ko-KR" altLang="en-US" sz="2000" dirty="0"/>
              <a:t>나중에 필요해요</a:t>
            </a:r>
            <a:r>
              <a:rPr lang="en-US" altLang="ko-KR" sz="2000" dirty="0"/>
              <a:t>~!</a:t>
            </a:r>
            <a:r>
              <a:rPr lang="ko-KR" altLang="en-US" sz="2000" dirty="0"/>
              <a:t>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1FD1-C8CC-28BB-14EF-FC97EE1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B75EB-6AA1-9C79-6B22-020E12C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A4064-972D-6E1B-D20A-04AD49FF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71"/>
          <a:stretch/>
        </p:blipFill>
        <p:spPr>
          <a:xfrm>
            <a:off x="2422628" y="3097530"/>
            <a:ext cx="7621064" cy="29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1"/>
            <a:ext cx="10515600" cy="385758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err="1"/>
              <a:t>설정확인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--list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/>
              <a:t>이름등록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user.name 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프로필 이름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"</a:t>
            </a:r>
            <a:r>
              <a:rPr lang="en-US" altLang="ko-KR" dirty="0" err="1"/>
              <a:t>codingon</a:t>
            </a:r>
            <a:r>
              <a:rPr lang="en-US" altLang="ko-KR" dirty="0"/>
              <a:t>"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메일등록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</a:t>
            </a:r>
            <a:r>
              <a:rPr lang="en-US" altLang="ko-KR" dirty="0" err="1">
                <a:solidFill>
                  <a:srgbClr val="FF0000"/>
                </a:solidFill>
              </a:rPr>
              <a:t>user.email</a:t>
            </a:r>
            <a:r>
              <a:rPr lang="en-US" altLang="ko-KR" dirty="0">
                <a:solidFill>
                  <a:srgbClr val="FF0000"/>
                </a:solidFill>
              </a:rPr>
              <a:t> "</a:t>
            </a:r>
            <a:r>
              <a:rPr lang="ko-KR" altLang="en-US" dirty="0">
                <a:solidFill>
                  <a:srgbClr val="FF0000"/>
                </a:solidFill>
              </a:rPr>
              <a:t>이메일 주소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"cogingon@gmail.com"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예외</a:t>
            </a:r>
            <a:r>
              <a:rPr lang="en-US" altLang="ko-KR" dirty="0" smtClean="0"/>
              <a:t>) default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이 아니라면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pPr lvl="1"/>
            <a:endParaRPr lang="en-US" altLang="ko-KR" sz="2800" dirty="0"/>
          </a:p>
          <a:p>
            <a:endParaRPr lang="ko-KR" altLang="en-US" sz="3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Git</a:t>
            </a:r>
            <a:r>
              <a:rPr lang="ko-KR" altLang="en-US" sz="48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446A2-EE21-C5F1-907F-66D5E84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1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레포지토리</a:t>
            </a:r>
            <a:r>
              <a:rPr lang="ko-KR" altLang="en-US" sz="4800" dirty="0" smtClean="0"/>
              <a:t> 생성</a:t>
            </a:r>
            <a:endParaRPr lang="ko-KR" altLang="en-US" sz="4800" dirty="0"/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5D1352-8CA9-D71C-36C6-AE006B2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1932803"/>
            <a:ext cx="3302096" cy="2328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15C8B-64BE-8D53-7298-4B7EEB0ADEB2}"/>
              </a:ext>
            </a:extLst>
          </p:cNvPr>
          <p:cNvSpPr txBox="1"/>
          <p:nvPr/>
        </p:nvSpPr>
        <p:spPr>
          <a:xfrm>
            <a:off x="4255448" y="4260547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메인화면에서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2726C4-EBE6-217F-DEF3-19AD53A5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4861643"/>
            <a:ext cx="8849960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35F75A-0FF0-67C4-FB70-DE3E456A01E2}"/>
              </a:ext>
            </a:extLst>
          </p:cNvPr>
          <p:cNvSpPr txBox="1"/>
          <p:nvPr/>
        </p:nvSpPr>
        <p:spPr>
          <a:xfrm>
            <a:off x="4255448" y="5661855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나의 저장소 리스트 화면에서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9AECA-2859-15EF-0FC1-8716BF51B154}"/>
              </a:ext>
            </a:extLst>
          </p:cNvPr>
          <p:cNvSpPr/>
          <p:nvPr/>
        </p:nvSpPr>
        <p:spPr>
          <a:xfrm>
            <a:off x="3834030" y="3392537"/>
            <a:ext cx="783366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154D4-D925-A03C-40B2-615FF3C329C4}"/>
              </a:ext>
            </a:extLst>
          </p:cNvPr>
          <p:cNvSpPr/>
          <p:nvPr/>
        </p:nvSpPr>
        <p:spPr>
          <a:xfrm>
            <a:off x="9290242" y="5007624"/>
            <a:ext cx="878405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7654-499A-0B08-715C-D2B42D5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FB493-7109-355C-6111-686597215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79" y="1932803"/>
            <a:ext cx="2753109" cy="22482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07C024-F6BE-8D11-EE63-D2AB3332D712}"/>
              </a:ext>
            </a:extLst>
          </p:cNvPr>
          <p:cNvSpPr/>
          <p:nvPr/>
        </p:nvSpPr>
        <p:spPr>
          <a:xfrm>
            <a:off x="5327220" y="3800331"/>
            <a:ext cx="1482142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89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레포지토리</a:t>
            </a:r>
            <a:r>
              <a:rPr lang="ko-KR" altLang="en-US" sz="4800" dirty="0" smtClean="0"/>
              <a:t> </a:t>
            </a:r>
            <a:r>
              <a:rPr lang="ko-KR" altLang="en-US" sz="4800" dirty="0"/>
              <a:t>생성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8B50F0-FE6E-44D9-1328-2D109657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01" y="1325563"/>
            <a:ext cx="8079008" cy="4798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CCDF86-8D64-B52E-19F8-787C5B04AF38}"/>
              </a:ext>
            </a:extLst>
          </p:cNvPr>
          <p:cNvSpPr/>
          <p:nvPr/>
        </p:nvSpPr>
        <p:spPr>
          <a:xfrm>
            <a:off x="3485073" y="3077754"/>
            <a:ext cx="2095112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4DB35-1005-77A8-39A3-D13183D336DB}"/>
              </a:ext>
            </a:extLst>
          </p:cNvPr>
          <p:cNvSpPr txBox="1"/>
          <p:nvPr/>
        </p:nvSpPr>
        <p:spPr>
          <a:xfrm>
            <a:off x="3461627" y="310645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영문명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4A420-8807-CD06-3A22-3B5C9FE59219}"/>
              </a:ext>
            </a:extLst>
          </p:cNvPr>
          <p:cNvSpPr/>
          <p:nvPr/>
        </p:nvSpPr>
        <p:spPr>
          <a:xfrm>
            <a:off x="1945125" y="5017738"/>
            <a:ext cx="481552" cy="8979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CBFA6-42CC-954F-390D-C88C8B21B2A0}"/>
              </a:ext>
            </a:extLst>
          </p:cNvPr>
          <p:cNvSpPr txBox="1"/>
          <p:nvPr/>
        </p:nvSpPr>
        <p:spPr>
          <a:xfrm>
            <a:off x="991829" y="5976687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저장 방식을 선택</a:t>
            </a:r>
          </a:p>
        </p:txBody>
      </p:sp>
      <p:pic>
        <p:nvPicPr>
          <p:cNvPr id="22" name="그림 21" descr="텍스트, 폰트, 로고, 그린이(가) 표시된 사진&#10;&#10;자동 생성된 설명">
            <a:extLst>
              <a:ext uri="{FF2B5EF4-FFF2-40B4-BE49-F238E27FC236}">
                <a16:creationId xmlns:a16="http://schemas.microsoft.com/office/drawing/2014/main" id="{E3D54DDB-4F9E-A953-E30D-E3EE6AA1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0" y="5762693"/>
            <a:ext cx="1600423" cy="5620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A2467-5AD5-47F6-6289-5FBA4E2694FD}"/>
              </a:ext>
            </a:extLst>
          </p:cNvPr>
          <p:cNvSpPr/>
          <p:nvPr/>
        </p:nvSpPr>
        <p:spPr>
          <a:xfrm>
            <a:off x="8535580" y="5859613"/>
            <a:ext cx="1488553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576D-ED38-DE9F-E116-D600307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7E83A02-4FDB-F32B-34F1-A4FF48BA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1552313"/>
            <a:ext cx="11726912" cy="37533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BC506-480A-CEAC-0FE6-8A3947E4C943}"/>
              </a:ext>
            </a:extLst>
          </p:cNvPr>
          <p:cNvSpPr/>
          <p:nvPr/>
        </p:nvSpPr>
        <p:spPr>
          <a:xfrm>
            <a:off x="482627" y="4430933"/>
            <a:ext cx="5221488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A489B-1A72-EE54-96DD-8611C1956925}"/>
              </a:ext>
            </a:extLst>
          </p:cNvPr>
          <p:cNvSpPr txBox="1"/>
          <p:nvPr/>
        </p:nvSpPr>
        <p:spPr>
          <a:xfrm>
            <a:off x="4660115" y="48002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ctrl + v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62242BC-6DEA-48BD-EF62-E92B213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FF650-595E-2ADD-B19B-99BAC4C3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/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83656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위에서 만든 프로젝트 루트 폴더로 이동 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cd</a:t>
            </a:r>
            <a:r>
              <a:rPr lang="ko-KR" altLang="en-US" sz="2000" dirty="0"/>
              <a:t> </a:t>
            </a:r>
            <a:r>
              <a:rPr lang="en-US" altLang="ko-KR" sz="2000" dirty="0" err="1" smtClean="0"/>
              <a:t>MyRepo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과 연결</a:t>
            </a:r>
            <a:r>
              <a:rPr lang="en-US" altLang="ko-KR" sz="2400" dirty="0"/>
              <a:t>(</a:t>
            </a:r>
            <a:r>
              <a:rPr lang="ko-KR" altLang="en-US" sz="2400" dirty="0"/>
              <a:t>명령어 차례대로 입력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 err="1"/>
              <a:t>저장소명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1A3F20-61A9-5B92-D83B-05BD8A76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4837759"/>
            <a:ext cx="8800361" cy="143946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5095D-5B8E-86B1-1D2C-111C755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2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endParaRPr lang="en-US" altLang="ko-KR" sz="2600" dirty="0"/>
          </a:p>
          <a:p>
            <a:pPr marL="800100" lvl="2" indent="-342900"/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로컬저장소가 생성됨</a:t>
            </a:r>
            <a:endParaRPr lang="en-US" altLang="ko-KR" sz="2200" dirty="0"/>
          </a:p>
          <a:p>
            <a:pPr marL="800100" lvl="2" indent="-342900"/>
            <a:r>
              <a:rPr lang="en-US" altLang="ko-KR" sz="2200" dirty="0"/>
              <a:t>main </a:t>
            </a:r>
            <a:r>
              <a:rPr lang="ko-KR" altLang="en-US" sz="2200" dirty="0" err="1"/>
              <a:t>브랜치</a:t>
            </a:r>
            <a:r>
              <a:rPr lang="ko-KR" altLang="en-US" sz="2200" dirty="0"/>
              <a:t> 생성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해당 명령어 실행 후 폴더에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폴더가 </a:t>
            </a:r>
            <a:r>
              <a:rPr lang="ko-KR" altLang="en-US" sz="2200" dirty="0" err="1"/>
              <a:t>숨김폴더로</a:t>
            </a:r>
            <a:r>
              <a:rPr lang="ko-KR" altLang="en-US" sz="2200" dirty="0"/>
              <a:t> 생성됨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숨김 폴더 확인하기 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(window) </a:t>
            </a:r>
            <a:r>
              <a:rPr lang="ko-KR" altLang="en-US" sz="2200" dirty="0"/>
              <a:t>탐색기에서 보기 </a:t>
            </a:r>
            <a:r>
              <a:rPr lang="en-US" altLang="ko-KR" sz="2200" dirty="0"/>
              <a:t>-&gt; </a:t>
            </a:r>
            <a:r>
              <a:rPr lang="ko-KR" altLang="en-US" sz="2200" dirty="0"/>
              <a:t>표시 </a:t>
            </a:r>
            <a:r>
              <a:rPr lang="en-US" altLang="ko-KR" sz="2200" dirty="0"/>
              <a:t>-&gt; </a:t>
            </a:r>
            <a:r>
              <a:rPr lang="ko-KR" altLang="en-US" sz="2200" dirty="0" err="1"/>
              <a:t>숨김항목</a:t>
            </a:r>
            <a:r>
              <a:rPr lang="ko-KR" altLang="en-US" sz="2200" dirty="0"/>
              <a:t> 체크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(mac) Finder</a:t>
            </a:r>
            <a:r>
              <a:rPr lang="ko-KR" altLang="en-US" sz="2200" dirty="0"/>
              <a:t>에서 </a:t>
            </a:r>
            <a:r>
              <a:rPr lang="en-US" altLang="ko-KR" sz="2200" dirty="0" err="1"/>
              <a:t>Cmd</a:t>
            </a:r>
            <a:r>
              <a:rPr lang="en-US" altLang="ko-KR" sz="2200" dirty="0"/>
              <a:t> + Shift + .  </a:t>
            </a:r>
          </a:p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en-US" altLang="ko-KR" sz="26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ko-KR" altLang="en-US" sz="2600" u="sng" dirty="0">
                <a:solidFill>
                  <a:srgbClr val="0070C0"/>
                </a:solidFill>
              </a:rPr>
              <a:t>이름</a:t>
            </a:r>
            <a:r>
              <a:rPr lang="en-US" altLang="ko-KR" sz="2600" u="sng" dirty="0">
                <a:solidFill>
                  <a:srgbClr val="0070C0"/>
                </a:solidFill>
              </a:rPr>
              <a:t>/</a:t>
            </a:r>
            <a:r>
              <a:rPr lang="ko-KR" altLang="en-US" sz="2600" u="sng" dirty="0" err="1">
                <a:solidFill>
                  <a:srgbClr val="0070C0"/>
                </a:solidFill>
              </a:rPr>
              <a:t>저장소명</a:t>
            </a:r>
            <a:r>
              <a:rPr lang="en-US" altLang="ko-KR" sz="2600" u="sng" dirty="0">
                <a:solidFill>
                  <a:srgbClr val="0070C0"/>
                </a:solidFill>
              </a:rPr>
              <a:t>.</a:t>
            </a:r>
            <a:r>
              <a:rPr lang="en-US" altLang="ko-KR" sz="2600" u="sng" dirty="0" err="1">
                <a:solidFill>
                  <a:srgbClr val="0070C0"/>
                </a:solidFill>
              </a:rPr>
              <a:t>git</a:t>
            </a:r>
            <a:r>
              <a:rPr lang="en-US" altLang="ko-KR" sz="2600" u="sng" dirty="0">
                <a:solidFill>
                  <a:srgbClr val="0070C0"/>
                </a:solidFill>
              </a:rPr>
              <a:t> </a:t>
            </a:r>
          </a:p>
          <a:p>
            <a:pPr marL="800100" lvl="2" indent="-342900"/>
            <a:r>
              <a:rPr lang="ko-KR" altLang="en-US" dirty="0"/>
              <a:t>위 초기화된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폴더에 </a:t>
            </a:r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342900" lvl="1" indent="-342900"/>
            <a:r>
              <a:rPr lang="ko-KR" altLang="en-US" sz="2600" dirty="0"/>
              <a:t>원격저장소를 변경하고 싶으면 위 </a:t>
            </a:r>
            <a:r>
              <a:rPr lang="ko-KR" altLang="en-US" sz="2600" dirty="0" err="1"/>
              <a:t>숨김폴더인</a:t>
            </a:r>
            <a:r>
              <a:rPr lang="ko-KR" altLang="en-US" sz="2600" dirty="0"/>
              <a:t> 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폴더 삭제 후 다시 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r>
              <a:rPr lang="ko-KR" altLang="en-US" sz="2600" dirty="0"/>
              <a:t>과 </a:t>
            </a:r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ko-KR" altLang="en-US" sz="2600" dirty="0"/>
              <a:t>저장소 주소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을 입력하면 됨</a:t>
            </a:r>
            <a:endParaRPr lang="en-US" altLang="ko-KR" sz="2600" dirty="0"/>
          </a:p>
          <a:p>
            <a:pPr marL="342900" lvl="1" indent="-342900"/>
            <a:r>
              <a:rPr lang="ko-KR" altLang="en-US" sz="2600" dirty="0"/>
              <a:t>정상적으로 연결이 되었다면 </a:t>
            </a:r>
            <a:r>
              <a:rPr lang="ko-KR" altLang="en-US" sz="2600" dirty="0" err="1" smtClean="0"/>
              <a:t>폴더명</a:t>
            </a:r>
            <a:r>
              <a:rPr lang="ko-KR" altLang="en-US" sz="2600" dirty="0" smtClean="0"/>
              <a:t> </a:t>
            </a:r>
            <a:r>
              <a:rPr lang="ko-KR" altLang="en-US" sz="2600" dirty="0"/>
              <a:t>뒤에 </a:t>
            </a:r>
            <a:r>
              <a:rPr lang="en-US" altLang="ko-KR" sz="2600" dirty="0"/>
              <a:t>main</a:t>
            </a:r>
            <a:r>
              <a:rPr lang="ko-KR" altLang="en-US" sz="2600" dirty="0"/>
              <a:t>이 보여짐</a:t>
            </a:r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명령어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2B99-691F-E0F6-EC50-75B37E65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84" y="5762554"/>
            <a:ext cx="3186304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D4F5F-16C0-A896-6D40-CE103CE30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58" y="2068527"/>
            <a:ext cx="1697662" cy="578324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원격저장소에 올리기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3952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3D1313-5C69-D88B-237E-3C3F20FF006F}"/>
              </a:ext>
            </a:extLst>
          </p:cNvPr>
          <p:cNvSpPr/>
          <p:nvPr/>
        </p:nvSpPr>
        <p:spPr>
          <a:xfrm>
            <a:off x="811924" y="2516629"/>
            <a:ext cx="10631214" cy="168707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18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올려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백업 </a:t>
            </a:r>
            <a:r>
              <a:rPr lang="en-US" altLang="ko-KR" dirty="0"/>
              <a:t>: </a:t>
            </a:r>
            <a:r>
              <a:rPr lang="ko-KR" altLang="en-US" dirty="0"/>
              <a:t>작업한 코드를 안전하게 저장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팀원들과 쉽게 코드를 공유하고 함께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버전 관리 </a:t>
            </a:r>
            <a:r>
              <a:rPr lang="en-US" altLang="ko-KR" dirty="0"/>
              <a:t>: </a:t>
            </a:r>
            <a:r>
              <a:rPr lang="ko-KR" altLang="en-US" dirty="0"/>
              <a:t>코드 변경 이력을 남겨 언제든지 이전 버전으로 되돌리기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충돌 방지 </a:t>
            </a:r>
            <a:r>
              <a:rPr lang="en-US" altLang="ko-KR" dirty="0"/>
              <a:t>: </a:t>
            </a:r>
            <a:r>
              <a:rPr lang="ko-KR" altLang="en-US" dirty="0"/>
              <a:t>팀원들과 작업할 때</a:t>
            </a:r>
            <a:r>
              <a:rPr lang="en-US" altLang="ko-KR" dirty="0"/>
              <a:t> </a:t>
            </a:r>
            <a:r>
              <a:rPr lang="ko-KR" altLang="en-US" dirty="0"/>
              <a:t>변경 사항을 병합하여 코드가 중복되거나 누락되는 현상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을 방지 할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문제 해결 용이 </a:t>
            </a:r>
            <a:r>
              <a:rPr lang="en-US" altLang="ko-KR" dirty="0"/>
              <a:t>: </a:t>
            </a:r>
            <a:r>
              <a:rPr lang="ko-KR" altLang="en-US" dirty="0"/>
              <a:t>문제 발생시 코드 버전 이력을 확인하여 변경 사항을 추적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DF182-E5CC-DB2D-66FE-82B1BB6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1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041709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해야함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버전을 뜻함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하나라도 빼놓고 진행하면 안됩니다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파일명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 </a:t>
            </a:r>
            <a:r>
              <a:rPr lang="en-US" altLang="ko-KR" sz="2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 . 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한칸띄고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 전체라는 의미를 가짐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메시지 작성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"first commit"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파일 올리기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</a:t>
            </a:r>
            <a:r>
              <a:rPr lang="ko-KR" altLang="en-US" sz="2000" dirty="0" err="1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브랜치명</a:t>
            </a:r>
            <a:endParaRPr lang="en-US" altLang="ko-KR" sz="2000" dirty="0">
              <a:solidFill>
                <a:srgbClr val="00B05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main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9C3D-00CF-430D-798E-80C9577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(</a:t>
            </a:r>
            <a:r>
              <a:rPr lang="ko-KR" altLang="en-US" sz="4800" dirty="0" smtClean="0"/>
              <a:t>추가</a:t>
            </a:r>
            <a:r>
              <a:rPr lang="en-US" altLang="ko-KR" sz="4800" dirty="0" smtClean="0"/>
              <a:t>) </a:t>
            </a:r>
            <a:r>
              <a:rPr lang="en-US" altLang="ko-KR" sz="4800" dirty="0" err="1" smtClean="0"/>
              <a:t>Git</a:t>
            </a:r>
            <a:r>
              <a:rPr lang="en-US" altLang="ko-KR" sz="4800" dirty="0" smtClean="0"/>
              <a:t> </a:t>
            </a:r>
            <a:r>
              <a:rPr lang="ko-KR" altLang="en-US" sz="4800" dirty="0"/>
              <a:t>주요 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스테이징의</a:t>
            </a:r>
            <a:r>
              <a:rPr lang="ko-KR" altLang="en-US" dirty="0"/>
              <a:t> 작업 상태 확인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status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smtClean="0"/>
              <a:t>add</a:t>
            </a:r>
            <a:r>
              <a:rPr lang="ko-KR" altLang="en-US" sz="1800" dirty="0" smtClean="0"/>
              <a:t>가 필요한 상태 </a:t>
            </a:r>
            <a:r>
              <a:rPr lang="en-US" altLang="ko-KR" sz="1800" dirty="0" smtClean="0"/>
              <a:t>= </a:t>
            </a:r>
            <a:r>
              <a:rPr lang="ko-KR" altLang="en-US" sz="1800" dirty="0" smtClean="0">
                <a:solidFill>
                  <a:srgbClr val="FF0000"/>
                </a:solidFill>
              </a:rPr>
              <a:t>붉은색</a:t>
            </a:r>
            <a:r>
              <a:rPr lang="ko-KR" altLang="en-US" sz="1800" dirty="0" smtClean="0"/>
              <a:t> 텍스트</a:t>
            </a:r>
            <a:endParaRPr lang="en-US" altLang="ko-KR" sz="1800" dirty="0" smtClean="0"/>
          </a:p>
          <a:p>
            <a:pPr lvl="2">
              <a:lnSpc>
                <a:spcPct val="110000"/>
              </a:lnSpc>
            </a:pPr>
            <a:r>
              <a:rPr lang="en-US" altLang="ko-KR" sz="1800" dirty="0" smtClean="0"/>
              <a:t>add</a:t>
            </a:r>
            <a:r>
              <a:rPr lang="ko-KR" altLang="en-US" sz="1800" dirty="0" smtClean="0"/>
              <a:t>가 필요 없는 상태 </a:t>
            </a:r>
            <a:r>
              <a:rPr lang="en-US" altLang="ko-KR" sz="1800" dirty="0" smtClean="0"/>
              <a:t>= </a:t>
            </a:r>
            <a:r>
              <a:rPr lang="ko-KR" altLang="en-US" sz="1800" dirty="0" smtClean="0">
                <a:solidFill>
                  <a:srgbClr val="00B050"/>
                </a:solidFill>
              </a:rPr>
              <a:t>초록색</a:t>
            </a:r>
            <a:r>
              <a:rPr lang="ko-KR" altLang="en-US" sz="1800" dirty="0" smtClean="0"/>
              <a:t> 텍스트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 err="1"/>
              <a:t>최신순으로</a:t>
            </a:r>
            <a:r>
              <a:rPr lang="ko-KR" altLang="en-US" dirty="0"/>
              <a:t> 나옴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log --</a:t>
            </a:r>
            <a:r>
              <a:rPr lang="en-US" altLang="ko-KR" dirty="0" err="1"/>
              <a:t>oneline</a:t>
            </a:r>
            <a:r>
              <a:rPr lang="en-US" altLang="ko-KR" dirty="0"/>
              <a:t> --all --graph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: </a:t>
            </a:r>
            <a:r>
              <a:rPr lang="ko-KR" altLang="en-US" dirty="0"/>
              <a:t>로그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보기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--all : </a:t>
            </a:r>
            <a:r>
              <a:rPr lang="ko-KR" altLang="en-US" dirty="0"/>
              <a:t>모든 </a:t>
            </a:r>
            <a:r>
              <a:rPr lang="ko-KR" altLang="en-US" dirty="0" err="1"/>
              <a:t>브랜치</a:t>
            </a:r>
            <a:r>
              <a:rPr lang="ko-KR" altLang="en-US" dirty="0"/>
              <a:t> 로그 보기</a:t>
            </a:r>
            <a:r>
              <a:rPr lang="en-US" altLang="ko-KR" dirty="0"/>
              <a:t>, </a:t>
            </a:r>
            <a:r>
              <a:rPr lang="ko-KR" altLang="en-US" dirty="0"/>
              <a:t>안쓰면 현재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--graph : </a:t>
            </a:r>
            <a:r>
              <a:rPr lang="ko-KR" altLang="en-US" dirty="0"/>
              <a:t>그래프 형태로 </a:t>
            </a:r>
            <a:r>
              <a:rPr lang="ko-KR" altLang="en-US" dirty="0" smtClean="0"/>
              <a:t>보기</a:t>
            </a:r>
            <a:endParaRPr lang="en-US" altLang="ko-KR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96076-6DD6-038A-2110-09553BB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64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332730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커밋을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 버전을 뜻함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순서</a:t>
            </a:r>
            <a:endParaRPr lang="en-US" altLang="ko-KR" sz="2400" b="1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1A6F84-A1B5-23DA-41CF-2094404DA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93" y="2645542"/>
            <a:ext cx="4501928" cy="351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A886-9980-EBB7-470B-6DAE9E09EF15}"/>
              </a:ext>
            </a:extLst>
          </p:cNvPr>
          <p:cNvSpPr txBox="1"/>
          <p:nvPr/>
        </p:nvSpPr>
        <p:spPr>
          <a:xfrm>
            <a:off x="5697921" y="2696709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스테이징에 등록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3DA5A-A1F1-0EBE-8CF1-BB09DAC87CCE}"/>
              </a:ext>
            </a:extLst>
          </p:cNvPr>
          <p:cNvSpPr txBox="1"/>
          <p:nvPr/>
        </p:nvSpPr>
        <p:spPr>
          <a:xfrm>
            <a:off x="5697921" y="3244334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 작성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로컬저장소에 저장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A401A-A723-C572-AC2C-C8994E2E5744}"/>
              </a:ext>
            </a:extLst>
          </p:cNvPr>
          <p:cNvSpPr txBox="1"/>
          <p:nvPr/>
        </p:nvSpPr>
        <p:spPr>
          <a:xfrm>
            <a:off x="5697921" y="430538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브랜치로 파일 올리기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24808-1060-A22F-1008-85C3A9E69080}"/>
              </a:ext>
            </a:extLst>
          </p:cNvPr>
          <p:cNvSpPr/>
          <p:nvPr/>
        </p:nvSpPr>
        <p:spPr>
          <a:xfrm>
            <a:off x="1166250" y="2785551"/>
            <a:ext cx="102831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0371D-3C4A-3F8A-F163-8A6A2227E2FD}"/>
              </a:ext>
            </a:extLst>
          </p:cNvPr>
          <p:cNvSpPr/>
          <p:nvPr/>
        </p:nvSpPr>
        <p:spPr>
          <a:xfrm>
            <a:off x="1166250" y="3291941"/>
            <a:ext cx="227799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3318E-5A6F-0E63-9C72-87FCB3FEC46B}"/>
              </a:ext>
            </a:extLst>
          </p:cNvPr>
          <p:cNvSpPr/>
          <p:nvPr/>
        </p:nvSpPr>
        <p:spPr>
          <a:xfrm>
            <a:off x="1165512" y="4331100"/>
            <a:ext cx="1719927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36AF2F-C4E9-F69C-D921-A36C317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423422-E203-0DE8-2F01-FA4EE1FA85B8}"/>
              </a:ext>
            </a:extLst>
          </p:cNvPr>
          <p:cNvCxnSpPr>
            <a:cxnSpLocks/>
          </p:cNvCxnSpPr>
          <p:nvPr/>
        </p:nvCxnSpPr>
        <p:spPr>
          <a:xfrm flipH="1">
            <a:off x="2485292" y="2883877"/>
            <a:ext cx="32004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3A5622-EB63-4BC2-B02A-B64357ACFBA0}"/>
              </a:ext>
            </a:extLst>
          </p:cNvPr>
          <p:cNvCxnSpPr>
            <a:cxnSpLocks/>
          </p:cNvCxnSpPr>
          <p:nvPr/>
        </p:nvCxnSpPr>
        <p:spPr>
          <a:xfrm flipH="1">
            <a:off x="3716215" y="3417277"/>
            <a:ext cx="19694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96D2CE-E099-65B3-55CA-1B111A33517F}"/>
              </a:ext>
            </a:extLst>
          </p:cNvPr>
          <p:cNvCxnSpPr>
            <a:cxnSpLocks/>
          </p:cNvCxnSpPr>
          <p:nvPr/>
        </p:nvCxnSpPr>
        <p:spPr>
          <a:xfrm flipH="1">
            <a:off x="3106615" y="4448907"/>
            <a:ext cx="2579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37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github.com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생성한 저장소로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BC9736-7A1A-7F58-ADB3-C89C8F9B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97" y="1918144"/>
            <a:ext cx="7191006" cy="41441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F2DC-23EA-2FCA-F9A6-D409C62CCC4D}"/>
              </a:ext>
            </a:extLst>
          </p:cNvPr>
          <p:cNvSpPr/>
          <p:nvPr/>
        </p:nvSpPr>
        <p:spPr>
          <a:xfrm>
            <a:off x="2537850" y="3309257"/>
            <a:ext cx="3950036" cy="3374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0C6A2-3BC3-DCC8-6048-85BC93D54739}"/>
              </a:ext>
            </a:extLst>
          </p:cNvPr>
          <p:cNvSpPr/>
          <p:nvPr/>
        </p:nvSpPr>
        <p:spPr>
          <a:xfrm>
            <a:off x="2286000" y="3735628"/>
            <a:ext cx="8481387" cy="99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D9B-60AF-B5EA-775B-0820AF252A68}"/>
              </a:ext>
            </a:extLst>
          </p:cNvPr>
          <p:cNvSpPr txBox="1"/>
          <p:nvPr/>
        </p:nvSpPr>
        <p:spPr>
          <a:xfrm>
            <a:off x="2500497" y="373562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추가했었던 파일들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549F9-8F2F-EE2C-33AA-79FAE26AFBB4}"/>
              </a:ext>
            </a:extLst>
          </p:cNvPr>
          <p:cNvSpPr txBox="1"/>
          <p:nvPr/>
        </p:nvSpPr>
        <p:spPr>
          <a:xfrm>
            <a:off x="5372035" y="3646714"/>
            <a:ext cx="5075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커밋했을때 작성한 메시지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메시지는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했을때의 스테이징에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올라간 파일에만 작성됨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6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. </a:t>
            </a:r>
            <a:r>
              <a:rPr lang="ko-KR" altLang="en-US" sz="4800" dirty="0">
                <a:solidFill>
                  <a:schemeClr val="accent2"/>
                </a:solidFill>
              </a:rPr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0807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더 생성하기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hello.txt, test.txt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신규 생성한 파일에 텍스트로 글을 작성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생성된 모든 파일을 원격저장소로 올려보세요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6704363-9E64-28FA-E538-30379C09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5" y="4031804"/>
            <a:ext cx="7080785" cy="135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C869B-21D4-9359-F13B-584AC9AC29A6}"/>
              </a:ext>
            </a:extLst>
          </p:cNvPr>
          <p:cNvSpPr txBox="1"/>
          <p:nvPr/>
        </p:nvSpPr>
        <p:spPr>
          <a:xfrm>
            <a:off x="1901349" y="54820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실습 완료시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올라간 화면 예시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5BCEAF-8047-A4A7-8DD8-3B2E59DE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244222" y="5214667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DEA1-AA79-4935-8CB9-6D2C1118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 smtClean="0"/>
              <a:t>Repository (Local Repo)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345E-849A-44A8-A352-E1FC25D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 관리하는 폴더 </a:t>
            </a:r>
            <a:endParaRPr lang="en-US" altLang="ko-KR" dirty="0"/>
          </a:p>
          <a:p>
            <a:r>
              <a:rPr lang="ko-KR" altLang="en-US" dirty="0" err="1"/>
              <a:t>레포지토리에</a:t>
            </a:r>
            <a:r>
              <a:rPr lang="ko-KR" altLang="en-US" dirty="0"/>
              <a:t> 있는 파일들에 대한 내용 변화를 </a:t>
            </a:r>
            <a:r>
              <a:rPr lang="en-US" altLang="ko-KR" dirty="0"/>
              <a:t>Git</a:t>
            </a:r>
            <a:r>
              <a:rPr lang="ko-KR" altLang="en-US" dirty="0"/>
              <a:t>이 즉시 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비어있는</a:t>
            </a:r>
            <a:r>
              <a:rPr lang="ko-KR" altLang="en-US" dirty="0"/>
              <a:t> 폴더에서 마우스 우 클릭</a:t>
            </a:r>
            <a:endParaRPr lang="en-US" altLang="ko-KR" dirty="0"/>
          </a:p>
          <a:p>
            <a:pPr lvl="1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Git Bash here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git </a:t>
            </a:r>
            <a:r>
              <a:rPr lang="en-US" altLang="ko-KR" dirty="0" err="1">
                <a:solidFill>
                  <a:srgbClr val="00B050"/>
                </a:solidFill>
              </a:rPr>
              <a:t>init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89EA-B2DA-4DF9-8C13-12CB484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0783C-8C67-451A-90C0-E3C4D49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ED122-0D90-4A93-89A1-F1788DC1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0"/>
          <a:stretch/>
        </p:blipFill>
        <p:spPr>
          <a:xfrm>
            <a:off x="8102680" y="4661043"/>
            <a:ext cx="2317539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9B7FE-EF13-4736-8596-B53B84A57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"/>
          <a:stretch/>
        </p:blipFill>
        <p:spPr>
          <a:xfrm>
            <a:off x="9486639" y="3088013"/>
            <a:ext cx="1867161" cy="3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0A8D-EE34-6F5F-A052-BB69225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97C26-242E-1BAE-5402-3BD70571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을 수행하면 </a:t>
            </a:r>
            <a:r>
              <a:rPr lang="en-US" altLang="ko-KR" dirty="0"/>
              <a:t>Node 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 Node</a:t>
            </a:r>
            <a:r>
              <a:rPr lang="ko-KR" altLang="en-US" dirty="0"/>
              <a:t>는 고유한 </a:t>
            </a:r>
            <a:r>
              <a:rPr lang="en-US" altLang="ko-KR" dirty="0"/>
              <a:t>ID</a:t>
            </a:r>
            <a:r>
              <a:rPr lang="ko-KR" altLang="en-US" dirty="0"/>
              <a:t>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B0AE9-4344-0C24-5A6B-DC6A487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1D535-1A1C-9113-F004-1825D00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2942C-996A-73B4-DFE6-A5F4175FAC32}"/>
              </a:ext>
            </a:extLst>
          </p:cNvPr>
          <p:cNvGrpSpPr/>
          <p:nvPr/>
        </p:nvGrpSpPr>
        <p:grpSpPr>
          <a:xfrm>
            <a:off x="1282005" y="351975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783C5B2F-A64B-31A2-F339-0FABC383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BCDD-4326-0A43-0748-53F6EEA2E427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18160-FEE4-EAA5-EC30-6182CFB364E0}"/>
              </a:ext>
            </a:extLst>
          </p:cNvPr>
          <p:cNvGrpSpPr/>
          <p:nvPr/>
        </p:nvGrpSpPr>
        <p:grpSpPr>
          <a:xfrm>
            <a:off x="6670059" y="3519758"/>
            <a:ext cx="1181734" cy="1283732"/>
            <a:chOff x="987725" y="2514600"/>
            <a:chExt cx="1181734" cy="1283732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864EB52D-378C-5604-B555-912482BC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65AFF-7717-B2A5-9779-DB9C70F2D8A3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27EC1D-C010-7A46-D0EF-C386F00942D3}"/>
              </a:ext>
            </a:extLst>
          </p:cNvPr>
          <p:cNvGrpSpPr/>
          <p:nvPr/>
        </p:nvGrpSpPr>
        <p:grpSpPr>
          <a:xfrm>
            <a:off x="3976032" y="3519758"/>
            <a:ext cx="1181734" cy="1283732"/>
            <a:chOff x="987725" y="2514600"/>
            <a:chExt cx="1181734" cy="1283732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D9D7680C-21CA-8899-6425-19335A90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5458-1DC5-53C0-88F5-978484823EC9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FBCE23-E6CB-9546-A690-7DD2E6D74CD7}"/>
              </a:ext>
            </a:extLst>
          </p:cNvPr>
          <p:cNvGrpSpPr/>
          <p:nvPr/>
        </p:nvGrpSpPr>
        <p:grpSpPr>
          <a:xfrm>
            <a:off x="9497753" y="3509426"/>
            <a:ext cx="1181734" cy="1283732"/>
            <a:chOff x="987725" y="2514600"/>
            <a:chExt cx="1181734" cy="1283732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131772D9-96A5-40AD-B99C-C1C399A6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5E39-8218-84A7-4CBD-96D7A23169B4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2084F3-10AE-5FCD-1EB4-E863EC0A2572}"/>
              </a:ext>
            </a:extLst>
          </p:cNvPr>
          <p:cNvCxnSpPr/>
          <p:nvPr/>
        </p:nvCxnSpPr>
        <p:spPr>
          <a:xfrm>
            <a:off x="2711837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80491E-B35A-D671-D9F8-14A46F610A0C}"/>
              </a:ext>
            </a:extLst>
          </p:cNvPr>
          <p:cNvCxnSpPr/>
          <p:nvPr/>
        </p:nvCxnSpPr>
        <p:spPr>
          <a:xfrm>
            <a:off x="5390913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28CD90-5304-02D5-871F-21A55FC60C02}"/>
              </a:ext>
            </a:extLst>
          </p:cNvPr>
          <p:cNvCxnSpPr/>
          <p:nvPr/>
        </p:nvCxnSpPr>
        <p:spPr>
          <a:xfrm>
            <a:off x="8156850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4C28A-C7DB-99A7-8897-60D6FE32C034}"/>
              </a:ext>
            </a:extLst>
          </p:cNvPr>
          <p:cNvSpPr txBox="1"/>
          <p:nvPr/>
        </p:nvSpPr>
        <p:spPr>
          <a:xfrm>
            <a:off x="2971144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D654D-B6B1-BFAD-64C8-8D31B9CF685B}"/>
              </a:ext>
            </a:extLst>
          </p:cNvPr>
          <p:cNvSpPr txBox="1"/>
          <p:nvPr/>
        </p:nvSpPr>
        <p:spPr>
          <a:xfrm>
            <a:off x="5666189" y="46651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19A5-4FCA-D713-4EBE-8CB48509C49A}"/>
              </a:ext>
            </a:extLst>
          </p:cNvPr>
          <p:cNvSpPr txBox="1"/>
          <p:nvPr/>
        </p:nvSpPr>
        <p:spPr>
          <a:xfrm>
            <a:off x="8380578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561A9-3E9A-32A1-FEE4-7C8F887C63D4}"/>
              </a:ext>
            </a:extLst>
          </p:cNvPr>
          <p:cNvSpPr txBox="1"/>
          <p:nvPr/>
        </p:nvSpPr>
        <p:spPr>
          <a:xfrm>
            <a:off x="1443137" y="31287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986F-4143-BBB5-A6DB-2FA6A543E634}"/>
              </a:ext>
            </a:extLst>
          </p:cNvPr>
          <p:cNvSpPr txBox="1"/>
          <p:nvPr/>
        </p:nvSpPr>
        <p:spPr>
          <a:xfrm>
            <a:off x="4208467" y="312877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03AF8-8021-3C6A-B404-92A3CD9DB956}"/>
              </a:ext>
            </a:extLst>
          </p:cNvPr>
          <p:cNvSpPr txBox="1"/>
          <p:nvPr/>
        </p:nvSpPr>
        <p:spPr>
          <a:xfrm>
            <a:off x="6885663" y="31287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1FB00-F98C-5496-EE22-EB0843A7D9C8}"/>
              </a:ext>
            </a:extLst>
          </p:cNvPr>
          <p:cNvSpPr txBox="1"/>
          <p:nvPr/>
        </p:nvSpPr>
        <p:spPr>
          <a:xfrm>
            <a:off x="9639723" y="31400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6BDF67-ACC1-E7F7-B9B0-F4CCCB82D4D4}"/>
              </a:ext>
            </a:extLst>
          </p:cNvPr>
          <p:cNvSpPr/>
          <p:nvPr/>
        </p:nvSpPr>
        <p:spPr>
          <a:xfrm>
            <a:off x="1592972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0B7757-22AB-D27C-1143-268654E3634F}"/>
              </a:ext>
            </a:extLst>
          </p:cNvPr>
          <p:cNvSpPr/>
          <p:nvPr/>
        </p:nvSpPr>
        <p:spPr>
          <a:xfrm>
            <a:off x="430383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CB470-33C5-B020-6FC4-AA5970774A73}"/>
              </a:ext>
            </a:extLst>
          </p:cNvPr>
          <p:cNvSpPr/>
          <p:nvPr/>
        </p:nvSpPr>
        <p:spPr>
          <a:xfrm>
            <a:off x="6974848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C75FE-2DA1-FCED-94EB-1CEF073829DF}"/>
              </a:ext>
            </a:extLst>
          </p:cNvPr>
          <p:cNvSpPr/>
          <p:nvPr/>
        </p:nvSpPr>
        <p:spPr>
          <a:xfrm>
            <a:off x="980872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CE7DB-3489-F60D-730D-4F9A08980CFC}"/>
              </a:ext>
            </a:extLst>
          </p:cNvPr>
          <p:cNvSpPr txBox="1"/>
          <p:nvPr/>
        </p:nvSpPr>
        <p:spPr>
          <a:xfrm>
            <a:off x="1435893" y="54618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F85B8-C7A6-AC5B-6D35-4F69617D816E}"/>
              </a:ext>
            </a:extLst>
          </p:cNvPr>
          <p:cNvSpPr txBox="1"/>
          <p:nvPr/>
        </p:nvSpPr>
        <p:spPr>
          <a:xfrm>
            <a:off x="4169193" y="546189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10DBD-5BDC-AEE9-D700-02EFD2F7D541}"/>
              </a:ext>
            </a:extLst>
          </p:cNvPr>
          <p:cNvSpPr txBox="1"/>
          <p:nvPr/>
        </p:nvSpPr>
        <p:spPr>
          <a:xfrm>
            <a:off x="6895800" y="54618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5485C-7C5D-8341-3587-8F09D3DF232B}"/>
              </a:ext>
            </a:extLst>
          </p:cNvPr>
          <p:cNvSpPr txBox="1"/>
          <p:nvPr/>
        </p:nvSpPr>
        <p:spPr>
          <a:xfrm>
            <a:off x="9675686" y="542951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481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EED2-57EC-8EF8-25EB-7D3570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메모장에 </a:t>
            </a:r>
            <a:r>
              <a:rPr lang="en-US" altLang="ko-KR" dirty="0">
                <a:latin typeface="+mj-ea"/>
                <a:ea typeface="+mj-ea"/>
              </a:rPr>
              <a:t>“ABC”</a:t>
            </a:r>
            <a:r>
              <a:rPr lang="ko-KR" altLang="en-US" dirty="0"/>
              <a:t>를</a:t>
            </a:r>
            <a:r>
              <a:rPr lang="ko-KR" altLang="en-US" dirty="0">
                <a:latin typeface="+mj-ea"/>
                <a:ea typeface="+mj-ea"/>
              </a:rPr>
              <a:t> 적고 </a:t>
            </a:r>
            <a:r>
              <a:rPr lang="en-US" altLang="ko-KR" dirty="0">
                <a:latin typeface="+mj-ea"/>
                <a:ea typeface="+mj-ea"/>
              </a:rPr>
              <a:t>Git </a:t>
            </a:r>
            <a:r>
              <a:rPr lang="ko-KR" altLang="en-US" dirty="0" err="1">
                <a:latin typeface="+mj-ea"/>
                <a:ea typeface="+mj-ea"/>
              </a:rPr>
              <a:t>레포지토리에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txt </a:t>
            </a:r>
            <a:r>
              <a:rPr lang="ko-KR" altLang="en-US" dirty="0"/>
              <a:t>파일을 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레포지토리에서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Bash here” </a:t>
            </a:r>
            <a:r>
              <a:rPr lang="ko-KR" altLang="en-US" dirty="0"/>
              <a:t>기능으로</a:t>
            </a:r>
            <a:r>
              <a:rPr lang="en-US" altLang="ko-KR" dirty="0"/>
              <a:t> Repo. </a:t>
            </a:r>
            <a:r>
              <a:rPr lang="ko-KR" altLang="en-US" dirty="0"/>
              <a:t>경로상에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앞 페이지에서 학습한 명령어들을 사용하여 </a:t>
            </a:r>
            <a:r>
              <a:rPr lang="ko-KR" altLang="en-US" dirty="0" err="1"/>
              <a:t>커밋</a:t>
            </a:r>
            <a:r>
              <a:rPr lang="ko-KR" altLang="en-US" dirty="0"/>
              <a:t> 노드 생성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txt</a:t>
            </a:r>
            <a:r>
              <a:rPr lang="ko-KR" altLang="en-US" dirty="0"/>
              <a:t> 파일을 다시 열어서 내용을 </a:t>
            </a:r>
            <a:r>
              <a:rPr lang="en-US" altLang="ko-KR" dirty="0"/>
              <a:t>“DEF”</a:t>
            </a:r>
            <a:r>
              <a:rPr lang="ko-KR" altLang="en-US" dirty="0"/>
              <a:t>로 바꾸고 또 </a:t>
            </a:r>
            <a:r>
              <a:rPr lang="ko-KR" altLang="en-US" dirty="0" err="1"/>
              <a:t>커밋</a:t>
            </a:r>
            <a:r>
              <a:rPr lang="ko-KR" altLang="en-US" dirty="0"/>
              <a:t> 노드 생성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확인하는 명령어를 사용하여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ko-KR" altLang="en-US" dirty="0" err="1"/>
              <a:t>커밋</a:t>
            </a:r>
            <a:r>
              <a:rPr lang="ko-KR" altLang="en-US" dirty="0"/>
              <a:t> 내역 확인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스크린샷으로 찍어서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r>
              <a:rPr lang="en-US" altLang="ko-KR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2184-AF0C-C4D9-7497-FFCF683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EED0F-299C-30EF-BA99-257A78F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EFF89-03C5-B0B2-2BEA-AED25375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63" y="5153658"/>
            <a:ext cx="2757172" cy="13255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0EB88E-4CC9-20AE-1BC6-B49A6DC35E2D}"/>
              </a:ext>
            </a:extLst>
          </p:cNvPr>
          <p:cNvCxnSpPr/>
          <p:nvPr/>
        </p:nvCxnSpPr>
        <p:spPr>
          <a:xfrm>
            <a:off x="9429750" y="6114572"/>
            <a:ext cx="1188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sz="4800" dirty="0">
                <a:solidFill>
                  <a:srgbClr val="00B050"/>
                </a:solidFill>
              </a:rPr>
              <a:t>실습</a:t>
            </a:r>
            <a:r>
              <a:rPr lang="en-US" altLang="ko-KR" sz="4800" dirty="0">
                <a:solidFill>
                  <a:srgbClr val="00B050"/>
                </a:solidFill>
              </a:rPr>
              <a:t>. </a:t>
            </a:r>
            <a:r>
              <a:rPr lang="en-US" altLang="ko-KR" sz="4800" dirty="0" err="1">
                <a:solidFill>
                  <a:srgbClr val="00B050"/>
                </a:solidFill>
              </a:rPr>
              <a:t>Git</a:t>
            </a:r>
            <a:r>
              <a:rPr lang="en-US" altLang="ko-KR" sz="4800" dirty="0">
                <a:solidFill>
                  <a:srgbClr val="00B050"/>
                </a:solidFill>
              </a:rPr>
              <a:t> </a:t>
            </a:r>
            <a:r>
              <a:rPr lang="ko-KR" altLang="en-US" sz="4800" dirty="0">
                <a:solidFill>
                  <a:srgbClr val="00B050"/>
                </a:solidFill>
              </a:rPr>
              <a:t>테스트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37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Q &amp; A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1339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신규로 제작하고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하게 되면 원격저장소에 파일이 업로드됨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기존 파일에서 코드만 수정만 한다면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파일이 업로드 되는게 아닌 코드만 수정됨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스냅샷 방식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 아무 파일도 존재하지 않는다면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폴더는 원격저장소에 업로드 되지 않음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적어도 하나의 파일이 존재해야함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폴더가 올라가는게 아닌 파일이 올라가는 것이기 때문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중요한 정보가 담긴 파일도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저장소에 올려도 되나요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아니요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안됨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!!!!!!!!!!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.gitignore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만들어서 파일을 무시하게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B404-28BF-8002-552B-E31B26B3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은 루트 폴더에서 해야하는데 폴더 구조를 생각하지 않아서 하위 폴더에서 또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을 하는 경우가 발생하여 </a:t>
            </a:r>
            <a:r>
              <a:rPr lang="ko-KR" altLang="en-US" sz="2400" dirty="0" err="1"/>
              <a:t>루트폴더가</a:t>
            </a:r>
            <a:r>
              <a:rPr lang="ko-KR" altLang="en-US" sz="2400" dirty="0"/>
              <a:t> </a:t>
            </a:r>
            <a:r>
              <a:rPr lang="en-US" altLang="ko-KR" sz="2400" dirty="0"/>
              <a:t>push</a:t>
            </a:r>
            <a:r>
              <a:rPr lang="ko-KR" altLang="en-US" sz="2400" dirty="0"/>
              <a:t>가 안되는 사례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꼭 </a:t>
            </a:r>
            <a:r>
              <a:rPr lang="ko-KR" altLang="en-US" sz="2400" dirty="0">
                <a:solidFill>
                  <a:srgbClr val="FF0000"/>
                </a:solidFill>
              </a:rPr>
              <a:t>파일이 생성되는 폴더의 위치를 잘 확인하고 작업을 진행</a:t>
            </a:r>
            <a:r>
              <a:rPr lang="en-US" altLang="ko-KR" sz="2400" dirty="0">
                <a:solidFill>
                  <a:srgbClr val="FF0000"/>
                </a:solidFill>
              </a:rPr>
              <a:t>!!!</a:t>
            </a: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실수 사례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2" name="그림 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4B37F50-F754-83B2-5113-B3E8CD24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07" y="2484911"/>
            <a:ext cx="3739081" cy="27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D2974-7A01-89DF-0DFA-4C9F8D2AC47D}"/>
              </a:ext>
            </a:extLst>
          </p:cNvPr>
          <p:cNvSpPr txBox="1"/>
          <p:nvPr/>
        </p:nvSpPr>
        <p:spPr>
          <a:xfrm>
            <a:off x="5531659" y="2484911"/>
            <a:ext cx="60308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후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폴더가 많아지고 파일이 많아지게 되면서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폴더인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하여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또다른 원격저장소와 연결하는 경우가 있었음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경우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하게 되면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오류가 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내용으로 원격저장소를 찾게 되는데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안에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두개가 생기게 되면서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어디로 저장되어야하는지 알 수 없게됨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42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4"/>
            <a:ext cx="10319962" cy="487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파일이 전부 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올릴 필요가 없음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key, DB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접속정보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등 외부에 노출하면 안되는 정보는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올리면 절대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안됨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올리면 안되는 파일들에 대한 정보를 담는 파일이 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파일임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파일은 </a:t>
            </a:r>
            <a:r>
              <a:rPr lang="ko-KR" altLang="en-US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루트폴더가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곳에 있어야함</a:t>
            </a:r>
            <a:endParaRPr lang="en-US" altLang="ko-KR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7" y="1262155"/>
            <a:ext cx="6715300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.txt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확장자가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끝나는 파일 모두 무시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text.txt : text.txt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무시되지 않음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하위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폴더중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이름이 </a:t>
            </a:r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파일들은 무시한다는 뜻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폴더를 무시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경로</a:t>
            </a:r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프로젝트 루트 기준으로 경로 지정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3D100-9789-A5FD-B97B-8A6BB61E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87" y="1325563"/>
            <a:ext cx="4520505" cy="199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A5143-FDF9-DDEE-E44A-0FB51B1956BA}"/>
              </a:ext>
            </a:extLst>
          </p:cNvPr>
          <p:cNvSpPr txBox="1"/>
          <p:nvPr/>
        </p:nvSpPr>
        <p:spPr>
          <a:xfrm>
            <a:off x="7407987" y="3429000"/>
            <a:ext cx="3891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무시되는 파일 예시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test/ : b.exe, a.exe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/test :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b.exe</a:t>
            </a:r>
            <a:b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a.exe 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무시되지 </a:t>
            </a:r>
            <a:r>
              <a:rPr lang="ko-KR" altLang="en-US" sz="20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않음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5185A-1D2D-556E-7838-16824E3D631E}"/>
              </a:ext>
            </a:extLst>
          </p:cNvPr>
          <p:cNvSpPr/>
          <p:nvPr/>
        </p:nvSpPr>
        <p:spPr>
          <a:xfrm>
            <a:off x="7315200" y="1262155"/>
            <a:ext cx="4722829" cy="33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625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 내려받기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4055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2297B-E62A-D416-0040-F880C378E8DB}"/>
              </a:ext>
            </a:extLst>
          </p:cNvPr>
          <p:cNvSpPr/>
          <p:nvPr/>
        </p:nvSpPr>
        <p:spPr>
          <a:xfrm>
            <a:off x="811924" y="4278489"/>
            <a:ext cx="10631213" cy="123197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88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받아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복사 </a:t>
            </a:r>
            <a:r>
              <a:rPr lang="en-US" altLang="ko-KR" dirty="0"/>
              <a:t>: </a:t>
            </a:r>
            <a:r>
              <a:rPr lang="ko-KR" altLang="en-US" dirty="0"/>
              <a:t>원격저장소에 있는 코드를 내 컴퓨터에 백업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팀원들이 작업중인 코드를 내 컴퓨터에서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최신 상태 유지</a:t>
            </a:r>
            <a:r>
              <a:rPr lang="en-US" altLang="ko-KR" dirty="0"/>
              <a:t>: </a:t>
            </a:r>
            <a:r>
              <a:rPr lang="ko-KR" altLang="en-US" dirty="0"/>
              <a:t>항상 최신 버전의 코드를 가져와서 최신 상태로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빠른 시작 </a:t>
            </a:r>
            <a:r>
              <a:rPr lang="en-US" altLang="ko-KR" dirty="0"/>
              <a:t>: </a:t>
            </a:r>
            <a:r>
              <a:rPr lang="ko-KR" altLang="en-US" dirty="0"/>
              <a:t>기존 프로젝트를 바로 내 컴퓨터에서 실행하고 테스트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프로젝트 설정 </a:t>
            </a:r>
            <a:r>
              <a:rPr lang="en-US" altLang="ko-KR" dirty="0"/>
              <a:t>: </a:t>
            </a:r>
            <a:r>
              <a:rPr lang="ko-KR" altLang="en-US" dirty="0"/>
              <a:t>프로젝트 처음 설정 시 필요한 파일과 폴더 구조를 한번에 가져 올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CC11E-1AC7-D517-DBAB-ABA2636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2C38-AF93-3F2D-B5FD-973F63EE2499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원격저장소에 있는 프로젝트를 처음으로 </a:t>
            </a:r>
            <a:r>
              <a:rPr lang="ko-KR" altLang="en-US" dirty="0" err="1"/>
              <a:t>내려받거나</a:t>
            </a:r>
            <a:r>
              <a:rPr lang="ko-KR" altLang="en-US" dirty="0"/>
              <a:t> 다른 팀원의 저장소를 내 컴퓨터에 </a:t>
            </a:r>
            <a:r>
              <a:rPr lang="ko-KR" altLang="en-US" dirty="0" err="1"/>
              <a:t>내려받을</a:t>
            </a:r>
            <a:r>
              <a:rPr lang="ko-KR" altLang="en-US" dirty="0"/>
              <a:t> 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저장소 주소 찾는 방법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3C6BD4-EED6-A445-9D1B-59E185C5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7" y="2311386"/>
            <a:ext cx="3398742" cy="36068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EA0AD7-8B97-486E-BEEC-3F13C4D109AB}"/>
              </a:ext>
            </a:extLst>
          </p:cNvPr>
          <p:cNvSpPr/>
          <p:nvPr/>
        </p:nvSpPr>
        <p:spPr>
          <a:xfrm>
            <a:off x="7572861" y="2311385"/>
            <a:ext cx="1198160" cy="4500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DFF04-0582-FCCC-92AB-A16C4AB70931}"/>
              </a:ext>
            </a:extLst>
          </p:cNvPr>
          <p:cNvSpPr/>
          <p:nvPr/>
        </p:nvSpPr>
        <p:spPr>
          <a:xfrm>
            <a:off x="5161547" y="3858563"/>
            <a:ext cx="3050701" cy="3689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A4DD0-0983-A964-BAD2-CEA02A3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2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1. </a:t>
            </a:r>
            <a:r>
              <a:rPr lang="ko-KR" altLang="en-US"/>
              <a:t>신규 폴더 생성 후 내려받기</a:t>
            </a:r>
            <a:endParaRPr lang="en-US" altLang="ko-KR"/>
          </a:p>
          <a:p>
            <a:pPr marL="800100" lvl="2" indent="-342900"/>
            <a:r>
              <a:rPr lang="ko-KR" altLang="en-US"/>
              <a:t>원하는 폴더를 생성 </a:t>
            </a:r>
            <a:endParaRPr lang="en-US" altLang="ko-KR"/>
          </a:p>
          <a:p>
            <a:pPr marL="1257300" lvl="3" indent="-342900"/>
            <a:r>
              <a:rPr lang="en-US" altLang="ko-KR" sz="2000"/>
              <a:t>mkdir </a:t>
            </a:r>
            <a:r>
              <a:rPr lang="ko-KR" altLang="en-US" sz="2000"/>
              <a:t>폴더명</a:t>
            </a:r>
            <a:endParaRPr lang="en-US" altLang="ko-KR" sz="2000"/>
          </a:p>
          <a:p>
            <a:pPr marL="1257300" lvl="3" indent="-342900"/>
            <a:r>
              <a:rPr lang="en-US" altLang="ko-KR" sz="2000"/>
              <a:t>ex) mkdir git-clone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r>
              <a:rPr lang="en-US" altLang="ko-KR"/>
              <a:t>(</a:t>
            </a:r>
            <a:r>
              <a:rPr lang="ko-KR" altLang="en-US"/>
              <a:t>생성한 폴더로 이동 후</a:t>
            </a:r>
            <a:r>
              <a:rPr lang="en-US" altLang="ko-KR"/>
              <a:t>)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 </a:t>
            </a:r>
            <a:r>
              <a:rPr lang="en-US" altLang="ko-KR" sz="2000">
                <a:solidFill>
                  <a:srgbClr val="FF0000"/>
                </a:solidFill>
              </a:rPr>
              <a:t>.  </a:t>
            </a:r>
            <a:r>
              <a:rPr lang="en-US" altLang="ko-KR" sz="2000"/>
              <a:t>( . </a:t>
            </a:r>
            <a:r>
              <a:rPr lang="ko-KR" altLang="en-US" sz="2000"/>
              <a:t>은 한칸띄고</a:t>
            </a:r>
            <a:r>
              <a:rPr lang="en-US" altLang="ko-KR" sz="2000"/>
              <a:t>! </a:t>
            </a:r>
            <a:r>
              <a:rPr lang="ko-KR" altLang="en-US" sz="2000"/>
              <a:t>이 점이 중요 포인트</a:t>
            </a:r>
            <a:r>
              <a:rPr lang="en-US" altLang="ko-KR" sz="2000"/>
              <a:t>!)</a:t>
            </a: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  .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01670A-C476-0DD8-1A9C-DFF9FCD9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4489509"/>
            <a:ext cx="6340640" cy="594967"/>
          </a:xfrm>
          <a:prstGeom prst="rect">
            <a:avLst/>
          </a:prstGeom>
        </p:spPr>
      </p:pic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E0AC699-D103-C94F-45A4-9F3A200EB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5191072"/>
            <a:ext cx="1400370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F4CC1-7EC4-9DC1-88D7-0FDF513EA774}"/>
              </a:ext>
            </a:extLst>
          </p:cNvPr>
          <p:cNvSpPr txBox="1"/>
          <p:nvPr/>
        </p:nvSpPr>
        <p:spPr>
          <a:xfrm>
            <a:off x="2988868" y="5602535"/>
            <a:ext cx="648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clone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완료되면 폴더안에 원격저장소에있던 파일들이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전부 받아져있는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70E6-0885-A528-5EA9-8FBCC656848F}"/>
              </a:ext>
            </a:extLst>
          </p:cNvPr>
          <p:cNvSpPr/>
          <p:nvPr/>
        </p:nvSpPr>
        <p:spPr>
          <a:xfrm>
            <a:off x="7813492" y="4721722"/>
            <a:ext cx="88534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B74B2-F080-2D05-4AE1-95157B0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00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2. </a:t>
            </a:r>
            <a:r>
              <a:rPr lang="ko-KR" altLang="en-US"/>
              <a:t>원격저장소의 이름으로 내려받기</a:t>
            </a:r>
            <a:r>
              <a:rPr lang="en-US" altLang="ko-KR"/>
              <a:t>(</a:t>
            </a:r>
            <a:r>
              <a:rPr lang="ko-KR" altLang="en-US"/>
              <a:t>이름으로 폴더가 생성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</a:t>
            </a:r>
            <a:endParaRPr lang="en-US" altLang="ko-KR" sz="2000">
              <a:solidFill>
                <a:srgbClr val="FF0000"/>
              </a:solidFill>
            </a:endParaRP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 startAt="2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E79DC-EAFC-FE55-E2C5-CF2A0CCC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3281342"/>
            <a:ext cx="6358176" cy="549034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0140ECB-4E82-A216-C986-5A64B7F6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4366625"/>
            <a:ext cx="6088391" cy="1250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7CCEC-651B-5BE7-CF95-E615B88F7FC9}"/>
              </a:ext>
            </a:extLst>
          </p:cNvPr>
          <p:cNvSpPr txBox="1"/>
          <p:nvPr/>
        </p:nvSpPr>
        <p:spPr>
          <a:xfrm>
            <a:off x="2208308" y="5752796"/>
            <a:ext cx="928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원격저장소 생성시 작성했던 이름이 폴더명으로 생성된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F15A6-7319-8BC8-A9EA-61EDDBA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27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파일 내려받기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45807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>
                <a:solidFill>
                  <a:srgbClr val="FF0000"/>
                </a:solidFill>
              </a:rPr>
              <a:t>숨김폴더인 </a:t>
            </a:r>
            <a:r>
              <a:rPr lang="en-US" altLang="ko-KR">
                <a:solidFill>
                  <a:srgbClr val="FF0000"/>
                </a:solidFill>
              </a:rPr>
              <a:t>.git </a:t>
            </a:r>
            <a:r>
              <a:rPr lang="ko-KR" altLang="en-US">
                <a:solidFill>
                  <a:srgbClr val="FF0000"/>
                </a:solidFill>
              </a:rPr>
              <a:t>폴더가 있는 폴더에서 명령어 실행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루트 폴더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800100" lvl="2" indent="-342900"/>
            <a:r>
              <a:rPr lang="en-US" altLang="ko-KR">
                <a:solidFill>
                  <a:srgbClr val="FF0000"/>
                </a:solidFill>
              </a:rPr>
              <a:t>git pull origin </a:t>
            </a:r>
            <a:r>
              <a:rPr lang="ko-KR" altLang="en-US">
                <a:solidFill>
                  <a:srgbClr val="FF0000"/>
                </a:solidFill>
              </a:rPr>
              <a:t>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pull origin main</a:t>
            </a:r>
          </a:p>
          <a:p>
            <a:pPr marL="0" lvl="1" indent="0">
              <a:buNone/>
            </a:pP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5D835-AA59-2DA3-D506-CE2F59DC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21" y="2816959"/>
            <a:ext cx="7499911" cy="717383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956E67-C9BE-8B71-0AF2-95D9E0F7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4" y="4394797"/>
            <a:ext cx="8679013" cy="1458074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B2FF980-5480-B318-B51D-3593AA5CCC8A}"/>
              </a:ext>
            </a:extLst>
          </p:cNvPr>
          <p:cNvSpPr txBox="1">
            <a:spLocks/>
          </p:cNvSpPr>
          <p:nvPr/>
        </p:nvSpPr>
        <p:spPr>
          <a:xfrm>
            <a:off x="838200" y="3788345"/>
            <a:ext cx="10515600" cy="145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ko-KR" altLang="en-US"/>
              <a:t>터미널에 </a:t>
            </a:r>
            <a:r>
              <a:rPr lang="en-US" altLang="ko-KR"/>
              <a:t>git log </a:t>
            </a:r>
            <a:r>
              <a:rPr lang="ko-KR" altLang="en-US"/>
              <a:t>명령어 작성 후 </a:t>
            </a:r>
            <a:r>
              <a:rPr lang="en-US" altLang="ko-KR"/>
              <a:t>HEAD </a:t>
            </a:r>
            <a:r>
              <a:rPr lang="ko-KR" altLang="en-US"/>
              <a:t>상태 확인</a:t>
            </a: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F11D9-DD0C-54AB-5B53-02FA4B0E756B}"/>
              </a:ext>
            </a:extLst>
          </p:cNvPr>
          <p:cNvSpPr/>
          <p:nvPr/>
        </p:nvSpPr>
        <p:spPr>
          <a:xfrm>
            <a:off x="5922908" y="4539049"/>
            <a:ext cx="387600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96EA-E014-61F4-C1FE-823D93912FAB}"/>
              </a:ext>
            </a:extLst>
          </p:cNvPr>
          <p:cNvSpPr txBox="1"/>
          <p:nvPr/>
        </p:nvSpPr>
        <p:spPr>
          <a:xfrm>
            <a:off x="1299294" y="5956042"/>
            <a:ext cx="866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로컬저장소와 원격저장소의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HEAD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최신 커밋을 가리키고 있는 상태입니다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311AB4F-01EE-B635-5DC3-FDDCABB6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27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Remote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13DA3-89A3-FE18-A29A-35060F5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7" y="1690688"/>
            <a:ext cx="3772426" cy="2562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E2E90-359A-6317-7FEC-E9B4A9B7ED97}"/>
              </a:ext>
            </a:extLst>
          </p:cNvPr>
          <p:cNvSpPr/>
          <p:nvPr/>
        </p:nvSpPr>
        <p:spPr>
          <a:xfrm>
            <a:off x="3783330" y="3200400"/>
            <a:ext cx="104013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A7A59-A62B-7C46-EAA5-EC8FC578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09" y="1515978"/>
            <a:ext cx="6058264" cy="4976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C3BC4-D9BC-7B9B-94D9-1B11F9C10BEA}"/>
              </a:ext>
            </a:extLst>
          </p:cNvPr>
          <p:cNvSpPr/>
          <p:nvPr/>
        </p:nvSpPr>
        <p:spPr>
          <a:xfrm>
            <a:off x="5135880" y="4164330"/>
            <a:ext cx="4065270" cy="396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EE6B-0D9E-6456-6573-79943E733060}"/>
              </a:ext>
            </a:extLst>
          </p:cNvPr>
          <p:cNvSpPr/>
          <p:nvPr/>
        </p:nvSpPr>
        <p:spPr>
          <a:xfrm>
            <a:off x="5128260" y="5257800"/>
            <a:ext cx="1352550" cy="25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79E8-4B4F-50E4-16D1-4B374038A6E0}"/>
              </a:ext>
            </a:extLst>
          </p:cNvPr>
          <p:cNvSpPr/>
          <p:nvPr/>
        </p:nvSpPr>
        <p:spPr>
          <a:xfrm>
            <a:off x="6734890" y="2628180"/>
            <a:ext cx="1734739" cy="526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6544F-A033-0BE7-A9C9-0253976A89B7}"/>
              </a:ext>
            </a:extLst>
          </p:cNvPr>
          <p:cNvSpPr txBox="1"/>
          <p:nvPr/>
        </p:nvSpPr>
        <p:spPr>
          <a:xfrm>
            <a:off x="6819032" y="277848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MyTestRepo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6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879389-906B-ADEF-22B1-200ADBAE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6" y="3970743"/>
            <a:ext cx="6725589" cy="10955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 있는 폴더에서 </a:t>
            </a:r>
            <a:r>
              <a:rPr lang="en-US" altLang="ko-KR" dirty="0"/>
              <a:t>Git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보안이 걸려있을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1C049F-754C-91A4-C8F5-632C29A38B76}"/>
              </a:ext>
            </a:extLst>
          </p:cNvPr>
          <p:cNvCxnSpPr>
            <a:cxnSpLocks/>
          </p:cNvCxnSpPr>
          <p:nvPr/>
        </p:nvCxnSpPr>
        <p:spPr>
          <a:xfrm>
            <a:off x="2128343" y="4144165"/>
            <a:ext cx="47217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A68288B-81B6-B54D-FDEA-C28BC177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30" y="3891216"/>
            <a:ext cx="243874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8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접근을 위한 임시 비밀번호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계정 </a:t>
            </a:r>
            <a:r>
              <a:rPr lang="en-US" altLang="ko-KR" dirty="0"/>
              <a:t>-&gt; Settings -&gt; Developer settings -&gt; Personal access tokens -&gt; Tokens (classic) -&gt; Generate new token (classic) </a:t>
            </a:r>
            <a:r>
              <a:rPr lang="ko-KR" altLang="en-US" dirty="0"/>
              <a:t>으로 발급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17307-6C1A-59D5-F105-38EA270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942"/>
            <a:ext cx="1628689" cy="2702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4ACFD-8E40-E03B-539A-9473AE6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6" y="4061548"/>
            <a:ext cx="1781850" cy="197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08AE9-C1E4-DE60-E9F5-B1E8B6A2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93" y="4362898"/>
            <a:ext cx="2354758" cy="1384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3408-E85D-F83F-94E3-05A1A197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8" y="4138935"/>
            <a:ext cx="2879767" cy="149256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DB5285-3589-FAA1-FAA6-D9005DDFE53C}"/>
              </a:ext>
            </a:extLst>
          </p:cNvPr>
          <p:cNvCxnSpPr/>
          <p:nvPr/>
        </p:nvCxnSpPr>
        <p:spPr>
          <a:xfrm>
            <a:off x="1458310" y="6329855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D38FD5-179D-505E-764E-0A245148BF41}"/>
              </a:ext>
            </a:extLst>
          </p:cNvPr>
          <p:cNvCxnSpPr>
            <a:cxnSpLocks/>
          </p:cNvCxnSpPr>
          <p:nvPr/>
        </p:nvCxnSpPr>
        <p:spPr>
          <a:xfrm>
            <a:off x="3471041" y="5977758"/>
            <a:ext cx="8644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6E9784-1F10-7B2C-8658-8B819D680742}"/>
              </a:ext>
            </a:extLst>
          </p:cNvPr>
          <p:cNvCxnSpPr>
            <a:cxnSpLocks/>
          </p:cNvCxnSpPr>
          <p:nvPr/>
        </p:nvCxnSpPr>
        <p:spPr>
          <a:xfrm>
            <a:off x="5838497" y="5573690"/>
            <a:ext cx="633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AB3F4B-D608-E15C-316F-A26637CB2637}"/>
              </a:ext>
            </a:extLst>
          </p:cNvPr>
          <p:cNvCxnSpPr>
            <a:cxnSpLocks/>
          </p:cNvCxnSpPr>
          <p:nvPr/>
        </p:nvCxnSpPr>
        <p:spPr>
          <a:xfrm>
            <a:off x="8395138" y="5316186"/>
            <a:ext cx="1623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발급 받은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GitHub </a:t>
            </a:r>
            <a:r>
              <a:rPr lang="ko-KR" altLang="en-US" dirty="0"/>
              <a:t>로그인 창에서 비밀번호 대신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AB3A5-552E-C52C-AB52-969CD712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21" y="4233881"/>
            <a:ext cx="3005965" cy="140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FE5EB-740E-CBB5-98E0-C91192C7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94" y="2765514"/>
            <a:ext cx="3015492" cy="1400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19D214-CC7E-7E19-5C53-B836526AB76D}"/>
              </a:ext>
            </a:extLst>
          </p:cNvPr>
          <p:cNvCxnSpPr/>
          <p:nvPr/>
        </p:nvCxnSpPr>
        <p:spPr>
          <a:xfrm>
            <a:off x="6839891" y="3178351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3410-BFAE-51F0-FAC5-02A78600965E}"/>
              </a:ext>
            </a:extLst>
          </p:cNvPr>
          <p:cNvCxnSpPr/>
          <p:nvPr/>
        </p:nvCxnSpPr>
        <p:spPr>
          <a:xfrm>
            <a:off x="6888356" y="4650827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D3C285-6540-C22F-17FA-9243850059BA}"/>
              </a:ext>
            </a:extLst>
          </p:cNvPr>
          <p:cNvSpPr txBox="1"/>
          <p:nvPr/>
        </p:nvSpPr>
        <p:spPr>
          <a:xfrm>
            <a:off x="6202583" y="567774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비밀번호 대신 발급 받은 </a:t>
            </a:r>
            <a:r>
              <a:rPr lang="en-US" altLang="ko-KR" dirty="0"/>
              <a:t>Token</a:t>
            </a:r>
            <a:r>
              <a:rPr lang="ko-KR" altLang="en-US" dirty="0"/>
              <a:t>을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761" y="2765514"/>
            <a:ext cx="4843734" cy="316891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A343B-7F9A-C7EA-195D-DAE91AB15500}"/>
              </a:ext>
            </a:extLst>
          </p:cNvPr>
          <p:cNvCxnSpPr>
            <a:cxnSpLocks/>
          </p:cNvCxnSpPr>
          <p:nvPr/>
        </p:nvCxnSpPr>
        <p:spPr>
          <a:xfrm>
            <a:off x="1214229" y="5088607"/>
            <a:ext cx="3150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1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en-US" altLang="ko-KR" dirty="0"/>
              <a:t> </a:t>
            </a:r>
            <a:r>
              <a:rPr lang="ko-KR" altLang="en-US" dirty="0" smtClean="0"/>
              <a:t>명령어 좀 더 알아보자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정확하게는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하나를 </a:t>
            </a:r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하나와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-u</a:t>
            </a:r>
            <a:r>
              <a:rPr lang="en-US" altLang="ko-KR" dirty="0"/>
              <a:t>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85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clone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 smtClean="0"/>
              <a:t>MyTestRepo</a:t>
            </a:r>
            <a:r>
              <a:rPr lang="ko-KR" altLang="en-US" dirty="0" smtClean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89E-BF8E-9E98-B376-B5C2C77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5BC-06C7-2274-27FB-090B14A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1200-C9F8-B635-99BB-C2A9C3A9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아래 명령어를 이용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>
                <a:solidFill>
                  <a:srgbClr val="00B050"/>
                </a:solidFill>
              </a:rPr>
              <a:t>remote</a:t>
            </a:r>
            <a:r>
              <a:rPr lang="en-US" altLang="ko-KR" dirty="0"/>
              <a:t> add origin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4A4B-130A-18FE-162E-D124465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EF135-A05A-77E2-0A6E-59BE942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71D171-93C9-8DB1-089F-0EE56DEF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23"/>
          <a:stretch/>
        </p:blipFill>
        <p:spPr>
          <a:xfrm>
            <a:off x="997454" y="2933499"/>
            <a:ext cx="8112256" cy="3394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BDA95-18E4-6D6C-B3AF-6E05E168066B}"/>
              </a:ext>
            </a:extLst>
          </p:cNvPr>
          <p:cNvSpPr/>
          <p:nvPr/>
        </p:nvSpPr>
        <p:spPr>
          <a:xfrm>
            <a:off x="5575934" y="4720590"/>
            <a:ext cx="3350895" cy="8115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654DD-3A16-4C71-A22E-0E307530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082"/>
          <a:stretch/>
        </p:blipFill>
        <p:spPr>
          <a:xfrm>
            <a:off x="997454" y="2933499"/>
            <a:ext cx="832083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11E6-9858-FE77-71C1-5CA26D4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6390-D633-4C3A-4F7D-DD7A97E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CBEE-F801-30CF-8090-675335EA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</a:t>
            </a:r>
            <a:r>
              <a:rPr lang="en-US" altLang="ko-KR" dirty="0" err="1"/>
              <a:t>GitBash</a:t>
            </a:r>
            <a:r>
              <a:rPr lang="ko-KR" altLang="en-US" dirty="0"/>
              <a:t>로 아래 명령어를 이용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>
                <a:solidFill>
                  <a:srgbClr val="00B050"/>
                </a:solidFill>
              </a:rPr>
              <a:t>origin</a:t>
            </a:r>
            <a:r>
              <a:rPr lang="en-US" altLang="ko-KR" dirty="0"/>
              <a:t>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2E1A7-5638-994A-738C-E190770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96A2-7038-8093-E33E-2F34B33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838200" y="3543300"/>
            <a:ext cx="101521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* origin</a:t>
            </a:r>
            <a:r>
              <a:rPr lang="ko-KR" altLang="en-US" sz="2800" dirty="0">
                <a:latin typeface="+mj-ea"/>
                <a:ea typeface="+mj-ea"/>
              </a:rPr>
              <a:t> 이란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원격 저장소의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별칭</a:t>
            </a:r>
            <a:r>
              <a:rPr lang="ko-KR" altLang="en-US" sz="2400" dirty="0">
                <a:latin typeface="+mj-ea"/>
                <a:ea typeface="+mj-ea"/>
              </a:rPr>
              <a:t>으로 </a:t>
            </a:r>
            <a:r>
              <a:rPr lang="en-US" altLang="ko-KR" sz="2400" dirty="0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에서 생성한 </a:t>
            </a:r>
            <a:r>
              <a:rPr lang="en-US" altLang="ko-KR" sz="2400" dirty="0">
                <a:latin typeface="+mj-ea"/>
                <a:ea typeface="+mj-ea"/>
              </a:rPr>
              <a:t>Remote Repo.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기본 별칭이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origin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git remote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rename</a:t>
            </a:r>
            <a:r>
              <a:rPr lang="en-US" altLang="ko-KR" sz="2400" dirty="0">
                <a:latin typeface="+mj-ea"/>
                <a:ea typeface="+mj-ea"/>
              </a:rPr>
              <a:t> origin </a:t>
            </a:r>
            <a:r>
              <a:rPr lang="en-US" altLang="ko-KR" sz="2400" dirty="0" err="1" smtClean="0">
                <a:latin typeface="+mj-ea"/>
                <a:ea typeface="+mj-ea"/>
              </a:rPr>
              <a:t>raymond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과 같이 별칭을 </a:t>
            </a:r>
            <a:r>
              <a:rPr lang="en-US" altLang="ko-KR" sz="2400" dirty="0" err="1">
                <a:latin typeface="+mj-ea"/>
              </a:rPr>
              <a:t>raymond</a:t>
            </a:r>
            <a:r>
              <a:rPr lang="en-US" altLang="ko-KR" sz="2400" dirty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으로 </a:t>
            </a:r>
            <a:r>
              <a:rPr lang="ko-KR" altLang="en-US" sz="2400" dirty="0">
                <a:latin typeface="+mj-ea"/>
                <a:ea typeface="+mj-ea"/>
              </a:rPr>
              <a:t>변경 가능</a:t>
            </a:r>
          </a:p>
        </p:txBody>
      </p:sp>
    </p:spTree>
    <p:extLst>
      <p:ext uri="{BB962C8B-B14F-4D97-AF65-F5344CB8AC3E}">
        <p14:creationId xmlns:p14="http://schemas.microsoft.com/office/powerpoint/2010/main" val="1988564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이후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 err="1"/>
              <a:t>커밋</a:t>
            </a:r>
            <a:r>
              <a:rPr lang="ko-KR" altLang="en-US" dirty="0"/>
              <a:t> 지점이 없다면 바로 </a:t>
            </a:r>
            <a:r>
              <a:rPr lang="en-US" altLang="ko-KR" dirty="0"/>
              <a:t>push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readme.md </a:t>
            </a:r>
            <a:r>
              <a:rPr lang="ko-KR" altLang="en-US" dirty="0"/>
              <a:t>파일이 존재하거나 다른 </a:t>
            </a:r>
            <a:r>
              <a:rPr lang="ko-KR" altLang="en-US" dirty="0" err="1"/>
              <a:t>커밋</a:t>
            </a:r>
            <a:r>
              <a:rPr lang="ko-KR" altLang="en-US" dirty="0"/>
              <a:t> 내역이 있다면 공통된 </a:t>
            </a:r>
            <a:r>
              <a:rPr lang="ko-KR" altLang="en-US" dirty="0" err="1"/>
              <a:t>커밋</a:t>
            </a:r>
            <a:r>
              <a:rPr lang="ko-KR" altLang="en-US" dirty="0"/>
              <a:t> 지점이 없기 때문에 </a:t>
            </a:r>
            <a:r>
              <a:rPr lang="en-US" altLang="ko-KR" dirty="0"/>
              <a:t>push</a:t>
            </a:r>
            <a:r>
              <a:rPr lang="ko-KR" altLang="en-US" dirty="0"/>
              <a:t>가 불가능</a:t>
            </a:r>
            <a:endParaRPr lang="en-US" altLang="ko-KR" dirty="0"/>
          </a:p>
          <a:p>
            <a:r>
              <a:rPr lang="en-US" altLang="ko-KR" dirty="0"/>
              <a:t>git push --force </a:t>
            </a:r>
          </a:p>
          <a:p>
            <a:pPr lvl="1"/>
            <a:r>
              <a:rPr lang="en-US" altLang="ko-KR" dirty="0"/>
              <a:t>Local Repo.</a:t>
            </a:r>
            <a:r>
              <a:rPr lang="ko-KR" altLang="en-US" dirty="0"/>
              <a:t>의 상태를 </a:t>
            </a:r>
            <a:r>
              <a:rPr lang="ko-KR" altLang="en-US" dirty="0">
                <a:solidFill>
                  <a:srgbClr val="00B050"/>
                </a:solidFill>
              </a:rPr>
              <a:t>강제로</a:t>
            </a:r>
            <a:r>
              <a:rPr lang="ko-KR" altLang="en-US" dirty="0"/>
              <a:t> </a:t>
            </a:r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덮어쓰기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EBA9D-1568-0823-CBEC-50BDADA55E2D}"/>
              </a:ext>
            </a:extLst>
          </p:cNvPr>
          <p:cNvSpPr/>
          <p:nvPr/>
        </p:nvSpPr>
        <p:spPr>
          <a:xfrm>
            <a:off x="2900731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E3756-96C0-A34E-A939-A0F7AE1B9296}"/>
              </a:ext>
            </a:extLst>
          </p:cNvPr>
          <p:cNvSpPr txBox="1"/>
          <p:nvPr/>
        </p:nvSpPr>
        <p:spPr>
          <a:xfrm>
            <a:off x="2798154" y="49633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412af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BB7EBD-1F32-57E1-BCF7-F84DCF1B6E08}"/>
              </a:ext>
            </a:extLst>
          </p:cNvPr>
          <p:cNvSpPr/>
          <p:nvPr/>
        </p:nvSpPr>
        <p:spPr>
          <a:xfrm>
            <a:off x="4628407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1B4D-A345-66D3-F369-FB4BFB0055B4}"/>
              </a:ext>
            </a:extLst>
          </p:cNvPr>
          <p:cNvSpPr txBox="1"/>
          <p:nvPr/>
        </p:nvSpPr>
        <p:spPr>
          <a:xfrm>
            <a:off x="4553883" y="49633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3faf1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72AC2-EF04-EECC-E9A4-29B0AE1F4FF0}"/>
              </a:ext>
            </a:extLst>
          </p:cNvPr>
          <p:cNvSpPr/>
          <p:nvPr/>
        </p:nvSpPr>
        <p:spPr>
          <a:xfrm>
            <a:off x="6332983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92E9-23AB-22B1-BB85-F8E121CF76E9}"/>
              </a:ext>
            </a:extLst>
          </p:cNvPr>
          <p:cNvSpPr txBox="1"/>
          <p:nvPr/>
        </p:nvSpPr>
        <p:spPr>
          <a:xfrm>
            <a:off x="6187515" y="4963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302b1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5918-D9E5-F968-0B30-9596761ACC75}"/>
              </a:ext>
            </a:extLst>
          </p:cNvPr>
          <p:cNvSpPr txBox="1"/>
          <p:nvPr/>
        </p:nvSpPr>
        <p:spPr>
          <a:xfrm>
            <a:off x="1555531" y="449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7F12-916B-CC46-2A26-BDC0FD7D5DA3}"/>
              </a:ext>
            </a:extLst>
          </p:cNvPr>
          <p:cNvSpPr txBox="1"/>
          <p:nvPr/>
        </p:nvSpPr>
        <p:spPr>
          <a:xfrm>
            <a:off x="1683770" y="55970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585A09-B833-9BFF-D40A-B2224CCD23AD}"/>
              </a:ext>
            </a:extLst>
          </p:cNvPr>
          <p:cNvSpPr/>
          <p:nvPr/>
        </p:nvSpPr>
        <p:spPr>
          <a:xfrm>
            <a:off x="2892848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66B3-C2CD-15CA-ED36-53CC7E3F0A42}"/>
              </a:ext>
            </a:extLst>
          </p:cNvPr>
          <p:cNvSpPr txBox="1"/>
          <p:nvPr/>
        </p:nvSpPr>
        <p:spPr>
          <a:xfrm>
            <a:off x="2736037" y="6096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484bb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9B1AD7-4FEC-3DFC-6448-4389A80E8F74}"/>
              </a:ext>
            </a:extLst>
          </p:cNvPr>
          <p:cNvSpPr/>
          <p:nvPr/>
        </p:nvSpPr>
        <p:spPr>
          <a:xfrm>
            <a:off x="4620524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4D0B6-3133-CD1C-53F5-9C0F028E2F67}"/>
              </a:ext>
            </a:extLst>
          </p:cNvPr>
          <p:cNvSpPr txBox="1"/>
          <p:nvPr/>
        </p:nvSpPr>
        <p:spPr>
          <a:xfrm>
            <a:off x="4503388" y="610988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cd3a1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2884B3-7578-7922-5B1E-A201EC0001A7}"/>
              </a:ext>
            </a:extLst>
          </p:cNvPr>
          <p:cNvSpPr/>
          <p:nvPr/>
        </p:nvSpPr>
        <p:spPr>
          <a:xfrm>
            <a:off x="6325100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87E93-6F51-2D3F-76EA-6D3837A25F31}"/>
              </a:ext>
            </a:extLst>
          </p:cNvPr>
          <p:cNvSpPr txBox="1"/>
          <p:nvPr/>
        </p:nvSpPr>
        <p:spPr>
          <a:xfrm>
            <a:off x="6252848" y="60966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85ff1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019BB0-FC85-26E0-47F7-48EF12E5D97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460531" y="4683424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0A9CAF-6FC3-E2A2-F851-971ADF2A25F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188207" y="4683424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98D64D-AE46-45AB-E308-5FB7D86D917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452648" y="5809031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429FC1-891A-6FF8-5FFD-567DF49D17A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180324" y="5809031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431996-7271-60E9-CCFA-FC0C07994F0D}"/>
              </a:ext>
            </a:extLst>
          </p:cNvPr>
          <p:cNvSpPr txBox="1"/>
          <p:nvPr/>
        </p:nvSpPr>
        <p:spPr>
          <a:xfrm>
            <a:off x="7252210" y="496332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일치하는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노드가 전혀 없다면 </a:t>
            </a:r>
            <a:endParaRPr lang="en-US" altLang="ko-KR" b="1" dirty="0"/>
          </a:p>
          <a:p>
            <a:r>
              <a:rPr lang="en-US" altLang="ko-KR" b="1" dirty="0"/>
              <a:t>push </a:t>
            </a:r>
            <a:r>
              <a:rPr lang="ko-KR" altLang="en-US" b="1" dirty="0"/>
              <a:t>및 </a:t>
            </a:r>
            <a:r>
              <a:rPr lang="en-US" altLang="ko-KR" b="1" dirty="0"/>
              <a:t>pull </a:t>
            </a:r>
            <a:r>
              <a:rPr lang="ko-KR" altLang="en-US" b="1" dirty="0"/>
              <a:t>모두 불가능</a:t>
            </a:r>
          </a:p>
        </p:txBody>
      </p:sp>
    </p:spTree>
    <p:extLst>
      <p:ext uri="{BB962C8B-B14F-4D97-AF65-F5344CB8AC3E}">
        <p14:creationId xmlns:p14="http://schemas.microsoft.com/office/powerpoint/2010/main" val="2885546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CEDB-82F4-A2F2-6087-6176C5D0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0037-9199-60FC-011D-8E5DFE42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fetch, pull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1E1E0-3DBA-A79B-86C3-A489DDC1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 </a:t>
            </a:r>
          </a:p>
          <a:p>
            <a:pPr lvl="1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 </a:t>
            </a:r>
            <a:r>
              <a:rPr lang="ko-KR" altLang="en-US" dirty="0"/>
              <a:t>사이의 변동 사항만 가져옴</a:t>
            </a:r>
            <a:endParaRPr lang="en-US" altLang="ko-KR" dirty="0"/>
          </a:p>
          <a:p>
            <a:pPr lvl="1"/>
            <a:r>
              <a:rPr lang="en-US" altLang="ko-KR" dirty="0"/>
              <a:t>Merge</a:t>
            </a:r>
            <a:r>
              <a:rPr lang="ko-KR" altLang="en-US" dirty="0"/>
              <a:t>가 이루어지지는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git pull</a:t>
            </a:r>
          </a:p>
          <a:p>
            <a:pPr lvl="1"/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</a:t>
            </a:r>
            <a:r>
              <a:rPr lang="ko-KR" altLang="en-US" dirty="0"/>
              <a:t>를 </a:t>
            </a:r>
            <a:r>
              <a:rPr lang="en-US" altLang="ko-KR" dirty="0"/>
              <a:t>Merge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DCA83-9094-1A25-F1EE-D910E6B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9277E8-A558-D6FD-2D7F-9EA7BEDE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38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remote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 smtClean="0"/>
              <a:t>MyTestRepo</a:t>
            </a:r>
            <a:r>
              <a:rPr lang="ko-KR" altLang="en-US" dirty="0" smtClean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75" y="4918195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91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  <a:endParaRPr lang="ko-KR" altLang="en-US" sz="6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9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AB2F2-A5E0-AB9D-38EA-35ADDFA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9AFAA-4049-7711-CFE3-FA8CAA18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저장소에서 프로젝트의 개요와 사용법을 문서화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Markdown </a:t>
            </a:r>
            <a:r>
              <a:rPr lang="ko-KR" altLang="en-US" dirty="0"/>
              <a:t>언어로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프로젝트를 보는 사람들이 해당 프로젝트의 내용을 이해할 수 있도록 설명해주는 것이 일반적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README</a:t>
            </a:r>
            <a:r>
              <a:rPr lang="ko-KR" altLang="en-US" dirty="0"/>
              <a:t>를 작성하는 방법에 양식은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43E0-16C1-094C-0AC1-9566585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93AB-5185-9820-C506-2327263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32B3-44A7-DA1C-F752-26C138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# 1</a:t>
            </a:r>
            <a:r>
              <a:rPr lang="ko-KR" altLang="en-US" dirty="0"/>
              <a:t> 개</a:t>
            </a:r>
            <a:r>
              <a:rPr lang="en-US" altLang="ko-KR" dirty="0"/>
              <a:t>~ 6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기울임 </a:t>
            </a:r>
            <a:r>
              <a:rPr lang="en-US" altLang="ko-KR" dirty="0"/>
              <a:t>: *</a:t>
            </a:r>
            <a:r>
              <a:rPr lang="ko-KR" altLang="en-US" dirty="0"/>
              <a:t>기울임</a:t>
            </a:r>
            <a:r>
              <a:rPr lang="en-US" altLang="ko-KR" dirty="0"/>
              <a:t>* or _</a:t>
            </a:r>
            <a:r>
              <a:rPr lang="ko-KR" altLang="en-US" dirty="0"/>
              <a:t>기울임</a:t>
            </a:r>
            <a:r>
              <a:rPr lang="en-US" altLang="ko-KR" dirty="0"/>
              <a:t>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굵게 </a:t>
            </a:r>
            <a:r>
              <a:rPr lang="en-US" altLang="ko-KR" dirty="0"/>
              <a:t>: **</a:t>
            </a:r>
            <a:r>
              <a:rPr lang="ko-KR" altLang="en-US" dirty="0"/>
              <a:t>굵게</a:t>
            </a:r>
            <a:r>
              <a:rPr lang="en-US" altLang="ko-KR" dirty="0"/>
              <a:t>** or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/>
              <a:t>굵게</a:t>
            </a:r>
            <a:r>
              <a:rPr lang="en-US" altLang="ko-KR" dirty="0"/>
              <a:t>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기울임</a:t>
            </a:r>
            <a:r>
              <a:rPr lang="en-US" altLang="ko-KR" dirty="0"/>
              <a:t>+</a:t>
            </a:r>
            <a:r>
              <a:rPr lang="ko-KR" altLang="en-US" dirty="0"/>
              <a:t>굵게 </a:t>
            </a:r>
            <a:r>
              <a:rPr lang="en-US" altLang="ko-KR" dirty="0"/>
              <a:t>: ***</a:t>
            </a:r>
            <a:r>
              <a:rPr lang="ko-KR" altLang="en-US" dirty="0"/>
              <a:t>기울임과 굵게</a:t>
            </a:r>
            <a:r>
              <a:rPr lang="en-US" altLang="ko-KR" dirty="0"/>
              <a:t>*** or ___</a:t>
            </a:r>
            <a:r>
              <a:rPr lang="ko-KR" altLang="en-US" dirty="0"/>
              <a:t>기울임과 굵게</a:t>
            </a:r>
            <a:r>
              <a:rPr lang="en-US" altLang="ko-KR" dirty="0"/>
              <a:t>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취소선 </a:t>
            </a:r>
            <a:r>
              <a:rPr lang="en-US" altLang="ko-KR" dirty="0"/>
              <a:t>: ~~</a:t>
            </a:r>
            <a:r>
              <a:rPr lang="ko-KR" altLang="en-US" dirty="0"/>
              <a:t>취소선</a:t>
            </a:r>
            <a:r>
              <a:rPr lang="en-US" altLang="ko-KR" dirty="0"/>
              <a:t>~~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이모지</a:t>
            </a:r>
            <a:r>
              <a:rPr lang="ko-KR" altLang="en-US" dirty="0"/>
              <a:t> </a:t>
            </a:r>
            <a:r>
              <a:rPr lang="en-US" altLang="ko-KR" dirty="0"/>
              <a:t>:  :smile:,  :heart:,  :rocket: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hlinkClick r:id="rId2"/>
              </a:rPr>
              <a:t>이모지</a:t>
            </a:r>
            <a:r>
              <a:rPr lang="ko-KR" altLang="en-US" dirty="0">
                <a:hlinkClick r:id="rId2"/>
              </a:rPr>
              <a:t> 이름 찾기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줄바꿈은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두번을</a:t>
            </a:r>
            <a:r>
              <a:rPr lang="ko-KR" altLang="en-US" dirty="0"/>
              <a:t> 눌러서 공백을 만들어 주기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751BC-F6F1-3AFA-7E59-EFC74037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1DAD8-3FEC-0342-A911-C67F4597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ED10-9120-3C77-FBB0-F7DFAA4D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순서 있는 인덱싱은 </a:t>
            </a:r>
            <a:r>
              <a:rPr lang="en-US" altLang="ko-KR" dirty="0"/>
              <a:t>1</a:t>
            </a:r>
            <a:r>
              <a:rPr lang="ko-KR" altLang="en-US" dirty="0"/>
              <a:t>번부터 번호를 입력해주면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+, *, - : </a:t>
            </a:r>
            <a:r>
              <a:rPr lang="ko-KR" altLang="en-US" dirty="0"/>
              <a:t>순서 없는 인덱싱 </a:t>
            </a:r>
            <a:r>
              <a:rPr lang="ko-KR" altLang="en-US" dirty="0" err="1"/>
              <a:t>만들때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순서있던</a:t>
            </a:r>
            <a:r>
              <a:rPr lang="ko-KR" altLang="en-US" dirty="0"/>
              <a:t> </a:t>
            </a:r>
            <a:r>
              <a:rPr lang="ko-KR" altLang="en-US" dirty="0" err="1"/>
              <a:t>없던간에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r>
              <a:rPr lang="ko-KR" altLang="en-US" dirty="0"/>
              <a:t>을 사용하여 하위 인덱싱을 제작할 수 도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하이퍼링크 </a:t>
            </a:r>
            <a:r>
              <a:rPr lang="en-US" altLang="ko-KR" dirty="0"/>
              <a:t>: &lt;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&gt;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[</a:t>
            </a:r>
            <a:r>
              <a:rPr lang="ko-KR" altLang="en-US" dirty="0" err="1"/>
              <a:t>링크이름</a:t>
            </a:r>
            <a:r>
              <a:rPr lang="en-US" altLang="ko-KR" dirty="0"/>
              <a:t>](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이미지 </a:t>
            </a:r>
            <a:r>
              <a:rPr lang="en-US" altLang="ko-KR" dirty="0"/>
              <a:t>: ![</a:t>
            </a:r>
            <a:r>
              <a:rPr lang="ko-KR" altLang="en-US" dirty="0" err="1"/>
              <a:t>이미지이름</a:t>
            </a:r>
            <a:r>
              <a:rPr lang="en-US" altLang="ko-KR" dirty="0"/>
              <a:t>](</a:t>
            </a:r>
            <a:r>
              <a:rPr lang="ko-KR" altLang="en-US" dirty="0"/>
              <a:t>이미지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인용 </a:t>
            </a:r>
            <a:r>
              <a:rPr lang="en-US" altLang="ko-KR" dirty="0"/>
              <a:t>: &gt; </a:t>
            </a:r>
            <a:r>
              <a:rPr lang="ko-KR" altLang="en-US" dirty="0" err="1"/>
              <a:t>인용내용</a:t>
            </a:r>
            <a:r>
              <a:rPr lang="en-US" altLang="ko-KR" dirty="0"/>
              <a:t>, &gt;&gt; </a:t>
            </a:r>
            <a:r>
              <a:rPr lang="ko-KR" altLang="en-US" dirty="0" err="1"/>
              <a:t>중첩인용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EA367-B76B-18E8-7668-CA2E640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FF8F-CEFE-31A5-400F-CBEAD3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FDCC4-5354-5AF3-E4E3-A25C34A7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코드 </a:t>
            </a:r>
            <a:r>
              <a:rPr lang="en-US" altLang="ko-KR" dirty="0"/>
              <a:t>: `</a:t>
            </a:r>
            <a:r>
              <a:rPr lang="ko-KR" altLang="en-US" dirty="0" err="1"/>
              <a:t>한줄코드</a:t>
            </a:r>
            <a:r>
              <a:rPr lang="en-US" altLang="ko-KR" dirty="0"/>
              <a:t>`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여러줄</a:t>
            </a:r>
            <a:r>
              <a:rPr lang="ko-KR" altLang="en-US" dirty="0"/>
              <a:t> 코드 </a:t>
            </a:r>
            <a:r>
              <a:rPr lang="en-US" altLang="ko-KR" dirty="0"/>
              <a:t>: ```</a:t>
            </a:r>
            <a:r>
              <a:rPr lang="ko-KR" altLang="en-US" dirty="0" err="1"/>
              <a:t>언어명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수평선 </a:t>
            </a:r>
            <a:r>
              <a:rPr lang="en-US" altLang="ko-KR" dirty="0"/>
              <a:t>: ---, ***, 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체크박스 </a:t>
            </a:r>
            <a:r>
              <a:rPr lang="en-US" altLang="ko-KR" dirty="0"/>
              <a:t>: [ ] </a:t>
            </a:r>
            <a:r>
              <a:rPr lang="ko-KR" altLang="en-US" dirty="0" err="1"/>
              <a:t>빈체크</a:t>
            </a:r>
            <a:r>
              <a:rPr lang="en-US" altLang="ko-KR" dirty="0"/>
              <a:t>, [x] </a:t>
            </a:r>
            <a:r>
              <a:rPr lang="ko-KR" altLang="en-US" dirty="0"/>
              <a:t>체크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표 </a:t>
            </a:r>
            <a:r>
              <a:rPr lang="en-US" altLang="ko-KR" dirty="0"/>
              <a:t>: 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54D7E-2FB8-78E8-6128-0F546750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69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D0D23CA-A60F-60B5-1E19-93250CDE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1" y="3975794"/>
            <a:ext cx="4435858" cy="1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분산형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분산형</a:t>
            </a:r>
            <a:r>
              <a:rPr lang="ko-KR" altLang="en-US" sz="3600" dirty="0"/>
              <a:t>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2" y="2728781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설치하기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FC01C-ECD2-C85D-97AE-B90F15680B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735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3843</Words>
  <Application>Microsoft Office PowerPoint</Application>
  <PresentationFormat>와이드스크린</PresentationFormat>
  <Paragraphs>880</Paragraphs>
  <Slides>69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1" baseType="lpstr">
      <vt:lpstr>G마켓 산스 TTF Bold</vt:lpstr>
      <vt:lpstr>G마켓 산스 TTF Light</vt:lpstr>
      <vt:lpstr>G마켓 산스 TTF Medium</vt:lpstr>
      <vt:lpstr>Malgun Gothic Semilight</vt:lpstr>
      <vt:lpstr>Pretendard</vt:lpstr>
      <vt:lpstr>Pretendard Medium</vt:lpstr>
      <vt:lpstr>Pretendard SemiBold</vt:lpstr>
      <vt:lpstr>Arial</vt:lpstr>
      <vt:lpstr>Symbol</vt:lpstr>
      <vt:lpstr>Wingdings</vt:lpstr>
      <vt:lpstr>맑은 고딕</vt:lpstr>
      <vt:lpstr>코딩온템플릿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설치확인</vt:lpstr>
      <vt:lpstr>PowerPoint 프레젠테이션</vt:lpstr>
      <vt:lpstr>폴더 구조의 이해</vt:lpstr>
      <vt:lpstr>폴더 구조의 이해</vt:lpstr>
      <vt:lpstr>폴더 구조 확인하기</vt:lpstr>
      <vt:lpstr>PowerPoint 프레젠테이션</vt:lpstr>
      <vt:lpstr>GUI</vt:lpstr>
      <vt:lpstr>CLI</vt:lpstr>
      <vt:lpstr>CLI 명령어</vt:lpstr>
      <vt:lpstr>CLI 명령어</vt:lpstr>
      <vt:lpstr>Git Bash 리눅스 명령어 연습하기!</vt:lpstr>
      <vt:lpstr>PowerPoint 프레젠테이션</vt:lpstr>
      <vt:lpstr>PowerPoint 프레젠테이션</vt:lpstr>
      <vt:lpstr>그러므로! GitHub 회원가입!</vt:lpstr>
      <vt:lpstr>Git 설정</vt:lpstr>
      <vt:lpstr>레포지토리 생성</vt:lpstr>
      <vt:lpstr>레포지토리 생성</vt:lpstr>
      <vt:lpstr>원격저장소와 내 폴더 연결</vt:lpstr>
      <vt:lpstr>원격저장소와 내 폴더 연결</vt:lpstr>
      <vt:lpstr>명령어 살펴보기</vt:lpstr>
      <vt:lpstr>PowerPoint 프레젠테이션</vt:lpstr>
      <vt:lpstr>PowerPoint 프레젠테이션</vt:lpstr>
      <vt:lpstr>코드를 왜 올려?</vt:lpstr>
      <vt:lpstr>원격저장소에 파일 올리기</vt:lpstr>
      <vt:lpstr>(추가) Git 주요 명령어</vt:lpstr>
      <vt:lpstr>원격저장소에 파일 올리기</vt:lpstr>
      <vt:lpstr>원격저장소에 파일 올리기</vt:lpstr>
      <vt:lpstr>실습. 원격저장소에 파일 올리기</vt:lpstr>
      <vt:lpstr>Git Repository (Local Repo)</vt:lpstr>
      <vt:lpstr>Commit Node</vt:lpstr>
      <vt:lpstr>PowerPoint 프레젠테이션</vt:lpstr>
      <vt:lpstr>Q &amp; A</vt:lpstr>
      <vt:lpstr>실수 사례</vt:lpstr>
      <vt:lpstr>.gitignore</vt:lpstr>
      <vt:lpstr>.gitignore</vt:lpstr>
      <vt:lpstr>PowerPoint 프레젠테이션</vt:lpstr>
      <vt:lpstr>PowerPoint 프레젠테이션</vt:lpstr>
      <vt:lpstr>코드를 왜 받아?</vt:lpstr>
      <vt:lpstr>내 컴퓨터에 로컬저장소 생성하기</vt:lpstr>
      <vt:lpstr>내 컴퓨터에 로컬저장소 생성하기</vt:lpstr>
      <vt:lpstr>내 컴퓨터에 로컬저장소 생성하기</vt:lpstr>
      <vt:lpstr>원격저장소 파일 내려받기</vt:lpstr>
      <vt:lpstr>Remote Repository 만들기</vt:lpstr>
      <vt:lpstr>clone 명령어</vt:lpstr>
      <vt:lpstr>Personal Access Token</vt:lpstr>
      <vt:lpstr>Personal Access Token</vt:lpstr>
      <vt:lpstr>push 명령어 좀 더 알아보자!</vt:lpstr>
      <vt:lpstr>실습. clone 및 push</vt:lpstr>
      <vt:lpstr>remote 명령어 </vt:lpstr>
      <vt:lpstr>remote 명령어 </vt:lpstr>
      <vt:lpstr>remote 이후 push</vt:lpstr>
      <vt:lpstr>fetch, pull 명령어</vt:lpstr>
      <vt:lpstr>실습. remote 및 pull</vt:lpstr>
      <vt:lpstr>PowerPoint 프레젠테이션</vt:lpstr>
      <vt:lpstr>README</vt:lpstr>
      <vt:lpstr>Markdown 문법</vt:lpstr>
      <vt:lpstr>Markdown 문법</vt:lpstr>
      <vt:lpstr>Markdown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 Coding</dc:creator>
  <cp:lastModifiedBy>jae hyeon</cp:lastModifiedBy>
  <cp:revision>81</cp:revision>
  <dcterms:created xsi:type="dcterms:W3CDTF">2025-03-21T05:57:18Z</dcterms:created>
  <dcterms:modified xsi:type="dcterms:W3CDTF">2025-04-21T15:09:37Z</dcterms:modified>
</cp:coreProperties>
</file>