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3"/>
  </p:notesMasterIdLst>
  <p:sldIdLst>
    <p:sldId id="270" r:id="rId2"/>
    <p:sldId id="282" r:id="rId3"/>
    <p:sldId id="284" r:id="rId4"/>
    <p:sldId id="285" r:id="rId5"/>
    <p:sldId id="286" r:id="rId6"/>
    <p:sldId id="287" r:id="rId7"/>
    <p:sldId id="290" r:id="rId8"/>
    <p:sldId id="291" r:id="rId9"/>
    <p:sldId id="288" r:id="rId10"/>
    <p:sldId id="289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5" r:id="rId25"/>
    <p:sldId id="306" r:id="rId26"/>
    <p:sldId id="307" r:id="rId27"/>
    <p:sldId id="308" r:id="rId28"/>
    <p:sldId id="309" r:id="rId29"/>
    <p:sldId id="310" r:id="rId30"/>
    <p:sldId id="312" r:id="rId31"/>
    <p:sldId id="313" r:id="rId32"/>
    <p:sldId id="314" r:id="rId33"/>
    <p:sldId id="315" r:id="rId34"/>
    <p:sldId id="316" r:id="rId35"/>
    <p:sldId id="276" r:id="rId36"/>
    <p:sldId id="277" r:id="rId37"/>
    <p:sldId id="278" r:id="rId38"/>
    <p:sldId id="279" r:id="rId39"/>
    <p:sldId id="280" r:id="rId40"/>
    <p:sldId id="281" r:id="rId41"/>
    <p:sldId id="275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9A130"/>
    <a:srgbClr val="F99F2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66111" autoAdjust="0"/>
  </p:normalViewPr>
  <p:slideViewPr>
    <p:cSldViewPr snapToGrid="0">
      <p:cViewPr varScale="1">
        <p:scale>
          <a:sx n="79" d="100"/>
          <a:sy n="79" d="100"/>
        </p:scale>
        <p:origin x="171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8" d="100"/>
          <a:sy n="78" d="100"/>
        </p:scale>
        <p:origin x="192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EF3F159-7250-4DD4-91C2-13B35D56E1AF}" type="datetimeFigureOut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09E5BFC-1559-42F1-8940-AB342D56BF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045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과는 별개의 서비스로</a:t>
            </a:r>
            <a:r>
              <a:rPr lang="en-US" altLang="ko-KR" dirty="0"/>
              <a:t>,</a:t>
            </a:r>
            <a:r>
              <a:rPr lang="ko-KR" altLang="en-US" baseline="0" dirty="0"/>
              <a:t> </a:t>
            </a:r>
            <a:r>
              <a:rPr lang="en-US" altLang="ko-KR" dirty="0" err="1"/>
              <a:t>Git</a:t>
            </a:r>
            <a:r>
              <a:rPr lang="ko-KR" altLang="en-US" dirty="0"/>
              <a:t>의 온라인 저장소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marR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Git</a:t>
            </a:r>
            <a:r>
              <a:rPr lang="ko-KR" altLang="en-US" dirty="0"/>
              <a:t>과 함께 파일 공유 및 협업을 위한 서비스</a:t>
            </a:r>
            <a:r>
              <a:rPr lang="en-US" altLang="ko-KR" dirty="0"/>
              <a:t>. 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11152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=&gt; branch.txt </a:t>
            </a:r>
            <a:r>
              <a:rPr lang="ko-KR" altLang="en-US"/>
              <a:t>파일 하나 더 생성후 푸쉬해주고 넘어가기</a:t>
            </a:r>
            <a:r>
              <a:rPr lang="en-US" altLang="ko-KR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16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0171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smtClean="0"/>
              <a:t>-notion </a:t>
            </a:r>
            <a:r>
              <a:rPr lang="ko-KR" altLang="en-US" dirty="0" smtClean="0"/>
              <a:t>보기</a:t>
            </a:r>
            <a:endParaRPr lang="en-US" altLang="ko-KR" dirty="0" smtClean="0"/>
          </a:p>
          <a:p>
            <a:r>
              <a:rPr lang="en-US" altLang="ko-KR" dirty="0" smtClean="0"/>
              <a:t>https://www.notion.so/1dcd6fe891f2808897ade090db37ca77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420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48465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00616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5425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smtClean="0"/>
              <a:t>도형은 하나의 </a:t>
            </a:r>
            <a:r>
              <a:rPr lang="en-US" altLang="ko-KR" dirty="0" smtClean="0"/>
              <a:t>＂</a:t>
            </a:r>
            <a:r>
              <a:rPr lang="ko-KR" altLang="en-US" dirty="0" smtClean="0"/>
              <a:t>파일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)＂</a:t>
            </a:r>
            <a:r>
              <a:rPr lang="ko-KR" altLang="en-US" dirty="0" smtClean="0"/>
              <a:t>을 나타냄</a:t>
            </a:r>
            <a:endParaRPr lang="en-US" altLang="ko-KR" dirty="0" smtClean="0"/>
          </a:p>
          <a:p>
            <a:r>
              <a:rPr lang="ko-KR" altLang="en-US" dirty="0" smtClean="0"/>
              <a:t>동그라미는 </a:t>
            </a:r>
            <a:r>
              <a:rPr lang="en-US" altLang="ko-KR" dirty="0" smtClean="0"/>
              <a:t>"</a:t>
            </a:r>
            <a:r>
              <a:rPr lang="ko-KR" altLang="en-US" dirty="0" smtClean="0"/>
              <a:t>변경된 내용</a:t>
            </a:r>
            <a:r>
              <a:rPr lang="en-US" altLang="ko-KR" dirty="0" smtClean="0"/>
              <a:t>(</a:t>
            </a:r>
            <a:r>
              <a:rPr lang="ko-KR" altLang="en-US" dirty="0" smtClean="0"/>
              <a:t>추가 된 코드</a:t>
            </a:r>
            <a:r>
              <a:rPr lang="en-US" altLang="ko-KR" dirty="0" smtClean="0"/>
              <a:t>) </a:t>
            </a:r>
            <a:r>
              <a:rPr lang="ko-KR" altLang="en-US" dirty="0" smtClean="0"/>
              <a:t>상징</a:t>
            </a:r>
            <a:endParaRPr lang="en-US" altLang="ko-KR" dirty="0" smtClean="0"/>
          </a:p>
          <a:p>
            <a:endParaRPr lang="en-US" altLang="ko-KR" dirty="0" smtClean="0"/>
          </a:p>
          <a:p>
            <a:pPr marL="228600" indent="-228600">
              <a:buAutoNum type="arabicPeriod"/>
            </a:pPr>
            <a:r>
              <a:rPr lang="ko-KR" altLang="en-US" dirty="0" smtClean="0"/>
              <a:t>왼쪽 도형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기존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) </a:t>
            </a:r>
            <a:r>
              <a:rPr lang="ko-KR" altLang="en-US" dirty="0" smtClean="0"/>
              <a:t>변화 없음 </a:t>
            </a:r>
            <a:r>
              <a:rPr lang="en-US" altLang="ko-KR" dirty="0" smtClean="0"/>
              <a:t>/ </a:t>
            </a:r>
            <a:r>
              <a:rPr lang="ko-KR" altLang="en-US" dirty="0" smtClean="0"/>
              <a:t>오른쪽 도형</a:t>
            </a:r>
            <a:r>
              <a:rPr lang="en-US" altLang="ko-KR" dirty="0" smtClean="0"/>
              <a:t>(</a:t>
            </a:r>
            <a:r>
              <a:rPr lang="ko-KR" altLang="en-US" dirty="0" smtClean="0"/>
              <a:t>다른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)</a:t>
            </a:r>
            <a:r>
              <a:rPr lang="ko-KR" altLang="en-US" dirty="0" smtClean="0"/>
              <a:t>에서만 새 변화가 생김</a:t>
            </a:r>
            <a:r>
              <a:rPr lang="en-US" altLang="ko-KR" dirty="0" smtClean="0"/>
              <a:t>.</a:t>
            </a:r>
          </a:p>
          <a:p>
            <a:pPr marL="0" indent="0">
              <a:buNone/>
            </a:pPr>
            <a:r>
              <a:rPr lang="en-US" altLang="ko-KR" dirty="0" smtClean="0"/>
              <a:t>= fast-forward (</a:t>
            </a:r>
            <a:r>
              <a:rPr lang="ko-KR" altLang="en-US" dirty="0" err="1" smtClean="0"/>
              <a:t>빨리감기</a:t>
            </a:r>
            <a:r>
              <a:rPr lang="en-US" altLang="ko-KR" dirty="0" smtClean="0"/>
              <a:t>)</a:t>
            </a:r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2. </a:t>
            </a:r>
            <a:r>
              <a:rPr lang="ko-KR" altLang="en-US" dirty="0" smtClean="0"/>
              <a:t>두 </a:t>
            </a:r>
            <a:r>
              <a:rPr lang="ko-KR" altLang="en-US" dirty="0" err="1" smtClean="0"/>
              <a:t>브랜치</a:t>
            </a:r>
            <a:r>
              <a:rPr lang="ko-KR" altLang="en-US" dirty="0" smtClean="0"/>
              <a:t> 모두 서로 다른 곳을 수정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서로 </a:t>
            </a:r>
            <a:r>
              <a:rPr lang="ko-KR" altLang="en-US" dirty="0" smtClean="0"/>
              <a:t>충돌하지 않는 내용 </a:t>
            </a:r>
            <a:r>
              <a:rPr lang="en-US" altLang="ko-KR" dirty="0" smtClean="0"/>
              <a:t>-&gt; </a:t>
            </a:r>
            <a:r>
              <a:rPr lang="en-US" altLang="ko-KR" dirty="0" err="1" smtClean="0"/>
              <a:t>git</a:t>
            </a:r>
            <a:r>
              <a:rPr lang="ko-KR" altLang="en-US" dirty="0" smtClean="0"/>
              <a:t>이 </a:t>
            </a:r>
            <a:r>
              <a:rPr lang="ko-KR" altLang="en-US" dirty="0" smtClean="0"/>
              <a:t>알아서 두 내용을 </a:t>
            </a:r>
            <a:r>
              <a:rPr lang="ko-KR" altLang="en-US" dirty="0" err="1" smtClean="0"/>
              <a:t>합쳐줌</a:t>
            </a: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3-way merge</a:t>
            </a:r>
          </a:p>
          <a:p>
            <a:pPr marL="0" indent="0">
              <a:buFontTx/>
              <a:buNone/>
            </a:pPr>
            <a:r>
              <a:rPr lang="ko-KR" altLang="en-US" dirty="0" smtClean="0"/>
              <a:t>뜻</a:t>
            </a:r>
            <a:r>
              <a:rPr lang="en-US" altLang="ko-KR" dirty="0" smtClean="0"/>
              <a:t>,</a:t>
            </a:r>
          </a:p>
          <a:p>
            <a:pPr marL="228600" indent="-228600">
              <a:buFontTx/>
              <a:buAutoNum type="arabicPeriod"/>
            </a:pPr>
            <a:r>
              <a:rPr lang="ko-KR" altLang="en-US" dirty="0" smtClean="0"/>
              <a:t>공통 조상</a:t>
            </a:r>
            <a:endParaRPr lang="en-US" altLang="ko-KR" dirty="0" smtClean="0"/>
          </a:p>
          <a:p>
            <a:pPr marL="228600" indent="-228600">
              <a:buFontTx/>
              <a:buAutoNum type="arabicPeriod"/>
            </a:pPr>
            <a:r>
              <a:rPr lang="ko-KR" altLang="en-US" dirty="0" smtClean="0"/>
              <a:t>현재 </a:t>
            </a:r>
            <a:r>
              <a:rPr lang="ko-KR" altLang="en-US" dirty="0" err="1" smtClean="0"/>
              <a:t>브랜치</a:t>
            </a:r>
            <a:endParaRPr lang="en-US" altLang="ko-KR" dirty="0" smtClean="0"/>
          </a:p>
          <a:p>
            <a:pPr marL="228600" indent="-228600">
              <a:buFontTx/>
              <a:buAutoNum type="arabicPeriod"/>
            </a:pPr>
            <a:r>
              <a:rPr lang="ko-KR" altLang="en-US" dirty="0" smtClean="0"/>
              <a:t>병합 대상 </a:t>
            </a:r>
            <a:r>
              <a:rPr lang="ko-KR" altLang="en-US" dirty="0" err="1" smtClean="0"/>
              <a:t>브랜치</a:t>
            </a:r>
            <a:endParaRPr lang="en-US" altLang="ko-KR" dirty="0" smtClean="0"/>
          </a:p>
          <a:p>
            <a:pPr marL="171450" indent="-171450">
              <a:buFontTx/>
              <a:buChar char="-"/>
            </a:pPr>
            <a:r>
              <a:rPr lang="ko-KR" altLang="en-US" dirty="0" smtClean="0"/>
              <a:t>이 </a:t>
            </a:r>
            <a:r>
              <a:rPr lang="en-US" altLang="ko-KR" dirty="0" smtClean="0"/>
              <a:t>3</a:t>
            </a:r>
            <a:r>
              <a:rPr lang="ko-KR" altLang="en-US" dirty="0" smtClean="0"/>
              <a:t>가지를 비교해서 병합함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 smtClean="0"/>
          </a:p>
          <a:p>
            <a:pPr marL="0" indent="0">
              <a:buFontTx/>
              <a:buNone/>
            </a:pPr>
            <a:r>
              <a:rPr lang="en-US" altLang="ko-KR" dirty="0" smtClean="0"/>
              <a:t>3. </a:t>
            </a:r>
            <a:r>
              <a:rPr lang="ko-KR" altLang="en-US" dirty="0" smtClean="0"/>
              <a:t>두 </a:t>
            </a:r>
            <a:r>
              <a:rPr lang="ko-KR" altLang="en-US" dirty="0" err="1" smtClean="0"/>
              <a:t>브랜치가</a:t>
            </a:r>
            <a:r>
              <a:rPr lang="ko-KR" altLang="en-US" dirty="0" smtClean="0"/>
              <a:t> 같은 위치를 다르게 수정함</a:t>
            </a:r>
            <a:r>
              <a:rPr lang="en-US" altLang="ko-KR" dirty="0" smtClean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dirty="0" err="1" smtClean="0"/>
              <a:t>git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어느게</a:t>
            </a:r>
            <a:r>
              <a:rPr lang="ko-KR" altLang="en-US" dirty="0" smtClean="0"/>
              <a:t> 맞는지 스스로 결정하지 못함</a:t>
            </a:r>
            <a:r>
              <a:rPr lang="en-US" altLang="ko-KR" dirty="0" smtClean="0"/>
              <a:t>.</a:t>
            </a:r>
          </a:p>
          <a:p>
            <a:pPr marL="0" indent="0">
              <a:buFontTx/>
              <a:buNone/>
            </a:pPr>
            <a:r>
              <a:rPr lang="ko-KR" altLang="en-US" dirty="0" smtClean="0"/>
              <a:t>**충돌** 발생 </a:t>
            </a:r>
            <a:r>
              <a:rPr lang="en-US" altLang="ko-KR" dirty="0" smtClean="0">
                <a:sym typeface="Wingdings" panose="05000000000000000000" pitchFamily="2" charset="2"/>
              </a:rPr>
              <a:t></a:t>
            </a:r>
            <a:r>
              <a:rPr lang="en-US" altLang="ko-KR" dirty="0" smtClean="0"/>
              <a:t> </a:t>
            </a:r>
            <a:r>
              <a:rPr lang="ko-KR" altLang="en-US" dirty="0" smtClean="0"/>
              <a:t>해결해야함</a:t>
            </a:r>
            <a:r>
              <a:rPr lang="en-US" altLang="ko-KR" dirty="0" smtClean="0"/>
              <a:t>.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377402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merge</a:t>
            </a:r>
            <a:r>
              <a:rPr lang="ko-KR" altLang="en-US" dirty="0"/>
              <a:t>후 </a:t>
            </a:r>
            <a:r>
              <a:rPr lang="ko-KR" altLang="en-US" dirty="0" smtClean="0"/>
              <a:t>로컬</a:t>
            </a:r>
            <a:endParaRPr lang="en-US" altLang="ko-KR" dirty="0" smtClean="0"/>
          </a:p>
          <a:p>
            <a:endParaRPr lang="en-US" altLang="ko-KR" dirty="0" smtClean="0"/>
          </a:p>
          <a:p>
            <a:r>
              <a:rPr lang="ko-KR" altLang="en-US" dirty="0" smtClean="0"/>
              <a:t>특징 </a:t>
            </a:r>
            <a:r>
              <a:rPr lang="en-US" altLang="ko-KR" dirty="0" smtClean="0"/>
              <a:t>: </a:t>
            </a:r>
            <a:r>
              <a:rPr lang="ko-KR" altLang="en-US" dirty="0" smtClean="0"/>
              <a:t>충돌 없이 병합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8786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1673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5842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507074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476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hello</a:t>
            </a:r>
            <a:r>
              <a:rPr lang="ko-KR" altLang="en-US"/>
              <a:t>브랜치로 이동</a:t>
            </a:r>
            <a:endParaRPr lang="en-US" altLang="ko-KR"/>
          </a:p>
          <a:p>
            <a:r>
              <a:rPr lang="en-US" altLang="ko-KR"/>
              <a:t>hello.txt</a:t>
            </a:r>
            <a:r>
              <a:rPr lang="ko-KR" altLang="en-US"/>
              <a:t> 파일 수정 후 </a:t>
            </a:r>
            <a:r>
              <a:rPr lang="en-US" altLang="ko-KR"/>
              <a:t>add, commit, push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279186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ort</a:t>
            </a:r>
            <a:r>
              <a:rPr lang="ko-KR" altLang="en-US" dirty="0"/>
              <a:t>는 </a:t>
            </a:r>
            <a:r>
              <a:rPr lang="en-US" altLang="ko-KR" dirty="0" err="1"/>
              <a:t>git</a:t>
            </a:r>
            <a:r>
              <a:rPr lang="ko-KR" altLang="en-US" dirty="0"/>
              <a:t>이 </a:t>
            </a:r>
            <a:r>
              <a:rPr lang="en-US" altLang="ko-KR" dirty="0"/>
              <a:t>merge</a:t>
            </a:r>
            <a:r>
              <a:rPr lang="ko-KR" altLang="en-US" dirty="0"/>
              <a:t>하는 전략의 이름 </a:t>
            </a:r>
            <a:r>
              <a:rPr lang="en-US" altLang="ko-KR" dirty="0"/>
              <a:t>https://blog.outsider.ne.kr/1707</a:t>
            </a:r>
          </a:p>
          <a:p>
            <a:endParaRPr lang="en-US" altLang="ko-KR" dirty="0"/>
          </a:p>
          <a:p>
            <a:r>
              <a:rPr lang="en-US" altLang="ko-KR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push origin main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해서 원격저장소에 반영 후 </a:t>
            </a: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hello</a:t>
            </a:r>
            <a:r>
              <a:rPr lang="ko-KR" altLang="en-US" sz="12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  <a:r>
              <a:rPr lang="ko-KR" altLang="en-US" sz="12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12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삭제</a:t>
            </a:r>
            <a:endParaRPr lang="en-US" altLang="ko-KR" sz="1200" dirty="0" smtClean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1200" dirty="0" smtClean="0">
              <a:ea typeface="G마켓 산스 TTF Medium" panose="02000000000000000000" pitchFamily="2" charset="-127"/>
            </a:endParaRPr>
          </a:p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에서 병합</a:t>
            </a:r>
            <a:r>
              <a:rPr lang="en-US" altLang="ko-KR" dirty="0" smtClean="0"/>
              <a:t>(merge)</a:t>
            </a:r>
            <a:r>
              <a:rPr lang="ko-KR" altLang="en-US" dirty="0" smtClean="0"/>
              <a:t>할 때</a:t>
            </a:r>
            <a:r>
              <a:rPr lang="en-US" altLang="ko-KR" dirty="0" smtClean="0"/>
              <a:t>, </a:t>
            </a:r>
            <a:r>
              <a:rPr lang="ko-KR" altLang="en-US" dirty="0" smtClean="0"/>
              <a:t>내부적으로 어떤 방식으로 충돌을 해결하고 파일을 합칠지를 결정하는 </a:t>
            </a:r>
            <a:r>
              <a:rPr lang="ko-KR" altLang="en-US" b="1" dirty="0" smtClean="0"/>
              <a:t>병합 엔진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📌 쉽게 말해</a:t>
            </a:r>
            <a:r>
              <a:rPr lang="en-US" altLang="ko-KR" dirty="0" smtClean="0"/>
              <a:t>:</a:t>
            </a:r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merge</a:t>
            </a:r>
            <a:r>
              <a:rPr lang="ko-KR" altLang="en-US" dirty="0" smtClean="0"/>
              <a:t>를 했을 때</a:t>
            </a:r>
            <a:r>
              <a:rPr lang="en-US" altLang="ko-KR" dirty="0" smtClean="0"/>
              <a:t>, **"</a:t>
            </a:r>
            <a:r>
              <a:rPr lang="ko-KR" altLang="en-US" dirty="0" smtClean="0"/>
              <a:t>어떻게 두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합칠까</a:t>
            </a:r>
            <a:r>
              <a:rPr lang="en-US" altLang="ko-KR" dirty="0" smtClean="0"/>
              <a:t>?"**</a:t>
            </a:r>
            <a:r>
              <a:rPr lang="ko-KR" altLang="en-US" dirty="0" smtClean="0"/>
              <a:t>를 처리하는 전략 중 하나예요</a:t>
            </a:r>
            <a:r>
              <a:rPr lang="en-US" altLang="ko-KR" dirty="0" smtClean="0"/>
              <a:t>.</a:t>
            </a:r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49570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009265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이 전 이미지에서 커밋 </a:t>
            </a:r>
            <a:r>
              <a:rPr lang="en-US" altLang="ko-KR"/>
              <a:t>5</a:t>
            </a:r>
            <a:r>
              <a:rPr lang="ko-KR" altLang="en-US"/>
              <a:t>상태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여기서 중요한건 </a:t>
            </a:r>
            <a:r>
              <a:rPr lang="en-US" altLang="ko-KR"/>
              <a:t>5</a:t>
            </a:r>
            <a:r>
              <a:rPr lang="ko-KR" altLang="en-US"/>
              <a:t>번째줄을 수정해야한다는것</a:t>
            </a:r>
            <a:r>
              <a:rPr lang="en-US" altLang="ko-KR"/>
              <a:t>!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02553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3494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3512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6800633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04064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34699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현재 최신 커밋 상태는 커밋</a:t>
            </a:r>
            <a:r>
              <a:rPr lang="en-US" altLang="ko-KR"/>
              <a:t>3</a:t>
            </a:r>
            <a:r>
              <a:rPr lang="ko-KR" altLang="en-US"/>
              <a:t>인상태임</a:t>
            </a:r>
            <a:r>
              <a:rPr lang="en-US" altLang="ko-KR"/>
              <a:t>. </a:t>
            </a:r>
          </a:p>
          <a:p>
            <a:endParaRPr lang="en-US" altLang="ko-KR"/>
          </a:p>
          <a:p>
            <a:r>
              <a:rPr lang="ko-KR" altLang="en-US"/>
              <a:t>작업자</a:t>
            </a:r>
            <a:r>
              <a:rPr lang="en-US" altLang="ko-KR"/>
              <a:t>B</a:t>
            </a:r>
            <a:r>
              <a:rPr lang="ko-KR" altLang="en-US"/>
              <a:t>가 한 커밋</a:t>
            </a:r>
            <a:r>
              <a:rPr lang="en-US" altLang="ko-KR"/>
              <a:t>3</a:t>
            </a:r>
            <a:r>
              <a:rPr lang="ko-KR" altLang="en-US"/>
              <a:t>까지는 정상적으로 올라가고 작업 </a:t>
            </a:r>
            <a:r>
              <a:rPr lang="en-US" altLang="ko-KR"/>
              <a:t>A</a:t>
            </a:r>
            <a:r>
              <a:rPr lang="ko-KR" altLang="en-US"/>
              <a:t>가 커밋한 코드는 이전 코드</a:t>
            </a:r>
            <a:r>
              <a:rPr lang="en-US" altLang="ko-KR"/>
              <a:t>(</a:t>
            </a:r>
            <a:r>
              <a:rPr lang="ko-KR" altLang="en-US"/>
              <a:t>커밋</a:t>
            </a:r>
            <a:r>
              <a:rPr lang="en-US" altLang="ko-KR"/>
              <a:t>2)</a:t>
            </a:r>
            <a:r>
              <a:rPr lang="ko-KR" altLang="en-US"/>
              <a:t>에 푸쉬한다고 오류가 발생</a:t>
            </a:r>
            <a:endParaRPr lang="en-US" altLang="ko-KR"/>
          </a:p>
          <a:p>
            <a:endParaRPr lang="en-US" altLang="ko-KR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/>
              <a:t>여기서 오류 해결 후 다음으로 이동</a:t>
            </a:r>
            <a:endParaRPr lang="en-US" altLang="ko-KR"/>
          </a:p>
          <a:p>
            <a:pPr marL="171450" indent="-171450">
              <a:buFont typeface="Symbol" panose="05050102010706020507" pitchFamily="18" charset="2"/>
              <a:buChar char="Þ"/>
            </a:pPr>
            <a:r>
              <a:rPr lang="en-US" altLang="ko-KR"/>
              <a:t>git-test</a:t>
            </a:r>
            <a:r>
              <a:rPr lang="ko-KR" altLang="en-US"/>
              <a:t>폴더</a:t>
            </a:r>
            <a:r>
              <a:rPr lang="en-US" altLang="ko-KR"/>
              <a:t>(</a:t>
            </a:r>
            <a:r>
              <a:rPr lang="ko-KR" altLang="en-US"/>
              <a:t>작업자</a:t>
            </a:r>
            <a:r>
              <a:rPr lang="en-US" altLang="ko-KR"/>
              <a:t>A), git-clone(</a:t>
            </a:r>
            <a:r>
              <a:rPr lang="ko-KR" altLang="en-US"/>
              <a:t>작업자</a:t>
            </a:r>
            <a:r>
              <a:rPr lang="en-US" altLang="ko-KR"/>
              <a:t>B)</a:t>
            </a:r>
            <a:r>
              <a:rPr lang="ko-KR" altLang="en-US"/>
              <a:t> </a:t>
            </a:r>
            <a:r>
              <a:rPr lang="en-US" altLang="ko-KR"/>
              <a:t>git-test</a:t>
            </a:r>
            <a:r>
              <a:rPr lang="ko-KR" altLang="en-US"/>
              <a:t>에서 </a:t>
            </a:r>
            <a:r>
              <a:rPr lang="en-US" altLang="ko-KR"/>
              <a:t>git pull origin main</a:t>
            </a:r>
            <a:r>
              <a:rPr lang="ko-KR" altLang="en-US"/>
              <a:t>후 </a:t>
            </a:r>
            <a:r>
              <a:rPr lang="en-US" altLang="ko-KR"/>
              <a:t>git push origin main</a:t>
            </a:r>
            <a:r>
              <a:rPr lang="ko-KR" altLang="en-US"/>
              <a:t>하면 오류 해결됨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776594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910758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지금은 여러분이 사용하고 싶은 이름은로 배포하셔도 됩니다</a:t>
            </a:r>
            <a:r>
              <a:rPr lang="en-US" altLang="ko-KR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704846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 smtClean="0"/>
              <a:t>✅ 버전 </a:t>
            </a:r>
            <a:r>
              <a:rPr lang="ko-KR" altLang="en-US" b="1" dirty="0" err="1" smtClean="0"/>
              <a:t>번호란</a:t>
            </a:r>
            <a:r>
              <a:rPr lang="en-US" altLang="ko-KR" b="1" dirty="0" smtClean="0"/>
              <a:t>?</a:t>
            </a:r>
          </a:p>
          <a:p>
            <a:r>
              <a:rPr lang="ko-KR" altLang="en-US" dirty="0" smtClean="0"/>
              <a:t>버전 번호는 보통 </a:t>
            </a:r>
            <a:r>
              <a:rPr lang="en-US" altLang="ko-KR" b="1" dirty="0" smtClean="0"/>
              <a:t>X.Y.Z</a:t>
            </a:r>
            <a:r>
              <a:rPr lang="ko-KR" altLang="en-US" dirty="0" smtClean="0"/>
              <a:t> 형식으로 표기합니다</a:t>
            </a:r>
            <a:r>
              <a:rPr lang="en-US" altLang="ko-KR" dirty="0" smtClean="0"/>
              <a:t>.</a:t>
            </a:r>
          </a:p>
          <a:p>
            <a:r>
              <a:rPr lang="en-US" altLang="ko-KR" dirty="0" smtClean="0"/>
              <a:t>X: </a:t>
            </a:r>
            <a:r>
              <a:rPr lang="ko-KR" altLang="en-US" b="1" dirty="0" err="1" smtClean="0"/>
              <a:t>주버전</a:t>
            </a:r>
            <a:r>
              <a:rPr lang="en-US" altLang="ko-KR" b="1" dirty="0" smtClean="0"/>
              <a:t>(Major Version)</a:t>
            </a:r>
            <a:endParaRPr lang="ko-KR" altLang="en-US" dirty="0" smtClean="0"/>
          </a:p>
          <a:p>
            <a:r>
              <a:rPr lang="en-US" altLang="ko-KR" dirty="0" smtClean="0"/>
              <a:t>Y: </a:t>
            </a:r>
            <a:r>
              <a:rPr lang="ko-KR" altLang="en-US" b="1" dirty="0" err="1" smtClean="0"/>
              <a:t>부버전</a:t>
            </a:r>
            <a:r>
              <a:rPr lang="en-US" altLang="ko-KR" b="1" dirty="0" smtClean="0"/>
              <a:t>(Minor Version)</a:t>
            </a:r>
            <a:endParaRPr lang="ko-KR" altLang="en-US" dirty="0" smtClean="0"/>
          </a:p>
          <a:p>
            <a:r>
              <a:rPr lang="en-US" altLang="ko-KR" dirty="0" smtClean="0"/>
              <a:t>Z: </a:t>
            </a:r>
            <a:r>
              <a:rPr lang="ko-KR" altLang="en-US" b="1" dirty="0" smtClean="0"/>
              <a:t>패치 버전</a:t>
            </a:r>
            <a:r>
              <a:rPr lang="en-US" altLang="ko-KR" b="1" dirty="0" smtClean="0"/>
              <a:t>(Patch Version</a:t>
            </a:r>
            <a:endParaRPr lang="ko-KR" altLang="en-US" dirty="0" smtClean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011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887180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1733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ko-KR" altLang="en-US" dirty="0" smtClean="0"/>
              <a:t>은 </a:t>
            </a:r>
            <a:r>
              <a:rPr lang="ko-KR" altLang="en-US" dirty="0" err="1" smtClean="0"/>
              <a:t>커밋을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숫자로가</a:t>
            </a:r>
            <a:r>
              <a:rPr lang="ko-KR" altLang="en-US" dirty="0" smtClean="0"/>
              <a:t> 아니라 참조 기반으로 표현함</a:t>
            </a:r>
            <a:r>
              <a:rPr lang="en-US" altLang="ko-KR" dirty="0" smtClean="0"/>
              <a:t>.</a:t>
            </a:r>
          </a:p>
          <a:p>
            <a:r>
              <a:rPr lang="ko-KR" altLang="en-US" dirty="0" smtClean="0"/>
              <a:t>가장 기본 참조는 </a:t>
            </a:r>
            <a:r>
              <a:rPr lang="en-US" altLang="ko-KR" dirty="0" smtClean="0"/>
              <a:t>“HEAD” </a:t>
            </a:r>
            <a:r>
              <a:rPr lang="ko-KR" altLang="en-US" dirty="0" smtClean="0"/>
              <a:t>현재 내가 가리키고 있는 </a:t>
            </a:r>
            <a:r>
              <a:rPr lang="ko-KR" altLang="en-US" dirty="0" err="1" smtClean="0"/>
              <a:t>커밋</a:t>
            </a:r>
            <a:r>
              <a:rPr lang="en-US" altLang="ko-KR" dirty="0" smtClean="0"/>
              <a:t>.</a:t>
            </a:r>
          </a:p>
          <a:p>
            <a:endParaRPr lang="en-US" altLang="ko-KR" dirty="0" smtClean="0"/>
          </a:p>
          <a:p>
            <a:r>
              <a:rPr lang="en-US" altLang="ko-KR" dirty="0" err="1" smtClean="0"/>
              <a:t>HEAD~</a:t>
            </a:r>
            <a:r>
              <a:rPr lang="en-US" altLang="ko-KR" baseline="0" dirty="0" err="1" smtClean="0"/>
              <a:t>n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직전 </a:t>
            </a:r>
            <a:r>
              <a:rPr lang="ko-KR" altLang="en-US" baseline="0" dirty="0" err="1" smtClean="0"/>
              <a:t>커밋에서</a:t>
            </a:r>
            <a:r>
              <a:rPr lang="ko-KR" altLang="en-US" baseline="0" dirty="0" smtClean="0"/>
              <a:t> </a:t>
            </a:r>
            <a:r>
              <a:rPr lang="en-US" altLang="ko-KR" baseline="0" dirty="0" smtClean="0"/>
              <a:t>n </a:t>
            </a:r>
            <a:r>
              <a:rPr lang="ko-KR" altLang="en-US" baseline="0" dirty="0" smtClean="0"/>
              <a:t>단계 위</a:t>
            </a:r>
            <a:r>
              <a:rPr lang="en-US" altLang="ko-KR" baseline="0" dirty="0" smtClean="0"/>
              <a:t>(</a:t>
            </a:r>
            <a:r>
              <a:rPr lang="ko-KR" altLang="en-US" baseline="0" dirty="0" smtClean="0"/>
              <a:t>과거</a:t>
            </a:r>
            <a:r>
              <a:rPr lang="en-US" altLang="ko-KR" baseline="0" dirty="0" smtClean="0"/>
              <a:t>)</a:t>
            </a:r>
            <a:r>
              <a:rPr lang="ko-KR" altLang="en-US" baseline="0" dirty="0" smtClean="0"/>
              <a:t>로 올라감</a:t>
            </a:r>
            <a:endParaRPr lang="en-US" altLang="ko-KR" baseline="0" dirty="0" smtClean="0"/>
          </a:p>
          <a:p>
            <a:r>
              <a:rPr lang="en-US" altLang="ko-KR" baseline="0" dirty="0" smtClean="0"/>
              <a:t>HEAD~1 : </a:t>
            </a:r>
            <a:r>
              <a:rPr lang="ko-KR" altLang="en-US" baseline="0" dirty="0" smtClean="0"/>
              <a:t>바로 이전 </a:t>
            </a:r>
            <a:r>
              <a:rPr lang="ko-KR" altLang="en-US" baseline="0" dirty="0" err="1" smtClean="0"/>
              <a:t>커밋</a:t>
            </a:r>
            <a:endParaRPr lang="en-US" altLang="ko-KR" baseline="0" dirty="0" smtClean="0"/>
          </a:p>
          <a:p>
            <a:r>
              <a:rPr lang="en-US" altLang="ko-KR" baseline="0" dirty="0" smtClean="0"/>
              <a:t>HEAD~2 : </a:t>
            </a:r>
            <a:r>
              <a:rPr lang="ko-KR" altLang="en-US" baseline="0" dirty="0" smtClean="0"/>
              <a:t>이전의 이전 </a:t>
            </a:r>
            <a:r>
              <a:rPr lang="ko-KR" altLang="en-US" baseline="0" dirty="0" err="1" smtClean="0"/>
              <a:t>커밋</a:t>
            </a:r>
            <a:endParaRPr lang="en-US" altLang="ko-KR" baseline="0" dirty="0" smtClean="0"/>
          </a:p>
          <a:p>
            <a:endParaRPr lang="en-US" altLang="ko-KR" baseline="0" dirty="0" smtClean="0"/>
          </a:p>
          <a:p>
            <a:r>
              <a:rPr lang="en-US" altLang="ko-KR" baseline="0" dirty="0" err="1" smtClean="0"/>
              <a:t>HEAD^n</a:t>
            </a:r>
            <a:r>
              <a:rPr lang="en-US" altLang="ko-KR" baseline="0" dirty="0" smtClean="0"/>
              <a:t> : </a:t>
            </a:r>
            <a:r>
              <a:rPr lang="ko-KR" altLang="en-US" baseline="0" dirty="0" smtClean="0"/>
              <a:t>부모 중 </a:t>
            </a:r>
            <a:r>
              <a:rPr lang="en-US" altLang="ko-KR" baseline="0" dirty="0" smtClean="0"/>
              <a:t>n</a:t>
            </a:r>
            <a:r>
              <a:rPr lang="ko-KR" altLang="en-US" baseline="0" dirty="0" smtClean="0"/>
              <a:t>번째 </a:t>
            </a:r>
            <a:r>
              <a:rPr lang="ko-KR" altLang="en-US" baseline="0" dirty="0" err="1" smtClean="0"/>
              <a:t>커밋으로</a:t>
            </a:r>
            <a:r>
              <a:rPr lang="ko-KR" altLang="en-US" baseline="0" dirty="0" smtClean="0"/>
              <a:t> 이동</a:t>
            </a:r>
            <a:endParaRPr lang="en-US" altLang="ko-KR" baseline="0" dirty="0" smtClean="0"/>
          </a:p>
          <a:p>
            <a:r>
              <a:rPr lang="ko-KR" altLang="en-US" baseline="0" dirty="0" smtClean="0"/>
              <a:t>주로 병합 </a:t>
            </a:r>
            <a:r>
              <a:rPr lang="ko-KR" altLang="en-US" baseline="0" dirty="0" err="1" smtClean="0"/>
              <a:t>커밋에서</a:t>
            </a:r>
            <a:r>
              <a:rPr lang="ko-KR" altLang="en-US" baseline="0" dirty="0" smtClean="0"/>
              <a:t> 사용됨 </a:t>
            </a:r>
            <a:r>
              <a:rPr lang="en-US" altLang="ko-KR" baseline="0" dirty="0" smtClean="0"/>
              <a:t>(merge commit)</a:t>
            </a:r>
          </a:p>
          <a:p>
            <a:r>
              <a:rPr lang="en-US" altLang="ko-KR" baseline="0" dirty="0" smtClean="0"/>
              <a:t>HEAD^1 </a:t>
            </a:r>
            <a:r>
              <a:rPr lang="en-US" altLang="ko-KR" baseline="0" dirty="0" smtClean="0">
                <a:sym typeface="Wingdings" panose="05000000000000000000" pitchFamily="2" charset="2"/>
              </a:rPr>
              <a:t> </a:t>
            </a:r>
            <a:r>
              <a:rPr lang="ko-KR" altLang="en-US" baseline="0" dirty="0" smtClean="0">
                <a:sym typeface="Wingdings" panose="05000000000000000000" pitchFamily="2" charset="2"/>
              </a:rPr>
              <a:t>첫 번째 부모 </a:t>
            </a:r>
            <a:r>
              <a:rPr lang="en-US" altLang="ko-KR" baseline="0" dirty="0" smtClean="0">
                <a:sym typeface="Wingdings" panose="05000000000000000000" pitchFamily="2" charset="2"/>
              </a:rPr>
              <a:t>(main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브랜치</a:t>
            </a:r>
            <a:r>
              <a:rPr lang="en-US" altLang="ko-KR" baseline="0" dirty="0" smtClean="0">
                <a:sym typeface="Wingdings" panose="05000000000000000000" pitchFamily="2" charset="2"/>
              </a:rPr>
              <a:t>)</a:t>
            </a:r>
          </a:p>
          <a:p>
            <a:r>
              <a:rPr lang="en-US" altLang="ko-KR" baseline="0" dirty="0" smtClean="0">
                <a:sym typeface="Wingdings" panose="05000000000000000000" pitchFamily="2" charset="2"/>
              </a:rPr>
              <a:t>HEAD^2  </a:t>
            </a:r>
            <a:r>
              <a:rPr lang="ko-KR" altLang="en-US" baseline="0" dirty="0" smtClean="0">
                <a:sym typeface="Wingdings" panose="05000000000000000000" pitchFamily="2" charset="2"/>
              </a:rPr>
              <a:t>두 번째 부모 </a:t>
            </a:r>
            <a:r>
              <a:rPr lang="en-US" altLang="ko-KR" baseline="0" dirty="0" smtClean="0">
                <a:sym typeface="Wingdings" panose="05000000000000000000" pitchFamily="2" charset="2"/>
              </a:rPr>
              <a:t>(feature </a:t>
            </a:r>
            <a:r>
              <a:rPr lang="ko-KR" altLang="en-US" baseline="0" dirty="0" err="1" smtClean="0">
                <a:sym typeface="Wingdings" panose="05000000000000000000" pitchFamily="2" charset="2"/>
              </a:rPr>
              <a:t>브랜치</a:t>
            </a:r>
            <a:r>
              <a:rPr lang="en-US" altLang="ko-KR" baseline="0" dirty="0" smtClean="0">
                <a:sym typeface="Wingdings" panose="05000000000000000000" pitchFamily="2" charset="2"/>
              </a:rPr>
              <a:t>)</a:t>
            </a:r>
          </a:p>
          <a:p>
            <a:r>
              <a:rPr lang="ko-KR" altLang="en-US" dirty="0" smtClean="0"/>
              <a:t>병합 </a:t>
            </a:r>
            <a:r>
              <a:rPr lang="ko-KR" altLang="en-US" dirty="0" err="1" smtClean="0"/>
              <a:t>커밋에서</a:t>
            </a:r>
            <a:r>
              <a:rPr lang="ko-KR" altLang="en-US" dirty="0" smtClean="0"/>
              <a:t> 어떤 부모로 되돌아갈지를 지정하는 것이 </a:t>
            </a:r>
            <a:r>
              <a:rPr lang="en-US" altLang="ko-KR" dirty="0" err="1" smtClean="0"/>
              <a:t>HEAD^n</a:t>
            </a:r>
            <a:r>
              <a:rPr lang="ko-KR" altLang="en-US" dirty="0" smtClean="0"/>
              <a:t>입니다</a:t>
            </a:r>
            <a:r>
              <a:rPr lang="en-US" altLang="ko-KR" dirty="0" smtClean="0"/>
              <a:t>.</a:t>
            </a:r>
            <a:endParaRPr lang="en-US" altLang="ko-KR" baseline="0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668055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058258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revert </a:t>
            </a:r>
            <a:r>
              <a:rPr lang="ko-KR" altLang="en-US" dirty="0" smtClean="0"/>
              <a:t>명령어에서 </a:t>
            </a:r>
            <a:r>
              <a:rPr lang="ko-KR" altLang="en-US" b="1" dirty="0" smtClean="0"/>
              <a:t>되돌릴 </a:t>
            </a:r>
            <a:r>
              <a:rPr lang="ko-KR" altLang="en-US" b="1" dirty="0" err="1" smtClean="0"/>
              <a:t>커밋을</a:t>
            </a:r>
            <a:r>
              <a:rPr lang="ko-KR" altLang="en-US" b="1" dirty="0" smtClean="0"/>
              <a:t> 지정할 때는 </a:t>
            </a:r>
            <a:r>
              <a:rPr lang="en-US" altLang="ko-KR" b="1" dirty="0" smtClean="0"/>
              <a:t>"</a:t>
            </a:r>
            <a:r>
              <a:rPr lang="ko-KR" altLang="en-US" b="1" dirty="0" err="1" smtClean="0"/>
              <a:t>커밋</a:t>
            </a:r>
            <a:r>
              <a:rPr lang="ko-KR" altLang="en-US" b="1" dirty="0" smtClean="0"/>
              <a:t> 코드</a:t>
            </a:r>
            <a:r>
              <a:rPr lang="en-US" altLang="ko-KR" b="1" dirty="0" smtClean="0"/>
              <a:t>(hash)"</a:t>
            </a:r>
            <a:r>
              <a:rPr lang="ko-KR" altLang="en-US" b="1" dirty="0" smtClean="0"/>
              <a:t>를 입력해야 함</a:t>
            </a:r>
            <a:r>
              <a:rPr lang="en-US" altLang="ko-KR" b="1" dirty="0" smtClean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526619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70170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8D7CF-C036-3C4C-F653-043477EC4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C29DB8-474D-2ECD-D166-A2B9394AF3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558E14-1294-5C83-8998-EE7EF96010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3D4F2-A0AB-DA55-B91B-A5D4146122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6028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95962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E0A165-FF46-DC44-5675-6B8ED5FA8B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CF4F81C9-236A-B3A1-BC96-58B5AFDD99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02B6A47E-8ADE-C4CF-887C-D825AFDFF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log --</a:t>
            </a:r>
            <a:r>
              <a:rPr lang="en-US" altLang="ko-KR" dirty="0" err="1" smtClean="0"/>
              <a:t>oneline</a:t>
            </a:r>
            <a:endParaRPr lang="en-US" altLang="ko-KR" dirty="0" smtClean="0"/>
          </a:p>
          <a:p>
            <a:r>
              <a:rPr lang="en-US" altLang="ko-KR" dirty="0" err="1" smtClean="0"/>
              <a:t>git</a:t>
            </a:r>
            <a:r>
              <a:rPr lang="en-US" altLang="ko-KR" dirty="0" smtClean="0"/>
              <a:t> reset --hard 4c58666</a:t>
            </a:r>
          </a:p>
          <a:p>
            <a:r>
              <a:rPr lang="ko-KR" altLang="en-US" dirty="0" smtClean="0"/>
              <a:t>이 명령을 실행하면</a:t>
            </a:r>
            <a:r>
              <a:rPr lang="en-US" altLang="ko-KR" dirty="0" smtClean="0"/>
              <a:t>:</a:t>
            </a:r>
          </a:p>
          <a:p>
            <a:endParaRPr lang="en-US" altLang="ko-KR" dirty="0" smtClean="0"/>
          </a:p>
          <a:p>
            <a:r>
              <a:rPr lang="ko-KR" altLang="en-US" dirty="0" smtClean="0"/>
              <a:t>현재 </a:t>
            </a:r>
            <a:r>
              <a:rPr lang="ko-KR" altLang="en-US" dirty="0" err="1" smtClean="0"/>
              <a:t>브랜치</a:t>
            </a:r>
            <a:r>
              <a:rPr lang="en-US" altLang="ko-KR" dirty="0" smtClean="0"/>
              <a:t>(HEAD)</a:t>
            </a:r>
            <a:r>
              <a:rPr lang="ko-KR" altLang="en-US" dirty="0" smtClean="0"/>
              <a:t>가 </a:t>
            </a:r>
            <a:r>
              <a:rPr lang="en-US" altLang="ko-KR" dirty="0" smtClean="0"/>
              <a:t>c </a:t>
            </a:r>
            <a:r>
              <a:rPr lang="ko-KR" altLang="en-US" dirty="0" err="1" smtClean="0"/>
              <a:t>커밋으로</a:t>
            </a:r>
            <a:r>
              <a:rPr lang="ko-KR" altLang="en-US" dirty="0" smtClean="0"/>
              <a:t> 이동하고</a:t>
            </a:r>
          </a:p>
          <a:p>
            <a:endParaRPr lang="ko-KR" altLang="en-US" dirty="0" smtClean="0"/>
          </a:p>
          <a:p>
            <a:r>
              <a:rPr lang="ko-KR" altLang="en-US" dirty="0" smtClean="0"/>
              <a:t>그 이후에 있었던 </a:t>
            </a:r>
            <a:r>
              <a:rPr lang="en-US" altLang="ko-KR" dirty="0" smtClean="0"/>
              <a:t>revert </a:t>
            </a:r>
            <a:r>
              <a:rPr lang="ko-KR" altLang="en-US" dirty="0" err="1" smtClean="0"/>
              <a:t>커밋</a:t>
            </a:r>
            <a:r>
              <a:rPr lang="ko-KR" altLang="en-US" dirty="0" smtClean="0"/>
              <a:t> 두 개는 사라짐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534D0-4FAF-C6B3-10B5-9A3A8F8C57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36447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/>
              <a:t>test.txt</a:t>
            </a:r>
            <a:r>
              <a:rPr lang="ko-KR" altLang="en-US"/>
              <a:t>를 변경할 </a:t>
            </a:r>
            <a:r>
              <a:rPr lang="en-US" altLang="ko-KR"/>
              <a:t>test</a:t>
            </a:r>
            <a:r>
              <a:rPr lang="ko-KR" altLang="en-US"/>
              <a:t>브랜치</a:t>
            </a:r>
            <a:endParaRPr lang="en-US" altLang="ko-KR"/>
          </a:p>
          <a:p>
            <a:r>
              <a:rPr lang="en-US" altLang="ko-KR"/>
              <a:t>hello.txt</a:t>
            </a:r>
            <a:r>
              <a:rPr lang="ko-KR" altLang="en-US"/>
              <a:t>를 변경할 </a:t>
            </a:r>
            <a:r>
              <a:rPr lang="en-US" altLang="ko-KR"/>
              <a:t>hello</a:t>
            </a:r>
            <a:r>
              <a:rPr lang="ko-KR" altLang="en-US"/>
              <a:t>브랜치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1071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92329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25341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8730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29204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86252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89048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1859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4499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0089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58067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893249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0612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8153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00603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7971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2025-04-22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1586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BB560-7802-EC16-9EA1-588CF0DC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0E82-21E3-488C-BCDC-EB030ADC6AB3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9C63C6-3084-0440-9B2F-05EF0196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</a:t>
            </a:fld>
            <a:endParaRPr lang="ko-KR" altLang="en-US"/>
          </a:p>
        </p:txBody>
      </p:sp>
      <p:pic>
        <p:nvPicPr>
          <p:cNvPr id="1026" name="Picture 2" descr="Github]깃허브 기본 개념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69043"/>
            <a:ext cx="8908962" cy="5011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8841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04DDD48-C415-CCBF-848D-0E1C67A512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785" y="1985734"/>
            <a:ext cx="5383323" cy="344532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이해하기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AFFE3E-70A0-46D5-4B7E-3D4A5879C914}"/>
              </a:ext>
            </a:extLst>
          </p:cNvPr>
          <p:cNvSpPr/>
          <p:nvPr/>
        </p:nvSpPr>
        <p:spPr>
          <a:xfrm>
            <a:off x="728139" y="2209205"/>
            <a:ext cx="2119233" cy="30753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6B758A-BCA1-09F2-F813-5DBBAF48E2B6}"/>
              </a:ext>
            </a:extLst>
          </p:cNvPr>
          <p:cNvSpPr txBox="1"/>
          <p:nvPr/>
        </p:nvSpPr>
        <p:spPr>
          <a:xfrm>
            <a:off x="6214813" y="2126976"/>
            <a:ext cx="21034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브랜치 이동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98156F-D326-049D-D8ED-675EDC3B7F77}"/>
              </a:ext>
            </a:extLst>
          </p:cNvPr>
          <p:cNvSpPr txBox="1"/>
          <p:nvPr/>
        </p:nvSpPr>
        <p:spPr>
          <a:xfrm>
            <a:off x="6214813" y="3521689"/>
            <a:ext cx="3903633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브랜치를 원격저장소로 푸쉬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</a:t>
            </a:r>
          </a:p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commit</a:t>
            </a:r>
          </a:p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push </a:t>
            </a:r>
          </a:p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순서 외우고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입력하기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15A53F4-A6F5-22DD-72E2-AB5FD5B7C575}"/>
              </a:ext>
            </a:extLst>
          </p:cNvPr>
          <p:cNvSpPr/>
          <p:nvPr/>
        </p:nvSpPr>
        <p:spPr>
          <a:xfrm>
            <a:off x="5175151" y="2930228"/>
            <a:ext cx="959958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2D676-9A3A-25B1-A05C-80DF05F2ECD9}"/>
              </a:ext>
            </a:extLst>
          </p:cNvPr>
          <p:cNvSpPr txBox="1"/>
          <p:nvPr/>
        </p:nvSpPr>
        <p:spPr>
          <a:xfrm>
            <a:off x="751787" y="1325563"/>
            <a:ext cx="94564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폴더의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test.txt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파일에 내용을 추가하고 커밋 후 푸쉬하기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07E235-6F83-391D-6A6B-2C6929A22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10</a:t>
            </a:fld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A1E422E6-03CA-1B23-8206-F8B34E39095A}"/>
              </a:ext>
            </a:extLst>
          </p:cNvPr>
          <p:cNvCxnSpPr>
            <a:cxnSpLocks/>
          </p:cNvCxnSpPr>
          <p:nvPr/>
        </p:nvCxnSpPr>
        <p:spPr>
          <a:xfrm flipH="1">
            <a:off x="2988868" y="2327031"/>
            <a:ext cx="3146240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997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2FDE7ED1-F6CE-47E0-71FD-23ACC46A42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0193" y="1676046"/>
            <a:ext cx="5731559" cy="3339736"/>
          </a:xfrm>
          <a:prstGeom prst="rect">
            <a:avLst/>
          </a:prstGeom>
        </p:spPr>
      </p:pic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C5D00C38-2381-625A-8ED1-FF9320C42A1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066" y="1748923"/>
            <a:ext cx="5363484" cy="333973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이해하기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CC1426-714E-0A1A-FB0C-337CEE17CF9D}"/>
              </a:ext>
            </a:extLst>
          </p:cNvPr>
          <p:cNvSpPr/>
          <p:nvPr/>
        </p:nvSpPr>
        <p:spPr>
          <a:xfrm>
            <a:off x="6165963" y="3981205"/>
            <a:ext cx="1267572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D23688E-58AF-728E-48C0-1E9303C5F0E1}"/>
              </a:ext>
            </a:extLst>
          </p:cNvPr>
          <p:cNvSpPr txBox="1"/>
          <p:nvPr/>
        </p:nvSpPr>
        <p:spPr>
          <a:xfrm>
            <a:off x="2221093" y="5107142"/>
            <a:ext cx="16594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main 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80D749C-3253-A16B-2EB9-502ED7C6B86F}"/>
              </a:ext>
            </a:extLst>
          </p:cNvPr>
          <p:cNvSpPr txBox="1"/>
          <p:nvPr/>
        </p:nvSpPr>
        <p:spPr>
          <a:xfrm>
            <a:off x="8188393" y="5107142"/>
            <a:ext cx="15151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test 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</a:p>
        </p:txBody>
      </p:sp>
      <p:pic>
        <p:nvPicPr>
          <p:cNvPr id="17" name="그림 16">
            <a:extLst>
              <a:ext uri="{FF2B5EF4-FFF2-40B4-BE49-F238E27FC236}">
                <a16:creationId xmlns:a16="http://schemas.microsoft.com/office/drawing/2014/main" id="{5FCA60BF-A260-5F29-AC7C-4BF3DDA3AAB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2946" y="4545030"/>
            <a:ext cx="1755909" cy="314369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DB11423-BE8B-5942-69C6-1E9A2B4EC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11</a:t>
            </a:fld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DE9E572-B80F-5953-1C1C-5252368D7861}"/>
              </a:ext>
            </a:extLst>
          </p:cNvPr>
          <p:cNvSpPr/>
          <p:nvPr/>
        </p:nvSpPr>
        <p:spPr>
          <a:xfrm>
            <a:off x="9735288" y="4524411"/>
            <a:ext cx="2111092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09434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이동</a:t>
            </a:r>
          </a:p>
        </p:txBody>
      </p:sp>
      <p:sp>
        <p:nvSpPr>
          <p:cNvPr id="25" name="화살표: 위쪽 24">
            <a:extLst>
              <a:ext uri="{FF2B5EF4-FFF2-40B4-BE49-F238E27FC236}">
                <a16:creationId xmlns:a16="http://schemas.microsoft.com/office/drawing/2014/main" id="{FABDA88F-1F8E-BFBE-1A98-D9518A30CED9}"/>
              </a:ext>
            </a:extLst>
          </p:cNvPr>
          <p:cNvSpPr/>
          <p:nvPr/>
        </p:nvSpPr>
        <p:spPr>
          <a:xfrm rot="10800000">
            <a:off x="7741058" y="2887376"/>
            <a:ext cx="708100" cy="354330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EBFC61-9A3A-881B-6960-AE05E9DF53F8}"/>
              </a:ext>
            </a:extLst>
          </p:cNvPr>
          <p:cNvSpPr/>
          <p:nvPr/>
        </p:nvSpPr>
        <p:spPr>
          <a:xfrm>
            <a:off x="7454423" y="2406524"/>
            <a:ext cx="1281371" cy="484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80DD82A-673C-6B91-E6D1-A68E1220468F}"/>
              </a:ext>
            </a:extLst>
          </p:cNvPr>
          <p:cNvSpPr txBox="1"/>
          <p:nvPr/>
        </p:nvSpPr>
        <p:spPr>
          <a:xfrm>
            <a:off x="681697" y="1217986"/>
            <a:ext cx="1044709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브랜치를 이동시키면서 코드를 살펴볼 수 있는 이유는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[HEAD]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라는 특수한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포인터 때문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커밋을 가리킴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96F3118C-B118-7DE8-27E4-8C24FFB71679}"/>
              </a:ext>
            </a:extLst>
          </p:cNvPr>
          <p:cNvSpPr/>
          <p:nvPr/>
        </p:nvSpPr>
        <p:spPr>
          <a:xfrm rot="13500000">
            <a:off x="5239393" y="3865751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1" name="화살표: 오른쪽 30">
            <a:extLst>
              <a:ext uri="{FF2B5EF4-FFF2-40B4-BE49-F238E27FC236}">
                <a16:creationId xmlns:a16="http://schemas.microsoft.com/office/drawing/2014/main" id="{5BE38596-8FC9-EAD4-1C4B-32DB0C367D50}"/>
              </a:ext>
            </a:extLst>
          </p:cNvPr>
          <p:cNvSpPr/>
          <p:nvPr/>
        </p:nvSpPr>
        <p:spPr>
          <a:xfrm>
            <a:off x="2475780" y="4756927"/>
            <a:ext cx="7676404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4954C77D-7825-13C3-8D44-12F897F0560E}"/>
              </a:ext>
            </a:extLst>
          </p:cNvPr>
          <p:cNvSpPr/>
          <p:nvPr/>
        </p:nvSpPr>
        <p:spPr>
          <a:xfrm>
            <a:off x="2392022" y="4524097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C04DCEA6-D1E6-12D8-BAD3-08FFC5E0D42E}"/>
              </a:ext>
            </a:extLst>
          </p:cNvPr>
          <p:cNvSpPr/>
          <p:nvPr/>
        </p:nvSpPr>
        <p:spPr>
          <a:xfrm>
            <a:off x="4204173" y="4518334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4898BD0-EC0A-7E69-6F5A-9A268527140A}"/>
              </a:ext>
            </a:extLst>
          </p:cNvPr>
          <p:cNvSpPr txBox="1"/>
          <p:nvPr/>
        </p:nvSpPr>
        <p:spPr>
          <a:xfrm>
            <a:off x="1616249" y="4803976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endParaRPr lang="ko-KR" altLang="en-US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6E376FC9-4B69-088A-6534-539E17CD5792}"/>
              </a:ext>
            </a:extLst>
          </p:cNvPr>
          <p:cNvSpPr txBox="1"/>
          <p:nvPr/>
        </p:nvSpPr>
        <p:spPr>
          <a:xfrm>
            <a:off x="3369105" y="5749595"/>
            <a:ext cx="58897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로컬의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항상 최신의 커밋을 가리키고 있음</a:t>
            </a:r>
          </a:p>
        </p:txBody>
      </p:sp>
      <p:sp>
        <p:nvSpPr>
          <p:cNvPr id="5" name="화살표: 아래쪽 4">
            <a:extLst>
              <a:ext uri="{FF2B5EF4-FFF2-40B4-BE49-F238E27FC236}">
                <a16:creationId xmlns:a16="http://schemas.microsoft.com/office/drawing/2014/main" id="{2E42467C-80D8-A261-9BD1-7D73204F7614}"/>
              </a:ext>
            </a:extLst>
          </p:cNvPr>
          <p:cNvSpPr/>
          <p:nvPr/>
        </p:nvSpPr>
        <p:spPr>
          <a:xfrm rot="16200000">
            <a:off x="6951099" y="3267029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144F622E-A837-418D-BCD6-CB5062B6F10E}"/>
              </a:ext>
            </a:extLst>
          </p:cNvPr>
          <p:cNvSpPr/>
          <p:nvPr/>
        </p:nvSpPr>
        <p:spPr>
          <a:xfrm>
            <a:off x="5688839" y="3256564"/>
            <a:ext cx="951474" cy="9514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3BD8D9-62FC-09E0-8C0C-7755F7CA426F}"/>
              </a:ext>
            </a:extLst>
          </p:cNvPr>
          <p:cNvSpPr txBox="1"/>
          <p:nvPr/>
        </p:nvSpPr>
        <p:spPr>
          <a:xfrm>
            <a:off x="5437040" y="2991473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0C072682-82E9-7DE3-F06B-77C7F9F7B0BE}"/>
              </a:ext>
            </a:extLst>
          </p:cNvPr>
          <p:cNvSpPr/>
          <p:nvPr/>
        </p:nvSpPr>
        <p:spPr>
          <a:xfrm>
            <a:off x="7602538" y="3256564"/>
            <a:ext cx="951474" cy="9514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3-1</a:t>
            </a:r>
            <a:endParaRPr lang="ko-KR" altLang="en-US" sz="1400" b="1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1B3B1E75-5C2B-E5A5-4D56-499204875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2498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 descr="텍스트, 스크린샷, 소프트웨어이(가) 표시된 사진&#10;&#10;자동 생성된 설명">
            <a:extLst>
              <a:ext uri="{FF2B5EF4-FFF2-40B4-BE49-F238E27FC236}">
                <a16:creationId xmlns:a16="http://schemas.microsoft.com/office/drawing/2014/main" id="{6839CEF2-5D83-A910-A728-BB65F0599B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004" y="1325563"/>
            <a:ext cx="6275077" cy="461130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이동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466E57-97C8-4DEA-46B4-7BE3DCB53AAD}"/>
              </a:ext>
            </a:extLst>
          </p:cNvPr>
          <p:cNvSpPr/>
          <p:nvPr/>
        </p:nvSpPr>
        <p:spPr>
          <a:xfrm>
            <a:off x="4049950" y="1538658"/>
            <a:ext cx="2259738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AA21B64-13AA-D2E6-248A-62B8882798C6}"/>
              </a:ext>
            </a:extLst>
          </p:cNvPr>
          <p:cNvSpPr txBox="1"/>
          <p:nvPr/>
        </p:nvSpPr>
        <p:spPr>
          <a:xfrm>
            <a:off x="7070977" y="1395952"/>
            <a:ext cx="461055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브랜치를 생성하고 푸쉬하게 되면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로컬저장소의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최신 커밋을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가리킴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95A18D-4958-087F-7AA3-2AEA01847F2B}"/>
              </a:ext>
            </a:extLst>
          </p:cNvPr>
          <p:cNvSpPr txBox="1"/>
          <p:nvPr/>
        </p:nvSpPr>
        <p:spPr>
          <a:xfrm>
            <a:off x="7070977" y="3628721"/>
            <a:ext cx="52629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원격저장소의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origin/HEAD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기본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브랜치인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가리킴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새로운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브랜치를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푸쉬했다고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해서 자동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최신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커밋을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가리키지 않음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이는 새로운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브랜치는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원격저장소에 단지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추가되었을뿐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기본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브랜치에는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영향이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없기 때문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일치되게 하려면 병합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(merge)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하면됨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258A499-AE96-2888-7765-74AFD9F7AEFA}"/>
              </a:ext>
            </a:extLst>
          </p:cNvPr>
          <p:cNvSpPr/>
          <p:nvPr/>
        </p:nvSpPr>
        <p:spPr>
          <a:xfrm>
            <a:off x="4049950" y="3687980"/>
            <a:ext cx="287813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961CC4B-6E63-2918-8945-AC481CEB1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13</a:t>
            </a:fld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95A3937-C992-6F9C-34EE-1A487814F1DF}"/>
              </a:ext>
            </a:extLst>
          </p:cNvPr>
          <p:cNvCxnSpPr>
            <a:cxnSpLocks/>
          </p:cNvCxnSpPr>
          <p:nvPr/>
        </p:nvCxnSpPr>
        <p:spPr>
          <a:xfrm flipH="1">
            <a:off x="6309688" y="1705708"/>
            <a:ext cx="76128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132C5069-1039-5026-E3EE-BDC309450362}"/>
              </a:ext>
            </a:extLst>
          </p:cNvPr>
          <p:cNvCxnSpPr>
            <a:cxnSpLocks/>
          </p:cNvCxnSpPr>
          <p:nvPr/>
        </p:nvCxnSpPr>
        <p:spPr>
          <a:xfrm flipH="1">
            <a:off x="6928081" y="3839308"/>
            <a:ext cx="14289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6856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브랜치 병합하기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10896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브랜치을 왜 병합해</a:t>
            </a:r>
            <a:r>
              <a:rPr lang="en-US" altLang="ko-KR" sz="4800"/>
              <a:t>?(merge)</a:t>
            </a:r>
            <a:endParaRPr lang="ko-KR" altLang="en-US" sz="4800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 dirty="0"/>
              <a:t>작업 통합 </a:t>
            </a:r>
            <a:r>
              <a:rPr lang="en-US" altLang="ko-KR" dirty="0"/>
              <a:t>: </a:t>
            </a:r>
            <a:r>
              <a:rPr lang="ko-KR" altLang="en-US" dirty="0"/>
              <a:t>여러 분기된 </a:t>
            </a:r>
            <a:r>
              <a:rPr lang="ko-KR" altLang="en-US" dirty="0" err="1"/>
              <a:t>브랜치들을</a:t>
            </a:r>
            <a:r>
              <a:rPr lang="ko-KR" altLang="en-US" dirty="0"/>
              <a:t> 메인 </a:t>
            </a:r>
            <a:r>
              <a:rPr lang="ko-KR" altLang="en-US" dirty="0" err="1"/>
              <a:t>브랜치에</a:t>
            </a:r>
            <a:r>
              <a:rPr lang="ko-KR" altLang="en-US" dirty="0"/>
              <a:t> 통합하여 최종 결과물을 </a:t>
            </a:r>
            <a:r>
              <a:rPr lang="ko-KR" altLang="en-US" dirty="0" err="1"/>
              <a:t>만듬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기능 배포</a:t>
            </a:r>
            <a:r>
              <a:rPr lang="en-US" altLang="ko-KR" dirty="0"/>
              <a:t> : </a:t>
            </a:r>
            <a:r>
              <a:rPr lang="ko-KR" altLang="en-US" dirty="0"/>
              <a:t>새로 개발한 기능이나 수정사항을 프로젝트에 반영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코드 일관성</a:t>
            </a:r>
            <a:r>
              <a:rPr lang="en-US" altLang="ko-KR" dirty="0"/>
              <a:t> : </a:t>
            </a:r>
            <a:r>
              <a:rPr lang="ko-KR" altLang="en-US" dirty="0"/>
              <a:t>모든 개발자의 작업을 하나로 합쳐 코드를 </a:t>
            </a:r>
            <a:r>
              <a:rPr lang="ko-KR" altLang="en-US" dirty="0" err="1"/>
              <a:t>일관성있게</a:t>
            </a:r>
            <a:r>
              <a:rPr lang="ko-KR" altLang="en-US" dirty="0"/>
              <a:t> 유지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충돌 해결 </a:t>
            </a:r>
            <a:r>
              <a:rPr lang="en-US" altLang="ko-KR" dirty="0"/>
              <a:t>: </a:t>
            </a:r>
            <a:r>
              <a:rPr lang="ko-KR" altLang="en-US" dirty="0"/>
              <a:t>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발행한 코드 충돌을 해결하고 통합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버전 업데이트 </a:t>
            </a:r>
            <a:r>
              <a:rPr lang="en-US" altLang="ko-KR" dirty="0"/>
              <a:t>: </a:t>
            </a:r>
            <a:r>
              <a:rPr lang="ko-KR" altLang="en-US" dirty="0"/>
              <a:t>팀원들이 작업 한 부분을 모아 최종 결과물을 완성하고 프로젝트의 버전을 </a:t>
            </a:r>
            <a:r>
              <a:rPr lang="ko-KR" altLang="en-US" dirty="0" err="1"/>
              <a:t>최신상태로</a:t>
            </a:r>
            <a:r>
              <a:rPr lang="ko-KR" altLang="en-US" dirty="0"/>
              <a:t> 업데이트 하여 배포</a:t>
            </a:r>
            <a:endParaRPr lang="en-US" altLang="ko-KR" dirty="0"/>
          </a:p>
          <a:p>
            <a:pPr marL="342900" lvl="1" indent="-342900"/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C01B4E4-39E5-A884-BA30-98C7A88AB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4008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병합 명령어</a:t>
            </a:r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기준이 되는 브랜치로 이동 후</a:t>
            </a:r>
            <a:endParaRPr lang="en-US" altLang="ko-KR"/>
          </a:p>
          <a:p>
            <a:pPr marL="800100" lvl="2" indent="-342900"/>
            <a:r>
              <a:rPr lang="en-US" altLang="ko-KR"/>
              <a:t>ex) git checkout main(</a:t>
            </a:r>
            <a:r>
              <a:rPr lang="ko-KR" altLang="en-US"/>
              <a:t>메인에 합칠 경우</a:t>
            </a:r>
            <a:r>
              <a:rPr lang="en-US" altLang="ko-KR"/>
              <a:t>)</a:t>
            </a:r>
          </a:p>
          <a:p>
            <a:pPr marL="342900" lvl="1" indent="-342900"/>
            <a:r>
              <a:rPr lang="en-US" altLang="ko-KR">
                <a:solidFill>
                  <a:srgbClr val="FF0000"/>
                </a:solidFill>
              </a:rPr>
              <a:t>git merge </a:t>
            </a:r>
            <a:r>
              <a:rPr lang="ko-KR" altLang="en-US">
                <a:solidFill>
                  <a:srgbClr val="FF0000"/>
                </a:solidFill>
              </a:rPr>
              <a:t>합쳐질 브랜치명</a:t>
            </a:r>
            <a:endParaRPr lang="en-US" altLang="ko-KR">
              <a:solidFill>
                <a:srgbClr val="FF0000"/>
              </a:solidFill>
            </a:endParaRPr>
          </a:p>
          <a:p>
            <a:pPr marL="800100" lvl="2" indent="-342900"/>
            <a:r>
              <a:rPr lang="en-US" altLang="ko-KR"/>
              <a:t>ex) git merge test</a:t>
            </a:r>
          </a:p>
          <a:p>
            <a:pPr marL="342900" lvl="1" indent="-342900"/>
            <a:r>
              <a:rPr lang="en-US" altLang="ko-KR"/>
              <a:t>(merge </a:t>
            </a:r>
            <a:r>
              <a:rPr lang="ko-KR" altLang="en-US"/>
              <a:t>완료 후</a:t>
            </a:r>
            <a:r>
              <a:rPr lang="en-US" altLang="ko-KR"/>
              <a:t>) git push origin </a:t>
            </a:r>
            <a:r>
              <a:rPr lang="ko-KR" altLang="en-US"/>
              <a:t>기준 브랜치명</a:t>
            </a:r>
            <a:endParaRPr lang="en-US" altLang="ko-KR"/>
          </a:p>
          <a:p>
            <a:pPr marL="800100" lvl="2" indent="-342900"/>
            <a:r>
              <a:rPr lang="en-US" altLang="ko-KR"/>
              <a:t>ex) git push origin main</a:t>
            </a:r>
          </a:p>
          <a:p>
            <a:pPr marL="342900" lvl="1" indent="-342900"/>
            <a:endParaRPr lang="en-US" altLang="ko-KR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61A2F7C-2735-F721-6352-6ECC5D4DB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7056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병합</a:t>
            </a:r>
            <a:r>
              <a:rPr lang="en-US" altLang="ko-KR" sz="4800"/>
              <a:t>(merge) </a:t>
            </a:r>
            <a:r>
              <a:rPr lang="ko-KR" altLang="en-US" sz="4800"/>
              <a:t>이해하기</a:t>
            </a:r>
          </a:p>
        </p:txBody>
      </p:sp>
      <p:sp>
        <p:nvSpPr>
          <p:cNvPr id="12" name="오각형 11">
            <a:extLst>
              <a:ext uri="{FF2B5EF4-FFF2-40B4-BE49-F238E27FC236}">
                <a16:creationId xmlns:a16="http://schemas.microsoft.com/office/drawing/2014/main" id="{1164FF65-D5A1-508E-8824-C3E3FBF66B6D}"/>
              </a:ext>
            </a:extLst>
          </p:cNvPr>
          <p:cNvSpPr/>
          <p:nvPr/>
        </p:nvSpPr>
        <p:spPr>
          <a:xfrm>
            <a:off x="1126568" y="3124825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오각형 12">
            <a:extLst>
              <a:ext uri="{FF2B5EF4-FFF2-40B4-BE49-F238E27FC236}">
                <a16:creationId xmlns:a16="http://schemas.microsoft.com/office/drawing/2014/main" id="{DB434ACF-948B-7F03-D50D-9FCA82A379E3}"/>
              </a:ext>
            </a:extLst>
          </p:cNvPr>
          <p:cNvSpPr/>
          <p:nvPr/>
        </p:nvSpPr>
        <p:spPr>
          <a:xfrm>
            <a:off x="3519248" y="3124825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098F38-29B2-4BE2-39B6-D445906B3CC1}"/>
              </a:ext>
            </a:extLst>
          </p:cNvPr>
          <p:cNvSpPr txBox="1"/>
          <p:nvPr/>
        </p:nvSpPr>
        <p:spPr>
          <a:xfrm>
            <a:off x="2718049" y="3429000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B17B320-97CC-8453-E85B-2BA14B22A603}"/>
              </a:ext>
            </a:extLst>
          </p:cNvPr>
          <p:cNvSpPr/>
          <p:nvPr/>
        </p:nvSpPr>
        <p:spPr>
          <a:xfrm>
            <a:off x="943689" y="3429000"/>
            <a:ext cx="365125" cy="3651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79BAB11F-AB89-BBE6-5F13-5918320B6A70}"/>
              </a:ext>
            </a:extLst>
          </p:cNvPr>
          <p:cNvSpPr/>
          <p:nvPr/>
        </p:nvSpPr>
        <p:spPr>
          <a:xfrm>
            <a:off x="3930759" y="2942262"/>
            <a:ext cx="365125" cy="3651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3EA1BC5-4AA5-EDEB-A61A-56F1AF04889C}"/>
              </a:ext>
            </a:extLst>
          </p:cNvPr>
          <p:cNvSpPr txBox="1"/>
          <p:nvPr/>
        </p:nvSpPr>
        <p:spPr>
          <a:xfrm>
            <a:off x="5446599" y="3429000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오각형 19">
            <a:extLst>
              <a:ext uri="{FF2B5EF4-FFF2-40B4-BE49-F238E27FC236}">
                <a16:creationId xmlns:a16="http://schemas.microsoft.com/office/drawing/2014/main" id="{B6DBE9CB-3BDF-E9EA-CEFD-870D2DBA6AA1}"/>
              </a:ext>
            </a:extLst>
          </p:cNvPr>
          <p:cNvSpPr/>
          <p:nvPr/>
        </p:nvSpPr>
        <p:spPr>
          <a:xfrm>
            <a:off x="6588475" y="3124825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AA3B42E7-B3EF-1EB8-558F-C76E0141C275}"/>
              </a:ext>
            </a:extLst>
          </p:cNvPr>
          <p:cNvSpPr/>
          <p:nvPr/>
        </p:nvSpPr>
        <p:spPr>
          <a:xfrm>
            <a:off x="6405596" y="3429000"/>
            <a:ext cx="365125" cy="3651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945CF6F2-E065-7566-134A-8E31973AFA1D}"/>
              </a:ext>
            </a:extLst>
          </p:cNvPr>
          <p:cNvSpPr/>
          <p:nvPr/>
        </p:nvSpPr>
        <p:spPr>
          <a:xfrm>
            <a:off x="6999986" y="2948136"/>
            <a:ext cx="365125" cy="3651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E465E29-AAE0-7DDC-463A-77CE469771E9}"/>
              </a:ext>
            </a:extLst>
          </p:cNvPr>
          <p:cNvSpPr txBox="1"/>
          <p:nvPr/>
        </p:nvSpPr>
        <p:spPr>
          <a:xfrm>
            <a:off x="8412256" y="3459777"/>
            <a:ext cx="24288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3-way merge</a:t>
            </a:r>
            <a:endParaRPr lang="ko-KR" altLang="en-US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4" name="오각형 33">
            <a:extLst>
              <a:ext uri="{FF2B5EF4-FFF2-40B4-BE49-F238E27FC236}">
                <a16:creationId xmlns:a16="http://schemas.microsoft.com/office/drawing/2014/main" id="{D4FEE7D6-0568-7956-23D6-52895522C76B}"/>
              </a:ext>
            </a:extLst>
          </p:cNvPr>
          <p:cNvSpPr/>
          <p:nvPr/>
        </p:nvSpPr>
        <p:spPr>
          <a:xfrm>
            <a:off x="1126568" y="4886331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5" name="오각형 34">
            <a:extLst>
              <a:ext uri="{FF2B5EF4-FFF2-40B4-BE49-F238E27FC236}">
                <a16:creationId xmlns:a16="http://schemas.microsoft.com/office/drawing/2014/main" id="{0B9E154D-9C97-168C-F913-5E400C8634B5}"/>
              </a:ext>
            </a:extLst>
          </p:cNvPr>
          <p:cNvSpPr/>
          <p:nvPr/>
        </p:nvSpPr>
        <p:spPr>
          <a:xfrm>
            <a:off x="3519248" y="4886331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FDAD646-1D1C-1361-2980-9B249FE725D8}"/>
              </a:ext>
            </a:extLst>
          </p:cNvPr>
          <p:cNvSpPr txBox="1"/>
          <p:nvPr/>
        </p:nvSpPr>
        <p:spPr>
          <a:xfrm>
            <a:off x="2718049" y="5190506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515B0DA7-D71A-526A-2062-C9044A681398}"/>
              </a:ext>
            </a:extLst>
          </p:cNvPr>
          <p:cNvSpPr/>
          <p:nvPr/>
        </p:nvSpPr>
        <p:spPr>
          <a:xfrm>
            <a:off x="3930759" y="4703768"/>
            <a:ext cx="365125" cy="365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4848381-DDF0-17DA-2958-EEBACFE41DFF}"/>
              </a:ext>
            </a:extLst>
          </p:cNvPr>
          <p:cNvSpPr txBox="1"/>
          <p:nvPr/>
        </p:nvSpPr>
        <p:spPr>
          <a:xfrm>
            <a:off x="5446599" y="5190506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9" name="오각형 38">
            <a:extLst>
              <a:ext uri="{FF2B5EF4-FFF2-40B4-BE49-F238E27FC236}">
                <a16:creationId xmlns:a16="http://schemas.microsoft.com/office/drawing/2014/main" id="{317F9918-F764-2B82-3D2B-D9AA952C379A}"/>
              </a:ext>
            </a:extLst>
          </p:cNvPr>
          <p:cNvSpPr/>
          <p:nvPr/>
        </p:nvSpPr>
        <p:spPr>
          <a:xfrm>
            <a:off x="6588475" y="4886331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5DC05C1-ED20-D205-6474-A0F0D657A8BF}"/>
              </a:ext>
            </a:extLst>
          </p:cNvPr>
          <p:cNvSpPr txBox="1"/>
          <p:nvPr/>
        </p:nvSpPr>
        <p:spPr>
          <a:xfrm>
            <a:off x="8412256" y="5221283"/>
            <a:ext cx="2231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conflict(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충돌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C41AABD5-5D32-918E-A58C-BB661F93A8E8}"/>
              </a:ext>
            </a:extLst>
          </p:cNvPr>
          <p:cNvSpPr/>
          <p:nvPr/>
        </p:nvSpPr>
        <p:spPr>
          <a:xfrm>
            <a:off x="1538079" y="4700608"/>
            <a:ext cx="365125" cy="365125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B47D002-19EA-5656-CBBA-CF7350E74471}"/>
              </a:ext>
            </a:extLst>
          </p:cNvPr>
          <p:cNvSpPr txBox="1"/>
          <p:nvPr/>
        </p:nvSpPr>
        <p:spPr>
          <a:xfrm>
            <a:off x="6983616" y="4621560"/>
            <a:ext cx="4106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4" name="오각형 43">
            <a:extLst>
              <a:ext uri="{FF2B5EF4-FFF2-40B4-BE49-F238E27FC236}">
                <a16:creationId xmlns:a16="http://schemas.microsoft.com/office/drawing/2014/main" id="{E7EA8241-C8F5-9D7A-923D-11CADC3C77C2}"/>
              </a:ext>
            </a:extLst>
          </p:cNvPr>
          <p:cNvSpPr/>
          <p:nvPr/>
        </p:nvSpPr>
        <p:spPr>
          <a:xfrm>
            <a:off x="1126568" y="1448586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5" name="오각형 44">
            <a:extLst>
              <a:ext uri="{FF2B5EF4-FFF2-40B4-BE49-F238E27FC236}">
                <a16:creationId xmlns:a16="http://schemas.microsoft.com/office/drawing/2014/main" id="{719C7E4F-AE33-331C-D334-73E3485A073D}"/>
              </a:ext>
            </a:extLst>
          </p:cNvPr>
          <p:cNvSpPr/>
          <p:nvPr/>
        </p:nvSpPr>
        <p:spPr>
          <a:xfrm>
            <a:off x="3519248" y="1448586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D0A75C8-28C0-2B99-BBAA-A7DCEB2FEDCB}"/>
              </a:ext>
            </a:extLst>
          </p:cNvPr>
          <p:cNvSpPr txBox="1"/>
          <p:nvPr/>
        </p:nvSpPr>
        <p:spPr>
          <a:xfrm>
            <a:off x="2718049" y="1752761"/>
            <a:ext cx="3978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+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7" name="타원 46">
            <a:extLst>
              <a:ext uri="{FF2B5EF4-FFF2-40B4-BE49-F238E27FC236}">
                <a16:creationId xmlns:a16="http://schemas.microsoft.com/office/drawing/2014/main" id="{78000CA3-A6EA-2F93-292B-9FCDC6B80BCC}"/>
              </a:ext>
            </a:extLst>
          </p:cNvPr>
          <p:cNvSpPr/>
          <p:nvPr/>
        </p:nvSpPr>
        <p:spPr>
          <a:xfrm>
            <a:off x="3930759" y="1266023"/>
            <a:ext cx="365125" cy="365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5E6334FE-AA75-C2B5-857B-1743ABD861BF}"/>
              </a:ext>
            </a:extLst>
          </p:cNvPr>
          <p:cNvSpPr txBox="1"/>
          <p:nvPr/>
        </p:nvSpPr>
        <p:spPr>
          <a:xfrm>
            <a:off x="5446599" y="1752761"/>
            <a:ext cx="4026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</a:t>
            </a:r>
            <a:endParaRPr lang="ko-KR" altLang="en-US" sz="28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9" name="오각형 48">
            <a:extLst>
              <a:ext uri="{FF2B5EF4-FFF2-40B4-BE49-F238E27FC236}">
                <a16:creationId xmlns:a16="http://schemas.microsoft.com/office/drawing/2014/main" id="{8F5C9867-695D-AE71-9C27-0079E637754E}"/>
              </a:ext>
            </a:extLst>
          </p:cNvPr>
          <p:cNvSpPr/>
          <p:nvPr/>
        </p:nvSpPr>
        <p:spPr>
          <a:xfrm>
            <a:off x="6588475" y="1448586"/>
            <a:ext cx="1188149" cy="1131570"/>
          </a:xfrm>
          <a:prstGeom prst="pent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9FBB299C-E30B-D9BA-730D-A164CF46F19D}"/>
              </a:ext>
            </a:extLst>
          </p:cNvPr>
          <p:cNvSpPr/>
          <p:nvPr/>
        </p:nvSpPr>
        <p:spPr>
          <a:xfrm>
            <a:off x="6999986" y="1271897"/>
            <a:ext cx="365125" cy="365125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06DC4C7-3880-84AF-3542-2D9A5D374679}"/>
              </a:ext>
            </a:extLst>
          </p:cNvPr>
          <p:cNvSpPr txBox="1"/>
          <p:nvPr/>
        </p:nvSpPr>
        <p:spPr>
          <a:xfrm>
            <a:off x="8412256" y="1783538"/>
            <a:ext cx="23551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fast-forward</a:t>
            </a:r>
            <a:endParaRPr lang="ko-KR" altLang="en-US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AEEE4C4-2BCD-7824-28E5-A9F5B8464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0124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fast-forward</a:t>
            </a:r>
            <a:endParaRPr lang="ko-KR" altLang="en-US" sz="48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A9ACDF-BE95-13DD-7862-9F99DC98CB64}"/>
              </a:ext>
            </a:extLst>
          </p:cNvPr>
          <p:cNvSpPr txBox="1"/>
          <p:nvPr/>
        </p:nvSpPr>
        <p:spPr>
          <a:xfrm>
            <a:off x="681697" y="1217986"/>
            <a:ext cx="9496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브랜치에서 분기한 브랜치가 기존커밋에 영향이 없는상태에서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다시 메인으로 병합할때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225F3E-9580-F813-8CBD-423170CD51BE}"/>
              </a:ext>
            </a:extLst>
          </p:cNvPr>
          <p:cNvSpPr txBox="1"/>
          <p:nvPr/>
        </p:nvSpPr>
        <p:spPr>
          <a:xfrm>
            <a:off x="690028" y="5079728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후 상황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9740C3AC-0145-75E7-53F5-FC3C63AF5C58}"/>
              </a:ext>
            </a:extLst>
          </p:cNvPr>
          <p:cNvSpPr/>
          <p:nvPr/>
        </p:nvSpPr>
        <p:spPr>
          <a:xfrm rot="14400000">
            <a:off x="4020500" y="2593048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화살표: 오른쪽 19">
            <a:extLst>
              <a:ext uri="{FF2B5EF4-FFF2-40B4-BE49-F238E27FC236}">
                <a16:creationId xmlns:a16="http://schemas.microsoft.com/office/drawing/2014/main" id="{3E758CB0-78A9-6454-0BED-057712AB7E0C}"/>
              </a:ext>
            </a:extLst>
          </p:cNvPr>
          <p:cNvSpPr/>
          <p:nvPr/>
        </p:nvSpPr>
        <p:spPr>
          <a:xfrm>
            <a:off x="2988868" y="3424290"/>
            <a:ext cx="7302583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6DB897A-EAE9-9D42-E1FA-30515C650636}"/>
              </a:ext>
            </a:extLst>
          </p:cNvPr>
          <p:cNvSpPr/>
          <p:nvPr/>
        </p:nvSpPr>
        <p:spPr>
          <a:xfrm>
            <a:off x="2833593" y="3185697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447D1B4-DDF2-95A6-C8AF-04083D587226}"/>
              </a:ext>
            </a:extLst>
          </p:cNvPr>
          <p:cNvSpPr txBox="1"/>
          <p:nvPr/>
        </p:nvSpPr>
        <p:spPr>
          <a:xfrm>
            <a:off x="2034544" y="3476768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endParaRPr lang="ko-KR" altLang="en-US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3" name="화살표: 아래쪽 22">
            <a:extLst>
              <a:ext uri="{FF2B5EF4-FFF2-40B4-BE49-F238E27FC236}">
                <a16:creationId xmlns:a16="http://schemas.microsoft.com/office/drawing/2014/main" id="{3D0DEC18-D4B1-02BA-223B-50039C25C8DF}"/>
              </a:ext>
            </a:extLst>
          </p:cNvPr>
          <p:cNvSpPr/>
          <p:nvPr/>
        </p:nvSpPr>
        <p:spPr>
          <a:xfrm rot="16200000">
            <a:off x="5901561" y="2307930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A6130C87-101C-4158-FACB-B2B7A1FC8274}"/>
              </a:ext>
            </a:extLst>
          </p:cNvPr>
          <p:cNvSpPr/>
          <p:nvPr/>
        </p:nvSpPr>
        <p:spPr>
          <a:xfrm>
            <a:off x="4639301" y="2297465"/>
            <a:ext cx="951474" cy="9514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0FBC867-033B-5733-6213-BF72AA21F2E4}"/>
              </a:ext>
            </a:extLst>
          </p:cNvPr>
          <p:cNvSpPr txBox="1"/>
          <p:nvPr/>
        </p:nvSpPr>
        <p:spPr>
          <a:xfrm>
            <a:off x="7525040" y="2613824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06726C4C-0002-7556-6FA5-CCAF3B3218B3}"/>
              </a:ext>
            </a:extLst>
          </p:cNvPr>
          <p:cNvSpPr/>
          <p:nvPr/>
        </p:nvSpPr>
        <p:spPr>
          <a:xfrm>
            <a:off x="6553000" y="2297465"/>
            <a:ext cx="951474" cy="9514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3-1</a:t>
            </a:r>
            <a:endParaRPr lang="ko-KR" altLang="en-US" sz="1400" b="1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0E74881-7072-4894-8154-EE0E8C0D07C9}"/>
              </a:ext>
            </a:extLst>
          </p:cNvPr>
          <p:cNvSpPr txBox="1"/>
          <p:nvPr/>
        </p:nvSpPr>
        <p:spPr>
          <a:xfrm>
            <a:off x="690028" y="2851919"/>
            <a:ext cx="19848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전 상황</a:t>
            </a:r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49495999-1DEF-900D-E9FA-BF0072F44089}"/>
              </a:ext>
            </a:extLst>
          </p:cNvPr>
          <p:cNvSpPr/>
          <p:nvPr/>
        </p:nvSpPr>
        <p:spPr>
          <a:xfrm rot="14400000">
            <a:off x="4020500" y="4823947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56D8274B-1901-EC03-9A4E-A15D74861DCD}"/>
              </a:ext>
            </a:extLst>
          </p:cNvPr>
          <p:cNvSpPr/>
          <p:nvPr/>
        </p:nvSpPr>
        <p:spPr>
          <a:xfrm>
            <a:off x="2833593" y="5416596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89BB7B-0F1F-B05B-6CE8-477029A0858E}"/>
              </a:ext>
            </a:extLst>
          </p:cNvPr>
          <p:cNvSpPr txBox="1"/>
          <p:nvPr/>
        </p:nvSpPr>
        <p:spPr>
          <a:xfrm>
            <a:off x="2034544" y="5707667"/>
            <a:ext cx="8018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endParaRPr lang="ko-KR" altLang="en-US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DC40A359-60C6-3AFC-C503-29187CA94386}"/>
              </a:ext>
            </a:extLst>
          </p:cNvPr>
          <p:cNvSpPr/>
          <p:nvPr/>
        </p:nvSpPr>
        <p:spPr>
          <a:xfrm rot="16200000">
            <a:off x="5901561" y="4538829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3CF9E61A-0478-591D-06CD-667D2A3106F3}"/>
              </a:ext>
            </a:extLst>
          </p:cNvPr>
          <p:cNvSpPr/>
          <p:nvPr/>
        </p:nvSpPr>
        <p:spPr>
          <a:xfrm>
            <a:off x="4639301" y="4528364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81F08E6-ED17-BF25-B472-B580BEC803C0}"/>
              </a:ext>
            </a:extLst>
          </p:cNvPr>
          <p:cNvSpPr txBox="1"/>
          <p:nvPr/>
        </p:nvSpPr>
        <p:spPr>
          <a:xfrm>
            <a:off x="7525040" y="4844723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B34901A3-DD68-02CA-E068-FF9875643D33}"/>
              </a:ext>
            </a:extLst>
          </p:cNvPr>
          <p:cNvSpPr/>
          <p:nvPr/>
        </p:nvSpPr>
        <p:spPr>
          <a:xfrm>
            <a:off x="6553000" y="4528364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3-1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831904-8CDB-26A1-92D8-9567C44FD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52248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fast-forward</a:t>
            </a:r>
            <a:endParaRPr lang="ko-KR" altLang="en-US" sz="48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9DA5586-EC2E-31AC-04C7-64B8EB424CE8}"/>
              </a:ext>
            </a:extLst>
          </p:cNvPr>
          <p:cNvSpPr txBox="1"/>
          <p:nvPr/>
        </p:nvSpPr>
        <p:spPr>
          <a:xfrm>
            <a:off x="758090" y="4631610"/>
            <a:ext cx="4286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명령어 입력 후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성공하면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fast-forward merge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라고 알려줌</a:t>
            </a:r>
          </a:p>
        </p:txBody>
      </p:sp>
      <p:pic>
        <p:nvPicPr>
          <p:cNvPr id="5" name="그림 4" descr="텍스트, 스크린샷, 폰트, 소프트웨어이(가) 표시된 사진&#10;&#10;자동 생성된 설명">
            <a:extLst>
              <a:ext uri="{FF2B5EF4-FFF2-40B4-BE49-F238E27FC236}">
                <a16:creationId xmlns:a16="http://schemas.microsoft.com/office/drawing/2014/main" id="{D45DD89C-1417-0AC6-00AD-33FFAFA15F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090" y="1572743"/>
            <a:ext cx="4930445" cy="281168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0316A695-8A62-E69B-9021-89CD4C0F1D71}"/>
              </a:ext>
            </a:extLst>
          </p:cNvPr>
          <p:cNvSpPr/>
          <p:nvPr/>
        </p:nvSpPr>
        <p:spPr>
          <a:xfrm>
            <a:off x="758091" y="3094892"/>
            <a:ext cx="1293447" cy="33410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83738E-F5B3-FB48-F464-67B09582BDA4}"/>
              </a:ext>
            </a:extLst>
          </p:cNvPr>
          <p:cNvSpPr txBox="1"/>
          <p:nvPr/>
        </p:nvSpPr>
        <p:spPr>
          <a:xfrm>
            <a:off x="6096000" y="2143288"/>
            <a:ext cx="32399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push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원격저장소에 반영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B231C6A9-7574-5129-95E2-789FE647BA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1231" y="1572743"/>
            <a:ext cx="5042503" cy="497343"/>
          </a:xfrm>
          <a:prstGeom prst="rect">
            <a:avLst/>
          </a:prstGeom>
        </p:spPr>
      </p:pic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36E88874-7B8C-7912-1FB9-DEDCDD295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19</a:t>
            </a:fld>
            <a:endParaRPr lang="ko-KR" altLang="en-US"/>
          </a:p>
        </p:txBody>
      </p:sp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A07E0F5-AF02-B76D-1EE5-CA7B94C343EE}"/>
              </a:ext>
            </a:extLst>
          </p:cNvPr>
          <p:cNvCxnSpPr>
            <a:cxnSpLocks/>
          </p:cNvCxnSpPr>
          <p:nvPr/>
        </p:nvCxnSpPr>
        <p:spPr>
          <a:xfrm flipV="1">
            <a:off x="869815" y="3429000"/>
            <a:ext cx="0" cy="120261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004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브랜치 이해하기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43878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그림 12" descr="텍스트, 스크린샷, 소프트웨어, 폰트이(가) 표시된 사진&#10;&#10;자동 생성된 설명">
            <a:extLst>
              <a:ext uri="{FF2B5EF4-FFF2-40B4-BE49-F238E27FC236}">
                <a16:creationId xmlns:a16="http://schemas.microsoft.com/office/drawing/2014/main" id="{BA5F67F6-BACB-2E8E-B641-2344114784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682" y="1173164"/>
            <a:ext cx="8261585" cy="491111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fast-forward</a:t>
            </a:r>
            <a:endParaRPr lang="ko-KR" altLang="en-US" sz="480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A1D7925-01C1-E80E-6666-AE71FB2AE631}"/>
              </a:ext>
            </a:extLst>
          </p:cNvPr>
          <p:cNvSpPr/>
          <p:nvPr/>
        </p:nvSpPr>
        <p:spPr>
          <a:xfrm>
            <a:off x="4321102" y="1437150"/>
            <a:ext cx="456051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19A5DB8-FAA7-297B-BC07-CEC0ED2BBE05}"/>
              </a:ext>
            </a:extLst>
          </p:cNvPr>
          <p:cNvSpPr txBox="1"/>
          <p:nvPr/>
        </p:nvSpPr>
        <p:spPr>
          <a:xfrm>
            <a:off x="9023875" y="1437150"/>
            <a:ext cx="274319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병합완료 후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origin/HEAD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최신 커밋을 가리키는 것을 확인 할 수 있음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이전 그림에서 커밋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3-1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55F359D-A451-ADC2-856F-7EAA0336B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20</a:t>
            </a:fld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5DE392E5-4BBC-6305-B488-7CEE9FB20B5A}"/>
              </a:ext>
            </a:extLst>
          </p:cNvPr>
          <p:cNvCxnSpPr>
            <a:cxnSpLocks/>
          </p:cNvCxnSpPr>
          <p:nvPr/>
        </p:nvCxnSpPr>
        <p:spPr>
          <a:xfrm flipH="1">
            <a:off x="8881613" y="1588477"/>
            <a:ext cx="142262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55181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42ADA007-850A-2D55-702A-F0F93C8497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93" y="4292370"/>
            <a:ext cx="6027574" cy="1182257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merge </a:t>
            </a:r>
            <a:r>
              <a:rPr lang="ko-KR" altLang="en-US" sz="4800"/>
              <a:t>완료하기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378C71-92CE-6AEA-3376-B416552CC067}"/>
              </a:ext>
            </a:extLst>
          </p:cNvPr>
          <p:cNvSpPr txBox="1"/>
          <p:nvPr/>
        </p:nvSpPr>
        <p:spPr>
          <a:xfrm>
            <a:off x="5806394" y="2051642"/>
            <a:ext cx="2896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 브랜치 삭제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8C1AADC-A500-3624-93E9-7B6CBDB8F550}"/>
              </a:ext>
            </a:extLst>
          </p:cNvPr>
          <p:cNvSpPr txBox="1"/>
          <p:nvPr/>
        </p:nvSpPr>
        <p:spPr>
          <a:xfrm>
            <a:off x="5790425" y="3037519"/>
            <a:ext cx="289694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로컬저장소 브랜치 삭제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06F465B-ED1F-8CA7-2A83-4310EFE9BC10}"/>
              </a:ext>
            </a:extLst>
          </p:cNvPr>
          <p:cNvSpPr txBox="1"/>
          <p:nvPr/>
        </p:nvSpPr>
        <p:spPr>
          <a:xfrm>
            <a:off x="811010" y="1325563"/>
            <a:ext cx="46442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완료 한 브랜치는 삭제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CDBA14A-4445-FFF7-BB4E-B5F7A198B1BD}"/>
              </a:ext>
            </a:extLst>
          </p:cNvPr>
          <p:cNvSpPr txBox="1"/>
          <p:nvPr/>
        </p:nvSpPr>
        <p:spPr>
          <a:xfrm>
            <a:off x="7505931" y="4508352"/>
            <a:ext cx="16065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log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확인</a:t>
            </a:r>
          </a:p>
        </p:txBody>
      </p:sp>
      <p:pic>
        <p:nvPicPr>
          <p:cNvPr id="9" name="그림 8" descr="텍스트, 폰트, 스크린샷, 번호이(가) 표시된 사진&#10;&#10;자동 생성된 설명">
            <a:extLst>
              <a:ext uri="{FF2B5EF4-FFF2-40B4-BE49-F238E27FC236}">
                <a16:creationId xmlns:a16="http://schemas.microsoft.com/office/drawing/2014/main" id="{CD998498-CECF-FD32-81F5-7617E78718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94" y="1883364"/>
            <a:ext cx="4628100" cy="889740"/>
          </a:xfrm>
          <a:prstGeom prst="rect">
            <a:avLst/>
          </a:prstGeom>
        </p:spPr>
      </p:pic>
      <p:pic>
        <p:nvPicPr>
          <p:cNvPr id="11" name="그림 10" descr="텍스트, 폰트, 스크린샷이(가) 표시된 사진&#10;&#10;자동 생성된 설명">
            <a:extLst>
              <a:ext uri="{FF2B5EF4-FFF2-40B4-BE49-F238E27FC236}">
                <a16:creationId xmlns:a16="http://schemas.microsoft.com/office/drawing/2014/main" id="{68D23C2D-EDD5-BAFB-A681-5554094041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294" y="2856860"/>
            <a:ext cx="4628101" cy="66481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744F0A54-458D-9EFF-E8A1-8D4D8A007797}"/>
              </a:ext>
            </a:extLst>
          </p:cNvPr>
          <p:cNvSpPr/>
          <p:nvPr/>
        </p:nvSpPr>
        <p:spPr>
          <a:xfrm>
            <a:off x="4391441" y="4508352"/>
            <a:ext cx="2797968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AE61CC9-4A89-2B0E-A1B1-6A169E0274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21</a:t>
            </a:fld>
            <a:endParaRPr lang="ko-KR" altLang="en-US"/>
          </a:p>
        </p:txBody>
      </p:sp>
      <p:cxnSp>
        <p:nvCxnSpPr>
          <p:cNvPr id="3" name="직선 화살표 연결선 2">
            <a:extLst>
              <a:ext uri="{FF2B5EF4-FFF2-40B4-BE49-F238E27FC236}">
                <a16:creationId xmlns:a16="http://schemas.microsoft.com/office/drawing/2014/main" id="{3D69CBC3-F0A4-9E8D-DE95-A580881C6CC4}"/>
              </a:ext>
            </a:extLst>
          </p:cNvPr>
          <p:cNvCxnSpPr>
            <a:cxnSpLocks/>
          </p:cNvCxnSpPr>
          <p:nvPr/>
        </p:nvCxnSpPr>
        <p:spPr>
          <a:xfrm flipH="1">
            <a:off x="3716215" y="2174631"/>
            <a:ext cx="20784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D70D9EB1-4E83-4E32-E019-5F42BF002796}"/>
              </a:ext>
            </a:extLst>
          </p:cNvPr>
          <p:cNvCxnSpPr>
            <a:cxnSpLocks/>
          </p:cNvCxnSpPr>
          <p:nvPr/>
        </p:nvCxnSpPr>
        <p:spPr>
          <a:xfrm flipH="1">
            <a:off x="3176954" y="3171093"/>
            <a:ext cx="2617717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2BB0C38C-69D4-5ACB-2259-281E8287CC05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7183292" y="4708407"/>
            <a:ext cx="322639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597889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3FACA87-8F5E-1A04-DCF0-B17137AF027B}"/>
              </a:ext>
            </a:extLst>
          </p:cNvPr>
          <p:cNvSpPr/>
          <p:nvPr/>
        </p:nvSpPr>
        <p:spPr>
          <a:xfrm rot="16200000">
            <a:off x="5272169" y="2183054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AEA48797-76BE-14EA-9E51-E5AA78F0FE61}"/>
              </a:ext>
            </a:extLst>
          </p:cNvPr>
          <p:cNvSpPr/>
          <p:nvPr/>
        </p:nvSpPr>
        <p:spPr>
          <a:xfrm rot="18900000">
            <a:off x="3526043" y="3982273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B28726B5-2C60-6B09-94DC-F08F0606CD34}"/>
              </a:ext>
            </a:extLst>
          </p:cNvPr>
          <p:cNvSpPr/>
          <p:nvPr/>
        </p:nvSpPr>
        <p:spPr>
          <a:xfrm rot="13500000">
            <a:off x="3529068" y="2730236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3-way</a:t>
            </a:r>
            <a:r>
              <a:rPr lang="ko-KR" altLang="en-US" sz="4800"/>
              <a:t> </a:t>
            </a:r>
            <a:r>
              <a:rPr lang="en-US" altLang="ko-KR" sz="4800"/>
              <a:t>merge</a:t>
            </a:r>
            <a:endParaRPr lang="ko-KR" altLang="en-US" sz="480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C16D3BF-0C30-17EB-4C2E-505F8981037D}"/>
              </a:ext>
            </a:extLst>
          </p:cNvPr>
          <p:cNvSpPr/>
          <p:nvPr/>
        </p:nvSpPr>
        <p:spPr>
          <a:xfrm>
            <a:off x="765455" y="3621412"/>
            <a:ext cx="1759223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60CE36E-3EAC-6DAD-83C8-16709E1032A6}"/>
              </a:ext>
            </a:extLst>
          </p:cNvPr>
          <p:cNvSpPr/>
          <p:nvPr/>
        </p:nvSpPr>
        <p:spPr>
          <a:xfrm>
            <a:off x="681697" y="3388582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7882051-94F5-AB92-49A2-369E2A36F78F}"/>
              </a:ext>
            </a:extLst>
          </p:cNvPr>
          <p:cNvSpPr/>
          <p:nvPr/>
        </p:nvSpPr>
        <p:spPr>
          <a:xfrm>
            <a:off x="2524678" y="3388582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7CD262-94C6-4939-6DC8-305C53DA7E57}"/>
              </a:ext>
            </a:extLst>
          </p:cNvPr>
          <p:cNvSpPr/>
          <p:nvPr/>
        </p:nvSpPr>
        <p:spPr>
          <a:xfrm>
            <a:off x="4009909" y="2172589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504BAE-8579-085C-7276-6AE7F1C0229A}"/>
              </a:ext>
            </a:extLst>
          </p:cNvPr>
          <p:cNvSpPr txBox="1"/>
          <p:nvPr/>
        </p:nvSpPr>
        <p:spPr>
          <a:xfrm>
            <a:off x="6915890" y="2383260"/>
            <a:ext cx="309251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브랜치는 병합 후 삭제됨</a:t>
            </a:r>
            <a:endParaRPr lang="en-US" altLang="ko-KR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이제 이 분기가 </a:t>
            </a:r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B09821-385B-0584-993C-EC0D75292357}"/>
              </a:ext>
            </a:extLst>
          </p:cNvPr>
          <p:cNvSpPr/>
          <p:nvPr/>
        </p:nvSpPr>
        <p:spPr>
          <a:xfrm>
            <a:off x="4029987" y="4645578"/>
            <a:ext cx="951474" cy="9514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DA49F59-DB02-7E6F-5025-D4BA24221CB3}"/>
              </a:ext>
            </a:extLst>
          </p:cNvPr>
          <p:cNvSpPr/>
          <p:nvPr/>
        </p:nvSpPr>
        <p:spPr>
          <a:xfrm>
            <a:off x="5923608" y="2172589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3-1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8C9A5-5D58-422D-D181-F6D23168875F}"/>
              </a:ext>
            </a:extLst>
          </p:cNvPr>
          <p:cNvSpPr txBox="1"/>
          <p:nvPr/>
        </p:nvSpPr>
        <p:spPr>
          <a:xfrm>
            <a:off x="4000041" y="5597052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hello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3BDE0EA-F7D3-8B49-1966-45B64D0064D5}"/>
              </a:ext>
            </a:extLst>
          </p:cNvPr>
          <p:cNvSpPr txBox="1"/>
          <p:nvPr/>
        </p:nvSpPr>
        <p:spPr>
          <a:xfrm>
            <a:off x="681697" y="1217986"/>
            <a:ext cx="90204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 브랜치가 각각의 작업 후 하나로 합칠때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marR="0" lvl="0" indent="-34290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공통되는 조상이 동일 해야함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여기서 커밋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공통 조상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(Base)</a:t>
            </a: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3C41B949-A29D-2A20-982A-948D49F9C590}"/>
              </a:ext>
            </a:extLst>
          </p:cNvPr>
          <p:cNvSpPr/>
          <p:nvPr/>
        </p:nvSpPr>
        <p:spPr>
          <a:xfrm rot="10800000">
            <a:off x="4174401" y="4291248"/>
            <a:ext cx="708100" cy="354330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12CBCB-3541-9A53-982F-5163E47906C6}"/>
              </a:ext>
            </a:extLst>
          </p:cNvPr>
          <p:cNvSpPr/>
          <p:nvPr/>
        </p:nvSpPr>
        <p:spPr>
          <a:xfrm>
            <a:off x="3887766" y="3810396"/>
            <a:ext cx="1281371" cy="484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F26016F-8875-6F2A-B24B-B0364C4A79A2}"/>
              </a:ext>
            </a:extLst>
          </p:cNvPr>
          <p:cNvSpPr txBox="1"/>
          <p:nvPr/>
        </p:nvSpPr>
        <p:spPr>
          <a:xfrm>
            <a:off x="5025422" y="4915030"/>
            <a:ext cx="263565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checkout hello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슬라이드 번호 개체 틀 16">
            <a:extLst>
              <a:ext uri="{FF2B5EF4-FFF2-40B4-BE49-F238E27FC236}">
                <a16:creationId xmlns:a16="http://schemas.microsoft.com/office/drawing/2014/main" id="{DFBA9BBD-0630-F816-5E3E-54F8D9CCA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40190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3-way</a:t>
            </a:r>
            <a:r>
              <a:rPr lang="ko-KR" altLang="en-US" sz="4800"/>
              <a:t> </a:t>
            </a:r>
            <a:r>
              <a:rPr lang="en-US" altLang="ko-KR" sz="4800"/>
              <a:t>merge</a:t>
            </a:r>
            <a:endParaRPr lang="ko-KR" altLang="en-US" sz="480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2A0A54-6B1C-F1DB-485B-E6EA4FC8A07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32" y="1863403"/>
            <a:ext cx="4415054" cy="18030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5AC2B1-7ED6-8D1F-D6F9-8FEF6CEC9F8B}"/>
              </a:ext>
            </a:extLst>
          </p:cNvPr>
          <p:cNvSpPr txBox="1"/>
          <p:nvPr/>
        </p:nvSpPr>
        <p:spPr>
          <a:xfrm>
            <a:off x="751787" y="1325563"/>
            <a:ext cx="87639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이동 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hello.txt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파일에 내용을 추가하고 커밋 후 푸쉬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5A01170-191F-5EC9-3477-7EFCF0A8C244}"/>
              </a:ext>
            </a:extLst>
          </p:cNvPr>
          <p:cNvSpPr txBox="1"/>
          <p:nvPr/>
        </p:nvSpPr>
        <p:spPr>
          <a:xfrm>
            <a:off x="5268386" y="2943403"/>
            <a:ext cx="5615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fast-forward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없음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4D7CE2D-7B5D-5F60-8E54-ADCB65218B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3332" y="3986964"/>
            <a:ext cx="6890667" cy="189112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9E6AE14-E92A-6791-7CEC-F536893C35C2}"/>
              </a:ext>
            </a:extLst>
          </p:cNvPr>
          <p:cNvSpPr txBox="1"/>
          <p:nvPr/>
        </p:nvSpPr>
        <p:spPr>
          <a:xfrm>
            <a:off x="7743999" y="3986964"/>
            <a:ext cx="401424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merge hello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입력시 위와 같은 탭이 열리게 됨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메시지 작성 후 탭을 닫게되면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완료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메시지는 작성 안해도 됨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8FF766-EB55-F44C-CCE6-151005925E32}"/>
              </a:ext>
            </a:extLst>
          </p:cNvPr>
          <p:cNvSpPr/>
          <p:nvPr/>
        </p:nvSpPr>
        <p:spPr>
          <a:xfrm>
            <a:off x="1355165" y="5389860"/>
            <a:ext cx="220865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F1E3427-031F-F0BF-2FAB-75F3D5250F4B}"/>
              </a:ext>
            </a:extLst>
          </p:cNvPr>
          <p:cNvSpPr txBox="1"/>
          <p:nvPr/>
        </p:nvSpPr>
        <p:spPr>
          <a:xfrm>
            <a:off x="853332" y="5969243"/>
            <a:ext cx="63337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메시지는 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commit history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확인 할 수 있습니다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95060C-62C8-0D42-727F-2065521D0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23</a:t>
            </a:fld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337FA4-0C52-B586-6A93-8398AC6BDCDE}"/>
              </a:ext>
            </a:extLst>
          </p:cNvPr>
          <p:cNvSpPr txBox="1"/>
          <p:nvPr/>
        </p:nvSpPr>
        <p:spPr>
          <a:xfrm>
            <a:off x="5268386" y="1976966"/>
            <a:ext cx="561561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수정된 내용을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으로 이동 후 병합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3971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27DEB397-CB76-84AF-32AD-2C7670EAF96D}"/>
              </a:ext>
            </a:extLst>
          </p:cNvPr>
          <p:cNvSpPr/>
          <p:nvPr/>
        </p:nvSpPr>
        <p:spPr>
          <a:xfrm rot="16200000">
            <a:off x="7333429" y="4129499"/>
            <a:ext cx="301281" cy="343812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2" name="화살표: 아래쪽 21">
            <a:extLst>
              <a:ext uri="{FF2B5EF4-FFF2-40B4-BE49-F238E27FC236}">
                <a16:creationId xmlns:a16="http://schemas.microsoft.com/office/drawing/2014/main" id="{6D238AB4-F9C4-C607-1880-9A935F1C010D}"/>
              </a:ext>
            </a:extLst>
          </p:cNvPr>
          <p:cNvSpPr/>
          <p:nvPr/>
        </p:nvSpPr>
        <p:spPr>
          <a:xfrm rot="18900000">
            <a:off x="8245885" y="3229654"/>
            <a:ext cx="301281" cy="2648149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622A81-68FB-BD5D-BCD9-578D430DF1D6}"/>
              </a:ext>
            </a:extLst>
          </p:cNvPr>
          <p:cNvSpPr txBox="1"/>
          <p:nvPr/>
        </p:nvSpPr>
        <p:spPr>
          <a:xfrm>
            <a:off x="751787" y="1334891"/>
            <a:ext cx="1071960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 브랜치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(3-1, 4)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조상 커밋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(2)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총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개의 커밋이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관여하기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때문에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3-way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라고 불리게됨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완료 시 결과를 담은 커밋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(5)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생성됨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병합커밋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협업에서 사용되는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merge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3-way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3FACA87-8F5E-1A04-DCF0-B17137AF027B}"/>
              </a:ext>
            </a:extLst>
          </p:cNvPr>
          <p:cNvSpPr/>
          <p:nvPr/>
        </p:nvSpPr>
        <p:spPr>
          <a:xfrm rot="16200000">
            <a:off x="6123045" y="2908245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AEA48797-76BE-14EA-9E51-E5AA78F0FE61}"/>
              </a:ext>
            </a:extLst>
          </p:cNvPr>
          <p:cNvSpPr/>
          <p:nvPr/>
        </p:nvSpPr>
        <p:spPr>
          <a:xfrm rot="18900000">
            <a:off x="4376919" y="4707464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B28726B5-2C60-6B09-94DC-F08F0606CD34}"/>
              </a:ext>
            </a:extLst>
          </p:cNvPr>
          <p:cNvSpPr/>
          <p:nvPr/>
        </p:nvSpPr>
        <p:spPr>
          <a:xfrm rot="13500000">
            <a:off x="4379944" y="3455427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3-way</a:t>
            </a:r>
            <a:r>
              <a:rPr lang="ko-KR" altLang="en-US" sz="4800"/>
              <a:t> </a:t>
            </a:r>
            <a:r>
              <a:rPr lang="en-US" altLang="ko-KR" sz="4800"/>
              <a:t>merge</a:t>
            </a:r>
            <a:endParaRPr lang="ko-KR" altLang="en-US" sz="4800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C16D3BF-0C30-17EB-4C2E-505F8981037D}"/>
              </a:ext>
            </a:extLst>
          </p:cNvPr>
          <p:cNvSpPr/>
          <p:nvPr/>
        </p:nvSpPr>
        <p:spPr>
          <a:xfrm>
            <a:off x="1616331" y="4346603"/>
            <a:ext cx="1759223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60CE36E-3EAC-6DAD-83C8-16709E1032A6}"/>
              </a:ext>
            </a:extLst>
          </p:cNvPr>
          <p:cNvSpPr/>
          <p:nvPr/>
        </p:nvSpPr>
        <p:spPr>
          <a:xfrm>
            <a:off x="1532573" y="4113773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7882051-94F5-AB92-49A2-369E2A36F78F}"/>
              </a:ext>
            </a:extLst>
          </p:cNvPr>
          <p:cNvSpPr/>
          <p:nvPr/>
        </p:nvSpPr>
        <p:spPr>
          <a:xfrm>
            <a:off x="3375554" y="4113773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7CD262-94C6-4939-6DC8-305C53DA7E57}"/>
              </a:ext>
            </a:extLst>
          </p:cNvPr>
          <p:cNvSpPr/>
          <p:nvPr/>
        </p:nvSpPr>
        <p:spPr>
          <a:xfrm>
            <a:off x="4860785" y="2897780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B09821-385B-0584-993C-EC0D75292357}"/>
              </a:ext>
            </a:extLst>
          </p:cNvPr>
          <p:cNvSpPr/>
          <p:nvPr/>
        </p:nvSpPr>
        <p:spPr>
          <a:xfrm>
            <a:off x="4880863" y="5370769"/>
            <a:ext cx="951474" cy="9514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DA49F59-DB02-7E6F-5025-D4BA24221CB3}"/>
              </a:ext>
            </a:extLst>
          </p:cNvPr>
          <p:cNvSpPr/>
          <p:nvPr/>
        </p:nvSpPr>
        <p:spPr>
          <a:xfrm>
            <a:off x="6774484" y="2897780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3-1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화살표: 위쪽 5">
            <a:extLst>
              <a:ext uri="{FF2B5EF4-FFF2-40B4-BE49-F238E27FC236}">
                <a16:creationId xmlns:a16="http://schemas.microsoft.com/office/drawing/2014/main" id="{3C41B949-A29D-2A20-982A-948D49F9C590}"/>
              </a:ext>
            </a:extLst>
          </p:cNvPr>
          <p:cNvSpPr/>
          <p:nvPr/>
        </p:nvSpPr>
        <p:spPr>
          <a:xfrm rot="10800000">
            <a:off x="9324819" y="5001926"/>
            <a:ext cx="708100" cy="354330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512CBCB-3541-9A53-982F-5163E47906C6}"/>
              </a:ext>
            </a:extLst>
          </p:cNvPr>
          <p:cNvSpPr/>
          <p:nvPr/>
        </p:nvSpPr>
        <p:spPr>
          <a:xfrm>
            <a:off x="9038184" y="4521074"/>
            <a:ext cx="1281371" cy="4846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885CD6A0-46F5-21CB-7245-41FD1D9C08FC}"/>
              </a:ext>
            </a:extLst>
          </p:cNvPr>
          <p:cNvSpPr/>
          <p:nvPr/>
        </p:nvSpPr>
        <p:spPr>
          <a:xfrm>
            <a:off x="9203133" y="5370769"/>
            <a:ext cx="951474" cy="95147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71D1E572-FCF1-AD03-D87C-62C531FD6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03479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>
            <a:extLst>
              <a:ext uri="{FF2B5EF4-FFF2-40B4-BE49-F238E27FC236}">
                <a16:creationId xmlns:a16="http://schemas.microsoft.com/office/drawing/2014/main" id="{8E15907A-EF16-BC9D-F111-D64292780A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3894" y="1512092"/>
            <a:ext cx="2743200" cy="1268473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>
                <a:solidFill>
                  <a:schemeClr val="accent2"/>
                </a:solidFill>
              </a:rPr>
              <a:t>실습</a:t>
            </a:r>
            <a:r>
              <a:rPr lang="en-US" altLang="ko-KR" sz="4800">
                <a:solidFill>
                  <a:schemeClr val="accent2"/>
                </a:solidFill>
              </a:rPr>
              <a:t>. merge </a:t>
            </a:r>
            <a:r>
              <a:rPr lang="ko-KR" altLang="en-US" sz="4800">
                <a:solidFill>
                  <a:schemeClr val="accent2"/>
                </a:solidFill>
              </a:rPr>
              <a:t>해보기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8406468" cy="4893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브랜치에서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dog, cat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생성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dog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이동 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my.txt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파일을 수정한뒤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올리기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브랜치에서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dog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병합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(dog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삭제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 완료 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브랜치로 이동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브랜치에서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my.txt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파일을 수정한뒤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올리기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브랜치에서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cat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병합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7.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꼭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번째 줄을 수정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</a:p>
          <a:p>
            <a:pPr marL="342900" indent="-342900">
              <a:lnSpc>
                <a:spcPct val="150000"/>
              </a:lnSpc>
              <a:buFont typeface="Symbol" panose="05050102010706020507" pitchFamily="18" charset="2"/>
              <a:buChar char="Þ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cat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병합 후 무슨 메시지가 뜨는 지 확인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4FECD5E-C40F-72A6-4769-F93F26A7E302}"/>
              </a:ext>
            </a:extLst>
          </p:cNvPr>
          <p:cNvSpPr/>
          <p:nvPr/>
        </p:nvSpPr>
        <p:spPr>
          <a:xfrm>
            <a:off x="9203132" y="2415440"/>
            <a:ext cx="220865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53B9374-2392-EE0A-A249-55DBDDFCBC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7340" y="3230252"/>
            <a:ext cx="2886306" cy="1325563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066178F6-A6A1-CCB9-4A01-BCB5E1DC4DD6}"/>
              </a:ext>
            </a:extLst>
          </p:cNvPr>
          <p:cNvSpPr/>
          <p:nvPr/>
        </p:nvSpPr>
        <p:spPr>
          <a:xfrm>
            <a:off x="8706316" y="4178382"/>
            <a:ext cx="2208651" cy="365125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36AD35-6499-EE25-A2C5-E27687F03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6735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브랜치 충돌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64134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충돌 이해하기</a:t>
            </a:r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두명 이상의 개발자가 </a:t>
            </a:r>
            <a:r>
              <a:rPr lang="ko-KR" altLang="en-US">
                <a:solidFill>
                  <a:srgbClr val="FF0000"/>
                </a:solidFill>
              </a:rPr>
              <a:t>같은 파일의 같은 부분</a:t>
            </a:r>
            <a:r>
              <a:rPr lang="ko-KR" altLang="en-US"/>
              <a:t>을 작업할 때 일어나는 현상</a:t>
            </a:r>
            <a:endParaRPr lang="en-US" altLang="ko-KR"/>
          </a:p>
          <a:p>
            <a:pPr marL="342900" lvl="1" indent="-342900"/>
            <a:r>
              <a:rPr lang="en-US" altLang="ko-KR"/>
              <a:t>Git</a:t>
            </a:r>
            <a:r>
              <a:rPr lang="ko-KR" altLang="en-US"/>
              <a:t>이 자동으로 병합하지 못하고 수동으로 해결해야함</a:t>
            </a:r>
            <a:endParaRPr lang="en-US" altLang="ko-KR"/>
          </a:p>
          <a:p>
            <a:pPr marL="342900" lvl="1" indent="-342900"/>
            <a:r>
              <a:rPr lang="ko-KR" altLang="en-US"/>
              <a:t>충돌 해결 후 작업을 진행</a:t>
            </a:r>
            <a:endParaRPr lang="en-US" altLang="ko-KR"/>
          </a:p>
          <a:p>
            <a:pPr marL="342900" lvl="1" indent="-342900"/>
            <a:r>
              <a:rPr lang="ko-KR" altLang="en-US"/>
              <a:t>오류가 아닌 코드의 충돌일 뿐</a:t>
            </a:r>
            <a:endParaRPr lang="en-US" altLang="ko-KR"/>
          </a:p>
          <a:p>
            <a:pPr marL="342900" lvl="1" indent="-342900"/>
            <a:endParaRPr lang="en-US" altLang="ko-KR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AB28B58-FC3B-7A8C-AC2E-9D79DD585A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2999" y="4015583"/>
            <a:ext cx="6878891" cy="127604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D2D481-B88E-7CFA-1514-47CD82E884AD}"/>
              </a:ext>
            </a:extLst>
          </p:cNvPr>
          <p:cNvSpPr txBox="1"/>
          <p:nvPr/>
        </p:nvSpPr>
        <p:spPr>
          <a:xfrm>
            <a:off x="1282999" y="5422656"/>
            <a:ext cx="63674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충돌이 났을때는 수동으로 충돌 해결 후 진행하면 됩니다</a:t>
            </a: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2516793-6341-C93E-BCC2-0656A42E5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51749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충돌 해결하기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AC3F2D1-8A1C-32A9-429C-11DA0676A4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619" y="1487761"/>
            <a:ext cx="6333243" cy="2443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210351-9B3F-78FF-6164-88F928E42DCF}"/>
              </a:ext>
            </a:extLst>
          </p:cNvPr>
          <p:cNvSpPr txBox="1"/>
          <p:nvPr/>
        </p:nvSpPr>
        <p:spPr>
          <a:xfrm>
            <a:off x="911619" y="4093764"/>
            <a:ext cx="616066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Accept Current Change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 코드만 남김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Accept Incoming Change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아래 코드만 남김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Accept Both Changes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,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아래 코드 남김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Compage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Chages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새 탭에서 두 코드 보여줌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90567D-352F-81D0-B952-F2CED5693001}"/>
              </a:ext>
            </a:extLst>
          </p:cNvPr>
          <p:cNvSpPr txBox="1"/>
          <p:nvPr/>
        </p:nvSpPr>
        <p:spPr>
          <a:xfrm>
            <a:off x="7331727" y="1647834"/>
            <a:ext cx="410721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ctrl + z (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되돌리기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) 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해줄 수 있으니 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/>
            </a:r>
            <a:b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자유롭게 눌러보셔도 됩니다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1521F10-F2DA-E495-EC5A-60F892FFB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28</a:t>
            </a:fld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290567D-352F-81D0-B952-F2CED5693001}"/>
              </a:ext>
            </a:extLst>
          </p:cNvPr>
          <p:cNvSpPr txBox="1"/>
          <p:nvPr/>
        </p:nvSpPr>
        <p:spPr>
          <a:xfrm>
            <a:off x="7230600" y="4678539"/>
            <a:ext cx="35898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&lt;&lt;&lt; </a:t>
            </a:r>
            <a:r>
              <a:rPr lang="ko-KR" altLang="en-US" sz="20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특정 </a:t>
            </a:r>
            <a:r>
              <a:rPr lang="en-US" altLang="ko-KR" sz="20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Tool </a:t>
            </a:r>
            <a:r>
              <a:rPr lang="ko-KR" altLang="en-US" sz="2000" dirty="0" smtClean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에서 보일 때</a:t>
            </a:r>
            <a:endParaRPr lang="ko-KR" altLang="en-US" sz="2000" dirty="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4546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충돌 해결하기</a:t>
            </a:r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3DAA9AF-128A-FDEF-3113-FFB5CE03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1136282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 dirty="0" smtClean="0"/>
              <a:t>방법</a:t>
            </a:r>
            <a:r>
              <a:rPr lang="en-US" altLang="ko-KR" dirty="0" smtClean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원하는 코드만 남기기</a:t>
            </a:r>
            <a:r>
              <a:rPr lang="en-US" altLang="ko-KR" dirty="0"/>
              <a:t>(</a:t>
            </a:r>
            <a:r>
              <a:rPr lang="ko-KR" altLang="en-US" dirty="0"/>
              <a:t>코드는 둘다 남긴다고 가정</a:t>
            </a:r>
            <a:r>
              <a:rPr lang="en-US" altLang="ko-KR" dirty="0"/>
              <a:t>)</a:t>
            </a:r>
            <a:br>
              <a:rPr lang="en-US" altLang="ko-KR" dirty="0"/>
            </a:br>
            <a:r>
              <a:rPr lang="en-US" altLang="ko-KR" dirty="0"/>
              <a:t>&lt;&lt;&lt;&lt;&lt;&lt; HEAD, ======, &gt;&gt;&gt;&gt;&gt;&gt; cat </a:t>
            </a:r>
            <a:r>
              <a:rPr lang="ko-KR" altLang="en-US" dirty="0"/>
              <a:t>을 수동으로 삭제 후 저장</a:t>
            </a: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6215D1A-2D08-C187-7D71-9FCBED20E9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04" y="2461846"/>
            <a:ext cx="4382022" cy="2091766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7E99DC-9B96-63C8-AEDE-BA62FCE29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0003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E8822A-CAA1-6DE5-BAB9-03E99479F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Branch?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844436-D3E2-685F-7C02-2C38AFF455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나뭇가지</a:t>
            </a:r>
            <a:endParaRPr lang="en-US" altLang="ko-KR" sz="4000" dirty="0"/>
          </a:p>
          <a:p>
            <a:r>
              <a:rPr lang="ko-KR" altLang="en-US" sz="4000" dirty="0"/>
              <a:t>분기</a:t>
            </a:r>
            <a:endParaRPr lang="en-US" altLang="ko-KR" sz="4000" dirty="0"/>
          </a:p>
          <a:p>
            <a:r>
              <a:rPr lang="en-US" altLang="ko-KR" sz="4000" dirty="0"/>
              <a:t>(</a:t>
            </a:r>
            <a:r>
              <a:rPr lang="ko-KR" altLang="en-US" sz="4000" dirty="0"/>
              <a:t>회사 따위의</a:t>
            </a:r>
            <a:r>
              <a:rPr lang="en-US" altLang="ko-KR" sz="4000" dirty="0"/>
              <a:t>) </a:t>
            </a:r>
            <a:r>
              <a:rPr lang="ko-KR" altLang="en-US" sz="4000" dirty="0"/>
              <a:t>지사</a:t>
            </a:r>
            <a:endParaRPr lang="en-US" altLang="ko-KR" sz="4000" dirty="0"/>
          </a:p>
          <a:p>
            <a:r>
              <a:rPr lang="ko-KR" altLang="en-US" sz="4000" dirty="0"/>
              <a:t>둘 이상으로 갈라지다 </a:t>
            </a:r>
            <a:endParaRPr lang="en-US" altLang="ko-KR" sz="4000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6D1C55F-4799-A39D-12D9-95FB67D96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2B2CDA0-6FB2-F392-11C2-0D889B8F0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2050" name="Picture 2" descr="Branch - Free vector clipart images on creazilla.com">
            <a:extLst>
              <a:ext uri="{FF2B5EF4-FFF2-40B4-BE49-F238E27FC236}">
                <a16:creationId xmlns:a16="http://schemas.microsoft.com/office/drawing/2014/main" id="{6347C63D-D8A6-A3AE-C51C-F10D7B631C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52621" y="1253331"/>
            <a:ext cx="5301179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6719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충돌 해결하기</a:t>
            </a:r>
          </a:p>
        </p:txBody>
      </p:sp>
      <p:sp>
        <p:nvSpPr>
          <p:cNvPr id="5" name="내용 개체 틀 7">
            <a:extLst>
              <a:ext uri="{FF2B5EF4-FFF2-40B4-BE49-F238E27FC236}">
                <a16:creationId xmlns:a16="http://schemas.microsoft.com/office/drawing/2014/main" id="{63DAA9AF-128A-FDEF-3113-FFB5CE03FA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1136282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모두 완료 후 </a:t>
            </a:r>
            <a:r>
              <a:rPr lang="en-US" altLang="ko-KR"/>
              <a:t>Git</a:t>
            </a:r>
            <a:r>
              <a:rPr lang="ko-KR" altLang="en-US"/>
              <a:t>에 </a:t>
            </a:r>
            <a:r>
              <a:rPr lang="en-US" altLang="ko-KR"/>
              <a:t>add, commit, push</a:t>
            </a:r>
          </a:p>
          <a:p>
            <a:pPr marL="342900" lvl="1" indent="-342900"/>
            <a:r>
              <a:rPr lang="ko-KR" altLang="en-US"/>
              <a:t>이 후 모든 브랜치 삭제</a:t>
            </a:r>
            <a:endParaRPr lang="en-US" altLang="ko-KR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445086A2-65B9-FC43-3D82-1AFD6D495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6315" y="2612150"/>
            <a:ext cx="6259060" cy="2281339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B92900-6051-D36B-87B3-422399809BF3}"/>
              </a:ext>
            </a:extLst>
          </p:cNvPr>
          <p:cNvSpPr/>
          <p:nvPr/>
        </p:nvSpPr>
        <p:spPr>
          <a:xfrm>
            <a:off x="5890002" y="2612149"/>
            <a:ext cx="1473324" cy="27542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A7104-1DA0-2DA7-40D8-C9FF43BD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2628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브랜치 이름 규칙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873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이름 규칙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457200" lvl="1" indent="-457200"/>
            <a:r>
              <a:rPr lang="ko-KR" altLang="en-US" dirty="0"/>
              <a:t>일반적인 규칙들</a:t>
            </a:r>
            <a:r>
              <a:rPr lang="en-US" altLang="ko-KR" dirty="0"/>
              <a:t>(</a:t>
            </a:r>
            <a:r>
              <a:rPr lang="ko-KR" altLang="en-US" dirty="0"/>
              <a:t>회사마다 다를 수 있음</a:t>
            </a:r>
            <a:r>
              <a:rPr lang="en-US" altLang="ko-KR" dirty="0"/>
              <a:t>)</a:t>
            </a:r>
          </a:p>
          <a:p>
            <a:pPr marL="457200" lvl="1" indent="-457200"/>
            <a:r>
              <a:rPr lang="en-US" altLang="ko-KR" dirty="0"/>
              <a:t>main</a:t>
            </a:r>
            <a:r>
              <a:rPr lang="ko-KR" altLang="en-US" dirty="0"/>
              <a:t>브랜치에서는 직접 작업하거나 커밋하지 않음</a:t>
            </a:r>
            <a:endParaRPr lang="en-US" altLang="ko-KR" dirty="0"/>
          </a:p>
          <a:p>
            <a:pPr marL="457200" lvl="1" indent="-457200"/>
            <a:r>
              <a:rPr lang="ko-KR" altLang="en-US" dirty="0" err="1"/>
              <a:t>브랜치</a:t>
            </a:r>
            <a:r>
              <a:rPr lang="ko-KR" altLang="en-US" dirty="0"/>
              <a:t> 명명 규칙</a:t>
            </a:r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r>
              <a:rPr lang="ko-KR" altLang="en-US" dirty="0">
                <a:solidFill>
                  <a:srgbClr val="FF0000"/>
                </a:solidFill>
              </a:rPr>
              <a:t>하나의 </a:t>
            </a:r>
            <a:r>
              <a:rPr lang="ko-KR" altLang="en-US" dirty="0" err="1">
                <a:solidFill>
                  <a:srgbClr val="FF0000"/>
                </a:solidFill>
              </a:rPr>
              <a:t>브랜치에는</a:t>
            </a:r>
            <a:r>
              <a:rPr lang="ko-KR" altLang="en-US" dirty="0">
                <a:solidFill>
                  <a:srgbClr val="FF0000"/>
                </a:solidFill>
              </a:rPr>
              <a:t> 하나의 작업</a:t>
            </a:r>
            <a:r>
              <a:rPr lang="en-US" altLang="ko-KR" dirty="0">
                <a:solidFill>
                  <a:srgbClr val="FF0000"/>
                </a:solidFill>
              </a:rPr>
              <a:t>!!</a:t>
            </a:r>
          </a:p>
          <a:p>
            <a:pPr marL="457200" lvl="1" indent="-457200"/>
            <a:endParaRPr lang="en-US" altLang="ko-KR" dirty="0"/>
          </a:p>
          <a:p>
            <a:pPr marL="457200" lvl="1" indent="-457200">
              <a:buFont typeface="+mj-lt"/>
              <a:buAutoNum type="arabicPeriod" startAt="2"/>
            </a:pP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60155DA2-8E9F-88B6-AAF4-749F89DE6696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267916" y="2902476"/>
          <a:ext cx="9656167" cy="2011680"/>
        </p:xfrm>
        <a:graphic>
          <a:graphicData uri="http://schemas.openxmlformats.org/drawingml/2006/table">
            <a:tbl>
              <a:tblPr>
                <a:tableStyleId>{93296810-A885-4BE3-A3E7-6D5BEEA58F35}</a:tableStyleId>
              </a:tblPr>
              <a:tblGrid>
                <a:gridCol w="1744449">
                  <a:extLst>
                    <a:ext uri="{9D8B030D-6E8A-4147-A177-3AD203B41FA5}">
                      <a16:colId xmlns:a16="http://schemas.microsoft.com/office/drawing/2014/main" val="2787175440"/>
                    </a:ext>
                  </a:extLst>
                </a:gridCol>
                <a:gridCol w="2110620">
                  <a:extLst>
                    <a:ext uri="{9D8B030D-6E8A-4147-A177-3AD203B41FA5}">
                      <a16:colId xmlns:a16="http://schemas.microsoft.com/office/drawing/2014/main" val="3848475304"/>
                    </a:ext>
                  </a:extLst>
                </a:gridCol>
                <a:gridCol w="1990907">
                  <a:extLst>
                    <a:ext uri="{9D8B030D-6E8A-4147-A177-3AD203B41FA5}">
                      <a16:colId xmlns:a16="http://schemas.microsoft.com/office/drawing/2014/main" val="236845163"/>
                    </a:ext>
                  </a:extLst>
                </a:gridCol>
                <a:gridCol w="3810191">
                  <a:extLst>
                    <a:ext uri="{9D8B030D-6E8A-4147-A177-3AD203B41FA5}">
                      <a16:colId xmlns:a16="http://schemas.microsoft.com/office/drawing/2014/main" val="3335619428"/>
                    </a:ext>
                  </a:extLst>
                </a:gridCol>
              </a:tblGrid>
              <a:tr h="459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feature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기능개발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feature/</a:t>
                      </a: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기능명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신규 기능 개발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7281836"/>
                  </a:ext>
                </a:extLst>
              </a:tr>
              <a:tr h="459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hotfix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수정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hotfix-1.0.1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버그 수정</a:t>
                      </a: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. 1.0 </a:t>
                      </a: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버전에 첫번째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50734323"/>
                  </a:ext>
                </a:extLst>
              </a:tr>
              <a:tr h="459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release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배포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release-1.0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배포 </a:t>
                      </a: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1.0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4527043"/>
                  </a:ext>
                </a:extLst>
              </a:tr>
              <a:tr h="459154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develop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개발테스트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develop</a:t>
                      </a:r>
                      <a:endParaRPr lang="ko-KR" altLang="en-US">
                        <a:latin typeface="G마켓 산스 TTF Medium" panose="02000000000000000000" pitchFamily="2" charset="-127"/>
                        <a:ea typeface="G마켓 산스 TTF Medium" panose="02000000000000000000" pitchFamily="2" charset="-127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>
                          <a:latin typeface="G마켓 산스 TTF Medium" panose="02000000000000000000" pitchFamily="2" charset="-127"/>
                          <a:ea typeface="G마켓 산스 TTF Medium" panose="02000000000000000000" pitchFamily="2" charset="-127"/>
                        </a:rPr>
                        <a:t>배포 전 개발 테스트 용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3828182"/>
                  </a:ext>
                </a:extLst>
              </a:tr>
            </a:tbl>
          </a:graphicData>
        </a:graphic>
      </p:graphicFrame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C7F975E-B18D-492D-AD1C-1989C5928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6925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버전</a:t>
            </a:r>
            <a:r>
              <a:rPr lang="en-US" altLang="ko-KR" sz="4800"/>
              <a:t>?</a:t>
            </a:r>
            <a:endParaRPr lang="ko-KR" altLang="en-US" sz="480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457200" lvl="1" indent="-457200"/>
            <a:r>
              <a:rPr lang="ko-KR" altLang="en-US" dirty="0"/>
              <a:t>버전 이름이 </a:t>
            </a:r>
            <a:r>
              <a:rPr lang="en-US" altLang="ko-KR" dirty="0"/>
              <a:t>8.1.5 </a:t>
            </a:r>
            <a:r>
              <a:rPr lang="ko-KR" altLang="en-US" dirty="0" err="1"/>
              <a:t>일때</a:t>
            </a:r>
            <a:endParaRPr lang="en-US" altLang="ko-KR" dirty="0"/>
          </a:p>
          <a:p>
            <a:pPr marL="457200" lvl="1" indent="-457200"/>
            <a:r>
              <a:rPr lang="ko-KR" altLang="en-US" dirty="0"/>
              <a:t>첫번째 숫자 </a:t>
            </a:r>
            <a:r>
              <a:rPr lang="en-US" altLang="ko-KR" dirty="0"/>
              <a:t>8</a:t>
            </a:r>
            <a:r>
              <a:rPr lang="ko-KR" altLang="en-US" dirty="0"/>
              <a:t>은 코드에 많은 변화가 </a:t>
            </a:r>
            <a:r>
              <a:rPr lang="ko-KR" altLang="en-US" dirty="0" err="1"/>
              <a:t>있을때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예</a:t>
            </a:r>
            <a:r>
              <a:rPr lang="en-US" altLang="ko-KR" dirty="0"/>
              <a:t>)</a:t>
            </a:r>
            <a:r>
              <a:rPr lang="ko-KR" altLang="en-US" dirty="0"/>
              <a:t> 대규모 업데이트</a:t>
            </a:r>
            <a:endParaRPr lang="en-US" altLang="ko-KR" dirty="0"/>
          </a:p>
          <a:p>
            <a:pPr marL="457200" lvl="1" indent="-457200"/>
            <a:r>
              <a:rPr lang="ko-KR" altLang="en-US" dirty="0"/>
              <a:t>두번째 숫자 </a:t>
            </a:r>
            <a:r>
              <a:rPr lang="en-US" altLang="ko-KR" dirty="0"/>
              <a:t>1</a:t>
            </a:r>
            <a:r>
              <a:rPr lang="ko-KR" altLang="en-US" dirty="0"/>
              <a:t>은 새로운 기능이 추가</a:t>
            </a:r>
            <a:r>
              <a:rPr lang="en-US" altLang="ko-KR" dirty="0"/>
              <a:t> </a:t>
            </a:r>
            <a:r>
              <a:rPr lang="ko-KR" altLang="en-US" dirty="0"/>
              <a:t>또는 업그레이드 </a:t>
            </a:r>
            <a:r>
              <a:rPr lang="ko-KR" altLang="en-US" dirty="0" err="1"/>
              <a:t>되었을때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예</a:t>
            </a:r>
            <a:r>
              <a:rPr lang="en-US" altLang="ko-KR" dirty="0"/>
              <a:t>) 00 </a:t>
            </a:r>
            <a:r>
              <a:rPr lang="ko-KR" altLang="en-US" dirty="0"/>
              <a:t>기능이 변경</a:t>
            </a:r>
            <a:endParaRPr lang="en-US" altLang="ko-KR" dirty="0"/>
          </a:p>
          <a:p>
            <a:pPr marL="457200" lvl="1" indent="-457200"/>
            <a:r>
              <a:rPr lang="ko-KR" altLang="en-US" dirty="0"/>
              <a:t>세번째 숫자 </a:t>
            </a:r>
            <a:r>
              <a:rPr lang="en-US" altLang="ko-KR" dirty="0"/>
              <a:t>5</a:t>
            </a:r>
            <a:r>
              <a:rPr lang="ko-KR" altLang="en-US" dirty="0"/>
              <a:t>는 패치 혹은 버그 </a:t>
            </a:r>
            <a:r>
              <a:rPr lang="ko-KR" altLang="en-US" dirty="0" err="1"/>
              <a:t>수정시</a:t>
            </a:r>
            <a:r>
              <a:rPr lang="ko-KR" altLang="en-US" dirty="0"/>
              <a:t> 사용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로그인 오류 해결</a:t>
            </a:r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/>
            <a:endParaRPr lang="en-US" altLang="ko-KR" dirty="0"/>
          </a:p>
          <a:p>
            <a:pPr marL="457200" lvl="1" indent="-457200">
              <a:buFont typeface="+mj-lt"/>
              <a:buAutoNum type="arabicPeriod" startAt="2"/>
            </a:pP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AE41257-296F-B9BA-361F-B8BB91DC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44331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34</a:t>
            </a:fld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AFD7C0-4E1A-33E7-009C-E0FA46DBDD97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 smtClean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Commit </a:t>
            </a:r>
            <a:r>
              <a:rPr lang="ko-KR" altLang="en-US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되돌리기</a:t>
            </a:r>
          </a:p>
        </p:txBody>
      </p:sp>
    </p:spTree>
    <p:extLst>
      <p:ext uri="{BB962C8B-B14F-4D97-AF65-F5344CB8AC3E}">
        <p14:creationId xmlns:p14="http://schemas.microsoft.com/office/powerpoint/2010/main" val="73840345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Commit </a:t>
            </a:r>
            <a:r>
              <a:rPr lang="ko-KR" altLang="en-US" sz="48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되돌리기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35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D0A8AF0-96C4-F2D3-C8E0-648A596CAAE3}"/>
              </a:ext>
            </a:extLst>
          </p:cNvPr>
          <p:cNvSpPr txBox="1"/>
          <p:nvPr/>
        </p:nvSpPr>
        <p:spPr>
          <a:xfrm>
            <a:off x="805065" y="1325563"/>
            <a:ext cx="1051560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Commit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되돌리기는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익숙해지기 전까지 사용안해도 무관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자주 사용 안할 수도 있는 명령어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커밋을 이전상태로 되돌릴 때 사용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코드가 모두 삭제될 수도 있으므로 사용시 주의 해야함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8559957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reset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36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E0D934C2-A5FE-E740-4426-5452FCC24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 dirty="0" err="1"/>
              <a:t>git</a:t>
            </a:r>
            <a:r>
              <a:rPr lang="en-US" altLang="ko-KR" dirty="0"/>
              <a:t> reset (</a:t>
            </a:r>
            <a:r>
              <a:rPr lang="ko-KR" altLang="en-US" dirty="0">
                <a:solidFill>
                  <a:srgbClr val="00B050"/>
                </a:solidFill>
              </a:rPr>
              <a:t>옵션</a:t>
            </a:r>
            <a:r>
              <a:rPr lang="en-US" altLang="ko-KR" dirty="0"/>
              <a:t>) &lt;</a:t>
            </a:r>
            <a:r>
              <a:rPr lang="ko-KR" altLang="en-US" dirty="0">
                <a:solidFill>
                  <a:srgbClr val="0070C0"/>
                </a:solidFill>
              </a:rPr>
              <a:t>이동할 </a:t>
            </a:r>
            <a:r>
              <a:rPr lang="ko-KR" altLang="en-US" dirty="0" err="1">
                <a:solidFill>
                  <a:srgbClr val="0070C0"/>
                </a:solidFill>
              </a:rPr>
              <a:t>커밋</a:t>
            </a:r>
            <a:r>
              <a:rPr lang="en-US" altLang="ko-KR" dirty="0"/>
              <a:t>&gt;</a:t>
            </a:r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git</a:t>
            </a:r>
            <a:r>
              <a:rPr lang="en-US" altLang="ko-KR" dirty="0"/>
              <a:t> reset --hard HEAD^2</a:t>
            </a:r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 dirty="0">
                <a:solidFill>
                  <a:srgbClr val="0070C0"/>
                </a:solidFill>
              </a:rPr>
              <a:t>이동할 </a:t>
            </a:r>
            <a:r>
              <a:rPr lang="ko-KR" altLang="en-US" dirty="0" err="1">
                <a:solidFill>
                  <a:srgbClr val="0070C0"/>
                </a:solidFill>
              </a:rPr>
              <a:t>커밋</a:t>
            </a:r>
            <a:endParaRPr lang="en-US" altLang="ko-KR" dirty="0">
              <a:solidFill>
                <a:srgbClr val="0070C0"/>
              </a:solidFill>
            </a:endParaRPr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 dirty="0" err="1"/>
              <a:t>HEAD~n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번째 조상 </a:t>
            </a:r>
            <a:r>
              <a:rPr lang="ko-KR" altLang="en-US" dirty="0" err="1"/>
              <a:t>커밋으로</a:t>
            </a:r>
            <a:r>
              <a:rPr lang="ko-KR" altLang="en-US" dirty="0"/>
              <a:t> 이동</a:t>
            </a:r>
            <a:endParaRPr lang="en-US" altLang="ko-KR" dirty="0"/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 dirty="0" err="1"/>
              <a:t>HEAD^n</a:t>
            </a:r>
            <a:r>
              <a:rPr lang="en-US" altLang="ko-KR" dirty="0"/>
              <a:t> : </a:t>
            </a:r>
            <a:r>
              <a:rPr lang="ko-KR" altLang="en-US" dirty="0" err="1"/>
              <a:t>병합커밋에서</a:t>
            </a:r>
            <a:r>
              <a:rPr lang="ko-KR" altLang="en-US" dirty="0"/>
              <a:t> 사용하며 </a:t>
            </a:r>
            <a:r>
              <a:rPr lang="en-US" altLang="ko-KR" dirty="0"/>
              <a:t>n</a:t>
            </a:r>
            <a:r>
              <a:rPr lang="ko-KR" altLang="en-US" dirty="0"/>
              <a:t>번째 부모로 이동</a:t>
            </a:r>
            <a:endParaRPr lang="en-US" altLang="ko-KR" dirty="0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 dirty="0">
                <a:solidFill>
                  <a:srgbClr val="00B050"/>
                </a:solidFill>
              </a:rPr>
              <a:t>옵션값</a:t>
            </a:r>
            <a:endParaRPr lang="en-US" altLang="ko-KR" dirty="0">
              <a:solidFill>
                <a:srgbClr val="00B050"/>
              </a:solidFill>
            </a:endParaRPr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 dirty="0"/>
              <a:t>--soft : </a:t>
            </a:r>
            <a:r>
              <a:rPr lang="ko-KR" altLang="en-US" dirty="0" err="1"/>
              <a:t>스테이징에는</a:t>
            </a:r>
            <a:r>
              <a:rPr lang="ko-KR" altLang="en-US" dirty="0"/>
              <a:t> 올라가 있으며 </a:t>
            </a:r>
            <a:r>
              <a:rPr lang="ko-KR" altLang="en-US" dirty="0" err="1"/>
              <a:t>커밋만</a:t>
            </a:r>
            <a:r>
              <a:rPr lang="ko-KR" altLang="en-US" dirty="0"/>
              <a:t> 다시 하고 </a:t>
            </a:r>
            <a:r>
              <a:rPr lang="ko-KR" altLang="en-US" dirty="0" err="1"/>
              <a:t>싶을때</a:t>
            </a:r>
            <a:endParaRPr lang="en-US" altLang="ko-KR" dirty="0"/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 dirty="0"/>
              <a:t>--mixed(</a:t>
            </a:r>
            <a:r>
              <a:rPr lang="ko-KR" altLang="en-US" dirty="0"/>
              <a:t>기본값</a:t>
            </a:r>
            <a:r>
              <a:rPr lang="en-US" altLang="ko-KR" dirty="0"/>
              <a:t>) : </a:t>
            </a:r>
            <a:r>
              <a:rPr lang="ko-KR" altLang="en-US" dirty="0" err="1"/>
              <a:t>스테이징</a:t>
            </a:r>
            <a:r>
              <a:rPr lang="en-US" altLang="ko-KR" dirty="0"/>
              <a:t>, </a:t>
            </a:r>
            <a:r>
              <a:rPr lang="ko-KR" altLang="en-US" dirty="0" err="1"/>
              <a:t>커밋을</a:t>
            </a:r>
            <a:r>
              <a:rPr lang="ko-KR" altLang="en-US" dirty="0"/>
              <a:t> 모두 취소하고 다시 하고 </a:t>
            </a:r>
            <a:r>
              <a:rPr lang="ko-KR" altLang="en-US" dirty="0" err="1"/>
              <a:t>싶을때</a:t>
            </a:r>
            <a:endParaRPr lang="en-US" altLang="ko-KR" dirty="0"/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 dirty="0"/>
              <a:t>--hard : </a:t>
            </a:r>
            <a:r>
              <a:rPr lang="ko-KR" altLang="en-US" dirty="0"/>
              <a:t>최근 변경사항을 모두 삭제하고 이전 </a:t>
            </a:r>
            <a:r>
              <a:rPr lang="ko-KR" altLang="en-US" dirty="0" err="1"/>
              <a:t>커밋으로</a:t>
            </a:r>
            <a:r>
              <a:rPr lang="ko-KR" altLang="en-US" dirty="0"/>
              <a:t> </a:t>
            </a:r>
            <a:r>
              <a:rPr lang="ko-KR" altLang="en-US" dirty="0" err="1"/>
              <a:t>돌아가고싶을때</a:t>
            </a:r>
            <a:endParaRPr lang="en-US" altLang="ko-KR" dirty="0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 dirty="0" err="1"/>
              <a:t>협업시에는</a:t>
            </a:r>
            <a:r>
              <a:rPr lang="ko-KR" altLang="en-US" dirty="0"/>
              <a:t> 사용을 안하는게 좋음</a:t>
            </a:r>
            <a:endParaRPr lang="en-US" altLang="ko-KR" dirty="0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endParaRPr lang="en-US" altLang="ko-KR" dirty="0"/>
          </a:p>
          <a:p>
            <a:pPr marL="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636852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화살표: 아래쪽 50">
            <a:extLst>
              <a:ext uri="{FF2B5EF4-FFF2-40B4-BE49-F238E27FC236}">
                <a16:creationId xmlns:a16="http://schemas.microsoft.com/office/drawing/2014/main" id="{4F3FF1BC-BEA8-0D92-3688-FD06871EBD39}"/>
              </a:ext>
            </a:extLst>
          </p:cNvPr>
          <p:cNvSpPr/>
          <p:nvPr/>
        </p:nvSpPr>
        <p:spPr>
          <a:xfrm rot="16200000">
            <a:off x="2929958" y="1581649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화살표: 아래쪽 49">
            <a:extLst>
              <a:ext uri="{FF2B5EF4-FFF2-40B4-BE49-F238E27FC236}">
                <a16:creationId xmlns:a16="http://schemas.microsoft.com/office/drawing/2014/main" id="{78269EC0-4BCC-9A90-2864-3324CE8859E5}"/>
              </a:ext>
            </a:extLst>
          </p:cNvPr>
          <p:cNvSpPr/>
          <p:nvPr/>
        </p:nvSpPr>
        <p:spPr>
          <a:xfrm rot="14400000">
            <a:off x="8157519" y="2076913"/>
            <a:ext cx="301281" cy="174188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reset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37</a:t>
            </a:fld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01E71391-6B85-CC82-AD05-A9B60BFE4609}"/>
              </a:ext>
            </a:extLst>
          </p:cNvPr>
          <p:cNvSpPr/>
          <p:nvPr/>
        </p:nvSpPr>
        <p:spPr>
          <a:xfrm rot="16200000">
            <a:off x="6152796" y="3115409"/>
            <a:ext cx="301281" cy="582004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화살표: 아래쪽 35">
            <a:extLst>
              <a:ext uri="{FF2B5EF4-FFF2-40B4-BE49-F238E27FC236}">
                <a16:creationId xmlns:a16="http://schemas.microsoft.com/office/drawing/2014/main" id="{8C6EC121-9296-1DF7-8B13-CF36C6CADEAB}"/>
              </a:ext>
            </a:extLst>
          </p:cNvPr>
          <p:cNvSpPr/>
          <p:nvPr/>
        </p:nvSpPr>
        <p:spPr>
          <a:xfrm rot="16200000">
            <a:off x="8243576" y="1672391"/>
            <a:ext cx="301281" cy="989879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화살표: 아래쪽 36">
            <a:extLst>
              <a:ext uri="{FF2B5EF4-FFF2-40B4-BE49-F238E27FC236}">
                <a16:creationId xmlns:a16="http://schemas.microsoft.com/office/drawing/2014/main" id="{E02B37D7-74D6-DF94-B6CD-50847FB45D09}"/>
              </a:ext>
            </a:extLst>
          </p:cNvPr>
          <p:cNvSpPr/>
          <p:nvPr/>
        </p:nvSpPr>
        <p:spPr>
          <a:xfrm rot="16200000">
            <a:off x="6438465" y="1669615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화살표: 아래쪽 37">
            <a:extLst>
              <a:ext uri="{FF2B5EF4-FFF2-40B4-BE49-F238E27FC236}">
                <a16:creationId xmlns:a16="http://schemas.microsoft.com/office/drawing/2014/main" id="{0B670727-2136-CF1B-EAE7-58C475FE9240}"/>
              </a:ext>
            </a:extLst>
          </p:cNvPr>
          <p:cNvSpPr/>
          <p:nvPr/>
        </p:nvSpPr>
        <p:spPr>
          <a:xfrm rot="18900000">
            <a:off x="4624346" y="2265314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245578DF-480E-385F-BF64-A956571BE464}"/>
              </a:ext>
            </a:extLst>
          </p:cNvPr>
          <p:cNvSpPr/>
          <p:nvPr/>
        </p:nvSpPr>
        <p:spPr>
          <a:xfrm rot="16200000">
            <a:off x="4462955" y="1593531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34A047BE-6F35-A032-3542-690EBB08F195}"/>
              </a:ext>
            </a:extLst>
          </p:cNvPr>
          <p:cNvSpPr/>
          <p:nvPr/>
        </p:nvSpPr>
        <p:spPr>
          <a:xfrm>
            <a:off x="1780000" y="1671623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F0DE4230-D004-462C-AB4D-D26B883097F2}"/>
              </a:ext>
            </a:extLst>
          </p:cNvPr>
          <p:cNvSpPr/>
          <p:nvPr/>
        </p:nvSpPr>
        <p:spPr>
          <a:xfrm>
            <a:off x="3622981" y="1671623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5988542C-4979-12E3-C8AF-403095EBFC13}"/>
              </a:ext>
            </a:extLst>
          </p:cNvPr>
          <p:cNvSpPr/>
          <p:nvPr/>
        </p:nvSpPr>
        <p:spPr>
          <a:xfrm>
            <a:off x="5176205" y="1659150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EBA10D9-DE90-BFA9-45E5-C884487DDAFD}"/>
              </a:ext>
            </a:extLst>
          </p:cNvPr>
          <p:cNvSpPr/>
          <p:nvPr/>
        </p:nvSpPr>
        <p:spPr>
          <a:xfrm>
            <a:off x="5128290" y="2928619"/>
            <a:ext cx="951474" cy="9514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91EBE795-23C8-6EB3-5352-E0510C6E1376}"/>
              </a:ext>
            </a:extLst>
          </p:cNvPr>
          <p:cNvSpPr/>
          <p:nvPr/>
        </p:nvSpPr>
        <p:spPr>
          <a:xfrm>
            <a:off x="7089904" y="1659150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6" name="화살표: 위쪽 45">
            <a:extLst>
              <a:ext uri="{FF2B5EF4-FFF2-40B4-BE49-F238E27FC236}">
                <a16:creationId xmlns:a16="http://schemas.microsoft.com/office/drawing/2014/main" id="{A5F85839-C7F8-8B2F-EFB7-6144D2D1C3D9}"/>
              </a:ext>
            </a:extLst>
          </p:cNvPr>
          <p:cNvSpPr/>
          <p:nvPr/>
        </p:nvSpPr>
        <p:spPr>
          <a:xfrm rot="10800000">
            <a:off x="9049625" y="1431105"/>
            <a:ext cx="602148" cy="240518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A29F060A-5E68-B53C-8E10-A09738EB5A30}"/>
              </a:ext>
            </a:extLst>
          </p:cNvPr>
          <p:cNvSpPr/>
          <p:nvPr/>
        </p:nvSpPr>
        <p:spPr>
          <a:xfrm>
            <a:off x="8906308" y="1164662"/>
            <a:ext cx="869214" cy="2732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endParaRPr lang="ko-KR" altLang="en-US" sz="1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id="{369D0C7D-CCF4-83CE-70D9-8C4CF2C8B4A4}"/>
              </a:ext>
            </a:extLst>
          </p:cNvPr>
          <p:cNvSpPr/>
          <p:nvPr/>
        </p:nvSpPr>
        <p:spPr>
          <a:xfrm>
            <a:off x="8889155" y="1671623"/>
            <a:ext cx="951474" cy="95147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병합</a:t>
            </a:r>
            <a:r>
              <a:rPr lang="en-US" altLang="ko-KR" sz="1400" b="1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/>
            </a:r>
            <a:br>
              <a:rPr lang="en-US" altLang="ko-KR" sz="1400" b="1" dirty="0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1400" b="1" dirty="0" err="1" smtClean="0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endParaRPr lang="ko-KR" altLang="en-US" sz="1400" b="1" dirty="0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061D0CB5-D835-F1BC-9C1F-801934BEBDFC}"/>
              </a:ext>
            </a:extLst>
          </p:cNvPr>
          <p:cNvSpPr/>
          <p:nvPr/>
        </p:nvSpPr>
        <p:spPr>
          <a:xfrm>
            <a:off x="6617626" y="2928619"/>
            <a:ext cx="951474" cy="9514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6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F999222-D123-D9FA-8BD0-96F6C3F2D6EC}"/>
              </a:ext>
            </a:extLst>
          </p:cNvPr>
          <p:cNvSpPr txBox="1"/>
          <p:nvPr/>
        </p:nvSpPr>
        <p:spPr>
          <a:xfrm>
            <a:off x="767809" y="4209173"/>
            <a:ext cx="966963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이동 명령어 예시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HEAD^1 :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병합커밋의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첫번째부모로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브랜치의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와 병합된 것이므로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HEAD^2 :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병합커밋의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두번째 부모로 다른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브랜치의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과 병합된 것이므로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6</a:t>
            </a: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HEAD~1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이전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커밋인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부모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4</a:t>
            </a: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HEAD~2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두번째 조상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커밋인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</a:p>
          <a:p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HEAD~3 :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세번째 조상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커밋인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BC09EB7-39E6-978A-3964-F6632BBBFEDE}"/>
              </a:ext>
            </a:extLst>
          </p:cNvPr>
          <p:cNvSpPr txBox="1"/>
          <p:nvPr/>
        </p:nvSpPr>
        <p:spPr>
          <a:xfrm>
            <a:off x="1414801" y="1369008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223FB973-6A99-1F7A-41AC-4B13A20AEB79}"/>
              </a:ext>
            </a:extLst>
          </p:cNvPr>
          <p:cNvSpPr txBox="1"/>
          <p:nvPr/>
        </p:nvSpPr>
        <p:spPr>
          <a:xfrm>
            <a:off x="3633836" y="3260911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다른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</p:spTree>
    <p:extLst>
      <p:ext uri="{BB962C8B-B14F-4D97-AF65-F5344CB8AC3E}">
        <p14:creationId xmlns:p14="http://schemas.microsoft.com/office/powerpoint/2010/main" val="20596423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revert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38</a:t>
            </a:fld>
            <a:endParaRPr lang="ko-KR" altLang="en-US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E0D934C2-A5FE-E740-4426-5452FCC24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5028345"/>
          </a:xfrm>
        </p:spPr>
        <p:txBody>
          <a:bodyPr>
            <a:normAutofit/>
          </a:bodyPr>
          <a:lstStyle/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/>
              <a:t>git revert &lt;</a:t>
            </a:r>
            <a:r>
              <a:rPr lang="ko-KR" altLang="en-US"/>
              <a:t>이동할 커밋</a:t>
            </a:r>
            <a:r>
              <a:rPr lang="en-US" altLang="ko-KR"/>
              <a:t>&gt;</a:t>
            </a:r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/>
              <a:t>특정 커밋을 취소하는 새로운 커밋 생성</a:t>
            </a:r>
            <a:endParaRPr lang="en-US" altLang="ko-KR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/>
              <a:t>기존 커밋 이력을 유지하면서 변경 사항을 되돌리는 새로운 커밋 생성</a:t>
            </a:r>
            <a:endParaRPr lang="en-US" altLang="ko-KR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/>
              <a:t>특정 커밋을 기준으로 되돌리며 필요시 여러커밋을 순차적으로 되돌리기</a:t>
            </a:r>
            <a:endParaRPr lang="en-US" altLang="ko-KR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/>
              <a:t>사용시에는 최근 커밋부터 되돌리기</a:t>
            </a:r>
            <a:endParaRPr lang="en-US" altLang="ko-KR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/>
              <a:t>reset</a:t>
            </a:r>
            <a:r>
              <a:rPr lang="ko-KR" altLang="en-US"/>
              <a:t>과의 차이점</a:t>
            </a:r>
            <a:endParaRPr lang="en-US" altLang="ko-KR"/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/>
              <a:t>reset</a:t>
            </a:r>
            <a:r>
              <a:rPr lang="ko-KR" altLang="en-US"/>
              <a:t>은 커밋이력을 삭제하면서 이전으로 되돌림</a:t>
            </a:r>
            <a:endParaRPr lang="en-US" altLang="ko-KR"/>
          </a:p>
          <a:p>
            <a:pPr marL="800100" lvl="2" indent="-342900">
              <a:lnSpc>
                <a:spcPct val="130000"/>
              </a:lnSpc>
              <a:spcBef>
                <a:spcPts val="0"/>
              </a:spcBef>
            </a:pPr>
            <a:r>
              <a:rPr lang="en-US" altLang="ko-KR"/>
              <a:t>revert</a:t>
            </a:r>
            <a:r>
              <a:rPr lang="ko-KR" altLang="en-US"/>
              <a:t>는 기존 커밋이력을 남기고 변경된 새로운 커밋을 생성</a:t>
            </a:r>
            <a:endParaRPr lang="en-US" altLang="ko-KR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r>
              <a:rPr lang="ko-KR" altLang="en-US"/>
              <a:t>협업에는 </a:t>
            </a:r>
            <a:r>
              <a:rPr lang="en-US" altLang="ko-KR"/>
              <a:t>reset</a:t>
            </a:r>
            <a:r>
              <a:rPr lang="ko-KR" altLang="en-US"/>
              <a:t>보다는 </a:t>
            </a:r>
            <a:r>
              <a:rPr lang="en-US" altLang="ko-KR"/>
              <a:t>revert</a:t>
            </a:r>
            <a:r>
              <a:rPr lang="ko-KR" altLang="en-US"/>
              <a:t>를 권장</a:t>
            </a:r>
            <a:endParaRPr lang="en-US" altLang="ko-KR"/>
          </a:p>
          <a:p>
            <a:pPr marL="0" lvl="1" indent="0">
              <a:lnSpc>
                <a:spcPct val="130000"/>
              </a:lnSpc>
              <a:spcBef>
                <a:spcPts val="0"/>
              </a:spcBef>
              <a:buNone/>
            </a:pPr>
            <a:endParaRPr lang="en-US" altLang="ko-KR"/>
          </a:p>
          <a:p>
            <a:pPr marL="342900" lvl="1" indent="-342900">
              <a:lnSpc>
                <a:spcPct val="130000"/>
              </a:lnSpc>
              <a:spcBef>
                <a:spcPts val="0"/>
              </a:spcBef>
            </a:pPr>
            <a:endParaRPr lang="en-US" altLang="ko-KR"/>
          </a:p>
          <a:p>
            <a:pPr marL="0" lvl="1" indent="0">
              <a:buNone/>
            </a:pP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13410005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revert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39</a:t>
            </a:fld>
            <a:endParaRPr lang="ko-KR" altLang="en-US"/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9C35E37D-B56D-8A89-425B-ACE56AF64169}"/>
              </a:ext>
            </a:extLst>
          </p:cNvPr>
          <p:cNvSpPr/>
          <p:nvPr/>
        </p:nvSpPr>
        <p:spPr>
          <a:xfrm rot="16200000">
            <a:off x="2929958" y="1581649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E7646448-6287-7F90-FF01-463A57F67590}"/>
              </a:ext>
            </a:extLst>
          </p:cNvPr>
          <p:cNvSpPr/>
          <p:nvPr/>
        </p:nvSpPr>
        <p:spPr>
          <a:xfrm rot="16200000">
            <a:off x="6438465" y="1669615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CB5B6BC4-3B0D-EA56-F0CC-606B43A90ECE}"/>
              </a:ext>
            </a:extLst>
          </p:cNvPr>
          <p:cNvSpPr/>
          <p:nvPr/>
        </p:nvSpPr>
        <p:spPr>
          <a:xfrm rot="16200000">
            <a:off x="4462955" y="1593531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4E1BC7F5-65BC-7834-9D1E-293EBD2D1ABF}"/>
              </a:ext>
            </a:extLst>
          </p:cNvPr>
          <p:cNvSpPr/>
          <p:nvPr/>
        </p:nvSpPr>
        <p:spPr>
          <a:xfrm>
            <a:off x="1780000" y="1671623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5A469C2-4C95-8CC2-4C0A-CFA0F80CA266}"/>
              </a:ext>
            </a:extLst>
          </p:cNvPr>
          <p:cNvSpPr/>
          <p:nvPr/>
        </p:nvSpPr>
        <p:spPr>
          <a:xfrm>
            <a:off x="3622981" y="1671623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B4F5D293-F735-0BFC-A9D6-327D8307EDF5}"/>
              </a:ext>
            </a:extLst>
          </p:cNvPr>
          <p:cNvSpPr/>
          <p:nvPr/>
        </p:nvSpPr>
        <p:spPr>
          <a:xfrm>
            <a:off x="5176205" y="1659150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ADBD2986-C4C0-F6FC-94C4-05F7DFDD8AB4}"/>
              </a:ext>
            </a:extLst>
          </p:cNvPr>
          <p:cNvSpPr/>
          <p:nvPr/>
        </p:nvSpPr>
        <p:spPr>
          <a:xfrm>
            <a:off x="7089904" y="1659150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0" name="화살표: 위쪽 19">
            <a:extLst>
              <a:ext uri="{FF2B5EF4-FFF2-40B4-BE49-F238E27FC236}">
                <a16:creationId xmlns:a16="http://schemas.microsoft.com/office/drawing/2014/main" id="{351412C9-DE6D-8CC9-ED08-AD32FB4A69FD}"/>
              </a:ext>
            </a:extLst>
          </p:cNvPr>
          <p:cNvSpPr/>
          <p:nvPr/>
        </p:nvSpPr>
        <p:spPr>
          <a:xfrm rot="10800000">
            <a:off x="7263856" y="1420347"/>
            <a:ext cx="602148" cy="240518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EAB6436-F1A6-0264-ED07-D477C762311C}"/>
              </a:ext>
            </a:extLst>
          </p:cNvPr>
          <p:cNvSpPr/>
          <p:nvPr/>
        </p:nvSpPr>
        <p:spPr>
          <a:xfrm>
            <a:off x="7120539" y="1153904"/>
            <a:ext cx="869214" cy="2732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endParaRPr lang="ko-KR" altLang="en-US" sz="1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93D087-1994-7F42-29AB-E438C3B348C0}"/>
              </a:ext>
            </a:extLst>
          </p:cNvPr>
          <p:cNvSpPr txBox="1"/>
          <p:nvPr/>
        </p:nvSpPr>
        <p:spPr>
          <a:xfrm>
            <a:off x="1414801" y="1369008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26" name="화살표: 아래쪽 25">
            <a:extLst>
              <a:ext uri="{FF2B5EF4-FFF2-40B4-BE49-F238E27FC236}">
                <a16:creationId xmlns:a16="http://schemas.microsoft.com/office/drawing/2014/main" id="{0792453D-0426-2625-C5B8-71F1F6639B7A}"/>
              </a:ext>
            </a:extLst>
          </p:cNvPr>
          <p:cNvSpPr/>
          <p:nvPr/>
        </p:nvSpPr>
        <p:spPr>
          <a:xfrm rot="16200000">
            <a:off x="2929958" y="4060785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화살표: 아래쪽 26">
            <a:extLst>
              <a:ext uri="{FF2B5EF4-FFF2-40B4-BE49-F238E27FC236}">
                <a16:creationId xmlns:a16="http://schemas.microsoft.com/office/drawing/2014/main" id="{C1D9A3F2-9E9E-AB8E-32F9-816B26EBAEB2}"/>
              </a:ext>
            </a:extLst>
          </p:cNvPr>
          <p:cNvSpPr/>
          <p:nvPr/>
        </p:nvSpPr>
        <p:spPr>
          <a:xfrm rot="16200000">
            <a:off x="8243576" y="4151527"/>
            <a:ext cx="301281" cy="989879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251514C8-3F42-2B02-C5D3-ABE6C6601D17}"/>
              </a:ext>
            </a:extLst>
          </p:cNvPr>
          <p:cNvSpPr/>
          <p:nvPr/>
        </p:nvSpPr>
        <p:spPr>
          <a:xfrm rot="16200000">
            <a:off x="6438465" y="4148751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E2FC501E-3CDD-23DC-9620-D7097AE2BD70}"/>
              </a:ext>
            </a:extLst>
          </p:cNvPr>
          <p:cNvSpPr/>
          <p:nvPr/>
        </p:nvSpPr>
        <p:spPr>
          <a:xfrm rot="16200000">
            <a:off x="4462955" y="4072667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A8038B78-2338-D3D8-DD46-CE6C9349D039}"/>
              </a:ext>
            </a:extLst>
          </p:cNvPr>
          <p:cNvSpPr/>
          <p:nvPr/>
        </p:nvSpPr>
        <p:spPr>
          <a:xfrm>
            <a:off x="1780000" y="4150759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B6D4E3F2-DA97-9282-8F06-73A6EE6A2084}"/>
              </a:ext>
            </a:extLst>
          </p:cNvPr>
          <p:cNvSpPr/>
          <p:nvPr/>
        </p:nvSpPr>
        <p:spPr>
          <a:xfrm>
            <a:off x="3622981" y="4150759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E72BF467-E4B5-AD41-5596-53DC739D4FCE}"/>
              </a:ext>
            </a:extLst>
          </p:cNvPr>
          <p:cNvSpPr/>
          <p:nvPr/>
        </p:nvSpPr>
        <p:spPr>
          <a:xfrm>
            <a:off x="5176205" y="4138286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977BED64-586A-25AF-7B3E-2EB2FC5AA3F2}"/>
              </a:ext>
            </a:extLst>
          </p:cNvPr>
          <p:cNvSpPr/>
          <p:nvPr/>
        </p:nvSpPr>
        <p:spPr>
          <a:xfrm>
            <a:off x="7089904" y="4138286"/>
            <a:ext cx="951474" cy="951474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4" name="화살표: 위쪽 33">
            <a:extLst>
              <a:ext uri="{FF2B5EF4-FFF2-40B4-BE49-F238E27FC236}">
                <a16:creationId xmlns:a16="http://schemas.microsoft.com/office/drawing/2014/main" id="{9538C036-DCB5-ADC8-D468-A97F0E686155}"/>
              </a:ext>
            </a:extLst>
          </p:cNvPr>
          <p:cNvSpPr/>
          <p:nvPr/>
        </p:nvSpPr>
        <p:spPr>
          <a:xfrm rot="10800000">
            <a:off x="9049625" y="3910241"/>
            <a:ext cx="602148" cy="240518"/>
          </a:xfrm>
          <a:prstGeom prst="up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6CCC06-6B98-91F6-712C-4691525D5913}"/>
              </a:ext>
            </a:extLst>
          </p:cNvPr>
          <p:cNvSpPr/>
          <p:nvPr/>
        </p:nvSpPr>
        <p:spPr>
          <a:xfrm>
            <a:off x="8906308" y="3643798"/>
            <a:ext cx="869214" cy="27326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HEAD</a:t>
            </a:r>
            <a:endParaRPr lang="ko-KR" altLang="en-US" sz="1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0BDFA3AB-7EDC-FB36-1A20-29F9E1BF8FC4}"/>
              </a:ext>
            </a:extLst>
          </p:cNvPr>
          <p:cNvSpPr/>
          <p:nvPr/>
        </p:nvSpPr>
        <p:spPr>
          <a:xfrm>
            <a:off x="8889155" y="4150759"/>
            <a:ext cx="951474" cy="95147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5</a:t>
            </a:r>
            <a:endParaRPr lang="ko-KR" altLang="en-US" sz="1400" b="1">
              <a:solidFill>
                <a:schemeClr val="bg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86F39B4-5148-36F3-D072-2A5D2E821C10}"/>
              </a:ext>
            </a:extLst>
          </p:cNvPr>
          <p:cNvSpPr txBox="1"/>
          <p:nvPr/>
        </p:nvSpPr>
        <p:spPr>
          <a:xfrm>
            <a:off x="1414801" y="3848144"/>
            <a:ext cx="16818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3E22B6DE-71B1-3E7F-1CE8-6C3CDE935BC1}"/>
              </a:ext>
            </a:extLst>
          </p:cNvPr>
          <p:cNvSpPr txBox="1"/>
          <p:nvPr/>
        </p:nvSpPr>
        <p:spPr>
          <a:xfrm>
            <a:off x="6136168" y="2684768"/>
            <a:ext cx="311976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잘못되어 </a:t>
            </a:r>
            <a:r>
              <a:rPr lang="ko-KR" altLang="en-US" sz="2000" dirty="0" smtClean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되돌린다면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=&gt;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revert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70B8509-9D3D-5745-83AC-1C7956453CCC}"/>
              </a:ext>
            </a:extLst>
          </p:cNvPr>
          <p:cNvSpPr txBox="1"/>
          <p:nvPr/>
        </p:nvSpPr>
        <p:spPr>
          <a:xfrm>
            <a:off x="7865969" y="5190046"/>
            <a:ext cx="34531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5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커밋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3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되돌린 커밋</a:t>
            </a:r>
          </a:p>
        </p:txBody>
      </p:sp>
    </p:spTree>
    <p:extLst>
      <p:ext uri="{BB962C8B-B14F-4D97-AF65-F5344CB8AC3E}">
        <p14:creationId xmlns:p14="http://schemas.microsoft.com/office/powerpoint/2010/main" val="20553735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화살표: 아래쪽 27">
            <a:extLst>
              <a:ext uri="{FF2B5EF4-FFF2-40B4-BE49-F238E27FC236}">
                <a16:creationId xmlns:a16="http://schemas.microsoft.com/office/drawing/2014/main" id="{CE167FB9-CF10-0EB2-FB23-27AAFB292A15}"/>
              </a:ext>
            </a:extLst>
          </p:cNvPr>
          <p:cNvSpPr/>
          <p:nvPr/>
        </p:nvSpPr>
        <p:spPr>
          <a:xfrm rot="10800000">
            <a:off x="7851200" y="3654140"/>
            <a:ext cx="287520" cy="1254752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5" name="화살표: 오른쪽 24">
            <a:extLst>
              <a:ext uri="{FF2B5EF4-FFF2-40B4-BE49-F238E27FC236}">
                <a16:creationId xmlns:a16="http://schemas.microsoft.com/office/drawing/2014/main" id="{FB2F32E4-35C4-118D-BEC7-AE3DE8BAF18B}"/>
              </a:ext>
            </a:extLst>
          </p:cNvPr>
          <p:cNvSpPr/>
          <p:nvPr/>
        </p:nvSpPr>
        <p:spPr>
          <a:xfrm>
            <a:off x="5768026" y="5174924"/>
            <a:ext cx="1741256" cy="199848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4" name="화살표: 아래쪽 23">
            <a:extLst>
              <a:ext uri="{FF2B5EF4-FFF2-40B4-BE49-F238E27FC236}">
                <a16:creationId xmlns:a16="http://schemas.microsoft.com/office/drawing/2014/main" id="{E714C092-35B4-3261-97E2-32423E9194F9}"/>
              </a:ext>
            </a:extLst>
          </p:cNvPr>
          <p:cNvSpPr/>
          <p:nvPr/>
        </p:nvSpPr>
        <p:spPr>
          <a:xfrm rot="18643875">
            <a:off x="5133786" y="3421351"/>
            <a:ext cx="219352" cy="1679953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FE0E3CCE-6252-65E4-4D15-B49BBA25A709}"/>
              </a:ext>
            </a:extLst>
          </p:cNvPr>
          <p:cNvSpPr/>
          <p:nvPr/>
        </p:nvSpPr>
        <p:spPr>
          <a:xfrm>
            <a:off x="838201" y="3288851"/>
            <a:ext cx="8666746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브랜치를 만드는 이유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2"/>
            <a:ext cx="10515600" cy="5028345"/>
          </a:xfrm>
        </p:spPr>
        <p:txBody>
          <a:bodyPr>
            <a:normAutofit/>
          </a:bodyPr>
          <a:lstStyle/>
          <a:p>
            <a:pPr marL="457200" lvl="1" indent="-457200">
              <a:lnSpc>
                <a:spcPct val="100000"/>
              </a:lnSpc>
            </a:pPr>
            <a:r>
              <a:rPr lang="ko-KR" altLang="en-US"/>
              <a:t>프로젝트 작업을 두명이서 진행한다고 가정</a:t>
            </a:r>
            <a:endParaRPr lang="en-US" altLang="ko-KR"/>
          </a:p>
          <a:p>
            <a:pPr marL="457200" lvl="1" indent="-457200">
              <a:lnSpc>
                <a:spcPct val="100000"/>
              </a:lnSpc>
            </a:pPr>
            <a:r>
              <a:rPr lang="ko-KR" altLang="en-US"/>
              <a:t>현재 우리는 </a:t>
            </a:r>
            <a:r>
              <a:rPr lang="en-US" altLang="ko-KR"/>
              <a:t>main </a:t>
            </a:r>
            <a:r>
              <a:rPr lang="ko-KR" altLang="en-US"/>
              <a:t>브랜치만 존재</a:t>
            </a:r>
            <a:endParaRPr lang="en-US" altLang="ko-KR"/>
          </a:p>
          <a:p>
            <a:pPr marL="457200" lvl="1" indent="-457200">
              <a:lnSpc>
                <a:spcPct val="100000"/>
              </a:lnSpc>
            </a:pPr>
            <a:r>
              <a:rPr lang="en-US" altLang="ko-KR"/>
              <a:t>main</a:t>
            </a:r>
            <a:r>
              <a:rPr lang="ko-KR" altLang="en-US"/>
              <a:t>에서만 작업을 한다면</a:t>
            </a:r>
            <a:r>
              <a:rPr lang="en-US" altLang="ko-KR"/>
              <a:t>?</a:t>
            </a: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F5C79F10-0553-615F-3C24-6AADDA4496E3}"/>
              </a:ext>
            </a:extLst>
          </p:cNvPr>
          <p:cNvSpPr/>
          <p:nvPr/>
        </p:nvSpPr>
        <p:spPr>
          <a:xfrm>
            <a:off x="1855829" y="3056021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B92FC5A-74A0-F6FE-15CB-B140665EFF58}"/>
              </a:ext>
            </a:extLst>
          </p:cNvPr>
          <p:cNvSpPr txBox="1"/>
          <p:nvPr/>
        </p:nvSpPr>
        <p:spPr>
          <a:xfrm>
            <a:off x="1617268" y="4114091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my.txt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생성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F0C04E8-0383-BDA6-C2C3-87EED58693C9}"/>
              </a:ext>
            </a:extLst>
          </p:cNvPr>
          <p:cNvSpPr txBox="1"/>
          <p:nvPr/>
        </p:nvSpPr>
        <p:spPr>
          <a:xfrm>
            <a:off x="3564647" y="4114091"/>
            <a:ext cx="1612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hello.txt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생성</a:t>
            </a:r>
            <a:endParaRPr lang="en-US" altLang="ko-KR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  <a:p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test.txt 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생성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3E6D1C-7F37-B9A2-043C-706F6C847926}"/>
              </a:ext>
            </a:extLst>
          </p:cNvPr>
          <p:cNvSpPr txBox="1"/>
          <p:nvPr/>
        </p:nvSpPr>
        <p:spPr>
          <a:xfrm>
            <a:off x="7057257" y="5762858"/>
            <a:ext cx="18726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hello.txt</a:t>
            </a:r>
          </a:p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텍스트 수정 작업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5D1F49C4-D395-4787-BBCE-FEF6A8307F4B}"/>
              </a:ext>
            </a:extLst>
          </p:cNvPr>
          <p:cNvSpPr/>
          <p:nvPr/>
        </p:nvSpPr>
        <p:spPr>
          <a:xfrm>
            <a:off x="3895253" y="3056021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F3918126-2213-8964-3759-DF565D13B839}"/>
              </a:ext>
            </a:extLst>
          </p:cNvPr>
          <p:cNvSpPr/>
          <p:nvPr/>
        </p:nvSpPr>
        <p:spPr>
          <a:xfrm>
            <a:off x="5605999" y="4769980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</a:p>
          <a:p>
            <a:pPr algn="ctr"/>
            <a:r>
              <a:rPr lang="ko-KR" altLang="en-US" sz="1400" b="1">
                <a:solidFill>
                  <a:schemeClr val="bg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클론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C6A298-4527-5051-A5FE-7CCA8EB0901A}"/>
              </a:ext>
            </a:extLst>
          </p:cNvPr>
          <p:cNvSpPr txBox="1"/>
          <p:nvPr/>
        </p:nvSpPr>
        <p:spPr>
          <a:xfrm>
            <a:off x="5179441" y="3370829"/>
            <a:ext cx="1534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 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7AF5275F-22DB-3DB1-064E-E01DECACA96A}"/>
              </a:ext>
            </a:extLst>
          </p:cNvPr>
          <p:cNvSpPr/>
          <p:nvPr/>
        </p:nvSpPr>
        <p:spPr>
          <a:xfrm>
            <a:off x="7517835" y="4769980"/>
            <a:ext cx="951474" cy="951474"/>
          </a:xfrm>
          <a:prstGeom prst="ellipse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663DC4A-336A-38DA-72BA-B6BA1866E9D0}"/>
              </a:ext>
            </a:extLst>
          </p:cNvPr>
          <p:cNvSpPr txBox="1"/>
          <p:nvPr/>
        </p:nvSpPr>
        <p:spPr>
          <a:xfrm>
            <a:off x="1057629" y="311202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작업자</a:t>
            </a:r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endParaRPr lang="ko-KR" altLang="en-US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D94FF97-14DB-FC32-78A4-6607FB585F84}"/>
              </a:ext>
            </a:extLst>
          </p:cNvPr>
          <p:cNvSpPr txBox="1"/>
          <p:nvPr/>
        </p:nvSpPr>
        <p:spPr>
          <a:xfrm>
            <a:off x="4825105" y="480559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작업자</a:t>
            </a:r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</a:t>
            </a:r>
            <a:endParaRPr lang="ko-KR" altLang="en-US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9A61456-D02B-B08C-D3B5-E3354D9B312E}"/>
              </a:ext>
            </a:extLst>
          </p:cNvPr>
          <p:cNvSpPr txBox="1"/>
          <p:nvPr/>
        </p:nvSpPr>
        <p:spPr>
          <a:xfrm>
            <a:off x="9366269" y="2513618"/>
            <a:ext cx="2435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작업자</a:t>
            </a:r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커밋</a:t>
            </a:r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 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상태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EFF57FF-12DA-BEF2-867C-2C3BB6799758}"/>
              </a:ext>
            </a:extLst>
          </p:cNvPr>
          <p:cNvSpPr/>
          <p:nvPr/>
        </p:nvSpPr>
        <p:spPr>
          <a:xfrm>
            <a:off x="9481306" y="2835563"/>
            <a:ext cx="2205208" cy="1401781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작업자</a:t>
            </a:r>
            <a:r>
              <a:rPr lang="en-US" altLang="ko-KR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r>
              <a:rPr lang="ko-KR" altLang="en-US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커밋</a:t>
            </a:r>
            <a:r>
              <a:rPr lang="en-US" altLang="ko-KR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 </a:t>
            </a:r>
            <a:r>
              <a:rPr lang="ko-KR" altLang="en-US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상태에서 </a:t>
            </a:r>
            <a:r>
              <a:rPr lang="en-US" altLang="ko-KR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test.txt</a:t>
            </a:r>
            <a:r>
              <a:rPr lang="ko-KR" altLang="en-US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의코드 수정 후 다음 커밋을 하게된다면</a:t>
            </a:r>
            <a:r>
              <a:rPr lang="en-US" altLang="ko-KR">
                <a:solidFill>
                  <a:schemeClr val="bg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  <a:endParaRPr lang="ko-KR" altLang="en-US">
              <a:solidFill>
                <a:schemeClr val="bg1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36" name="그림 35">
            <a:extLst>
              <a:ext uri="{FF2B5EF4-FFF2-40B4-BE49-F238E27FC236}">
                <a16:creationId xmlns:a16="http://schemas.microsoft.com/office/drawing/2014/main" id="{FDFDA212-3779-38AD-D037-F2DA0C626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665" y="4337554"/>
            <a:ext cx="2781428" cy="265239"/>
          </a:xfrm>
          <a:prstGeom prst="rect">
            <a:avLst/>
          </a:prstGeom>
          <a:ln w="38100">
            <a:solidFill>
              <a:srgbClr val="FF0000"/>
            </a:solidFill>
          </a:ln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08D0D552-7964-25B1-3FF8-8320DB072C56}"/>
              </a:ext>
            </a:extLst>
          </p:cNvPr>
          <p:cNvSpPr txBox="1"/>
          <p:nvPr/>
        </p:nvSpPr>
        <p:spPr>
          <a:xfrm>
            <a:off x="9262779" y="4785155"/>
            <a:ext cx="278142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0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여기서 알 수 있는 사실은 작업시 항상 최신 커밋에서 작업을 해야한다는것</a:t>
            </a:r>
            <a:r>
              <a:rPr lang="en-US" altLang="ko-KR" sz="20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20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4A6735B-D7E5-A0AB-018A-2C53BDB2F16F}"/>
              </a:ext>
            </a:extLst>
          </p:cNvPr>
          <p:cNvSpPr txBox="1"/>
          <p:nvPr/>
        </p:nvSpPr>
        <p:spPr>
          <a:xfrm>
            <a:off x="3093524" y="3112024"/>
            <a:ext cx="1040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작업자</a:t>
            </a:r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endParaRPr lang="ko-KR" altLang="en-US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2F5CFD6-C983-D63B-6B61-0D22B0643A8C}"/>
              </a:ext>
            </a:extLst>
          </p:cNvPr>
          <p:cNvSpPr txBox="1"/>
          <p:nvPr/>
        </p:nvSpPr>
        <p:spPr>
          <a:xfrm>
            <a:off x="6724365" y="4805972"/>
            <a:ext cx="103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작업자</a:t>
            </a:r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</a:t>
            </a:r>
            <a:endParaRPr lang="ko-KR" altLang="en-US" b="1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056A47-6CAA-5767-77CE-92F0316DC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9481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79877-3B77-D7CC-9DBC-C72A3B3A9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0B0429-0F38-1E7D-07D9-4EBABDFD48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Reset, Revert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5DF329A-7246-C0BD-B943-A7117FF1A7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아래와 같이 텍스트 파일의 내용을 변경하며 </a:t>
            </a:r>
            <a:r>
              <a:rPr lang="ko-KR" altLang="en-US" dirty="0" err="1">
                <a:latin typeface="+mj-ea"/>
                <a:ea typeface="+mj-ea"/>
              </a:rPr>
              <a:t>커밋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3</a:t>
            </a:r>
            <a:r>
              <a:rPr lang="ko-KR" altLang="en-US" dirty="0">
                <a:latin typeface="+mj-ea"/>
                <a:ea typeface="+mj-ea"/>
              </a:rPr>
              <a:t>회 수행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EDB7C54-9308-22AC-0F94-C4CA453E0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3F7779-7C28-B859-597C-51B27640C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41774EF-F811-2E4C-AB69-E53FEB1CBB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129635"/>
            <a:ext cx="2781688" cy="17433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A96CA54-AEC8-FDA2-37A7-FDCCCEDE43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8102" y="3129635"/>
            <a:ext cx="2885493" cy="1743318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71EFEDD4-69AB-B998-90AF-25F1A28A294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21809" y="3129635"/>
            <a:ext cx="2800741" cy="1762371"/>
          </a:xfrm>
          <a:prstGeom prst="rect">
            <a:avLst/>
          </a:prstGeom>
        </p:spPr>
      </p:pic>
      <p:cxnSp>
        <p:nvCxnSpPr>
          <p:cNvPr id="16" name="직선 화살표 연결선 15">
            <a:extLst>
              <a:ext uri="{FF2B5EF4-FFF2-40B4-BE49-F238E27FC236}">
                <a16:creationId xmlns:a16="http://schemas.microsoft.com/office/drawing/2014/main" id="{44F37901-2BA1-36D3-0A78-12B2E54472B8}"/>
              </a:ext>
            </a:extLst>
          </p:cNvPr>
          <p:cNvCxnSpPr>
            <a:cxnSpLocks/>
          </p:cNvCxnSpPr>
          <p:nvPr/>
        </p:nvCxnSpPr>
        <p:spPr>
          <a:xfrm>
            <a:off x="3890845" y="4005855"/>
            <a:ext cx="436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0A427627-2D05-6CBB-3EFD-A8816565068B}"/>
              </a:ext>
            </a:extLst>
          </p:cNvPr>
          <p:cNvCxnSpPr>
            <a:cxnSpLocks/>
          </p:cNvCxnSpPr>
          <p:nvPr/>
        </p:nvCxnSpPr>
        <p:spPr>
          <a:xfrm>
            <a:off x="7746565" y="3992160"/>
            <a:ext cx="43665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D08233E-5583-C2B5-FC73-746A85B7A491}"/>
              </a:ext>
            </a:extLst>
          </p:cNvPr>
          <p:cNvSpPr txBox="1"/>
          <p:nvPr/>
        </p:nvSpPr>
        <p:spPr>
          <a:xfrm>
            <a:off x="1674244" y="5026943"/>
            <a:ext cx="11095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79D88-86F3-8ED1-E6AB-5F3D71D6B5C8}"/>
              </a:ext>
            </a:extLst>
          </p:cNvPr>
          <p:cNvSpPr txBox="1"/>
          <p:nvPr/>
        </p:nvSpPr>
        <p:spPr>
          <a:xfrm>
            <a:off x="5448415" y="5026943"/>
            <a:ext cx="11448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2D0231-DDF9-6E24-C349-552F0A70D015}"/>
              </a:ext>
            </a:extLst>
          </p:cNvPr>
          <p:cNvSpPr txBox="1"/>
          <p:nvPr/>
        </p:nvSpPr>
        <p:spPr>
          <a:xfrm>
            <a:off x="9246540" y="5026943"/>
            <a:ext cx="11512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702280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BCAD2B-24FF-CFD5-5C55-9197B95850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581765-26A9-4ED9-9AD8-CD02FC69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Reset, Revert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555EAF-DF4E-35D3-4EE0-7B117AC00B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latin typeface="+mj-ea"/>
                <a:ea typeface="+mj-ea"/>
              </a:rPr>
              <a:t>Revert</a:t>
            </a:r>
            <a:r>
              <a:rPr lang="ko-KR" altLang="en-US" dirty="0">
                <a:latin typeface="+mj-ea"/>
                <a:ea typeface="+mj-ea"/>
              </a:rPr>
              <a:t>를 사용하여 </a:t>
            </a:r>
            <a:r>
              <a:rPr lang="en-US" altLang="ko-KR" dirty="0">
                <a:latin typeface="+mj-ea"/>
                <a:ea typeface="+mj-ea"/>
              </a:rPr>
              <a:t>commit 1 </a:t>
            </a:r>
            <a:r>
              <a:rPr lang="ko-KR" altLang="en-US" dirty="0">
                <a:latin typeface="+mj-ea"/>
                <a:ea typeface="+mj-ea"/>
              </a:rPr>
              <a:t>상태로 되돌리기 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latin typeface="+mj-ea"/>
                <a:ea typeface="+mj-ea"/>
              </a:rPr>
              <a:t>Reset</a:t>
            </a:r>
            <a:r>
              <a:rPr lang="ko-KR" altLang="en-US" dirty="0">
                <a:latin typeface="+mj-ea"/>
                <a:ea typeface="+mj-ea"/>
              </a:rPr>
              <a:t>을 사용하여 </a:t>
            </a:r>
            <a:r>
              <a:rPr lang="en-US" altLang="ko-KR" dirty="0">
                <a:latin typeface="+mj-ea"/>
                <a:ea typeface="+mj-ea"/>
              </a:rPr>
              <a:t>commit 3 </a:t>
            </a:r>
            <a:r>
              <a:rPr lang="ko-KR" altLang="en-US" dirty="0">
                <a:latin typeface="+mj-ea"/>
                <a:ea typeface="+mj-ea"/>
              </a:rPr>
              <a:t>상태로 되돌리기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>
                <a:latin typeface="+mj-ea"/>
                <a:ea typeface="+mj-ea"/>
              </a:rPr>
              <a:t>Revert</a:t>
            </a:r>
            <a:r>
              <a:rPr lang="ko-KR" altLang="en-US" dirty="0">
                <a:latin typeface="+mj-ea"/>
                <a:ea typeface="+mj-ea"/>
              </a:rPr>
              <a:t>를 사용하여 </a:t>
            </a:r>
            <a:r>
              <a:rPr lang="en-US" altLang="ko-KR" dirty="0">
                <a:latin typeface="+mj-ea"/>
                <a:ea typeface="+mj-ea"/>
              </a:rPr>
              <a:t>commit 2  </a:t>
            </a:r>
            <a:r>
              <a:rPr lang="ko-KR" altLang="en-US" dirty="0">
                <a:latin typeface="+mj-ea"/>
                <a:ea typeface="+mj-ea"/>
              </a:rPr>
              <a:t>상태로 되돌리기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lnSpc>
                <a:spcPct val="150000"/>
              </a:lnSpc>
              <a:buFont typeface="+mj-lt"/>
              <a:buAutoNum type="arabicPeriod" startAt="2"/>
            </a:pPr>
            <a:r>
              <a:rPr lang="en-US" altLang="ko-KR" dirty="0"/>
              <a:t>git log --</a:t>
            </a:r>
            <a:r>
              <a:rPr lang="en-US" altLang="ko-KR" dirty="0" err="1"/>
              <a:t>oneline</a:t>
            </a:r>
            <a:r>
              <a:rPr lang="en-US" altLang="ko-KR" dirty="0"/>
              <a:t> </a:t>
            </a:r>
            <a:r>
              <a:rPr lang="ko-KR" altLang="en-US" dirty="0"/>
              <a:t>으로 </a:t>
            </a:r>
            <a:r>
              <a:rPr lang="ko-KR" altLang="en-US" dirty="0" err="1"/>
              <a:t>커밋</a:t>
            </a:r>
            <a:r>
              <a:rPr lang="ko-KR" altLang="en-US" dirty="0"/>
              <a:t> 상태를 확인하고 스크린샷으로 찍어 </a:t>
            </a:r>
            <a:r>
              <a:rPr lang="ko-KR" altLang="en-US" dirty="0" err="1"/>
              <a:t>노션</a:t>
            </a:r>
            <a:r>
              <a:rPr lang="ko-KR" altLang="en-US" dirty="0"/>
              <a:t> 댓글에 올리기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 startAt="2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CD6962-EB42-00AD-A10C-54ED704A3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2025-04-22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F96905A-63FD-2A9B-CDA4-9EB9AC904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99716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브랜치란</a:t>
            </a:r>
            <a:r>
              <a:rPr lang="en-US" altLang="ko-KR" sz="4800"/>
              <a:t>?</a:t>
            </a:r>
            <a:endParaRPr lang="ko-KR" altLang="en-US" sz="480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40031"/>
            <a:ext cx="10515600" cy="5213877"/>
          </a:xfrm>
        </p:spPr>
        <p:txBody>
          <a:bodyPr>
            <a:normAutofit/>
          </a:bodyPr>
          <a:lstStyle/>
          <a:p>
            <a:pPr marL="457200" lvl="1" indent="-457200"/>
            <a:r>
              <a:rPr lang="ko-KR" altLang="en-US" dirty="0" err="1"/>
              <a:t>브랜치란</a:t>
            </a:r>
            <a:r>
              <a:rPr lang="ko-KR" altLang="en-US" dirty="0"/>
              <a:t> </a:t>
            </a:r>
            <a:r>
              <a:rPr lang="ko-KR" altLang="en-US" dirty="0" smtClean="0"/>
              <a:t>저장소에서 </a:t>
            </a:r>
            <a:r>
              <a:rPr lang="ko-KR" altLang="en-US" b="1" dirty="0" smtClean="0">
                <a:solidFill>
                  <a:srgbClr val="FF0000"/>
                </a:solidFill>
              </a:rPr>
              <a:t>하나의 독립적인 작업 공간</a:t>
            </a:r>
            <a:r>
              <a:rPr lang="ko-KR" altLang="en-US" dirty="0" smtClean="0"/>
              <a:t>을 뜻함</a:t>
            </a:r>
            <a:endParaRPr lang="en-US" altLang="ko-KR" dirty="0" smtClean="0"/>
          </a:p>
          <a:p>
            <a:pPr marL="914400" lvl="2" indent="-457200"/>
            <a:r>
              <a:rPr lang="ko-KR" altLang="en-US" dirty="0" smtClean="0"/>
              <a:t>우리는 지금까지 </a:t>
            </a:r>
            <a:r>
              <a:rPr lang="en-US" altLang="ko-KR" dirty="0" smtClean="0"/>
              <a:t>main</a:t>
            </a:r>
            <a:r>
              <a:rPr lang="ko-KR" altLang="en-US" dirty="0" smtClean="0"/>
              <a:t>만 사용함</a:t>
            </a:r>
            <a:endParaRPr lang="en-US" altLang="ko-KR" dirty="0" smtClean="0"/>
          </a:p>
          <a:p>
            <a:pPr marL="457200" lvl="1" indent="-457200"/>
            <a:r>
              <a:rPr lang="ko-KR" altLang="en-US" dirty="0" smtClean="0"/>
              <a:t>작업 진행하면서 여러가지의 </a:t>
            </a:r>
            <a:r>
              <a:rPr lang="ko-KR" altLang="en-US" dirty="0" err="1" smtClean="0"/>
              <a:t>브랜치를</a:t>
            </a:r>
            <a:r>
              <a:rPr lang="ko-KR" altLang="en-US" dirty="0" smtClean="0"/>
              <a:t> 생성 할 수 있음</a:t>
            </a:r>
            <a:endParaRPr lang="en-US" altLang="ko-KR" dirty="0" smtClean="0"/>
          </a:p>
          <a:p>
            <a:pPr marL="457200" lvl="1" indent="-457200"/>
            <a:r>
              <a:rPr lang="ko-KR" altLang="en-US" dirty="0" smtClean="0"/>
              <a:t>앞으로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 후 다시 합치는 작업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FF0000"/>
                </a:solidFill>
              </a:rPr>
              <a:t>merge</a:t>
            </a:r>
            <a:r>
              <a:rPr lang="en-US" altLang="ko-KR" dirty="0"/>
              <a:t>)</a:t>
            </a:r>
            <a:r>
              <a:rPr lang="ko-KR" altLang="en-US" dirty="0"/>
              <a:t>을 항상 해야함</a:t>
            </a:r>
            <a:endParaRPr lang="en-US" altLang="ko-KR" dirty="0"/>
          </a:p>
          <a:p>
            <a:pPr marL="457200" lvl="1" indent="-457200"/>
            <a:r>
              <a:rPr lang="ko-KR" altLang="en-US" dirty="0" err="1"/>
              <a:t>브랜치의</a:t>
            </a:r>
            <a:r>
              <a:rPr lang="ko-KR" altLang="en-US" dirty="0"/>
              <a:t> 역할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독립적 작업 </a:t>
            </a:r>
            <a:r>
              <a:rPr lang="en-US" altLang="ko-KR" dirty="0"/>
              <a:t>: </a:t>
            </a:r>
            <a:r>
              <a:rPr lang="ko-KR" altLang="en-US" dirty="0" err="1"/>
              <a:t>브랜치를</a:t>
            </a:r>
            <a:r>
              <a:rPr lang="ko-KR" altLang="en-US" dirty="0"/>
              <a:t> 사용하면 다른 작업에 영향을 주지 않고 코드를 수정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기능 분리 </a:t>
            </a:r>
            <a:r>
              <a:rPr lang="en-US" altLang="ko-KR" dirty="0"/>
              <a:t>: </a:t>
            </a:r>
            <a:r>
              <a:rPr lang="ko-KR" altLang="en-US" dirty="0"/>
              <a:t>개발</a:t>
            </a:r>
            <a:r>
              <a:rPr lang="en-US" altLang="ko-KR" dirty="0"/>
              <a:t>, </a:t>
            </a:r>
            <a:r>
              <a:rPr lang="ko-KR" altLang="en-US" dirty="0"/>
              <a:t>테스트</a:t>
            </a:r>
            <a:r>
              <a:rPr lang="en-US" altLang="ko-KR" dirty="0"/>
              <a:t>, </a:t>
            </a:r>
            <a:r>
              <a:rPr lang="ko-KR" altLang="en-US" dirty="0"/>
              <a:t>수정 등을 기준으로 기존 코드와 분리하여 작업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안전한 개발 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r>
              <a:rPr lang="ko-KR" altLang="en-US" dirty="0"/>
              <a:t>으로 배포된 메인 코드에 오류가 생기지 않도록 보호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동시 작업</a:t>
            </a:r>
            <a:r>
              <a:rPr lang="en-US" altLang="ko-KR" dirty="0"/>
              <a:t> : </a:t>
            </a:r>
            <a:r>
              <a:rPr lang="ko-KR" altLang="en-US" dirty="0"/>
              <a:t>동시에 </a:t>
            </a:r>
            <a:r>
              <a:rPr lang="ko-KR" altLang="en-US" dirty="0" err="1"/>
              <a:t>여러명의</a:t>
            </a:r>
            <a:r>
              <a:rPr lang="ko-KR" altLang="en-US" dirty="0"/>
              <a:t> 개발자가 서로 다른 </a:t>
            </a:r>
            <a:r>
              <a:rPr lang="ko-KR" altLang="en-US" dirty="0" err="1"/>
              <a:t>브랜치에서</a:t>
            </a:r>
            <a:r>
              <a:rPr lang="ko-KR" altLang="en-US" dirty="0"/>
              <a:t> 작업 가능</a:t>
            </a:r>
            <a:endParaRPr lang="en-US" altLang="ko-KR" dirty="0"/>
          </a:p>
          <a:p>
            <a:pPr marL="914400" lvl="2" indent="-457200"/>
            <a:r>
              <a:rPr lang="ko-KR" altLang="en-US" dirty="0"/>
              <a:t>이력 관리 </a:t>
            </a:r>
            <a:r>
              <a:rPr lang="en-US" altLang="ko-KR" dirty="0"/>
              <a:t>: </a:t>
            </a:r>
            <a:r>
              <a:rPr lang="ko-KR" altLang="en-US" dirty="0"/>
              <a:t>각 </a:t>
            </a:r>
            <a:r>
              <a:rPr lang="ko-KR" altLang="en-US" dirty="0" err="1"/>
              <a:t>브랜치의</a:t>
            </a:r>
            <a:r>
              <a:rPr lang="ko-KR" altLang="en-US" dirty="0"/>
              <a:t> 작업 이력을 관리할 수 있어서 언제</a:t>
            </a:r>
            <a:r>
              <a:rPr lang="en-US" altLang="ko-KR" dirty="0"/>
              <a:t>, </a:t>
            </a:r>
            <a:r>
              <a:rPr lang="ko-KR" altLang="en-US" dirty="0"/>
              <a:t>누가 작업했는지 쉽게 추적 가능</a:t>
            </a:r>
            <a:endParaRPr lang="en-US" altLang="ko-KR" dirty="0"/>
          </a:p>
          <a:p>
            <a:pPr marL="457200" lvl="1" indent="-457200">
              <a:buFont typeface="+mj-lt"/>
              <a:buAutoNum type="arabicPeriod" startAt="2"/>
            </a:pP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BA9570-5E37-2566-5D94-FAC33D8A7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1435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F3FACA87-8F5E-1A04-DCF0-B17137AF027B}"/>
              </a:ext>
            </a:extLst>
          </p:cNvPr>
          <p:cNvSpPr/>
          <p:nvPr/>
        </p:nvSpPr>
        <p:spPr>
          <a:xfrm rot="16200000">
            <a:off x="7017664" y="2508028"/>
            <a:ext cx="301281" cy="99543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" name="화살표: 아래쪽 3">
            <a:extLst>
              <a:ext uri="{FF2B5EF4-FFF2-40B4-BE49-F238E27FC236}">
                <a16:creationId xmlns:a16="http://schemas.microsoft.com/office/drawing/2014/main" id="{AEA48797-76BE-14EA-9E51-E5AA78F0FE61}"/>
              </a:ext>
            </a:extLst>
          </p:cNvPr>
          <p:cNvSpPr/>
          <p:nvPr/>
        </p:nvSpPr>
        <p:spPr>
          <a:xfrm rot="18900000">
            <a:off x="5271538" y="4307247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9" name="화살표: 아래쪽 28">
            <a:extLst>
              <a:ext uri="{FF2B5EF4-FFF2-40B4-BE49-F238E27FC236}">
                <a16:creationId xmlns:a16="http://schemas.microsoft.com/office/drawing/2014/main" id="{B28726B5-2C60-6B09-94DC-F08F0606CD34}"/>
              </a:ext>
            </a:extLst>
          </p:cNvPr>
          <p:cNvSpPr/>
          <p:nvPr/>
        </p:nvSpPr>
        <p:spPr>
          <a:xfrm rot="13500000">
            <a:off x="5274563" y="3055210"/>
            <a:ext cx="301281" cy="1106475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이해하기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5325DFD-DF9D-7D9E-01C4-53E7A5AD68E7}"/>
              </a:ext>
            </a:extLst>
          </p:cNvPr>
          <p:cNvSpPr txBox="1"/>
          <p:nvPr/>
        </p:nvSpPr>
        <p:spPr>
          <a:xfrm>
            <a:off x="681697" y="1217986"/>
            <a:ext cx="1118287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브랜치는 나뭇가지의 뜻으로 하나의 나무에 여러 나뭇가지가 새 줄기를 생성하여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/>
            </a:r>
            <a:b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여러 갈래로 퍼지듯이 여러 데이터 흐름을 가리키며 분기라고도 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7C16D3BF-0C30-17EB-4C2E-505F8981037D}"/>
              </a:ext>
            </a:extLst>
          </p:cNvPr>
          <p:cNvSpPr/>
          <p:nvPr/>
        </p:nvSpPr>
        <p:spPr>
          <a:xfrm>
            <a:off x="2510950" y="3946386"/>
            <a:ext cx="7664681" cy="484632"/>
          </a:xfrm>
          <a:prstGeom prst="right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D60CE36E-3EAC-6DAD-83C8-16709E1032A6}"/>
              </a:ext>
            </a:extLst>
          </p:cNvPr>
          <p:cNvSpPr/>
          <p:nvPr/>
        </p:nvSpPr>
        <p:spPr>
          <a:xfrm>
            <a:off x="2427192" y="3713556"/>
            <a:ext cx="951474" cy="950292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1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87882051-94F5-AB92-49A2-369E2A36F78F}"/>
              </a:ext>
            </a:extLst>
          </p:cNvPr>
          <p:cNvSpPr/>
          <p:nvPr/>
        </p:nvSpPr>
        <p:spPr>
          <a:xfrm>
            <a:off x="4270173" y="3713556"/>
            <a:ext cx="951474" cy="95147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2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07CD262-94C6-4939-6DC8-305C53DA7E57}"/>
              </a:ext>
            </a:extLst>
          </p:cNvPr>
          <p:cNvSpPr/>
          <p:nvPr/>
        </p:nvSpPr>
        <p:spPr>
          <a:xfrm>
            <a:off x="5755404" y="2497563"/>
            <a:ext cx="951474" cy="9514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</a:t>
            </a:r>
            <a:endParaRPr lang="ko-KR" altLang="en-US" sz="1400" b="1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9504BAE-8579-085C-7276-6AE7F1C0229A}"/>
              </a:ext>
            </a:extLst>
          </p:cNvPr>
          <p:cNvSpPr txBox="1"/>
          <p:nvPr/>
        </p:nvSpPr>
        <p:spPr>
          <a:xfrm>
            <a:off x="917645" y="4004036"/>
            <a:ext cx="1470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main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A0848CC-A0B5-4F66-58DA-C5A383B01C1A}"/>
              </a:ext>
            </a:extLst>
          </p:cNvPr>
          <p:cNvSpPr txBox="1"/>
          <p:nvPr/>
        </p:nvSpPr>
        <p:spPr>
          <a:xfrm>
            <a:off x="5801375" y="2216948"/>
            <a:ext cx="1340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22B09821-385B-0584-993C-EC0D75292357}"/>
              </a:ext>
            </a:extLst>
          </p:cNvPr>
          <p:cNvSpPr/>
          <p:nvPr/>
        </p:nvSpPr>
        <p:spPr>
          <a:xfrm>
            <a:off x="5775482" y="4970552"/>
            <a:ext cx="951474" cy="951474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4</a:t>
            </a:r>
            <a:endParaRPr lang="ko-KR" altLang="en-US" sz="1400" b="1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DA49F59-DB02-7E6F-5025-D4BA24221CB3}"/>
              </a:ext>
            </a:extLst>
          </p:cNvPr>
          <p:cNvSpPr/>
          <p:nvPr/>
        </p:nvSpPr>
        <p:spPr>
          <a:xfrm>
            <a:off x="7669103" y="2497563"/>
            <a:ext cx="951474" cy="951474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커밋</a:t>
            </a:r>
            <a:r>
              <a:rPr lang="en-US" altLang="ko-KR" sz="1400" b="1">
                <a:solidFill>
                  <a:schemeClr val="tx1"/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3-1</a:t>
            </a:r>
            <a:endParaRPr lang="ko-KR" altLang="en-US" sz="1400" b="1">
              <a:solidFill>
                <a:schemeClr val="tx1"/>
              </a:solidFill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48C9A5-5D58-422D-D181-F6D23168875F}"/>
              </a:ext>
            </a:extLst>
          </p:cNvPr>
          <p:cNvSpPr txBox="1"/>
          <p:nvPr/>
        </p:nvSpPr>
        <p:spPr>
          <a:xfrm>
            <a:off x="5755404" y="5922026"/>
            <a:ext cx="14446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hello</a:t>
            </a:r>
            <a:r>
              <a:rPr lang="ko-KR" altLang="en-US" b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851AB6BF-3B50-083C-1065-40F7D4BA6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8736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 err="1" smtClean="0"/>
              <a:t>브랜치</a:t>
            </a:r>
            <a:r>
              <a:rPr lang="ko-KR" altLang="en-US" sz="4800" dirty="0" smtClean="0"/>
              <a:t> 이해하기 </a:t>
            </a:r>
            <a:r>
              <a:rPr lang="en-US" altLang="ko-KR" sz="4800" dirty="0" smtClean="0"/>
              <a:t>- </a:t>
            </a:r>
            <a:r>
              <a:rPr lang="ko-KR" altLang="en-US" sz="4800" dirty="0" smtClean="0"/>
              <a:t>명령어</a:t>
            </a:r>
            <a:endParaRPr lang="ko-KR" altLang="en-US" sz="4800" dirty="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906"/>
            <a:ext cx="10515600" cy="520200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/>
              <a:t>새로운 </a:t>
            </a:r>
            <a:r>
              <a:rPr lang="ko-KR" altLang="en-US" sz="2400" dirty="0" err="1"/>
              <a:t>브랜치</a:t>
            </a:r>
            <a:r>
              <a:rPr lang="ko-KR" altLang="en-US" sz="2400" dirty="0"/>
              <a:t> 생성</a:t>
            </a:r>
            <a:endParaRPr lang="en-US" altLang="ko-KR" sz="2400" dirty="0"/>
          </a:p>
          <a:p>
            <a:pPr lvl="1">
              <a:lnSpc>
                <a:spcPct val="110000"/>
              </a:lnSpc>
            </a:pPr>
            <a:r>
              <a:rPr lang="en-US" altLang="ko-KR" sz="2000" dirty="0" err="1">
                <a:solidFill>
                  <a:srgbClr val="FF0000"/>
                </a:solidFill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</a:rPr>
              <a:t> branch </a:t>
            </a:r>
            <a:r>
              <a:rPr lang="ko-KR" altLang="en-US" sz="2000" dirty="0" err="1">
                <a:solidFill>
                  <a:srgbClr val="FF0000"/>
                </a:solidFill>
              </a:rPr>
              <a:t>브랜치명</a:t>
            </a:r>
            <a:r>
              <a:rPr lang="en-US" altLang="ko-KR" sz="2000" dirty="0">
                <a:solidFill>
                  <a:srgbClr val="FF0000"/>
                </a:solidFill>
              </a:rPr>
              <a:t>(</a:t>
            </a:r>
            <a:r>
              <a:rPr lang="ko-KR" altLang="en-US" sz="2000" dirty="0" err="1">
                <a:solidFill>
                  <a:srgbClr val="FF0000"/>
                </a:solidFill>
              </a:rPr>
              <a:t>브랜치는</a:t>
            </a:r>
            <a:r>
              <a:rPr lang="ko-KR" altLang="en-US" sz="2000" dirty="0">
                <a:solidFill>
                  <a:srgbClr val="FF0000"/>
                </a:solidFill>
              </a:rPr>
              <a:t> 한번에 하나씩 생성</a:t>
            </a:r>
            <a:r>
              <a:rPr lang="en-US" altLang="ko-KR" sz="2000" dirty="0">
                <a:solidFill>
                  <a:srgbClr val="FF0000"/>
                </a:solidFill>
              </a:rPr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/>
              <a:t>ex)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branch test</a:t>
            </a:r>
          </a:p>
          <a:p>
            <a:pPr>
              <a:lnSpc>
                <a:spcPct val="110000"/>
              </a:lnSpc>
            </a:pPr>
            <a:r>
              <a:rPr lang="ko-KR" altLang="en-US" sz="2400" dirty="0" err="1"/>
              <a:t>브랜치로</a:t>
            </a:r>
            <a:r>
              <a:rPr lang="ko-KR" altLang="en-US" sz="2400" dirty="0"/>
              <a:t> 이동</a:t>
            </a:r>
            <a:endParaRPr lang="en-US" altLang="ko-KR" sz="2400" dirty="0"/>
          </a:p>
          <a:p>
            <a:pPr lvl="1">
              <a:lnSpc>
                <a:spcPct val="110000"/>
              </a:lnSpc>
            </a:pPr>
            <a:r>
              <a:rPr lang="en-US" altLang="ko-KR" sz="2000" dirty="0" err="1">
                <a:solidFill>
                  <a:srgbClr val="FF0000"/>
                </a:solidFill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</a:rPr>
              <a:t> checkout </a:t>
            </a:r>
            <a:r>
              <a:rPr lang="ko-KR" altLang="en-US" sz="2000" dirty="0" err="1">
                <a:solidFill>
                  <a:srgbClr val="FF0000"/>
                </a:solidFill>
              </a:rPr>
              <a:t>브랜치명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ko-KR" sz="2000" dirty="0"/>
              <a:t>ex)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test</a:t>
            </a:r>
          </a:p>
          <a:p>
            <a:pPr>
              <a:lnSpc>
                <a:spcPct val="110000"/>
              </a:lnSpc>
            </a:pPr>
            <a:r>
              <a:rPr lang="ko-KR" altLang="en-US" sz="2400" dirty="0" err="1"/>
              <a:t>브랜치</a:t>
            </a:r>
            <a:r>
              <a:rPr lang="ko-KR" altLang="en-US" sz="2400" dirty="0"/>
              <a:t> 생성과 </a:t>
            </a:r>
            <a:r>
              <a:rPr lang="ko-KR" altLang="en-US" sz="2400" dirty="0" err="1"/>
              <a:t>브랜치로</a:t>
            </a:r>
            <a:r>
              <a:rPr lang="ko-KR" altLang="en-US" sz="2400" dirty="0"/>
              <a:t> 이동을 한번에</a:t>
            </a:r>
            <a:endParaRPr lang="en-US" altLang="ko-KR" sz="2400" dirty="0"/>
          </a:p>
          <a:p>
            <a:pPr lvl="1">
              <a:lnSpc>
                <a:spcPct val="110000"/>
              </a:lnSpc>
            </a:pPr>
            <a:r>
              <a:rPr lang="en-US" altLang="ko-KR" sz="2000" dirty="0" err="1">
                <a:solidFill>
                  <a:srgbClr val="FF0000"/>
                </a:solidFill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</a:rPr>
              <a:t> checkout -b </a:t>
            </a:r>
            <a:r>
              <a:rPr lang="ko-KR" altLang="en-US" sz="2000" dirty="0" err="1">
                <a:solidFill>
                  <a:srgbClr val="FF0000"/>
                </a:solidFill>
              </a:rPr>
              <a:t>브랜치명</a:t>
            </a:r>
            <a:endParaRPr lang="en-US" altLang="ko-KR" sz="2000" dirty="0">
              <a:solidFill>
                <a:srgbClr val="FF0000"/>
              </a:solidFill>
            </a:endParaRPr>
          </a:p>
          <a:p>
            <a:pPr lvl="1">
              <a:lnSpc>
                <a:spcPct val="110000"/>
              </a:lnSpc>
            </a:pPr>
            <a:r>
              <a:rPr lang="en-US" altLang="ko-KR" sz="2000" dirty="0"/>
              <a:t>ex)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checkout –b </a:t>
            </a:r>
            <a:r>
              <a:rPr lang="en-US" altLang="ko-KR" sz="2000" dirty="0" smtClean="0"/>
              <a:t>test</a:t>
            </a:r>
          </a:p>
          <a:p>
            <a:pPr>
              <a:lnSpc>
                <a:spcPct val="110000"/>
              </a:lnSpc>
            </a:pPr>
            <a:r>
              <a:rPr lang="ko-KR" altLang="en-US" sz="2400" dirty="0"/>
              <a:t>로컬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원격브랜치</a:t>
            </a:r>
            <a:r>
              <a:rPr lang="ko-KR" altLang="en-US" sz="2400" dirty="0"/>
              <a:t> 전체 확인하기</a:t>
            </a:r>
            <a:endParaRPr lang="en-US" altLang="ko-KR" sz="2400" dirty="0"/>
          </a:p>
          <a:p>
            <a:pPr lvl="1">
              <a:lnSpc>
                <a:spcPct val="11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branch(</a:t>
            </a:r>
            <a:r>
              <a:rPr lang="ko-KR" altLang="en-US" sz="2000" dirty="0"/>
              <a:t>로컬만</a:t>
            </a:r>
            <a:r>
              <a:rPr lang="en-US" altLang="ko-KR" sz="2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branch –a(</a:t>
            </a:r>
            <a:r>
              <a:rPr lang="ko-KR" altLang="en-US" sz="2000" dirty="0"/>
              <a:t>로컬</a:t>
            </a:r>
            <a:r>
              <a:rPr lang="en-US" altLang="ko-KR" sz="2000" dirty="0"/>
              <a:t>, </a:t>
            </a:r>
            <a:r>
              <a:rPr lang="ko-KR" altLang="en-US" sz="2000" dirty="0"/>
              <a:t>원격 둘다</a:t>
            </a:r>
            <a:r>
              <a:rPr lang="en-US" altLang="ko-KR" sz="2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branch –r (</a:t>
            </a:r>
            <a:r>
              <a:rPr lang="ko-KR" altLang="en-US" sz="2000" dirty="0"/>
              <a:t>원격만</a:t>
            </a:r>
            <a:r>
              <a:rPr lang="en-US" altLang="ko-KR" sz="2000" dirty="0"/>
              <a:t>)</a:t>
            </a:r>
          </a:p>
          <a:p>
            <a:pPr lvl="1">
              <a:lnSpc>
                <a:spcPct val="110000"/>
              </a:lnSpc>
            </a:pP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9C13256-6D24-E46C-1096-B7219C854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818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 err="1" smtClean="0"/>
              <a:t>브랜치</a:t>
            </a:r>
            <a:r>
              <a:rPr lang="ko-KR" altLang="en-US" sz="4800" dirty="0" smtClean="0"/>
              <a:t> 이해하기 </a:t>
            </a:r>
            <a:r>
              <a:rPr lang="en-US" altLang="ko-KR" sz="4800" dirty="0" smtClean="0"/>
              <a:t>- </a:t>
            </a:r>
            <a:r>
              <a:rPr lang="ko-KR" altLang="en-US" sz="4800" dirty="0" smtClean="0"/>
              <a:t>명령어</a:t>
            </a:r>
            <a:endParaRPr lang="ko-KR" altLang="en-US" sz="4800" dirty="0"/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906"/>
            <a:ext cx="10515600" cy="520200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2400" dirty="0" err="1"/>
              <a:t>로컬브랜치</a:t>
            </a:r>
            <a:r>
              <a:rPr lang="ko-KR" altLang="en-US" sz="2400" dirty="0"/>
              <a:t> 삭제</a:t>
            </a:r>
            <a:r>
              <a:rPr lang="en-US" altLang="ko-KR" sz="2400" dirty="0"/>
              <a:t>(</a:t>
            </a:r>
            <a:r>
              <a:rPr lang="ko-KR" altLang="en-US" sz="2400" dirty="0"/>
              <a:t>작업 중이거나 </a:t>
            </a:r>
            <a:r>
              <a:rPr lang="en-US" altLang="ko-KR" sz="2400" dirty="0" err="1"/>
              <a:t>Git</a:t>
            </a:r>
            <a:r>
              <a:rPr lang="ko-KR" altLang="en-US" sz="2400" dirty="0"/>
              <a:t>에 올리지 않았다면 삭제 안됨</a:t>
            </a:r>
            <a:r>
              <a:rPr lang="en-US" altLang="ko-KR" sz="24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branch –d </a:t>
            </a:r>
            <a:r>
              <a:rPr lang="ko-KR" altLang="en-US" sz="2000" dirty="0" err="1"/>
              <a:t>브랜치명</a:t>
            </a:r>
            <a:r>
              <a:rPr lang="en-US" altLang="ko-KR" sz="2000" dirty="0"/>
              <a:t>(</a:t>
            </a:r>
            <a:r>
              <a:rPr lang="ko-KR" altLang="en-US" sz="2000" dirty="0"/>
              <a:t>여러 </a:t>
            </a:r>
            <a:r>
              <a:rPr lang="ko-KR" altLang="en-US" sz="2000" dirty="0" err="1"/>
              <a:t>브랜치명</a:t>
            </a:r>
            <a:r>
              <a:rPr lang="ko-KR" altLang="en-US" sz="2000" dirty="0"/>
              <a:t> 가능</a:t>
            </a:r>
            <a:r>
              <a:rPr lang="en-US" altLang="ko-KR" sz="2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/>
              <a:t>ex)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branch –d test hello</a:t>
            </a:r>
          </a:p>
          <a:p>
            <a:pPr>
              <a:lnSpc>
                <a:spcPct val="110000"/>
              </a:lnSpc>
            </a:pPr>
            <a:r>
              <a:rPr lang="ko-KR" altLang="en-US" sz="2400" dirty="0" err="1"/>
              <a:t>로컬브랜치</a:t>
            </a:r>
            <a:r>
              <a:rPr lang="ko-KR" altLang="en-US" sz="2400" dirty="0"/>
              <a:t> 강제 삭제</a:t>
            </a:r>
            <a:r>
              <a:rPr lang="en-US" altLang="ko-KR" sz="2400" dirty="0"/>
              <a:t>(</a:t>
            </a:r>
            <a:r>
              <a:rPr lang="ko-KR" altLang="en-US" sz="2400" dirty="0" err="1"/>
              <a:t>작업중여도</a:t>
            </a:r>
            <a:r>
              <a:rPr lang="ko-KR" altLang="en-US" sz="2400" dirty="0"/>
              <a:t> 삭제됨</a:t>
            </a:r>
            <a:r>
              <a:rPr lang="en-US" altLang="ko-KR" sz="2400" dirty="0"/>
              <a:t>. </a:t>
            </a:r>
            <a:r>
              <a:rPr lang="ko-KR" altLang="en-US" sz="2400" dirty="0"/>
              <a:t>사용시 주의</a:t>
            </a:r>
            <a:r>
              <a:rPr lang="en-US" altLang="ko-KR" sz="24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branch –D </a:t>
            </a:r>
            <a:r>
              <a:rPr lang="ko-KR" altLang="en-US" sz="2000" dirty="0" err="1"/>
              <a:t>브랜치명</a:t>
            </a:r>
            <a:endParaRPr lang="en-US" altLang="ko-KR" sz="2000" dirty="0"/>
          </a:p>
          <a:p>
            <a:pPr lvl="1">
              <a:lnSpc>
                <a:spcPct val="110000"/>
              </a:lnSpc>
            </a:pPr>
            <a:r>
              <a:rPr lang="en-US" altLang="ko-KR" sz="2000" dirty="0"/>
              <a:t>ex) </a:t>
            </a:r>
            <a:r>
              <a:rPr lang="en-US" altLang="ko-KR" sz="2000" dirty="0" err="1"/>
              <a:t>git</a:t>
            </a:r>
            <a:r>
              <a:rPr lang="en-US" altLang="ko-KR" sz="2000" dirty="0"/>
              <a:t> branch –D test</a:t>
            </a:r>
          </a:p>
          <a:p>
            <a:pPr>
              <a:lnSpc>
                <a:spcPct val="110000"/>
              </a:lnSpc>
            </a:pPr>
            <a:r>
              <a:rPr lang="ko-KR" altLang="en-US" sz="2400" dirty="0" err="1"/>
              <a:t>원격브랜치</a:t>
            </a:r>
            <a:r>
              <a:rPr lang="ko-KR" altLang="en-US" sz="2400" dirty="0"/>
              <a:t> 삭제하기</a:t>
            </a:r>
            <a:endParaRPr lang="en-US" altLang="ko-KR" sz="2400" dirty="0"/>
          </a:p>
          <a:p>
            <a:pPr lvl="1">
              <a:lnSpc>
                <a:spcPct val="110000"/>
              </a:lnSpc>
            </a:pPr>
            <a:r>
              <a:rPr lang="en-US" altLang="ko-KR" sz="2000" dirty="0" err="1"/>
              <a:t>git</a:t>
            </a:r>
            <a:r>
              <a:rPr lang="en-US" altLang="ko-KR" sz="2000" dirty="0"/>
              <a:t> push origin –d </a:t>
            </a:r>
            <a:r>
              <a:rPr lang="ko-KR" altLang="en-US" sz="2000" dirty="0" err="1"/>
              <a:t>브랜치명</a:t>
            </a:r>
            <a:r>
              <a:rPr lang="en-US" altLang="ko-KR" sz="2000" dirty="0"/>
              <a:t>(</a:t>
            </a:r>
            <a:r>
              <a:rPr lang="ko-KR" altLang="en-US" sz="2000" dirty="0"/>
              <a:t>여러 </a:t>
            </a:r>
            <a:r>
              <a:rPr lang="ko-KR" altLang="en-US" sz="2000" dirty="0" err="1"/>
              <a:t>브랜치명</a:t>
            </a:r>
            <a:r>
              <a:rPr lang="ko-KR" altLang="en-US" sz="2000" dirty="0"/>
              <a:t> 가능</a:t>
            </a:r>
            <a:r>
              <a:rPr lang="en-US" altLang="ko-KR" sz="2000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sz="2000" dirty="0" smtClean="0"/>
              <a:t>ex) </a:t>
            </a:r>
            <a:r>
              <a:rPr lang="en-US" altLang="ko-KR" sz="2000" dirty="0" err="1" smtClean="0"/>
              <a:t>git</a:t>
            </a:r>
            <a:r>
              <a:rPr lang="en-US" altLang="ko-KR" sz="2000" dirty="0" smtClean="0"/>
              <a:t> push origin –d test</a:t>
            </a:r>
          </a:p>
          <a:p>
            <a:pPr lvl="1">
              <a:lnSpc>
                <a:spcPct val="110000"/>
              </a:lnSpc>
            </a:pP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85CBDA9-F0EC-D68C-C8AC-A8736BC48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795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브랜치 이해하기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3A2D676-9A3A-25B1-A05C-80DF05F2ECD9}"/>
              </a:ext>
            </a:extLst>
          </p:cNvPr>
          <p:cNvSpPr txBox="1"/>
          <p:nvPr/>
        </p:nvSpPr>
        <p:spPr>
          <a:xfrm>
            <a:off x="751787" y="1325563"/>
            <a:ext cx="66591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폴더에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test, hello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 생성하기</a:t>
            </a:r>
          </a:p>
        </p:txBody>
      </p:sp>
      <p:pic>
        <p:nvPicPr>
          <p:cNvPr id="23" name="그림 22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3F6A8392-BA51-C1E6-8E74-76ECAA80F7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236" y="2083030"/>
            <a:ext cx="6662801" cy="344940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2BF8EC-FA61-3EF5-8A2F-B5CC256B5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7015853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Pretendard SemiBold"/>
        <a:ea typeface="Pretendard Semi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2457</TotalTime>
  <Words>1911</Words>
  <Application>Microsoft Office PowerPoint</Application>
  <PresentationFormat>와이드스크린</PresentationFormat>
  <Paragraphs>483</Paragraphs>
  <Slides>41</Slides>
  <Notes>40</Notes>
  <HiddenSlides>0</HiddenSlides>
  <MMClips>0</MMClips>
  <ScaleCrop>false</ScaleCrop>
  <HeadingPairs>
    <vt:vector size="6" baseType="variant">
      <vt:variant>
        <vt:lpstr>사용한 글꼴</vt:lpstr>
      </vt:variant>
      <vt:variant>
        <vt:i4>10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52" baseType="lpstr">
      <vt:lpstr>G마켓 산스 TTF Bold</vt:lpstr>
      <vt:lpstr>G마켓 산스 TTF Light</vt:lpstr>
      <vt:lpstr>G마켓 산스 TTF Medium</vt:lpstr>
      <vt:lpstr>Malgun Gothic Semilight</vt:lpstr>
      <vt:lpstr>Pretendard</vt:lpstr>
      <vt:lpstr>Pretendard SemiBold</vt:lpstr>
      <vt:lpstr>맑은 고딕</vt:lpstr>
      <vt:lpstr>Arial</vt:lpstr>
      <vt:lpstr>Symbol</vt:lpstr>
      <vt:lpstr>Wingdings</vt:lpstr>
      <vt:lpstr>코딩온템플릿</vt:lpstr>
      <vt:lpstr>PowerPoint 프레젠테이션</vt:lpstr>
      <vt:lpstr>PowerPoint 프레젠테이션</vt:lpstr>
      <vt:lpstr>Branch?</vt:lpstr>
      <vt:lpstr>브랜치를 만드는 이유</vt:lpstr>
      <vt:lpstr>브랜치란?</vt:lpstr>
      <vt:lpstr>브랜치 이해하기</vt:lpstr>
      <vt:lpstr>브랜치 이해하기 - 명령어</vt:lpstr>
      <vt:lpstr>브랜치 이해하기 - 명령어</vt:lpstr>
      <vt:lpstr>브랜치 이해하기</vt:lpstr>
      <vt:lpstr>브랜치 이해하기</vt:lpstr>
      <vt:lpstr>브랜치 이해하기</vt:lpstr>
      <vt:lpstr>브랜치 이동</vt:lpstr>
      <vt:lpstr>브랜치 이동</vt:lpstr>
      <vt:lpstr>PowerPoint 프레젠테이션</vt:lpstr>
      <vt:lpstr>브랜치을 왜 병합해?(merge)</vt:lpstr>
      <vt:lpstr>병합 명령어</vt:lpstr>
      <vt:lpstr>병합(merge) 이해하기</vt:lpstr>
      <vt:lpstr>fast-forward</vt:lpstr>
      <vt:lpstr>fast-forward</vt:lpstr>
      <vt:lpstr>fast-forward</vt:lpstr>
      <vt:lpstr>merge 완료하기</vt:lpstr>
      <vt:lpstr>3-way merge</vt:lpstr>
      <vt:lpstr>3-way merge</vt:lpstr>
      <vt:lpstr>3-way merge</vt:lpstr>
      <vt:lpstr>실습. merge 해보기</vt:lpstr>
      <vt:lpstr>PowerPoint 프레젠테이션</vt:lpstr>
      <vt:lpstr>브랜치 충돌 이해하기</vt:lpstr>
      <vt:lpstr>브랜치 충돌 해결하기</vt:lpstr>
      <vt:lpstr>브랜치 충돌 해결하기</vt:lpstr>
      <vt:lpstr>브랜치 충돌 해결하기</vt:lpstr>
      <vt:lpstr>PowerPoint 프레젠테이션</vt:lpstr>
      <vt:lpstr>브랜치 이름 규칙</vt:lpstr>
      <vt:lpstr>버전?</vt:lpstr>
      <vt:lpstr>PowerPoint 프레젠테이션</vt:lpstr>
      <vt:lpstr>Commit 되돌리기</vt:lpstr>
      <vt:lpstr>reset</vt:lpstr>
      <vt:lpstr>reset</vt:lpstr>
      <vt:lpstr>revert</vt:lpstr>
      <vt:lpstr>revert</vt:lpstr>
      <vt:lpstr>실습. Reset, Revert</vt:lpstr>
      <vt:lpstr>실습. Reset, Revert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김규리</dc:creator>
  <cp:lastModifiedBy>jae hyeon</cp:lastModifiedBy>
  <cp:revision>387</cp:revision>
  <cp:lastPrinted>2024-12-10T00:00:46Z</cp:lastPrinted>
  <dcterms:created xsi:type="dcterms:W3CDTF">2022-06-26T11:10:22Z</dcterms:created>
  <dcterms:modified xsi:type="dcterms:W3CDTF">2025-04-21T17:42:34Z</dcterms:modified>
</cp:coreProperties>
</file>