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1" r:id="rId1"/>
  </p:sldMasterIdLst>
  <p:notesMasterIdLst>
    <p:notesMasterId r:id="rId79"/>
  </p:notesMasterIdLst>
  <p:sldIdLst>
    <p:sldId id="715" r:id="rId2"/>
    <p:sldId id="256" r:id="rId3"/>
    <p:sldId id="680" r:id="rId4"/>
    <p:sldId id="681" r:id="rId5"/>
    <p:sldId id="682" r:id="rId6"/>
    <p:sldId id="672" r:id="rId7"/>
    <p:sldId id="718" r:id="rId8"/>
    <p:sldId id="719" r:id="rId9"/>
    <p:sldId id="720" r:id="rId10"/>
    <p:sldId id="721" r:id="rId11"/>
    <p:sldId id="675" r:id="rId12"/>
    <p:sldId id="677" r:id="rId13"/>
    <p:sldId id="778" r:id="rId14"/>
    <p:sldId id="673" r:id="rId15"/>
    <p:sldId id="725" r:id="rId16"/>
    <p:sldId id="679" r:id="rId17"/>
    <p:sldId id="724" r:id="rId18"/>
    <p:sldId id="726" r:id="rId19"/>
    <p:sldId id="710" r:id="rId20"/>
    <p:sldId id="687" r:id="rId21"/>
    <p:sldId id="686" r:id="rId22"/>
    <p:sldId id="728" r:id="rId23"/>
    <p:sldId id="727" r:id="rId24"/>
    <p:sldId id="734" r:id="rId25"/>
    <p:sldId id="731" r:id="rId26"/>
    <p:sldId id="741" r:id="rId27"/>
    <p:sldId id="742" r:id="rId28"/>
    <p:sldId id="713" r:id="rId29"/>
    <p:sldId id="735" r:id="rId30"/>
    <p:sldId id="743" r:id="rId31"/>
    <p:sldId id="736" r:id="rId32"/>
    <p:sldId id="683" r:id="rId33"/>
    <p:sldId id="746" r:id="rId34"/>
    <p:sldId id="744" r:id="rId35"/>
    <p:sldId id="689" r:id="rId36"/>
    <p:sldId id="745" r:id="rId37"/>
    <p:sldId id="780" r:id="rId38"/>
    <p:sldId id="738" r:id="rId39"/>
    <p:sldId id="748" r:id="rId40"/>
    <p:sldId id="693" r:id="rId41"/>
    <p:sldId id="750" r:id="rId42"/>
    <p:sldId id="751" r:id="rId43"/>
    <p:sldId id="752" r:id="rId44"/>
    <p:sldId id="753" r:id="rId45"/>
    <p:sldId id="754" r:id="rId46"/>
    <p:sldId id="755" r:id="rId47"/>
    <p:sldId id="756" r:id="rId48"/>
    <p:sldId id="758" r:id="rId49"/>
    <p:sldId id="692" r:id="rId50"/>
    <p:sldId id="757" r:id="rId51"/>
    <p:sldId id="760" r:id="rId52"/>
    <p:sldId id="702" r:id="rId53"/>
    <p:sldId id="703" r:id="rId54"/>
    <p:sldId id="739" r:id="rId55"/>
    <p:sldId id="781" r:id="rId56"/>
    <p:sldId id="762" r:id="rId57"/>
    <p:sldId id="763" r:id="rId58"/>
    <p:sldId id="764" r:id="rId59"/>
    <p:sldId id="761" r:id="rId60"/>
    <p:sldId id="765" r:id="rId61"/>
    <p:sldId id="714" r:id="rId62"/>
    <p:sldId id="766" r:id="rId63"/>
    <p:sldId id="767" r:id="rId64"/>
    <p:sldId id="768" r:id="rId65"/>
    <p:sldId id="695" r:id="rId66"/>
    <p:sldId id="740" r:id="rId67"/>
    <p:sldId id="782" r:id="rId68"/>
    <p:sldId id="769" r:id="rId69"/>
    <p:sldId id="771" r:id="rId70"/>
    <p:sldId id="770" r:id="rId71"/>
    <p:sldId id="772" r:id="rId72"/>
    <p:sldId id="773" r:id="rId73"/>
    <p:sldId id="774" r:id="rId74"/>
    <p:sldId id="776" r:id="rId75"/>
    <p:sldId id="775" r:id="rId76"/>
    <p:sldId id="777" r:id="rId77"/>
    <p:sldId id="716" r:id="rId78"/>
  </p:sldIdLst>
  <p:sldSz cx="12192000" cy="6858000"/>
  <p:notesSz cx="6858000" cy="9144000"/>
  <p:embeddedFontLst>
    <p:embeddedFont>
      <p:font typeface="AppleSDGothicNeoB00" panose="020B0600000101010101" charset="-127"/>
      <p:regular r:id="rId80"/>
    </p:embeddedFont>
    <p:embeddedFont>
      <p:font typeface="AppleSDGothicNeoH00" panose="020B0600000101010101" charset="-127"/>
      <p:regular r:id="rId81"/>
    </p:embeddedFont>
    <p:embeddedFont>
      <p:font typeface="나눔바른고딕" panose="020B0600000101010101" charset="-127"/>
      <p:regular r:id="rId82"/>
      <p:bold r:id="rId83"/>
    </p:embeddedFont>
    <p:embeddedFont>
      <p:font typeface="Cascadia Mono" panose="020B0609020000020004" pitchFamily="49" charset="0"/>
      <p:regular r:id="rId84"/>
      <p:bold r:id="rId85"/>
      <p:italic r:id="rId86"/>
      <p:boldItalic r:id="rId87"/>
    </p:embeddedFont>
    <p:embeddedFont>
      <p:font typeface="Consolas" panose="020B0609020204030204" pitchFamily="49" charset="0"/>
      <p:regular r:id="rId88"/>
      <p:bold r:id="rId89"/>
      <p:italic r:id="rId90"/>
      <p:boldItalic r:id="rId91"/>
    </p:embeddedFont>
    <p:embeddedFont>
      <p:font typeface="맑은 고딕" panose="020B0503020000020004" pitchFamily="50" charset="-127"/>
      <p:regular r:id="rId92"/>
      <p:bold r:id="rId9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A31515"/>
    <a:srgbClr val="F9A130"/>
    <a:srgbClr val="F99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7" autoAdjust="0"/>
    <p:restoredTop sz="82029" autoAdjust="0"/>
  </p:normalViewPr>
  <p:slideViewPr>
    <p:cSldViewPr snapToGrid="0">
      <p:cViewPr varScale="1">
        <p:scale>
          <a:sx n="95" d="100"/>
          <a:sy n="95" d="100"/>
        </p:scale>
        <p:origin x="912" y="80"/>
      </p:cViewPr>
      <p:guideLst/>
    </p:cSldViewPr>
  </p:slideViewPr>
  <p:outlineViewPr>
    <p:cViewPr>
      <p:scale>
        <a:sx n="33" d="100"/>
        <a:sy n="33" d="100"/>
      </p:scale>
      <p:origin x="0" y="-70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4" d="100"/>
          <a:sy n="64" d="100"/>
        </p:scale>
        <p:origin x="2226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font" Target="fonts/font5.fntdata"/><Relationship Id="rId89" Type="http://schemas.openxmlformats.org/officeDocument/2006/relationships/font" Target="fonts/font10.fntdata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90" Type="http://schemas.openxmlformats.org/officeDocument/2006/relationships/font" Target="fonts/font11.fntdata"/><Relationship Id="rId95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font" Target="fonts/font1.fntdata"/><Relationship Id="rId85" Type="http://schemas.openxmlformats.org/officeDocument/2006/relationships/font" Target="fonts/font6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font" Target="fonts/font4.fntdata"/><Relationship Id="rId88" Type="http://schemas.openxmlformats.org/officeDocument/2006/relationships/font" Target="fonts/font9.fntdata"/><Relationship Id="rId91" Type="http://schemas.openxmlformats.org/officeDocument/2006/relationships/font" Target="fonts/font12.fntdata"/><Relationship Id="rId9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font" Target="fonts/font2.fntdata"/><Relationship Id="rId86" Type="http://schemas.openxmlformats.org/officeDocument/2006/relationships/font" Target="fonts/font7.fntdata"/><Relationship Id="rId9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font" Target="fonts/font13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font" Target="fonts/font8.fntdata"/><Relationship Id="rId61" Type="http://schemas.openxmlformats.org/officeDocument/2006/relationships/slide" Target="slides/slide60.xml"/><Relationship Id="rId82" Type="http://schemas.openxmlformats.org/officeDocument/2006/relationships/font" Target="fonts/font3.fntdata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font" Target="fonts/font1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3F159-7250-4DD4-91C2-13B35D56E1AF}" type="datetimeFigureOut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E5BFC-1559-42F1-8940-AB342D56B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5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361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/>
              <a:t>Scope</a:t>
            </a:r>
            <a:r>
              <a:rPr lang="ko-KR" altLang="en-US" dirty="0"/>
              <a:t>란</a:t>
            </a:r>
            <a:r>
              <a:rPr lang="en-US" altLang="ko-KR" dirty="0"/>
              <a:t>, </a:t>
            </a:r>
            <a:r>
              <a:rPr lang="ko-KR" altLang="en-US" dirty="0"/>
              <a:t>코드가 </a:t>
            </a:r>
            <a:r>
              <a:rPr lang="ko-KR" altLang="en-US" b="1" dirty="0"/>
              <a:t>어느 범위 안에서 유효하게 동작하는지</a:t>
            </a:r>
            <a:r>
              <a:rPr lang="ko-KR" altLang="en-US" dirty="0"/>
              <a:t>를 의미</a:t>
            </a:r>
            <a:r>
              <a:rPr lang="en-US" altLang="ko-KR" dirty="0"/>
              <a:t>.</a:t>
            </a:r>
            <a:br>
              <a:rPr lang="en-US" altLang="ko-KR" dirty="0"/>
            </a:br>
            <a:br>
              <a:rPr lang="en-US" altLang="ko-KR" dirty="0"/>
            </a:br>
            <a:r>
              <a:rPr lang="ko-KR" altLang="en-US" dirty="0"/>
              <a:t>지금은 클래스와 함수를 배우지 않았기 때문에 앞에 파란색으로 </a:t>
            </a:r>
            <a:r>
              <a:rPr lang="en-US" altLang="ko-KR" dirty="0"/>
              <a:t>class</a:t>
            </a:r>
            <a:r>
              <a:rPr lang="ko-KR" altLang="en-US" dirty="0"/>
              <a:t>가 </a:t>
            </a:r>
            <a:r>
              <a:rPr lang="ko-KR" altLang="en-US" dirty="0" err="1"/>
              <a:t>적혀있으면</a:t>
            </a:r>
            <a:r>
              <a:rPr lang="ko-KR" altLang="en-US" dirty="0"/>
              <a:t> </a:t>
            </a:r>
            <a:r>
              <a:rPr lang="en-US" altLang="ko-KR" dirty="0"/>
              <a:t>class, </a:t>
            </a:r>
            <a:r>
              <a:rPr lang="ko-KR" altLang="en-US" dirty="0"/>
              <a:t>없으면 함수 정도로 이해해도 무방합니다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그래도</a:t>
            </a:r>
            <a:r>
              <a:rPr lang="en-US" altLang="ko-KR" dirty="0"/>
              <a:t> </a:t>
            </a:r>
            <a:r>
              <a:rPr lang="ko-KR" altLang="en-US" dirty="0"/>
              <a:t>살짝 설명을 하고 넘어가자면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en-US" altLang="ko-KR" dirty="0"/>
              <a:t>C#</a:t>
            </a:r>
            <a:r>
              <a:rPr lang="ko-KR" altLang="en-US" dirty="0"/>
              <a:t>을 포함한 대부분의 프로그래밍 언어들은 만들고자 하는 기능을 아주 작은 단위로 쪼개서 개발을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예를 들면 계산기를 만들 때</a:t>
            </a:r>
            <a:r>
              <a:rPr lang="en-US" altLang="ko-KR" dirty="0"/>
              <a:t>, </a:t>
            </a:r>
            <a:r>
              <a:rPr lang="ko-KR" altLang="en-US" dirty="0"/>
              <a:t>계산기에 들어있는 모든 기능을 각각 쪼개서 덧셈</a:t>
            </a:r>
            <a:r>
              <a:rPr lang="en-US" altLang="ko-KR" dirty="0"/>
              <a:t>, </a:t>
            </a:r>
            <a:r>
              <a:rPr lang="ko-KR" altLang="en-US" dirty="0"/>
              <a:t>뺄셈</a:t>
            </a:r>
            <a:r>
              <a:rPr lang="en-US" altLang="ko-KR" dirty="0"/>
              <a:t>, </a:t>
            </a:r>
            <a:r>
              <a:rPr lang="ko-KR" altLang="en-US" dirty="0"/>
              <a:t>곱셈 등 가능한 작은 기능으로 나눠서 각각 개발을 하는데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/>
              <a:t>이런 작은 하나의 기능을 </a:t>
            </a:r>
            <a:r>
              <a:rPr lang="en-US" altLang="ko-KR" dirty="0"/>
              <a:t>"</a:t>
            </a:r>
            <a:r>
              <a:rPr lang="ko-KR" altLang="en-US" dirty="0"/>
              <a:t>함수</a:t>
            </a:r>
            <a:r>
              <a:rPr lang="en-US" altLang="ko-KR" dirty="0"/>
              <a:t>" </a:t>
            </a:r>
            <a:r>
              <a:rPr lang="ko-KR" altLang="en-US" dirty="0"/>
              <a:t>라는 것으로 만들고</a:t>
            </a:r>
            <a:r>
              <a:rPr lang="en-US" altLang="ko-KR" dirty="0"/>
              <a:t>, </a:t>
            </a:r>
            <a:r>
              <a:rPr lang="ko-KR" altLang="en-US" dirty="0"/>
              <a:t>비슷한 성격의 함수들을 모아서 클래스라는 상위 개념을 만듭니다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위 소스코드에서는 </a:t>
            </a:r>
            <a:r>
              <a:rPr lang="en-US" altLang="ko-KR" dirty="0"/>
              <a:t>Form1 (</a:t>
            </a:r>
            <a:r>
              <a:rPr lang="ko-KR" altLang="en-US" dirty="0"/>
              <a:t>윈도우 화면 </a:t>
            </a:r>
            <a:r>
              <a:rPr lang="en-US" altLang="ko-KR" dirty="0"/>
              <a:t>1) </a:t>
            </a:r>
            <a:r>
              <a:rPr lang="ko-KR" altLang="en-US" dirty="0"/>
              <a:t>이라는 클래스 안에 같은 이름으로 된 함수가 하나 있다고 볼 수 있죠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이런 작은 단위의 묶음 또는 기능을 표현할 때 중괄호</a:t>
            </a:r>
            <a:r>
              <a:rPr lang="en-US" altLang="ko-KR" dirty="0"/>
              <a:t> {, } </a:t>
            </a:r>
            <a:r>
              <a:rPr lang="ko-KR" altLang="en-US" dirty="0"/>
              <a:t>를 사용하며</a:t>
            </a:r>
            <a:r>
              <a:rPr lang="en-US" altLang="ko-KR" dirty="0"/>
              <a:t>, </a:t>
            </a:r>
            <a:r>
              <a:rPr lang="ko-KR" altLang="en-US" dirty="0"/>
              <a:t>수학의 소괄호 </a:t>
            </a:r>
            <a:r>
              <a:rPr lang="en-US" altLang="ko-KR" dirty="0"/>
              <a:t>(, ) </a:t>
            </a:r>
            <a:r>
              <a:rPr lang="ko-KR" altLang="en-US" dirty="0"/>
              <a:t>와 어느정도 비슷한 역할을 한다고 할 수 있습니다</a:t>
            </a:r>
            <a:r>
              <a:rPr lang="en-US" altLang="ko-KR" dirty="0"/>
              <a:t>.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541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파이썬은</a:t>
            </a:r>
            <a:r>
              <a:rPr lang="ko-KR" altLang="en-US" dirty="0"/>
              <a:t> 지난 강의에서 소개한 것과 같이 동적 언어이고</a:t>
            </a:r>
            <a:r>
              <a:rPr lang="en-US" altLang="ko-KR" dirty="0"/>
              <a:t>, Indent </a:t>
            </a:r>
            <a:r>
              <a:rPr lang="ko-KR" altLang="en-US" dirty="0"/>
              <a:t>종속적인</a:t>
            </a:r>
            <a:r>
              <a:rPr lang="en-US" altLang="ko-KR" dirty="0"/>
              <a:t>,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들여쓰기로 소스코드의 묶음 또는 단위를 구분하기 때문에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들여쓰기를 정확하게 하는 것이 매우 중요합니다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하지만</a:t>
            </a:r>
            <a:r>
              <a:rPr lang="en-US" altLang="ko-KR" dirty="0"/>
              <a:t>, C# </a:t>
            </a:r>
            <a:r>
              <a:rPr lang="ko-KR" altLang="en-US" dirty="0"/>
              <a:t>및 정적 </a:t>
            </a:r>
            <a:r>
              <a:rPr lang="ko-KR" altLang="en-US" dirty="0" err="1"/>
              <a:t>언어들에서는</a:t>
            </a:r>
            <a:r>
              <a:rPr lang="ko-KR" altLang="en-US" dirty="0"/>
              <a:t> </a:t>
            </a:r>
            <a:r>
              <a:rPr lang="ko-KR" altLang="en-US" dirty="0" err="1"/>
              <a:t>파이썬의</a:t>
            </a:r>
            <a:r>
              <a:rPr lang="ko-KR" altLang="en-US" dirty="0"/>
              <a:t> 들여쓰기 역할을 중괄호가 한다고 볼 수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6497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CA3F7-4DFB-7E73-5D91-4A363C96E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998C5AB-DEA9-350C-0F10-BF1564F236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6F59BB9-DC2E-32C4-B1B8-B8A527F60F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AFB027-9294-7BAD-6FE1-E6DBBA47BF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772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변수에는 자료형과 일치하는 형태의 데이터만 복사가 가능합니다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중요한 점은 </a:t>
            </a:r>
            <a:r>
              <a:rPr lang="en-US" altLang="ko-KR" dirty="0"/>
              <a:t>=</a:t>
            </a:r>
            <a:r>
              <a:rPr lang="ko-KR" altLang="en-US" dirty="0"/>
              <a:t>을 기준으로 우 항에 있는 값을 복사하여 좌 항에 붙여넣기를 한다는 것입니다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수학과 같아 좌 항</a:t>
            </a:r>
            <a:r>
              <a:rPr lang="en-US" altLang="ko-KR" dirty="0"/>
              <a:t>,</a:t>
            </a:r>
            <a:r>
              <a:rPr lang="ko-KR" altLang="en-US" dirty="0"/>
              <a:t> 우 항이 같다는 의미가 아니어서 변수는 꼭 좌 항에 위치해야 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r>
              <a:rPr lang="ko-KR" altLang="en-US" dirty="0"/>
              <a:t>자료형 앞에 </a:t>
            </a:r>
            <a:r>
              <a:rPr lang="en-US" altLang="ko-KR" dirty="0"/>
              <a:t>u </a:t>
            </a:r>
            <a:r>
              <a:rPr lang="ko-KR" altLang="en-US" dirty="0"/>
              <a:t>가 붙어있는 경우 </a:t>
            </a:r>
            <a:r>
              <a:rPr lang="en-US" altLang="ko-KR" dirty="0"/>
              <a:t>unsigned</a:t>
            </a:r>
            <a:r>
              <a:rPr lang="ko-KR" altLang="en-US" dirty="0"/>
              <a:t>를 의미하는데</a:t>
            </a:r>
            <a:r>
              <a:rPr lang="en-US" altLang="ko-KR" dirty="0"/>
              <a:t>,</a:t>
            </a:r>
            <a:r>
              <a:rPr lang="ko-KR" altLang="en-US" dirty="0"/>
              <a:t> 이는 마이너스 기호를 사용하지 못하는 대신</a:t>
            </a:r>
            <a:r>
              <a:rPr lang="en-US" altLang="ko-KR" dirty="0"/>
              <a:t> </a:t>
            </a:r>
            <a:r>
              <a:rPr lang="ko-KR" altLang="en-US" dirty="0"/>
              <a:t>양수 값을 두 배 더 표현할 수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이는 </a:t>
            </a:r>
            <a:r>
              <a:rPr lang="en-US" altLang="ko-KR" dirty="0"/>
              <a:t>8bit </a:t>
            </a:r>
            <a:r>
              <a:rPr lang="ko-KR" altLang="en-US" dirty="0"/>
              <a:t>데이터를 기준으로 했을 때 </a:t>
            </a:r>
            <a:r>
              <a:rPr lang="en-US" altLang="ko-KR" dirty="0"/>
              <a:t>2^8</a:t>
            </a:r>
            <a:r>
              <a:rPr lang="ko-KR" altLang="en-US" dirty="0"/>
              <a:t>로 총 </a:t>
            </a:r>
            <a:r>
              <a:rPr lang="en-US" altLang="ko-KR" dirty="0"/>
              <a:t>256</a:t>
            </a:r>
            <a:r>
              <a:rPr lang="ko-KR" altLang="en-US" dirty="0"/>
              <a:t>가지의 데이터를 표현할 수 있는데</a:t>
            </a:r>
            <a:r>
              <a:rPr lang="en-US" altLang="ko-KR" dirty="0"/>
              <a:t>, 0</a:t>
            </a:r>
            <a:r>
              <a:rPr lang="ko-KR" altLang="en-US" dirty="0"/>
              <a:t>을 기준으로 음수 </a:t>
            </a:r>
            <a:r>
              <a:rPr lang="en-US" altLang="ko-KR" dirty="0"/>
              <a:t>127</a:t>
            </a:r>
            <a:r>
              <a:rPr lang="ko-KR" altLang="en-US" dirty="0"/>
              <a:t>개</a:t>
            </a:r>
            <a:r>
              <a:rPr lang="en-US" altLang="ko-KR" dirty="0"/>
              <a:t>, </a:t>
            </a:r>
            <a:r>
              <a:rPr lang="ko-KR" altLang="en-US" dirty="0"/>
              <a:t>양수 </a:t>
            </a:r>
            <a:r>
              <a:rPr lang="en-US" altLang="ko-KR" dirty="0"/>
              <a:t>127</a:t>
            </a:r>
            <a:r>
              <a:rPr lang="ko-KR" altLang="en-US" dirty="0"/>
              <a:t>개를 표현하거나</a:t>
            </a:r>
            <a:r>
              <a:rPr lang="en-US" altLang="ko-KR" dirty="0"/>
              <a:t>, </a:t>
            </a:r>
            <a:r>
              <a:rPr lang="ko-KR" altLang="en-US" dirty="0"/>
              <a:t>양수만 </a:t>
            </a:r>
            <a:r>
              <a:rPr lang="en-US" altLang="ko-KR" dirty="0"/>
              <a:t>255</a:t>
            </a:r>
            <a:r>
              <a:rPr lang="ko-KR" altLang="en-US" dirty="0"/>
              <a:t>개를 표현하거나 할 수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소수 같은 경우 </a:t>
            </a:r>
            <a:r>
              <a:rPr lang="en-US" altLang="ko-KR" dirty="0"/>
              <a:t>float, double, decimal </a:t>
            </a:r>
            <a:r>
              <a:rPr lang="ko-KR" altLang="en-US" dirty="0"/>
              <a:t>세 가지 타입이 있는데</a:t>
            </a:r>
            <a:r>
              <a:rPr lang="en-US" altLang="ko-KR" dirty="0"/>
              <a:t>, </a:t>
            </a:r>
            <a:r>
              <a:rPr lang="ko-KR" altLang="en-US" dirty="0"/>
              <a:t>숫자로 된 데이터만 놓고 봤을 때</a:t>
            </a:r>
            <a:r>
              <a:rPr lang="en-US" altLang="ko-KR" dirty="0"/>
              <a:t>, </a:t>
            </a:r>
            <a:r>
              <a:rPr lang="ko-KR" altLang="en-US" dirty="0"/>
              <a:t>본 숫자가 어떤 데이터를 의미하는지 확실하게 표현하기 위해 </a:t>
            </a:r>
            <a:endParaRPr lang="en-US" altLang="ko-KR" dirty="0"/>
          </a:p>
          <a:p>
            <a:r>
              <a:rPr lang="ko-KR" altLang="en-US" dirty="0"/>
              <a:t>숫자 뒤에 </a:t>
            </a:r>
            <a:r>
              <a:rPr lang="en-US" altLang="ko-KR" dirty="0"/>
              <a:t>f </a:t>
            </a:r>
            <a:r>
              <a:rPr lang="ko-KR" altLang="en-US" dirty="0"/>
              <a:t>또는</a:t>
            </a:r>
            <a:r>
              <a:rPr lang="en-US" altLang="ko-KR" dirty="0"/>
              <a:t> m</a:t>
            </a:r>
            <a:r>
              <a:rPr lang="ko-KR" altLang="en-US" dirty="0"/>
              <a:t>을 붙여서 이 소수가 </a:t>
            </a:r>
            <a:r>
              <a:rPr lang="en-US" altLang="ko-KR" dirty="0"/>
              <a:t>float </a:t>
            </a:r>
            <a:r>
              <a:rPr lang="ko-KR" altLang="en-US" dirty="0"/>
              <a:t>인지</a:t>
            </a:r>
            <a:r>
              <a:rPr lang="en-US" altLang="ko-KR" dirty="0"/>
              <a:t>, decimal </a:t>
            </a:r>
            <a:r>
              <a:rPr lang="ko-KR" altLang="en-US" dirty="0"/>
              <a:t>인지 아니면 </a:t>
            </a:r>
            <a:r>
              <a:rPr lang="en-US" altLang="ko-KR" dirty="0"/>
              <a:t>double</a:t>
            </a:r>
            <a:r>
              <a:rPr lang="ko-KR" altLang="en-US" dirty="0"/>
              <a:t>인지 식별할 수 있도록 합니다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문자 같은 경우 단일 문자</a:t>
            </a:r>
            <a:r>
              <a:rPr lang="en-US" altLang="ko-KR" dirty="0"/>
              <a:t>(</a:t>
            </a:r>
            <a:r>
              <a:rPr lang="ko-KR" altLang="en-US" dirty="0"/>
              <a:t>한 글자</a:t>
            </a:r>
            <a:r>
              <a:rPr lang="en-US" altLang="ko-KR" dirty="0"/>
              <a:t>)</a:t>
            </a:r>
            <a:r>
              <a:rPr lang="ko-KR" altLang="en-US" dirty="0"/>
              <a:t>는 작은 따옴표</a:t>
            </a:r>
            <a:r>
              <a:rPr lang="en-US" altLang="ko-KR" dirty="0"/>
              <a:t>, </a:t>
            </a:r>
            <a:r>
              <a:rPr lang="ko-KR" altLang="en-US" dirty="0"/>
              <a:t>문자열</a:t>
            </a:r>
            <a:r>
              <a:rPr lang="en-US" altLang="ko-KR" dirty="0"/>
              <a:t>(</a:t>
            </a:r>
            <a:r>
              <a:rPr lang="ko-KR" altLang="en-US" dirty="0"/>
              <a:t>여러 글자</a:t>
            </a:r>
            <a:r>
              <a:rPr lang="en-US" altLang="ko-KR" dirty="0"/>
              <a:t>) </a:t>
            </a:r>
            <a:r>
              <a:rPr lang="ko-KR" altLang="en-US" dirty="0"/>
              <a:t>같은 경우는 큰 따옴표를 사용하여 데이터를 표현합니다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90865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비트</a:t>
            </a:r>
            <a:r>
              <a:rPr lang="en-US" altLang="ko-KR" dirty="0"/>
              <a:t>(bit)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컴퓨터가 </a:t>
            </a:r>
            <a:r>
              <a:rPr lang="ko-KR" altLang="en-US" b="1" dirty="0"/>
              <a:t>정보를 표현하는 가장 작은 단위</a:t>
            </a:r>
            <a:endParaRPr lang="en-US" altLang="ko-KR" b="1" dirty="0"/>
          </a:p>
          <a:p>
            <a:pPr marL="171450" indent="-171450">
              <a:buFontTx/>
              <a:buChar char="-"/>
            </a:pPr>
            <a:r>
              <a:rPr lang="en-US" altLang="ko-KR" b="1" dirty="0"/>
              <a:t>0 </a:t>
            </a:r>
            <a:r>
              <a:rPr lang="ko-KR" altLang="en-US" b="1" dirty="0"/>
              <a:t>또는 </a:t>
            </a:r>
            <a:r>
              <a:rPr lang="en-US" altLang="ko-KR" b="1" dirty="0"/>
              <a:t>1</a:t>
            </a:r>
            <a:r>
              <a:rPr lang="en-US" altLang="ko-KR" dirty="0"/>
              <a:t>, </a:t>
            </a:r>
            <a:r>
              <a:rPr lang="ko-KR" altLang="en-US" dirty="0"/>
              <a:t>단 두 가지 값만 가질 수 있다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ko-KR" altLang="en-US" dirty="0"/>
              <a:t>바이트</a:t>
            </a:r>
            <a:r>
              <a:rPr lang="en-US" altLang="ko-KR" dirty="0"/>
              <a:t>(byte)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marL="0" indent="0">
              <a:buFontTx/>
              <a:buNone/>
            </a:pPr>
            <a:r>
              <a:rPr lang="en-US" altLang="ko-KR" dirty="0"/>
              <a:t>1 byte = 8 bit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n</a:t>
            </a:r>
            <a:r>
              <a:rPr lang="ko-KR" altLang="en-US" dirty="0"/>
              <a:t>비트로는 </a:t>
            </a:r>
            <a:r>
              <a:rPr lang="en-US" altLang="ko-KR" dirty="0"/>
              <a:t>2ⁿ</a:t>
            </a:r>
            <a:r>
              <a:rPr lang="ko-KR" altLang="en-US" dirty="0"/>
              <a:t>개의 값을 표현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6241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중괄호 안에서 선언된 변수를</a:t>
            </a:r>
            <a:r>
              <a:rPr lang="en-US" altLang="ko-KR" dirty="0"/>
              <a:t>, </a:t>
            </a:r>
            <a:r>
              <a:rPr lang="ko-KR" altLang="en-US" dirty="0"/>
              <a:t>중괄호 밖에서는 사용할 수 없지만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밖</a:t>
            </a:r>
            <a:r>
              <a:rPr lang="en-US" altLang="ko-KR" dirty="0"/>
              <a:t>(</a:t>
            </a:r>
            <a:r>
              <a:rPr lang="ko-KR" altLang="en-US" dirty="0"/>
              <a:t>윗줄</a:t>
            </a:r>
            <a:r>
              <a:rPr lang="en-US" altLang="ko-KR" dirty="0"/>
              <a:t>)</a:t>
            </a:r>
            <a:r>
              <a:rPr lang="ko-KR" altLang="en-US" dirty="0"/>
              <a:t>에서 선언된 변수는 중괄호 안에서도 사용이 가능합니다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5234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string -&gt; int </a:t>
            </a:r>
            <a:r>
              <a:rPr lang="ko-KR" altLang="en-US" dirty="0"/>
              <a:t>로 변환하려고 할 때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en-US" altLang="ko-KR" dirty="0"/>
              <a:t>. (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  <a:r>
              <a:rPr lang="ko-KR" altLang="en-US" dirty="0"/>
              <a:t>을 뒤에 붙이면 앞에 있는 요소의 안에서 기능을 꺼내 온다고 보시면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물론 </a:t>
            </a:r>
            <a:r>
              <a:rPr lang="en-US" altLang="ko-KR" dirty="0"/>
              <a:t>Parse</a:t>
            </a:r>
            <a:r>
              <a:rPr lang="ko-KR" altLang="en-US" dirty="0"/>
              <a:t>로 전달되는 값이 숫자로 변환이 불가능한 값이라면 오류가 발생합니다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Parse</a:t>
            </a:r>
            <a:r>
              <a:rPr lang="ko-KR" altLang="en-US" dirty="0"/>
              <a:t>는 대부분의 숫자형 자료형에 포함되어 있습니다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1893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int -&gt; string </a:t>
            </a:r>
            <a:r>
              <a:rPr lang="ko-KR" altLang="en-US" dirty="0"/>
              <a:t>으로 변환하려고 할 때</a:t>
            </a:r>
            <a:r>
              <a:rPr lang="en-US" altLang="ko-KR" dirty="0"/>
              <a:t>,</a:t>
            </a:r>
          </a:p>
          <a:p>
            <a:endParaRPr lang="en-US" altLang="ko-KR" dirty="0"/>
          </a:p>
          <a:p>
            <a:r>
              <a:rPr lang="ko-KR" altLang="en-US" dirty="0"/>
              <a:t>거의 모든 자료형 및 각종 데이터 형식에서 </a:t>
            </a:r>
            <a:r>
              <a:rPr lang="en-US" altLang="ko-KR" dirty="0"/>
              <a:t>. (</a:t>
            </a:r>
            <a:r>
              <a:rPr lang="ko-KR" altLang="en-US" dirty="0"/>
              <a:t>점</a:t>
            </a:r>
            <a:r>
              <a:rPr lang="en-US" altLang="ko-KR" dirty="0"/>
              <a:t>)</a:t>
            </a:r>
            <a:r>
              <a:rPr lang="ko-KR" altLang="en-US" dirty="0"/>
              <a:t>을 찍어보면 </a:t>
            </a:r>
            <a:r>
              <a:rPr lang="en-US" altLang="ko-KR" dirty="0" err="1"/>
              <a:t>ToString</a:t>
            </a:r>
            <a:r>
              <a:rPr lang="en-US" altLang="ko-KR" dirty="0"/>
              <a:t>() </a:t>
            </a:r>
            <a:r>
              <a:rPr lang="ko-KR" altLang="en-US" dirty="0"/>
              <a:t>함수를 확인할 수 있습니다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이는 해당 자료형을 </a:t>
            </a:r>
            <a:r>
              <a:rPr lang="en-US" altLang="ko-KR" dirty="0"/>
              <a:t>string (</a:t>
            </a:r>
            <a:r>
              <a:rPr lang="ko-KR" altLang="en-US" dirty="0"/>
              <a:t>문자열</a:t>
            </a:r>
            <a:r>
              <a:rPr lang="en-US" altLang="ko-KR" dirty="0"/>
              <a:t>)</a:t>
            </a:r>
            <a:r>
              <a:rPr lang="ko-KR" altLang="en-US" dirty="0"/>
              <a:t>로 변환시켜 주는 역할을 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975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+= </a:t>
            </a:r>
            <a:r>
              <a:rPr lang="ko-KR" altLang="en-US" dirty="0"/>
              <a:t>기호와 관련해서는 소스코드를 작성해서 보여줄 것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int a = 10;</a:t>
            </a:r>
          </a:p>
          <a:p>
            <a:endParaRPr lang="en-US" altLang="ko-KR" dirty="0"/>
          </a:p>
          <a:p>
            <a:r>
              <a:rPr lang="en-US" altLang="ko-KR" dirty="0"/>
              <a:t>// </a:t>
            </a:r>
            <a:r>
              <a:rPr lang="ko-KR" altLang="en-US" dirty="0"/>
              <a:t>아래 두 줄은 완전히 같은 기능을 함</a:t>
            </a:r>
            <a:endParaRPr lang="en-US" altLang="ko-KR" dirty="0"/>
          </a:p>
          <a:p>
            <a:r>
              <a:rPr lang="en-US" altLang="ko-KR" dirty="0"/>
              <a:t>a += 5; </a:t>
            </a:r>
          </a:p>
          <a:p>
            <a:r>
              <a:rPr lang="en-US" altLang="ko-KR" dirty="0"/>
              <a:t>a = a + 5; 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7646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변수의 이름은 최소 단어 세 글자를 조합하여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/>
              <a:t>예를 들어 로켓이 목적지에 도착하기 까지의 거리를 표현하는 </a:t>
            </a:r>
            <a:r>
              <a:rPr lang="en-US" altLang="ko-KR" dirty="0"/>
              <a:t>long </a:t>
            </a:r>
            <a:r>
              <a:rPr lang="ko-KR" altLang="en-US" dirty="0"/>
              <a:t>타입 변수가 있다면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en-US" altLang="ko-KR" dirty="0"/>
              <a:t>distance: </a:t>
            </a:r>
            <a:r>
              <a:rPr lang="ko-KR" altLang="en-US" dirty="0"/>
              <a:t>나쁨</a:t>
            </a:r>
            <a:endParaRPr lang="en-US" altLang="ko-KR" dirty="0"/>
          </a:p>
          <a:p>
            <a:r>
              <a:rPr lang="en-US" altLang="ko-KR" dirty="0" err="1"/>
              <a:t>remainDistance</a:t>
            </a:r>
            <a:r>
              <a:rPr lang="en-US" altLang="ko-KR" dirty="0"/>
              <a:t>: </a:t>
            </a:r>
            <a:r>
              <a:rPr lang="ko-KR" altLang="en-US" dirty="0"/>
              <a:t>나쁘지 않음</a:t>
            </a:r>
            <a:endParaRPr lang="en-US" altLang="ko-KR" dirty="0"/>
          </a:p>
          <a:p>
            <a:r>
              <a:rPr lang="en-US" altLang="ko-KR" dirty="0" err="1"/>
              <a:t>remainDistnace_cm</a:t>
            </a:r>
            <a:r>
              <a:rPr lang="en-US" altLang="ko-KR" dirty="0"/>
              <a:t>: </a:t>
            </a:r>
            <a:r>
              <a:rPr lang="ko-KR" altLang="en-US" dirty="0"/>
              <a:t>좋음 </a:t>
            </a:r>
            <a:r>
              <a:rPr lang="en-US" altLang="ko-KR" dirty="0"/>
              <a:t>(</a:t>
            </a:r>
            <a:r>
              <a:rPr lang="ko-KR" altLang="en-US" dirty="0"/>
              <a:t>단위가 </a:t>
            </a:r>
            <a:r>
              <a:rPr lang="en-US" altLang="ko-KR" dirty="0"/>
              <a:t>cm </a:t>
            </a:r>
            <a:r>
              <a:rPr lang="ko-KR" altLang="en-US" dirty="0"/>
              <a:t>임을 기입</a:t>
            </a:r>
            <a:r>
              <a:rPr lang="en-US" altLang="ko-KR" dirty="0"/>
              <a:t>) </a:t>
            </a:r>
          </a:p>
          <a:p>
            <a:endParaRPr lang="en-US" altLang="ko-KR" dirty="0"/>
          </a:p>
          <a:p>
            <a:r>
              <a:rPr lang="ko-KR" altLang="en-US" dirty="0"/>
              <a:t>물론</a:t>
            </a:r>
            <a:r>
              <a:rPr lang="en-US" altLang="ko-KR" dirty="0"/>
              <a:t>, </a:t>
            </a:r>
            <a:r>
              <a:rPr lang="ko-KR" altLang="en-US" dirty="0"/>
              <a:t>변수명을 복잡하게 짓는 경우는 많지 않지만</a:t>
            </a:r>
            <a:r>
              <a:rPr lang="en-US" altLang="ko-KR" dirty="0"/>
              <a:t>, </a:t>
            </a:r>
            <a:r>
              <a:rPr lang="ko-KR" altLang="en-US" dirty="0"/>
              <a:t>이후 클래스</a:t>
            </a:r>
            <a:r>
              <a:rPr lang="en-US" altLang="ko-KR" dirty="0"/>
              <a:t>, </a:t>
            </a:r>
            <a:r>
              <a:rPr lang="ko-KR" altLang="en-US" dirty="0"/>
              <a:t>함수 명은 용도에 맞게 고민하여 이름을 지어야 하기 때문에 지금 미리 연습하는 것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55376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새로운 언어를 배울 때는 내가 알고 있는 기존 언어와 차이점만 기억을 하면 됨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r>
              <a:rPr lang="ko-KR" altLang="en-US"/>
              <a:t>자세한 문법 또는 함수의 사용법은 그때그때 검색을 통해 찾아보고 적용하면 됨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이론을 충분히 공부하고 무언가 시작하기 보다는 일단 시작하고 부딪히는 곳을 적극적으로 검색하여 찾아보며 해결해나가는 것이 훨씬 좋음</a:t>
            </a:r>
            <a:r>
              <a:rPr lang="en-US" altLang="ko-KR"/>
              <a:t>.</a:t>
            </a:r>
          </a:p>
          <a:p>
            <a:endParaRPr lang="en-US" altLang="ko-KR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09796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80337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유니코드에 대한 자세한 설명</a:t>
            </a:r>
            <a:endParaRPr lang="en-US" altLang="ko-KR" dirty="0"/>
          </a:p>
          <a:p>
            <a:r>
              <a:rPr lang="en-US" altLang="ko-KR" dirty="0"/>
              <a:t>https://forward-movement.tistory.com/182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14664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아래 링크는 </a:t>
            </a:r>
            <a:r>
              <a:rPr lang="en-US" altLang="ko-KR" dirty="0"/>
              <a:t>string </a:t>
            </a:r>
            <a:r>
              <a:rPr lang="ko-KR" altLang="en-US" dirty="0"/>
              <a:t>관련 마소 공식 매뉴얼</a:t>
            </a:r>
            <a:r>
              <a:rPr lang="en-US" altLang="ko-KR" dirty="0"/>
              <a:t>, </a:t>
            </a:r>
            <a:r>
              <a:rPr lang="ko-KR" altLang="en-US" dirty="0"/>
              <a:t>참고하여 사용 법을 숙지하면 좋습니다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57440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변수를 선언하듯 함수도 사용을 하기 전에 선언을 먼저 해야 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중괄호 안에 사용하여 함수의 기능을 구현하는 코드를 작성합니다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4978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81819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25DCEA-007E-79A1-4C07-760D1D6A4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C1A15F9-52D4-6385-FD0D-2795FD99B1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DE10054-BA95-C441-29BA-1DDF6439D6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370809-EE4F-89CB-76C1-6192E7C7D1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2768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66196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6870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1952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BA2A4-A00B-C97A-474C-37C4EBB69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E8E5E2B-39C8-549D-7B14-FEB181BE34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3DF3289-D67B-8DA5-0EA3-BF0A4C66B3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/>
              <a:t>조건식에는 </a:t>
            </a:r>
            <a:r>
              <a:rPr lang="en-US" altLang="ko-KR" b="1" dirty="0"/>
              <a:t>&amp;&amp;, ||</a:t>
            </a:r>
            <a:r>
              <a:rPr lang="ko-KR" altLang="en-US" dirty="0"/>
              <a:t> 사용하세요</a:t>
            </a:r>
            <a:r>
              <a:rPr lang="en-US" altLang="ko-KR" dirty="0"/>
              <a:t>! → </a:t>
            </a:r>
            <a:r>
              <a:rPr lang="ko-KR" altLang="en-US" dirty="0"/>
              <a:t>효율적이고 안전함</a:t>
            </a:r>
          </a:p>
          <a:p>
            <a:r>
              <a:rPr lang="en-US" altLang="ko-KR" dirty="0"/>
              <a:t>&amp;, |</a:t>
            </a:r>
            <a:r>
              <a:rPr lang="ko-KR" altLang="en-US" dirty="0"/>
              <a:t>는 </a:t>
            </a:r>
            <a:r>
              <a:rPr lang="ko-KR" altLang="en-US" b="1" dirty="0"/>
              <a:t>비트 연산</a:t>
            </a:r>
            <a:r>
              <a:rPr lang="en-US" altLang="ko-KR" dirty="0"/>
              <a:t>(</a:t>
            </a:r>
            <a:r>
              <a:rPr lang="ko-KR" altLang="en-US" dirty="0"/>
              <a:t>정수 연산</a:t>
            </a:r>
            <a:r>
              <a:rPr lang="en-US" altLang="ko-KR" dirty="0"/>
              <a:t>)</a:t>
            </a:r>
            <a:r>
              <a:rPr lang="ko-KR" altLang="en-US" dirty="0"/>
              <a:t>에서 사용하거나</a:t>
            </a:r>
            <a:r>
              <a:rPr lang="en-US" altLang="ko-KR" dirty="0"/>
              <a:t>, </a:t>
            </a:r>
            <a:r>
              <a:rPr lang="ko-KR" altLang="en-US" b="1" dirty="0"/>
              <a:t>조건을 모두 평가해야 할 특별한 경우</a:t>
            </a:r>
            <a:r>
              <a:rPr lang="ko-KR" altLang="en-US" dirty="0"/>
              <a:t>에만 사용</a:t>
            </a:r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BBADFD-1CFC-66A7-C767-2955394AD5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7360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문법을 배우기에 앞서</a:t>
            </a:r>
            <a:r>
              <a:rPr lang="en-US" altLang="ko-KR" dirty="0"/>
              <a:t>, </a:t>
            </a:r>
            <a:r>
              <a:rPr lang="ko-KR" altLang="en-US" dirty="0"/>
              <a:t>앞으로 맞이하게 될 오류를 해결할 때</a:t>
            </a:r>
            <a:r>
              <a:rPr lang="en-US" altLang="ko-KR" dirty="0"/>
              <a:t>,</a:t>
            </a:r>
            <a:r>
              <a:rPr lang="ko-KR" altLang="en-US" dirty="0"/>
              <a:t> 항상 메시지를 자세히 읽어보는 습관이 필요합니다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코드에서 전역 변수를 사용하려고 하면 오류가 발생하고</a:t>
            </a:r>
            <a:r>
              <a:rPr lang="en-US" altLang="ko-KR" dirty="0"/>
              <a:t>, C#</a:t>
            </a:r>
            <a:r>
              <a:rPr lang="ko-KR" altLang="en-US" dirty="0"/>
              <a:t> </a:t>
            </a:r>
            <a:r>
              <a:rPr lang="en-US" altLang="ko-KR" dirty="0"/>
              <a:t>9.0 </a:t>
            </a:r>
            <a:r>
              <a:rPr lang="ko-KR" altLang="en-US" dirty="0"/>
              <a:t>버전 이상에서 지원한다고 메시지가 나옵니다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C# </a:t>
            </a:r>
            <a:r>
              <a:rPr lang="ko-KR" altLang="en-US" dirty="0"/>
              <a:t>버전에 따라 문법도 바뀐다는 점을 기억해주면 좋습니다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40246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74271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14892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69C11-CAC9-3C33-E0A1-36FE00455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96D01AF-0616-EB53-88B2-C5E2D6DF40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BBEF96C-B3E7-C6FC-1235-DE5F00DF4E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D975D5-6BB0-E84C-AACA-E801E1F860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1124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79422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Goto</a:t>
            </a:r>
            <a:r>
              <a:rPr lang="ko-KR" altLang="en-US" dirty="0"/>
              <a:t>문 </a:t>
            </a:r>
            <a:r>
              <a:rPr lang="en-US" altLang="ko-KR" dirty="0"/>
              <a:t>: </a:t>
            </a:r>
            <a:r>
              <a:rPr lang="ko-KR" altLang="en-US" dirty="0"/>
              <a:t>특정 위치로 프로그램의 흐름을 강제로 </a:t>
            </a:r>
            <a:r>
              <a:rPr lang="ko-KR" altLang="en-US" dirty="0" err="1"/>
              <a:t>점프시키는</a:t>
            </a:r>
            <a:r>
              <a:rPr lang="ko-KR" altLang="en-US" dirty="0"/>
              <a:t> </a:t>
            </a:r>
            <a:r>
              <a:rPr lang="ko-KR" altLang="en-US" dirty="0" err="1"/>
              <a:t>제어문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Goto </a:t>
            </a:r>
            <a:r>
              <a:rPr lang="ko-KR" altLang="en-US" dirty="0"/>
              <a:t>라벨이름</a:t>
            </a:r>
            <a:r>
              <a:rPr lang="en-US" altLang="ko-KR" dirty="0"/>
              <a:t>;</a:t>
            </a:r>
          </a:p>
          <a:p>
            <a:r>
              <a:rPr lang="en-US" altLang="ko-KR" dirty="0"/>
              <a:t>…</a:t>
            </a:r>
          </a:p>
          <a:p>
            <a:r>
              <a:rPr lang="ko-KR" altLang="en-US" dirty="0"/>
              <a:t>라벨이름</a:t>
            </a:r>
            <a:r>
              <a:rPr lang="en-US" altLang="ko-KR" dirty="0"/>
              <a:t>:</a:t>
            </a:r>
          </a:p>
          <a:p>
            <a:endParaRPr lang="en-US" altLang="ko-KR" dirty="0"/>
          </a:p>
          <a:p>
            <a:r>
              <a:rPr lang="ko-KR" altLang="en-US" dirty="0" err="1"/>
              <a:t>ㄴ</a:t>
            </a:r>
            <a:r>
              <a:rPr lang="ko-KR" altLang="en-US" dirty="0"/>
              <a:t> 지정된 라벨로 무조건 이동하는 명령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491826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Goto</a:t>
            </a:r>
            <a:r>
              <a:rPr lang="ko-KR" altLang="en-US" dirty="0"/>
              <a:t>는 일반적으로 </a:t>
            </a:r>
            <a:r>
              <a:rPr lang="en-US" altLang="ko-KR" dirty="0"/>
              <a:t>switch</a:t>
            </a:r>
            <a:r>
              <a:rPr lang="ko-KR" altLang="en-US" dirty="0"/>
              <a:t>문 안에서 특정 </a:t>
            </a:r>
            <a:r>
              <a:rPr lang="en-US" altLang="ko-KR" dirty="0"/>
              <a:t>case</a:t>
            </a:r>
            <a:r>
              <a:rPr lang="ko-KR" altLang="en-US" dirty="0"/>
              <a:t>로 점프 이동할 때 쓰는 것이 가장 적절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615460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6308A-0FBD-664B-18D3-526E31F24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435273-E5EE-E05A-9F47-1BC0B6B27B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7DCAE61-2BBB-7F49-38DE-65C7B6E9D0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BC3DD7-EF92-9B52-87D1-B1707A9986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3523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*Big-O </a:t>
            </a:r>
            <a:r>
              <a:rPr lang="ko-KR" altLang="en-US" dirty="0"/>
              <a:t>표기법</a:t>
            </a:r>
            <a:endParaRPr lang="en-US" altLang="ko-KR" dirty="0"/>
          </a:p>
          <a:p>
            <a:r>
              <a:rPr lang="en-US" altLang="ko-KR" dirty="0"/>
              <a:t>: </a:t>
            </a:r>
            <a:r>
              <a:rPr lang="ko-KR" altLang="en-US" dirty="0"/>
              <a:t>이 코드가 얼마나 빨리 실행되는지를 수학적으로 표현하는 방법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: </a:t>
            </a:r>
            <a:r>
              <a:rPr lang="ko-KR" altLang="en-US" dirty="0"/>
              <a:t>알고리즘이 </a:t>
            </a:r>
            <a:r>
              <a:rPr lang="en-US" altLang="ko-KR" dirty="0"/>
              <a:t>“</a:t>
            </a:r>
            <a:r>
              <a:rPr lang="ko-KR" altLang="en-US" dirty="0"/>
              <a:t>입력 크기 </a:t>
            </a:r>
            <a:r>
              <a:rPr lang="en-US" altLang="ko-KR" dirty="0"/>
              <a:t>N</a:t>
            </a:r>
            <a:r>
              <a:rPr lang="ko-KR" altLang="en-US" dirty="0"/>
              <a:t>에 따라 얼마나 많은 작업을 수행하는가</a:t>
            </a:r>
            <a:r>
              <a:rPr lang="en-US" altLang="ko-KR" dirty="0"/>
              <a:t>?”</a:t>
            </a:r>
            <a:r>
              <a:rPr lang="ko-KR" altLang="en-US" dirty="0"/>
              <a:t>를 나타내는 시간 복잡도 표기법</a:t>
            </a:r>
            <a:endParaRPr lang="en-US" altLang="ko-KR" dirty="0"/>
          </a:p>
          <a:p>
            <a:r>
              <a:rPr lang="ko-KR" altLang="en-US" dirty="0" err="1"/>
              <a:t>ㄴ</a:t>
            </a:r>
            <a:r>
              <a:rPr lang="ko-KR" altLang="en-US" dirty="0"/>
              <a:t> 프로그래밍에서 성능을 판단할 때 꼭 필요한 개념</a:t>
            </a:r>
            <a:endParaRPr lang="en-US" altLang="ko-KR" dirty="0"/>
          </a:p>
          <a:p>
            <a:r>
              <a:rPr lang="ko-KR" altLang="en-US" dirty="0" err="1"/>
              <a:t>ㄴ</a:t>
            </a:r>
            <a:r>
              <a:rPr lang="ko-KR" altLang="en-US" dirty="0"/>
              <a:t> 실행 시간을 </a:t>
            </a:r>
            <a:r>
              <a:rPr lang="en-US" altLang="ko-KR" dirty="0"/>
              <a:t>“</a:t>
            </a:r>
            <a:r>
              <a:rPr lang="ko-KR" altLang="en-US" dirty="0"/>
              <a:t>정확한 시간</a:t>
            </a:r>
            <a:r>
              <a:rPr lang="en-US" altLang="ko-KR" dirty="0"/>
              <a:t>＂</a:t>
            </a:r>
            <a:r>
              <a:rPr lang="ko-KR" altLang="en-US" dirty="0"/>
              <a:t>이 아니라 </a:t>
            </a:r>
            <a:r>
              <a:rPr lang="en-US" altLang="ko-KR" dirty="0"/>
              <a:t>‘</a:t>
            </a:r>
            <a:r>
              <a:rPr lang="ko-KR" altLang="en-US" dirty="0"/>
              <a:t>성장 속도</a:t>
            </a:r>
            <a:r>
              <a:rPr lang="en-US" altLang="ko-KR" dirty="0"/>
              <a:t>’</a:t>
            </a:r>
            <a:r>
              <a:rPr lang="ko-KR" altLang="en-US" dirty="0"/>
              <a:t>로 표현함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시간 복잡도</a:t>
            </a:r>
            <a:endParaRPr lang="en-US" altLang="ko-KR" dirty="0"/>
          </a:p>
          <a:p>
            <a:r>
              <a:rPr lang="en-US" altLang="ko-KR" dirty="0"/>
              <a:t>: </a:t>
            </a:r>
            <a:r>
              <a:rPr lang="ko-KR" altLang="en-US" dirty="0"/>
              <a:t>실행 시간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*</a:t>
            </a:r>
            <a:r>
              <a:rPr lang="ko-KR" altLang="en-US" dirty="0"/>
              <a:t>공간 복잡도</a:t>
            </a:r>
            <a:endParaRPr lang="en-US" altLang="ko-KR" dirty="0"/>
          </a:p>
          <a:p>
            <a:r>
              <a:rPr lang="en-US" altLang="ko-KR" dirty="0"/>
              <a:t>: </a:t>
            </a:r>
            <a:r>
              <a:rPr lang="ko-KR" altLang="en-US" dirty="0"/>
              <a:t>필요한 메모리 크기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반복문은 대표적인 </a:t>
            </a:r>
            <a:r>
              <a:rPr lang="ko-KR" altLang="en-US" dirty="0" err="1"/>
              <a:t>시간복잡도</a:t>
            </a:r>
            <a:r>
              <a:rPr lang="ko-KR" altLang="en-US" dirty="0"/>
              <a:t> 요소</a:t>
            </a:r>
            <a:r>
              <a:rPr lang="en-US" altLang="ko-KR" dirty="0"/>
              <a:t>!</a:t>
            </a:r>
          </a:p>
          <a:p>
            <a:r>
              <a:rPr lang="en-US" altLang="ko-KR" dirty="0"/>
              <a:t>For : O(n)</a:t>
            </a:r>
          </a:p>
          <a:p>
            <a:r>
              <a:rPr lang="ko-KR" altLang="en-US" dirty="0"/>
              <a:t>이중 </a:t>
            </a:r>
            <a:r>
              <a:rPr lang="en-US" altLang="ko-KR" dirty="0"/>
              <a:t>for</a:t>
            </a:r>
            <a:r>
              <a:rPr lang="ko-KR" altLang="en-US" dirty="0"/>
              <a:t>문 </a:t>
            </a:r>
            <a:r>
              <a:rPr lang="en-US" altLang="ko-KR" dirty="0"/>
              <a:t>: O(n^2)</a:t>
            </a:r>
          </a:p>
          <a:p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 (2) Big-O</a:t>
            </a:r>
            <a:r>
              <a:rPr lang="ko-KR" altLang="en-US" dirty="0">
                <a:sym typeface="Wingdings" panose="05000000000000000000" pitchFamily="2" charset="2"/>
              </a:rPr>
              <a:t>는 일반적으로 </a:t>
            </a:r>
            <a:r>
              <a:rPr lang="en-US" altLang="ko-KR" dirty="0">
                <a:sym typeface="Wingdings" panose="05000000000000000000" pitchFamily="2" charset="2"/>
              </a:rPr>
              <a:t>“</a:t>
            </a:r>
            <a:r>
              <a:rPr lang="ko-KR" altLang="en-US" dirty="0">
                <a:sym typeface="Wingdings" panose="05000000000000000000" pitchFamily="2" charset="2"/>
              </a:rPr>
              <a:t>가장 오래 걸릴 때</a:t>
            </a:r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ym typeface="Wingdings" panose="05000000000000000000" pitchFamily="2" charset="2"/>
              </a:rPr>
              <a:t>최악의 경우</a:t>
            </a:r>
            <a:r>
              <a:rPr lang="en-US" altLang="ko-KR" dirty="0">
                <a:sym typeface="Wingdings" panose="05000000000000000000" pitchFamily="2" charset="2"/>
              </a:rPr>
              <a:t>)”</a:t>
            </a:r>
            <a:r>
              <a:rPr lang="ko-KR" altLang="en-US" dirty="0">
                <a:sym typeface="Wingdings" panose="05000000000000000000" pitchFamily="2" charset="2"/>
              </a:rPr>
              <a:t>를 기준으로 계산함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Ex) </a:t>
            </a:r>
            <a:r>
              <a:rPr lang="ko-KR" altLang="en-US" dirty="0">
                <a:sym typeface="Wingdings" panose="05000000000000000000" pitchFamily="2" charset="2"/>
              </a:rPr>
              <a:t>정렬 알고리즘에서 이미 정렬된 경우는 빠르지만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우리는 정렬이 안되어 있을 때를 기준으로 시간 복잡도를 평가함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(3) N</a:t>
            </a:r>
            <a:r>
              <a:rPr lang="ko-KR" altLang="en-US" dirty="0">
                <a:sym typeface="Wingdings" panose="05000000000000000000" pitchFamily="2" charset="2"/>
              </a:rPr>
              <a:t>이 커질 수록 상수는 성능에 미치는 영향이 미미해지기 때문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>
                <a:sym typeface="Wingdings" panose="05000000000000000000" pitchFamily="2" charset="2"/>
              </a:rPr>
              <a:t>Ex) O(7N)</a:t>
            </a:r>
            <a:r>
              <a:rPr lang="ko-KR" altLang="en-US" dirty="0">
                <a:sym typeface="Wingdings" panose="05000000000000000000" pitchFamily="2" charset="2"/>
              </a:rPr>
              <a:t>은 실제로는 </a:t>
            </a:r>
            <a:r>
              <a:rPr lang="en-US" altLang="ko-KR" dirty="0">
                <a:sym typeface="Wingdings" panose="05000000000000000000" pitchFamily="2" charset="2"/>
              </a:rPr>
              <a:t>7N</a:t>
            </a:r>
            <a:r>
              <a:rPr lang="ko-KR" altLang="en-US" dirty="0">
                <a:sym typeface="Wingdings" panose="05000000000000000000" pitchFamily="2" charset="2"/>
              </a:rPr>
              <a:t>만큼 반복하지만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>
                <a:sym typeface="Wingdings" panose="05000000000000000000" pitchFamily="2" charset="2"/>
              </a:rPr>
              <a:t>성장속도로 보면 </a:t>
            </a:r>
            <a:r>
              <a:rPr lang="en-US" altLang="ko-KR" dirty="0">
                <a:sym typeface="Wingdings" panose="05000000000000000000" pitchFamily="2" charset="2"/>
              </a:rPr>
              <a:t>N</a:t>
            </a:r>
            <a:r>
              <a:rPr lang="ko-KR" altLang="en-US" dirty="0">
                <a:sym typeface="Wingdings" panose="05000000000000000000" pitchFamily="2" charset="2"/>
              </a:rPr>
              <a:t>과 동일하다고 간주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171450" indent="-171450">
              <a:buFont typeface="Wingdings" panose="05000000000000000000" pitchFamily="2" charset="2"/>
              <a:buChar char="è"/>
            </a:pPr>
            <a:r>
              <a:rPr lang="en-US" altLang="ko-KR" dirty="0">
                <a:sym typeface="Wingdings" panose="05000000000000000000" pitchFamily="2" charset="2"/>
              </a:rPr>
              <a:t>(4) </a:t>
            </a:r>
            <a:r>
              <a:rPr lang="ko-KR" altLang="en-US" dirty="0" err="1">
                <a:sym typeface="Wingdings" panose="05000000000000000000" pitchFamily="2" charset="2"/>
              </a:rPr>
              <a:t>입력값이</a:t>
            </a:r>
            <a:r>
              <a:rPr lang="en-US" altLang="ko-KR" dirty="0">
                <a:sym typeface="Wingdings" panose="05000000000000000000" pitchFamily="2" charset="2"/>
              </a:rPr>
              <a:t> </a:t>
            </a:r>
            <a:r>
              <a:rPr lang="ko-KR" altLang="en-US" dirty="0">
                <a:sym typeface="Wingdings" panose="05000000000000000000" pitchFamily="2" charset="2"/>
              </a:rPr>
              <a:t>커질수록 </a:t>
            </a:r>
            <a:r>
              <a:rPr lang="en-US" altLang="ko-KR" dirty="0">
                <a:sym typeface="Wingdings" panose="05000000000000000000" pitchFamily="2" charset="2"/>
              </a:rPr>
              <a:t>n^3</a:t>
            </a:r>
            <a:r>
              <a:rPr lang="ko-KR" altLang="en-US" dirty="0">
                <a:sym typeface="Wingdings" panose="05000000000000000000" pitchFamily="2" charset="2"/>
              </a:rPr>
              <a:t>항이 전체 실행 시간에 가장 큰 영향을 주기 때문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/>
              <a:t>Ex) n = 10 </a:t>
            </a:r>
            <a:r>
              <a:rPr lang="ko-KR" altLang="en-US" dirty="0"/>
              <a:t>이라</a:t>
            </a:r>
            <a:r>
              <a:rPr lang="en-US" altLang="ko-KR" dirty="0"/>
              <a:t> </a:t>
            </a:r>
            <a:r>
              <a:rPr lang="ko-KR" altLang="en-US" dirty="0"/>
              <a:t>가정</a:t>
            </a:r>
            <a:r>
              <a:rPr lang="en-US" altLang="ko-KR" dirty="0"/>
              <a:t>, N=10 </a:t>
            </a:r>
            <a:r>
              <a:rPr lang="en-US" altLang="ko-KR" dirty="0">
                <a:sym typeface="Wingdings" panose="05000000000000000000" pitchFamily="2" charset="2"/>
              </a:rPr>
              <a:t> N^3 = 1000, N^2 = 100, N=10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ko-KR" dirty="0">
                <a:sym typeface="Wingdings" panose="05000000000000000000" pitchFamily="2" charset="2"/>
              </a:rPr>
              <a:t>- </a:t>
            </a:r>
            <a:r>
              <a:rPr lang="ko-KR" altLang="en-US" dirty="0">
                <a:sym typeface="Wingdings" panose="05000000000000000000" pitchFamily="2" charset="2"/>
              </a:rPr>
              <a:t>나머지는 거의 무시해도 될 만큼 </a:t>
            </a:r>
            <a:r>
              <a:rPr lang="ko-KR" altLang="en-US" dirty="0" err="1">
                <a:sym typeface="Wingdings" panose="05000000000000000000" pitchFamily="2" charset="2"/>
              </a:rPr>
              <a:t>작아짐</a:t>
            </a:r>
            <a:r>
              <a:rPr lang="en-US" altLang="ko-KR">
                <a:sym typeface="Wingdings" panose="05000000000000000000" pitchFamily="2" charset="2"/>
              </a:rPr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2680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입력 데이터의 크기</a:t>
            </a:r>
            <a:r>
              <a:rPr lang="en-US" altLang="ko-KR" dirty="0"/>
              <a:t>(n)</a:t>
            </a:r>
            <a:r>
              <a:rPr lang="ko-KR" altLang="en-US" dirty="0"/>
              <a:t>가 커질수록 각 알고리즘이 얼마나 빠르게</a:t>
            </a:r>
            <a:r>
              <a:rPr lang="en-US" altLang="ko-KR" dirty="0"/>
              <a:t>/</a:t>
            </a:r>
            <a:r>
              <a:rPr lang="ko-KR" altLang="en-US" dirty="0"/>
              <a:t>느리게 실행시간이 증가하는지를 비교한 그래프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상수시간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ㄴ</a:t>
            </a:r>
            <a:r>
              <a:rPr lang="ko-KR" altLang="en-US" dirty="0"/>
              <a:t> 입력 크기 </a:t>
            </a:r>
            <a:r>
              <a:rPr lang="en-US" altLang="ko-KR" dirty="0"/>
              <a:t>N</a:t>
            </a:r>
            <a:r>
              <a:rPr lang="ko-KR" altLang="en-US" dirty="0"/>
              <a:t>과 관계없이 항상 고정된 시간에 처리됨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ko-KR" altLang="en-US" dirty="0"/>
              <a:t>로그 시간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ㄴ예시</a:t>
            </a:r>
            <a:r>
              <a:rPr lang="en-US" altLang="ko-KR" dirty="0"/>
              <a:t>) </a:t>
            </a:r>
            <a:r>
              <a:rPr lang="ko-KR" altLang="en-US" dirty="0"/>
              <a:t>이진 탐색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ㄴ</a:t>
            </a:r>
            <a:r>
              <a:rPr lang="ko-KR" altLang="en-US" dirty="0"/>
              <a:t> 데이터가 </a:t>
            </a:r>
            <a:r>
              <a:rPr lang="en-US" altLang="ko-KR" dirty="0"/>
              <a:t>2</a:t>
            </a:r>
            <a:r>
              <a:rPr lang="ko-KR" altLang="en-US" dirty="0"/>
              <a:t>배로 늘어나도 연산 횟수는 </a:t>
            </a:r>
            <a:r>
              <a:rPr lang="en-US" altLang="ko-KR" dirty="0"/>
              <a:t>1</a:t>
            </a:r>
            <a:r>
              <a:rPr lang="ko-KR" altLang="en-US" dirty="0"/>
              <a:t>씩만 증가 </a:t>
            </a:r>
            <a:r>
              <a:rPr lang="en-US" altLang="ko-KR" dirty="0"/>
              <a:t>-&gt; </a:t>
            </a:r>
            <a:r>
              <a:rPr lang="ko-KR" altLang="en-US" dirty="0"/>
              <a:t>절반씩 나누는 구조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</a:t>
            </a:r>
            <a:r>
              <a:rPr lang="ko-KR" altLang="en-US" dirty="0"/>
              <a:t>준선형 시간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ㄴ</a:t>
            </a:r>
            <a:r>
              <a:rPr lang="ko-KR" altLang="en-US" dirty="0"/>
              <a:t> 대부분의 고급 정렬 알고리즘이 갖는 시간 복잡도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이차 시간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입력 크기가 커질수록 급격히 느려짐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지수 시간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ㄴ</a:t>
            </a:r>
            <a:r>
              <a:rPr lang="ko-KR" altLang="en-US" dirty="0"/>
              <a:t> 예시</a:t>
            </a:r>
            <a:r>
              <a:rPr lang="en-US" altLang="ko-KR" dirty="0"/>
              <a:t>) </a:t>
            </a:r>
            <a:r>
              <a:rPr lang="ko-KR" altLang="en-US" dirty="0"/>
              <a:t>재귀적 피보나치 수열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 err="1"/>
              <a:t>ㄴ</a:t>
            </a:r>
            <a:r>
              <a:rPr lang="ko-KR" altLang="en-US" dirty="0"/>
              <a:t> 입력 크기가 조금만 커져도 연산 횟수가 기하급수적으로 증가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904569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8695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앞으로 우리가 사용할 </a:t>
            </a:r>
            <a:r>
              <a:rPr lang="en-US" altLang="ko-KR" dirty="0"/>
              <a:t>.NET Framework 4.7.2</a:t>
            </a:r>
            <a:r>
              <a:rPr lang="ko-KR" altLang="en-US" dirty="0"/>
              <a:t>는 </a:t>
            </a:r>
            <a:r>
              <a:rPr lang="en-US" altLang="ko-KR" dirty="0"/>
              <a:t>.NET</a:t>
            </a:r>
            <a:r>
              <a:rPr lang="ko-KR" altLang="en-US" dirty="0"/>
              <a:t> </a:t>
            </a:r>
            <a:r>
              <a:rPr lang="en-US" altLang="ko-KR" dirty="0"/>
              <a:t>7.3</a:t>
            </a:r>
            <a:r>
              <a:rPr lang="ko-KR" altLang="en-US" dirty="0"/>
              <a:t>을 이용하기 때문에 전역</a:t>
            </a:r>
            <a:r>
              <a:rPr lang="en-US" altLang="ko-KR" dirty="0"/>
              <a:t>(</a:t>
            </a:r>
            <a:r>
              <a:rPr lang="ko-KR" altLang="en-US" dirty="0"/>
              <a:t>아직은 배우지 않았지만</a:t>
            </a:r>
            <a:r>
              <a:rPr lang="en-US" altLang="ko-KR" dirty="0"/>
              <a:t>) </a:t>
            </a:r>
            <a:r>
              <a:rPr lang="ko-KR" altLang="en-US" dirty="0"/>
              <a:t>변수 선언이 불가능합니다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85271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For</a:t>
            </a:r>
            <a:r>
              <a:rPr lang="ko-KR" altLang="en-US" dirty="0"/>
              <a:t>문과 </a:t>
            </a:r>
            <a:r>
              <a:rPr lang="en-US" altLang="ko-KR" dirty="0"/>
              <a:t>foreach</a:t>
            </a:r>
            <a:r>
              <a:rPr lang="ko-KR" altLang="en-US" dirty="0"/>
              <a:t>문 차이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For</a:t>
            </a:r>
            <a:r>
              <a:rPr lang="ko-KR" altLang="en-US" dirty="0"/>
              <a:t>문 </a:t>
            </a:r>
            <a:r>
              <a:rPr lang="en-US" altLang="ko-KR" dirty="0"/>
              <a:t>: </a:t>
            </a:r>
            <a:r>
              <a:rPr lang="ko-KR" altLang="en-US" dirty="0"/>
              <a:t>보통 몇 번 반복할지 알고 있을 때 사용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Foreach</a:t>
            </a:r>
            <a:r>
              <a:rPr lang="ko-KR" altLang="en-US" dirty="0"/>
              <a:t>문 </a:t>
            </a:r>
            <a:r>
              <a:rPr lang="en-US" altLang="ko-KR" dirty="0"/>
              <a:t>: </a:t>
            </a:r>
            <a:r>
              <a:rPr lang="ko-KR" altLang="en-US" dirty="0"/>
              <a:t>몇 번 반복할지 몰라도 컬렉션의 크기만큼 자동으로 반복해줌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*</a:t>
            </a:r>
            <a:r>
              <a:rPr lang="ko-KR" altLang="en-US" dirty="0"/>
              <a:t>컬렉션</a:t>
            </a:r>
            <a:r>
              <a:rPr lang="en-US" altLang="ko-KR" dirty="0"/>
              <a:t>*</a:t>
            </a:r>
          </a:p>
          <a:p>
            <a:pPr marL="0" indent="0">
              <a:buFontTx/>
              <a:buNone/>
            </a:pPr>
            <a:r>
              <a:rPr lang="en-US" altLang="ko-KR" dirty="0"/>
              <a:t>= </a:t>
            </a:r>
            <a:r>
              <a:rPr lang="ko-KR" altLang="en-US" dirty="0"/>
              <a:t>여러 개의 데이터를 하나로 묶어서 관리하는 자료 구조를 말함</a:t>
            </a:r>
            <a:r>
              <a:rPr lang="en-US" altLang="ko-KR" dirty="0"/>
              <a:t>. == </a:t>
            </a:r>
            <a:r>
              <a:rPr lang="ko-KR" altLang="en-US" dirty="0"/>
              <a:t>데이터들의 모음</a:t>
            </a:r>
            <a:r>
              <a:rPr lang="en-US" altLang="ko-KR" dirty="0"/>
              <a:t>.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en-US" altLang="ko-KR" dirty="0"/>
              <a:t>*foreach</a:t>
            </a:r>
            <a:r>
              <a:rPr lang="ko-KR" altLang="en-US" dirty="0"/>
              <a:t> 사용법</a:t>
            </a:r>
            <a:r>
              <a:rPr lang="en-US" altLang="ko-KR" dirty="0"/>
              <a:t>*</a:t>
            </a:r>
          </a:p>
          <a:p>
            <a:pPr marL="0" indent="0">
              <a:buFontTx/>
              <a:buNone/>
            </a:pPr>
            <a:r>
              <a:rPr lang="en-US" altLang="ko-KR" dirty="0"/>
              <a:t>Foreach (</a:t>
            </a:r>
            <a:r>
              <a:rPr lang="ko-KR" altLang="en-US" dirty="0"/>
              <a:t>자료형 </a:t>
            </a:r>
            <a:r>
              <a:rPr lang="ko-KR" altLang="en-US" dirty="0" err="1"/>
              <a:t>변수명</a:t>
            </a:r>
            <a:r>
              <a:rPr lang="ko-KR" altLang="en-US" dirty="0"/>
              <a:t> </a:t>
            </a:r>
            <a:r>
              <a:rPr lang="en-US" altLang="ko-KR" dirty="0"/>
              <a:t>in </a:t>
            </a:r>
            <a:r>
              <a:rPr lang="ko-KR" altLang="en-US" dirty="0"/>
              <a:t>컬렉션</a:t>
            </a:r>
            <a:r>
              <a:rPr lang="en-US" altLang="ko-KR" dirty="0"/>
              <a:t>) </a:t>
            </a:r>
            <a:br>
              <a:rPr lang="en-US" altLang="ko-KR" dirty="0"/>
            </a:br>
            <a:r>
              <a:rPr lang="en-US" altLang="ko-KR" dirty="0"/>
              <a:t>{ </a:t>
            </a:r>
            <a:r>
              <a:rPr lang="ko-KR" altLang="en-US" dirty="0"/>
              <a:t>코드 내용 </a:t>
            </a:r>
            <a:r>
              <a:rPr lang="en-US" altLang="ko-KR" dirty="0"/>
              <a:t>}</a:t>
            </a:r>
          </a:p>
          <a:p>
            <a:pPr marL="0" indent="0">
              <a:buFontTx/>
              <a:buNone/>
            </a:pPr>
            <a:endParaRPr lang="en-US" altLang="ko-KR" dirty="0"/>
          </a:p>
          <a:p>
            <a:pPr marL="0" indent="0">
              <a:buFontTx/>
              <a:buNone/>
            </a:pPr>
            <a:r>
              <a:rPr lang="ko-KR" altLang="en-US" dirty="0"/>
              <a:t>자료형</a:t>
            </a:r>
            <a:r>
              <a:rPr lang="en-US" altLang="ko-KR" dirty="0"/>
              <a:t>: </a:t>
            </a:r>
            <a:r>
              <a:rPr lang="ko-KR" altLang="en-US" dirty="0"/>
              <a:t>컬렉션 안에 들어있는 요소의 데이터 타입</a:t>
            </a:r>
            <a:endParaRPr lang="en-US" altLang="ko-KR" dirty="0"/>
          </a:p>
          <a:p>
            <a:pPr marL="0" indent="0">
              <a:buFontTx/>
              <a:buNone/>
            </a:pPr>
            <a:r>
              <a:rPr lang="ko-KR" altLang="en-US" dirty="0" err="1"/>
              <a:t>변수명</a:t>
            </a:r>
            <a:r>
              <a:rPr lang="en-US" altLang="ko-KR" dirty="0"/>
              <a:t>: </a:t>
            </a:r>
            <a:r>
              <a:rPr lang="ko-KR" altLang="en-US" dirty="0"/>
              <a:t>꺼낸 요소를 담는 이름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492204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731195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1010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08061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37919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6EF6BC-6ADA-B944-AC16-F3BF570E2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7F64EC7-E9A7-9EDA-55CE-363DD72A0E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F8C9D1C-36BD-B89D-A857-9DC0DF0380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A00F70-C0C6-4763-E7DC-B6FC1767B4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48481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응용 실습은 수업 외적인 내용이 포함되고 직접 검색하는 것을 활용해서 문제를 해결하는 실습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문자열 숫자 변환</a:t>
            </a:r>
            <a:r>
              <a:rPr lang="en-US" altLang="ko-KR"/>
              <a:t>, 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52232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지금은 위 내용을 전혀 모르셔도 괜찮습니다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/>
              <a:t>이런 용어가 있다는 사실을 기억하고</a:t>
            </a:r>
            <a:r>
              <a:rPr lang="en-US" altLang="ko-KR" dirty="0"/>
              <a:t>, </a:t>
            </a:r>
            <a:r>
              <a:rPr lang="ko-KR" altLang="en-US" dirty="0"/>
              <a:t>위 내용을 모두 이해할 수 있도록 앞으로 교육을 할 예정입니다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189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4726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25DC8D-5CA0-0F0E-CAE0-202647087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7832BEA-EE8A-563F-CEC6-36B7A8C111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B089923-7FC5-B206-B8E1-44F1613C95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55C69B-442A-7F6A-5031-B83D8F2DE0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6124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A41540-B2CC-537D-B053-A35A05E8F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B8EC0E8-B3B2-E82C-04BC-AA3320DE9A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7333D0B-BBE0-D0B8-EF6C-49F56F9332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335C2C-C083-053A-5EE8-67B5E97638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57824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0F73A3-A44B-7EEC-D2FF-6FABB48D4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57B4E76-2B17-5548-0DB1-3F24C65FFE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9A7E7B2-096B-FBD1-05CC-456A2995E9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“B80OlI1” </a:t>
            </a:r>
            <a:r>
              <a:rPr lang="ko-KR" altLang="en-US" dirty="0"/>
              <a:t>이런 문자들을 쉽게 구분할 수 있어야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이런 문자들이 확실히 구분되도록 만들어진 폰트를 사용해야 코딩 오류를 줄일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모두 </a:t>
            </a:r>
            <a:r>
              <a:rPr lang="ko-KR" altLang="en-US" b="1" dirty="0"/>
              <a:t>문자 폭이 일정한 </a:t>
            </a:r>
            <a:r>
              <a:rPr lang="en-US" altLang="ko-KR" b="1" dirty="0"/>
              <a:t>Mono </a:t>
            </a:r>
            <a:r>
              <a:rPr lang="ko-KR" altLang="en-US" b="1" dirty="0"/>
              <a:t>타입 폰트</a:t>
            </a:r>
            <a:endParaRPr lang="en-US" altLang="ko-KR" b="1" dirty="0"/>
          </a:p>
          <a:p>
            <a:pPr>
              <a:buNone/>
            </a:pPr>
            <a:r>
              <a:rPr lang="ko-KR" altLang="en-US" dirty="0"/>
              <a:t>📌 </a:t>
            </a:r>
            <a:r>
              <a:rPr lang="ko-KR" altLang="en-US" b="1" dirty="0" err="1"/>
              <a:t>모노스페이스</a:t>
            </a:r>
            <a:r>
              <a:rPr lang="en-US" altLang="ko-KR" b="1" dirty="0"/>
              <a:t>(Monospace)</a:t>
            </a:r>
            <a:r>
              <a:rPr lang="ko-KR" altLang="en-US" dirty="0"/>
              <a:t> </a:t>
            </a:r>
            <a:r>
              <a:rPr lang="ko-KR" altLang="en-US" dirty="0" err="1"/>
              <a:t>폰트란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각 문자가 같은 너비를 가지는 글꼴입니다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→ </a:t>
            </a:r>
            <a:r>
              <a:rPr lang="ko-KR" altLang="en-US" dirty="0"/>
              <a:t>코드의 줄 정렬</a:t>
            </a:r>
            <a:r>
              <a:rPr lang="en-US" altLang="ko-KR" dirty="0"/>
              <a:t>, </a:t>
            </a:r>
            <a:r>
              <a:rPr lang="ko-KR" altLang="en-US" dirty="0"/>
              <a:t>변수 명 구분 등이 더 정확하고 예쁩니다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샘플코드를 보면</a:t>
            </a:r>
            <a:r>
              <a:rPr lang="en-US" altLang="ko-KR" dirty="0"/>
              <a:t>, </a:t>
            </a:r>
            <a:r>
              <a:rPr lang="ko-KR" altLang="en-US" dirty="0"/>
              <a:t>어떤 폰트를 썼을 때 글자들이 구분되는지 확인할 수 있음</a:t>
            </a:r>
            <a:r>
              <a:rPr lang="en-US" altLang="ko-KR" dirty="0"/>
              <a:t>!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B3F4C2-C0F5-EA60-3931-EB9E557BAD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17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C2880-84E8-4802-A246-B2DAC6854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A82CF-B350-B01B-6DA7-155F94154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74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C1272-A03C-6AEE-CD60-878CBB04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A71FD-230A-8087-2E34-5D7C2F679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8E3A9-E2C4-0B1E-003E-9119E22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422B-0E68-47B5-84BB-CA2BDA8EE46C}" type="datetime1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76A13-7C19-042C-752D-38FE8767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5E5C6-08A8-0E41-2156-9D5563D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9958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EAC48E-3FF6-9125-0ABC-4A169CC07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9601A-CC7F-1148-6767-50185D6EA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C256E-EA96-98BB-12C9-7653C176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623F-179B-417F-99B6-50F6DF228D4B}" type="datetime1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17B46-3562-E4DB-95ED-4F688D18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185BB-91F2-0AA5-9D6D-1302B54E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961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F2EDC-CA73-EDF8-3F21-0A794C23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E185C-D63D-5EAA-3582-65F5CD9C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1pPr>
            <a:lvl2pPr>
              <a:defRPr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2pPr>
            <a:lvl3pPr>
              <a:defRPr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3pPr>
            <a:lvl4pPr>
              <a:defRPr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4pPr>
            <a:lvl5pPr>
              <a:defRPr>
                <a:latin typeface="AppleSDGothicNeoB00" panose="02000503000000000000" pitchFamily="2" charset="-127"/>
                <a:ea typeface="AppleSDGothicNeoB00" panose="02000503000000000000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A4434-3632-ADD5-B400-F8E210B0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A197E-AB04-8920-BF6A-7676A469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74B3F-E4B3-CEEF-C15D-CBA53184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588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A3C37-987B-D5E0-E755-520E1BD7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5CC1F-859B-D0DB-4A11-BE58DC8CE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7570B-9A31-3D26-4882-32EF888C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723-C509-4DEA-8428-B50818F79709}" type="datetime1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4974D-2D5D-4824-9745-A471F566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B3280-384C-5969-2F52-4A15E57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351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95DED-E894-6922-9B69-B8B95516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FBC65-9F67-1700-BEFA-2D94E9EE0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6EB9D2-3D5A-1046-7D71-F6B048875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6751B-DA4B-24A3-EF0F-4C8A4B52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482-EE74-4DBD-97F4-D0DAC0C0E4E5}" type="datetime1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DBAF5-B11B-30DA-7BD6-9C57517A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AC70C-D159-201E-C92E-0A2EC4BD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6624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ECACC-E8D3-E86C-6DF1-956A436E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453C3-AC70-DC2A-4763-6B5E806D6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95C3F-28DB-41CE-12B7-A2405F14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0204FA-E686-3EE5-F4DC-653448969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5699BD-AB12-416C-E66A-F275F75EF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723F44-B40B-52D3-7868-A5CFC233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F15-38CD-EC83-0E79-3F206DAF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DE1D33-503C-2E39-B384-F8352FD7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291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30CC9-5858-0529-9C19-2E686543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F19AAE-5859-B285-F105-37370F4E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D76-7079-412D-848B-E1B9E7A6A286}" type="datetime1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7F63B5-5839-BC25-F3E6-A829D688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C21E92-CA1D-59A7-607C-83E9C064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2601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E7DA1C-08DE-867D-C461-CFB22DB4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EB5-5F88-4F49-9108-1795E314F09F}" type="datetime1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E22F13-8309-7F33-AE37-6A3D3627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785144-1580-83A5-F3DB-A1ABF55A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805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9EAFB-92AC-F013-08E0-328F7827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3F047-1194-E836-75E8-F7C63D6B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F8D7C6-3BD0-55E4-C2E5-C0F5FB4C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2204D-B344-574E-3AAD-4AB329AC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BEE-D8D4-48AD-9887-4DC578B8A684}" type="datetime1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1A389-C64C-7E96-186F-A1955A37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E3895-1FF0-9916-F2F9-C935F623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0610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3A0BC-F373-508C-E10E-804DF2D6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71B77-F6C9-B857-F693-2F09C4EB0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E60D48-FA81-0A5D-1C61-5987894FF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BF447-4FF9-E948-214C-240D1D94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A55C-F3DD-45DD-9D50-F8680410167D}" type="datetime1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CFA45-9BA6-3899-86B6-FB6587CE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E1DF0-39BA-4577-917D-746C8D70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2790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EC6E2B-D8E2-3BF7-E1EC-31430390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F78C8-96BA-B6AA-AE0C-BA9B0985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356D9-6C6E-2E0E-1016-EDD9ECAD8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5E23C3-0E3D-4E4E-8486-D7FB4C073DC1}" type="datetime1">
              <a:rPr lang="ko-KR" altLang="en-US" smtClean="0"/>
              <a:pPr/>
              <a:t>2025-04-15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F1CB7-8167-A752-0EF3-D60555273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92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43FBA-BAB9-5734-0849-9921A60E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83A2CE0-18CD-4102-B738-4ACFF9E68B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53E2977C-D321-12B6-BB66-ED0315D8FE0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0" y="185089"/>
            <a:ext cx="1605231" cy="3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9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pleSDGothicNeoH00" panose="02000503000000000000" pitchFamily="2" charset="-127"/>
          <a:ea typeface="AppleSDGothicNeoH00" panose="02000503000000000000" pitchFamily="2" charset="-127"/>
          <a:cs typeface="Malgun Gothic Semilight" panose="020B0503020000020004" pitchFamily="34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ea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ea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ea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ea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onts.google.com/specimen/Fira+Code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ko-kr/dotnet/csharp/language-reference/keywords/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unicode.org/charts/PDF/UAC00.pdf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scii-code.com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ko-kr/dotnet/csharp/programming-guide/strings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ko-kr/dotnet/csharp/whats-new/csharp-version-history" TargetMode="Externa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earn.microsoft.com/ko-kr/dotnet/csharp/language-reference/configure-language-version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svg"/><Relationship Id="rId5" Type="http://schemas.openxmlformats.org/officeDocument/2006/relationships/image" Target="../media/image69.png"/><Relationship Id="rId4" Type="http://schemas.openxmlformats.org/officeDocument/2006/relationships/image" Target="../media/image68.sv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FE122-E831-904C-0AAE-87F481BD3A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chemeClr val="accent2"/>
                </a:solidFill>
              </a:rPr>
              <a:t>    </a:t>
            </a:r>
            <a:r>
              <a:rPr lang="en-US" altLang="ko-KR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</a:t>
            </a:r>
            <a:endParaRPr lang="ko-KR" altLang="en-US" b="1" dirty="0">
              <a:solidFill>
                <a:srgbClr val="0070C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E78D3EA-D15D-AC23-FCDE-3921C42927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307" y="2667000"/>
            <a:ext cx="2996917" cy="93503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3D59D44-8929-10F4-AB8C-A6FAA90497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836" y="2667000"/>
            <a:ext cx="3698753" cy="795104"/>
          </a:xfrm>
          <a:prstGeom prst="rect">
            <a:avLst/>
          </a:prstGeom>
        </p:spPr>
      </p:pic>
      <p:sp>
        <p:nvSpPr>
          <p:cNvPr id="6" name="부제목 5">
            <a:extLst>
              <a:ext uri="{FF2B5EF4-FFF2-40B4-BE49-F238E27FC236}">
                <a16:creationId xmlns:a16="http://schemas.microsoft.com/office/drawing/2014/main" id="{3BCAFC0B-7412-2C73-60E1-2E64FC7576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K-Digital Training  </a:t>
            </a:r>
            <a:r>
              <a:rPr lang="ko-KR" altLang="en-US" dirty="0" err="1"/>
              <a:t>스마트팩토리</a:t>
            </a:r>
            <a:r>
              <a:rPr lang="ko-KR" altLang="en-US" dirty="0"/>
              <a:t> 단기 </a:t>
            </a:r>
            <a:r>
              <a:rPr lang="en-US" altLang="ko-KR" dirty="0"/>
              <a:t>3</a:t>
            </a:r>
            <a:r>
              <a:rPr lang="ko-KR" altLang="en-US" dirty="0"/>
              <a:t>기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8289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753C3-55AC-E3D2-7531-EFA404431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D82940-D35B-17A9-0059-EFAFCC2C9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실습을 위한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0EF472-133A-4C05-02D7-54C34AB208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폰트는 </a:t>
            </a:r>
            <a:r>
              <a:rPr lang="en-US" altLang="ko-KR" dirty="0"/>
              <a:t>B80OlI1</a:t>
            </a:r>
            <a:r>
              <a:rPr lang="ko-KR" altLang="en-US" dirty="0"/>
              <a:t>를 구분하기 좋고 </a:t>
            </a:r>
            <a:r>
              <a:rPr lang="en-US" altLang="ko-KR" dirty="0" err="1"/>
              <a:t>consola</a:t>
            </a:r>
            <a:r>
              <a:rPr lang="en-US" altLang="ko-KR" dirty="0"/>
              <a:t>, </a:t>
            </a:r>
            <a:r>
              <a:rPr lang="en-US" altLang="ko-KR" dirty="0" err="1"/>
              <a:t>fira</a:t>
            </a:r>
            <a:r>
              <a:rPr lang="en-US" altLang="ko-KR" dirty="0"/>
              <a:t>, </a:t>
            </a:r>
            <a:r>
              <a:rPr lang="en-US" altLang="ko-KR" dirty="0" err="1"/>
              <a:t>cascadia</a:t>
            </a:r>
            <a:r>
              <a:rPr lang="en-US" altLang="ko-KR" dirty="0"/>
              <a:t> </a:t>
            </a:r>
            <a:r>
              <a:rPr lang="ko-KR" altLang="en-US" dirty="0"/>
              <a:t>등 문자 간격이 일정한 </a:t>
            </a:r>
            <a:r>
              <a:rPr lang="en-US" altLang="ko-KR" dirty="0"/>
              <a:t>mono </a:t>
            </a:r>
            <a:r>
              <a:rPr lang="ko-KR" altLang="en-US" dirty="0"/>
              <a:t>타입 폰트를 사용</a:t>
            </a:r>
            <a:endParaRPr lang="en-US" altLang="ko-KR" dirty="0"/>
          </a:p>
          <a:p>
            <a:pPr lvl="1"/>
            <a:r>
              <a:rPr lang="en-US" altLang="ko-KR" dirty="0" err="1"/>
              <a:t>consola</a:t>
            </a:r>
            <a:r>
              <a:rPr lang="en-US" altLang="ko-KR" dirty="0"/>
              <a:t>: </a:t>
            </a:r>
            <a:r>
              <a:rPr lang="ko-KR" altLang="en-US" dirty="0"/>
              <a:t>윈도우에서 기본 제공</a:t>
            </a:r>
            <a:endParaRPr lang="en-US" altLang="ko-KR" dirty="0"/>
          </a:p>
          <a:p>
            <a:pPr lvl="1"/>
            <a:r>
              <a:rPr lang="en-US" altLang="ko-KR" dirty="0" err="1"/>
              <a:t>fira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https://fonts.google.com/specimen/Fira+Code</a:t>
            </a:r>
            <a:endParaRPr lang="en-US" altLang="ko-KR" dirty="0"/>
          </a:p>
          <a:p>
            <a:pPr lvl="1"/>
            <a:r>
              <a:rPr lang="en-US" altLang="ko-KR" dirty="0" err="1"/>
              <a:t>cascadia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Visual</a:t>
            </a:r>
            <a:r>
              <a:rPr lang="ko-KR" altLang="en-US" dirty="0"/>
              <a:t> </a:t>
            </a:r>
            <a:r>
              <a:rPr lang="en-US" altLang="ko-KR" dirty="0"/>
              <a:t>Studio</a:t>
            </a:r>
            <a:r>
              <a:rPr lang="ko-KR" altLang="en-US" dirty="0"/>
              <a:t> 기본 제공</a:t>
            </a:r>
            <a:endParaRPr lang="en-US" altLang="ko-KR" dirty="0"/>
          </a:p>
          <a:p>
            <a:r>
              <a:rPr lang="en-US" altLang="ko-KR" dirty="0"/>
              <a:t>Tools &gt; Options &gt; Environment &gt; Fonts and Colors </a:t>
            </a:r>
            <a:r>
              <a:rPr lang="ko-KR" altLang="en-US" dirty="0"/>
              <a:t>에서 변경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EF42AC-C2DF-39F0-C9E6-B88B425CD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BB16F7-85BC-6743-B564-2A3C82FF5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644FF87-9455-A060-01DF-F198FD0F8AE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43837"/>
          <a:stretch/>
        </p:blipFill>
        <p:spPr>
          <a:xfrm>
            <a:off x="1185854" y="4427699"/>
            <a:ext cx="5784842" cy="1884201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C66219D4-84D4-B932-A361-9B731C7715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65811" y="4909557"/>
            <a:ext cx="2990962" cy="94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581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E806EA-39D0-3C32-0817-D68E10B50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Scope (</a:t>
            </a:r>
            <a:r>
              <a:rPr lang="ko-KR" altLang="en-US" dirty="0"/>
              <a:t>코드 영역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5" name="내용 개체 틀 2">
            <a:extLst>
              <a:ext uri="{FF2B5EF4-FFF2-40B4-BE49-F238E27FC236}">
                <a16:creationId xmlns:a16="http://schemas.microsoft.com/office/drawing/2014/main" id="{84D86B9F-17FC-2DDB-8F36-14C7D976F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B050"/>
                </a:solidFill>
              </a:rPr>
              <a:t>{ } </a:t>
            </a:r>
            <a:r>
              <a:rPr lang="ko-KR" altLang="en-US" dirty="0"/>
              <a:t>를 사용하여 해당 클래스</a:t>
            </a:r>
            <a:r>
              <a:rPr lang="en-US" altLang="ko-KR" dirty="0"/>
              <a:t>, </a:t>
            </a:r>
            <a:r>
              <a:rPr lang="ko-KR" altLang="en-US" dirty="0"/>
              <a:t>함수 등의 시작과 끝을 표시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898969-3E58-7760-41AC-EEA12DE54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929F81-44A4-0253-B364-0ABED2C7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6E9F23-476A-C532-264C-3CC1AD83D8F5}"/>
              </a:ext>
            </a:extLst>
          </p:cNvPr>
          <p:cNvSpPr txBox="1"/>
          <p:nvPr/>
        </p:nvSpPr>
        <p:spPr>
          <a:xfrm>
            <a:off x="5010495" y="2478245"/>
            <a:ext cx="613630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altLang="ko-K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WindowsFormsApp1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altLang="ko-K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partial</a:t>
            </a:r>
            <a:r>
              <a:rPr lang="en-US" altLang="ko-K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altLang="ko-K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2000" dirty="0">
                <a:solidFill>
                  <a:srgbClr val="2B91AF"/>
                </a:solidFill>
                <a:latin typeface="Cascadia Mono" panose="020B0609020000020004" pitchFamily="49" charset="0"/>
              </a:rPr>
              <a:t>Form1</a:t>
            </a:r>
            <a:r>
              <a:rPr lang="en-US" altLang="ko-K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: Form</a:t>
            </a:r>
          </a:p>
          <a:p>
            <a:r>
              <a:rPr lang="ko-KR" alt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2000" dirty="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altLang="ko-K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2000" dirty="0">
                <a:solidFill>
                  <a:srgbClr val="2B91AF"/>
                </a:solidFill>
                <a:latin typeface="Cascadia Mono" panose="020B0609020000020004" pitchFamily="49" charset="0"/>
              </a:rPr>
              <a:t>Form1</a:t>
            </a:r>
            <a:r>
              <a:rPr lang="en-US" altLang="ko-K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ko-KR" alt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    </a:t>
            </a:r>
            <a:r>
              <a:rPr lang="en-US" altLang="ko-KR" sz="20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InitializeComponent</a:t>
            </a:r>
            <a:r>
              <a:rPr lang="en-US" altLang="ko-K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ko-KR" alt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    </a:t>
            </a:r>
            <a:r>
              <a:rPr lang="en-US" altLang="ko-K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ko-KR" altLang="en-US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altLang="ko-KR" sz="20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ko-KR" altLang="en-US" sz="2000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76489D89-7DE6-973B-DA32-F0768A039664}"/>
              </a:ext>
            </a:extLst>
          </p:cNvPr>
          <p:cNvCxnSpPr/>
          <p:nvPr/>
        </p:nvCxnSpPr>
        <p:spPr>
          <a:xfrm flipH="1">
            <a:off x="3106126" y="2995007"/>
            <a:ext cx="197994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8E0869AA-24E3-C6D9-A506-0D96B279934C}"/>
              </a:ext>
            </a:extLst>
          </p:cNvPr>
          <p:cNvCxnSpPr/>
          <p:nvPr/>
        </p:nvCxnSpPr>
        <p:spPr>
          <a:xfrm flipH="1">
            <a:off x="3106126" y="5422071"/>
            <a:ext cx="1979941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8370D6BE-4222-E51F-A26E-3D2EC65EB694}"/>
              </a:ext>
            </a:extLst>
          </p:cNvPr>
          <p:cNvCxnSpPr>
            <a:cxnSpLocks/>
          </p:cNvCxnSpPr>
          <p:nvPr/>
        </p:nvCxnSpPr>
        <p:spPr>
          <a:xfrm>
            <a:off x="3106126" y="2995007"/>
            <a:ext cx="0" cy="242706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9E6208D-3F6D-59A5-0A66-F751854D36B7}"/>
              </a:ext>
            </a:extLst>
          </p:cNvPr>
          <p:cNvSpPr txBox="1"/>
          <p:nvPr/>
        </p:nvSpPr>
        <p:spPr>
          <a:xfrm>
            <a:off x="454899" y="3740128"/>
            <a:ext cx="24833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WindowsFormsApp1</a:t>
            </a:r>
            <a:r>
              <a:rPr lang="ko-KR" altLang="en-US"/>
              <a:t> </a:t>
            </a:r>
            <a:endParaRPr lang="en-US" altLang="ko-KR"/>
          </a:p>
          <a:p>
            <a:r>
              <a:rPr lang="ko-KR" altLang="en-US"/>
              <a:t>네임스페이스의 시작과 끝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C231D5E-27C2-B8EE-4D57-0C8167374A68}"/>
              </a:ext>
            </a:extLst>
          </p:cNvPr>
          <p:cNvCxnSpPr>
            <a:cxnSpLocks/>
          </p:cNvCxnSpPr>
          <p:nvPr/>
        </p:nvCxnSpPr>
        <p:spPr>
          <a:xfrm flipH="1">
            <a:off x="5010495" y="3563044"/>
            <a:ext cx="65872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D5A0BDE-2B9D-79FB-F887-F694953BF20D}"/>
              </a:ext>
            </a:extLst>
          </p:cNvPr>
          <p:cNvCxnSpPr>
            <a:cxnSpLocks/>
          </p:cNvCxnSpPr>
          <p:nvPr/>
        </p:nvCxnSpPr>
        <p:spPr>
          <a:xfrm flipH="1">
            <a:off x="5010495" y="5105936"/>
            <a:ext cx="658722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4C3E9148-A56C-C3B9-6691-BF23B0DC6509}"/>
              </a:ext>
            </a:extLst>
          </p:cNvPr>
          <p:cNvCxnSpPr>
            <a:cxnSpLocks/>
          </p:cNvCxnSpPr>
          <p:nvPr/>
        </p:nvCxnSpPr>
        <p:spPr>
          <a:xfrm>
            <a:off x="5010495" y="3563044"/>
            <a:ext cx="0" cy="1542892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421A206-3D39-821A-5C93-DCC1FB371F66}"/>
              </a:ext>
            </a:extLst>
          </p:cNvPr>
          <p:cNvSpPr txBox="1"/>
          <p:nvPr/>
        </p:nvSpPr>
        <p:spPr>
          <a:xfrm>
            <a:off x="3366750" y="4073929"/>
            <a:ext cx="1680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Form1</a:t>
            </a:r>
            <a:r>
              <a:rPr lang="ko-KR" altLang="en-US"/>
              <a:t> 클래스의</a:t>
            </a:r>
            <a:endParaRPr lang="en-US" altLang="ko-KR"/>
          </a:p>
          <a:p>
            <a:r>
              <a:rPr lang="ko-KR" altLang="en-US"/>
              <a:t>시작과 끝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127EAC3B-3487-1D2B-AE61-A794C5C30106}"/>
              </a:ext>
            </a:extLst>
          </p:cNvPr>
          <p:cNvCxnSpPr>
            <a:cxnSpLocks/>
          </p:cNvCxnSpPr>
          <p:nvPr/>
        </p:nvCxnSpPr>
        <p:spPr>
          <a:xfrm>
            <a:off x="5138966" y="5937209"/>
            <a:ext cx="6360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FE50056-5DA7-E797-B778-0571DB92BF06}"/>
              </a:ext>
            </a:extLst>
          </p:cNvPr>
          <p:cNvCxnSpPr/>
          <p:nvPr/>
        </p:nvCxnSpPr>
        <p:spPr>
          <a:xfrm>
            <a:off x="5138966" y="5571952"/>
            <a:ext cx="0" cy="500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45A9E7ED-9A03-1A66-37F2-F172A30B59E6}"/>
              </a:ext>
            </a:extLst>
          </p:cNvPr>
          <p:cNvCxnSpPr>
            <a:cxnSpLocks/>
          </p:cNvCxnSpPr>
          <p:nvPr/>
        </p:nvCxnSpPr>
        <p:spPr>
          <a:xfrm>
            <a:off x="5775016" y="5255816"/>
            <a:ext cx="0" cy="816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0CED93C-B3B8-FBAF-B9D2-422082642DFF}"/>
              </a:ext>
            </a:extLst>
          </p:cNvPr>
          <p:cNvSpPr txBox="1"/>
          <p:nvPr/>
        </p:nvSpPr>
        <p:spPr>
          <a:xfrm>
            <a:off x="5827916" y="5752543"/>
            <a:ext cx="163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tab</a:t>
            </a:r>
            <a:r>
              <a:rPr lang="ko-KR" altLang="en-US" dirty="0"/>
              <a:t>으로 들여 씀</a:t>
            </a:r>
          </a:p>
        </p:txBody>
      </p:sp>
    </p:spTree>
    <p:extLst>
      <p:ext uri="{BB962C8B-B14F-4D97-AF65-F5344CB8AC3E}">
        <p14:creationId xmlns:p14="http://schemas.microsoft.com/office/powerpoint/2010/main" val="6293875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E806EA-39D0-3C32-0817-D68E10B50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Scope (</a:t>
            </a:r>
            <a:r>
              <a:rPr lang="ko-KR" altLang="en-US" dirty="0"/>
              <a:t>코드 영역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C31376-0F31-40AC-D248-D3CFD747E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파이썬과 다르게 줄 간격</a:t>
            </a:r>
            <a:r>
              <a:rPr lang="en-US" altLang="ko-KR"/>
              <a:t>, </a:t>
            </a:r>
            <a:r>
              <a:rPr lang="ko-KR" altLang="en-US"/>
              <a:t>들여쓰기와 상관 없음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898969-3E58-7760-41AC-EEA12DE54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929F81-44A4-0253-B364-0ABED2C7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449B3E-5247-3227-A952-E409D0BE9566}"/>
              </a:ext>
            </a:extLst>
          </p:cNvPr>
          <p:cNvSpPr txBox="1"/>
          <p:nvPr/>
        </p:nvSpPr>
        <p:spPr>
          <a:xfrm>
            <a:off x="1073098" y="3047405"/>
            <a:ext cx="613630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>
                <a:solidFill>
                  <a:srgbClr val="0000FF"/>
                </a:solidFill>
                <a:latin typeface="Cascadia Mono" panose="020B0609020000020004" pitchFamily="49" charset="0"/>
              </a:rPr>
              <a:t>namespace</a:t>
            </a:r>
            <a:r>
              <a:rPr lang="en-US" altLang="ko-KR" sz="1800">
                <a:solidFill>
                  <a:srgbClr val="000000"/>
                </a:solidFill>
                <a:latin typeface="Cascadia Mono" panose="020B0609020000020004" pitchFamily="49" charset="0"/>
              </a:rPr>
              <a:t> WindowsFormsApp1</a:t>
            </a:r>
          </a:p>
          <a:p>
            <a:r>
              <a:rPr lang="en-US" altLang="ko-KR" sz="180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altLang="ko-KR" sz="180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en-US" altLang="ko-KR" sz="180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altLang="ko-KR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800">
                <a:solidFill>
                  <a:srgbClr val="0000FF"/>
                </a:solidFill>
                <a:latin typeface="Cascadia Mono" panose="020B0609020000020004" pitchFamily="49" charset="0"/>
              </a:rPr>
              <a:t>partial</a:t>
            </a:r>
            <a:r>
              <a:rPr lang="en-US" altLang="ko-KR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800">
                <a:solidFill>
                  <a:srgbClr val="0000FF"/>
                </a:solidFill>
                <a:latin typeface="Cascadia Mono" panose="020B0609020000020004" pitchFamily="49" charset="0"/>
              </a:rPr>
              <a:t>class</a:t>
            </a:r>
            <a:r>
              <a:rPr lang="en-US" altLang="ko-KR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800">
                <a:solidFill>
                  <a:srgbClr val="2B91AF"/>
                </a:solidFill>
                <a:latin typeface="Cascadia Mono" panose="020B0609020000020004" pitchFamily="49" charset="0"/>
              </a:rPr>
              <a:t>Form1</a:t>
            </a:r>
            <a:r>
              <a:rPr lang="en-US" altLang="ko-KR" sz="1800">
                <a:solidFill>
                  <a:srgbClr val="000000"/>
                </a:solidFill>
                <a:latin typeface="Cascadia Mono" panose="020B0609020000020004" pitchFamily="49" charset="0"/>
              </a:rPr>
              <a:t> : Form { </a:t>
            </a:r>
            <a:r>
              <a:rPr lang="en-US" altLang="ko-KR" sz="1800">
                <a:solidFill>
                  <a:srgbClr val="0000FF"/>
                </a:solidFill>
                <a:latin typeface="Cascadia Mono" panose="020B0609020000020004" pitchFamily="49" charset="0"/>
              </a:rPr>
              <a:t>public</a:t>
            </a:r>
            <a:r>
              <a:rPr lang="en-US" altLang="ko-KR" sz="180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1800">
                <a:solidFill>
                  <a:srgbClr val="2B91AF"/>
                </a:solidFill>
                <a:latin typeface="Cascadia Mono" panose="020B0609020000020004" pitchFamily="49" charset="0"/>
              </a:rPr>
              <a:t>Form1</a:t>
            </a:r>
            <a:r>
              <a:rPr lang="en-US" altLang="ko-KR" sz="180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</a:p>
          <a:p>
            <a:r>
              <a:rPr lang="en-US" altLang="ko-KR" sz="1800">
                <a:solidFill>
                  <a:srgbClr val="000000"/>
                </a:solidFill>
                <a:latin typeface="Cascadia Mono" panose="020B0609020000020004" pitchFamily="49" charset="0"/>
              </a:rPr>
              <a:t>        { InitializeComponent(); }}}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61272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187C7-8373-7641-3638-C9EBB9B7A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FF6D2E-3800-D9AA-09F1-65DEE09B9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751" y="2165521"/>
            <a:ext cx="7772498" cy="2526957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변수</a:t>
            </a:r>
            <a:r>
              <a:rPr lang="en-US" altLang="ko-KR" dirty="0"/>
              <a:t>, </a:t>
            </a:r>
            <a:r>
              <a:rPr lang="ko-KR" altLang="en-US" dirty="0"/>
              <a:t>자료형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4B047E-C455-E4E8-8A23-92F31E80B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F3D62-92C4-3EDA-CC64-36ED37CA1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2725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A7D86-AD29-AAE4-F832-10989B31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및 기본 자료형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0B8C59-0ADB-33A1-C718-7F2B5D597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3160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altLang="ko-KR" dirty="0">
                <a:solidFill>
                  <a:srgbClr val="000000"/>
                </a:solidFill>
                <a:latin typeface="Cascadia Mono" panose="020B0609020000020004" pitchFamily="49" charset="0"/>
              </a:rPr>
              <a:t> num = -100;</a:t>
            </a:r>
          </a:p>
          <a:p>
            <a:pPr marL="0" indent="0">
              <a:buNone/>
            </a:pPr>
            <a:r>
              <a:rPr lang="en-US" altLang="ko-KR" dirty="0" err="1">
                <a:solidFill>
                  <a:srgbClr val="0000FF"/>
                </a:solidFill>
                <a:latin typeface="Cascadia Mono" panose="020B0609020000020004" pitchFamily="49" charset="0"/>
              </a:rPr>
              <a:t>uint</a:t>
            </a:r>
            <a:r>
              <a:rPr lang="ko-KR" alt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p_num</a:t>
            </a:r>
            <a:r>
              <a:rPr lang="en-US" altLang="ko-KR" dirty="0">
                <a:solidFill>
                  <a:srgbClr val="000000"/>
                </a:solidFill>
                <a:latin typeface="Cascadia Mono" panose="020B0609020000020004" pitchFamily="49" charset="0"/>
              </a:rPr>
              <a:t> = 321; </a:t>
            </a:r>
            <a:r>
              <a:rPr lang="en-US" altLang="ko-KR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Cascadia Mono" panose="020B0609020000020004" pitchFamily="49" charset="0"/>
              </a:rPr>
              <a:t>양수만 가능</a:t>
            </a:r>
            <a:endParaRPr lang="ko-KR" alt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Cascadia Mono" panose="020B0609020000020004" pitchFamily="49" charset="0"/>
              </a:rPr>
              <a:t>float</a:t>
            </a:r>
            <a:r>
              <a:rPr lang="en-US" altLang="ko-KR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ascadia Mono" panose="020B0609020000020004" pitchFamily="49" charset="0"/>
              </a:rPr>
              <a:t>f_num</a:t>
            </a:r>
            <a:r>
              <a:rPr lang="en-US" altLang="ko-KR" dirty="0">
                <a:solidFill>
                  <a:srgbClr val="000000"/>
                </a:solidFill>
                <a:latin typeface="Cascadia Mono" panose="020B0609020000020004" pitchFamily="49" charset="0"/>
              </a:rPr>
              <a:t> = 124.5213f;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Cascadia Mono" panose="020B0609020000020004" pitchFamily="49" charset="0"/>
              </a:rPr>
              <a:t>double</a:t>
            </a:r>
            <a:r>
              <a:rPr lang="en-US" altLang="ko-KR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d_num</a:t>
            </a:r>
            <a:r>
              <a:rPr lang="en-US" altLang="ko-KR" dirty="0">
                <a:solidFill>
                  <a:srgbClr val="000000"/>
                </a:solidFill>
                <a:latin typeface="Cascadia Mono" panose="020B0609020000020004" pitchFamily="49" charset="0"/>
              </a:rPr>
              <a:t> = 321.321;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Cascadia Mono" panose="020B0609020000020004" pitchFamily="49" charset="0"/>
              </a:rPr>
              <a:t>decimal</a:t>
            </a:r>
            <a:r>
              <a:rPr lang="en-US" altLang="ko-KR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dirty="0" err="1">
                <a:solidFill>
                  <a:srgbClr val="000000"/>
                </a:solidFill>
                <a:latin typeface="Cascadia Mono" panose="020B0609020000020004" pitchFamily="49" charset="0"/>
              </a:rPr>
              <a:t>D_num</a:t>
            </a:r>
            <a:r>
              <a:rPr lang="en-US" altLang="ko-KR" dirty="0">
                <a:solidFill>
                  <a:srgbClr val="000000"/>
                </a:solidFill>
                <a:latin typeface="Cascadia Mono" panose="020B0609020000020004" pitchFamily="49" charset="0"/>
              </a:rPr>
              <a:t> = 987.654m;</a:t>
            </a: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Cascadia Mono" panose="020B0609020000020004" pitchFamily="49" charset="0"/>
              </a:rPr>
              <a:t>char</a:t>
            </a:r>
            <a:r>
              <a:rPr lang="en-US" altLang="ko-KR" dirty="0">
                <a:solidFill>
                  <a:srgbClr val="000000"/>
                </a:solidFill>
                <a:latin typeface="Cascadia Mono" panose="020B0609020000020004" pitchFamily="49" charset="0"/>
              </a:rPr>
              <a:t> word = </a:t>
            </a:r>
            <a:r>
              <a:rPr lang="en-US" altLang="ko-KR" dirty="0">
                <a:solidFill>
                  <a:srgbClr val="A31515"/>
                </a:solidFill>
                <a:latin typeface="Cascadia Mono" panose="020B0609020000020004" pitchFamily="49" charset="0"/>
              </a:rPr>
              <a:t>'A'</a:t>
            </a:r>
            <a:r>
              <a:rPr lang="en-US" altLang="ko-KR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altLang="ko-KR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Cascadia Mono" panose="020B0609020000020004" pitchFamily="49" charset="0"/>
              </a:rPr>
              <a:t>유니코드 </a:t>
            </a:r>
            <a:r>
              <a:rPr lang="en-US" altLang="ko-KR" dirty="0">
                <a:solidFill>
                  <a:srgbClr val="008000"/>
                </a:solidFill>
                <a:latin typeface="Cascadia Mono" panose="020B0609020000020004" pitchFamily="49" charset="0"/>
              </a:rPr>
              <a:t>16bit </a:t>
            </a:r>
            <a:r>
              <a:rPr lang="ko-KR" altLang="en-US" dirty="0">
                <a:solidFill>
                  <a:srgbClr val="008000"/>
                </a:solidFill>
                <a:latin typeface="Cascadia Mono" panose="020B0609020000020004" pitchFamily="49" charset="0"/>
              </a:rPr>
              <a:t>문자 </a:t>
            </a:r>
            <a:r>
              <a:rPr lang="en-US" altLang="ko-KR" dirty="0">
                <a:solidFill>
                  <a:srgbClr val="008000"/>
                </a:solidFill>
                <a:latin typeface="Cascadia Mono" panose="020B0609020000020004" pitchFamily="49" charset="0"/>
              </a:rPr>
              <a:t>(</a:t>
            </a:r>
            <a:r>
              <a:rPr lang="ko-KR" altLang="en-US" dirty="0">
                <a:solidFill>
                  <a:srgbClr val="008000"/>
                </a:solidFill>
                <a:latin typeface="Cascadia Mono" panose="020B0609020000020004" pitchFamily="49" charset="0"/>
              </a:rPr>
              <a:t>한 글자</a:t>
            </a:r>
            <a:r>
              <a:rPr lang="en-US" altLang="ko-KR" dirty="0">
                <a:solidFill>
                  <a:srgbClr val="008000"/>
                </a:solidFill>
                <a:latin typeface="Cascadia Mono" panose="020B0609020000020004" pitchFamily="49" charset="0"/>
              </a:rPr>
              <a:t>)</a:t>
            </a:r>
            <a:endParaRPr lang="ko-KR" altLang="en-US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ko-KR" alt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ascadia Mono" panose="020B0609020000020004" pitchFamily="49" charset="0"/>
              </a:rPr>
              <a:t>name = </a:t>
            </a:r>
            <a:r>
              <a:rPr lang="en-US" altLang="ko-KR" dirty="0">
                <a:solidFill>
                  <a:srgbClr val="A31515"/>
                </a:solidFill>
                <a:latin typeface="Cascadia Mono" panose="020B0609020000020004" pitchFamily="49" charset="0"/>
              </a:rPr>
              <a:t>"John"</a:t>
            </a:r>
            <a:r>
              <a:rPr lang="en-US" altLang="ko-KR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r>
              <a:rPr lang="en-US" altLang="ko-KR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ko-KR" altLang="en-US" dirty="0">
                <a:solidFill>
                  <a:srgbClr val="008000"/>
                </a:solidFill>
                <a:latin typeface="Cascadia Mono" panose="020B0609020000020004" pitchFamily="49" charset="0"/>
              </a:rPr>
              <a:t>유니코드 문자열</a:t>
            </a:r>
            <a:endParaRPr lang="ko-KR" altLang="en-US" sz="40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D9D20-C0CB-3161-2CAE-32A33E3C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5AC2A6-41D3-7AED-7E12-3D7BBC6A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25129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C080CE-4FD1-5690-4D53-BCAED700F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자료형의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C8B500-4C1E-7425-8219-F1E2F7CB8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실제로 변수의 크기 만큼 메모리</a:t>
            </a:r>
            <a:r>
              <a:rPr lang="en-US" altLang="ko-KR" dirty="0"/>
              <a:t>(RAM)</a:t>
            </a:r>
            <a:r>
              <a:rPr lang="ko-KR" altLang="en-US" dirty="0"/>
              <a:t>에서 용량을 차지함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991EDC-DF0F-D69B-3AB6-A017A4387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6A280D-5E7A-E5BB-0987-B83EC7730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6" name="내용 개체 틀 6">
            <a:extLst>
              <a:ext uri="{FF2B5EF4-FFF2-40B4-BE49-F238E27FC236}">
                <a16:creationId xmlns:a16="http://schemas.microsoft.com/office/drawing/2014/main" id="{ED5002E2-D717-DEFC-350D-59960BFFB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0449" y="2369730"/>
            <a:ext cx="761110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9776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A7D86-AD29-AAE4-F832-10989B31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자료형의 종류</a:t>
            </a:r>
          </a:p>
        </p:txBody>
      </p:sp>
      <p:pic>
        <p:nvPicPr>
          <p:cNvPr id="9" name="내용 개체 틀 8">
            <a:extLst>
              <a:ext uri="{FF2B5EF4-FFF2-40B4-BE49-F238E27FC236}">
                <a16:creationId xmlns:a16="http://schemas.microsoft.com/office/drawing/2014/main" id="{A58E1438-F3C3-4349-908F-D1614CC8D5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7572" y="2072212"/>
            <a:ext cx="9716856" cy="3858163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D9D20-C0CB-3161-2CAE-32A33E3C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5AC2A6-41D3-7AED-7E12-3D7BBC6A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63630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99A67C-6087-6008-3299-67A6ED6F0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C1A029-BAED-96EF-2D2B-6B157697F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선언</a:t>
            </a:r>
            <a:r>
              <a:rPr lang="en-US" altLang="ko-KR" dirty="0"/>
              <a:t>, </a:t>
            </a:r>
            <a:r>
              <a:rPr lang="ko-KR" altLang="en-US" dirty="0"/>
              <a:t>사용</a:t>
            </a:r>
            <a:r>
              <a:rPr lang="en-US" altLang="ko-KR" dirty="0"/>
              <a:t>, </a:t>
            </a:r>
            <a:r>
              <a:rPr lang="ko-KR" altLang="en-US" dirty="0"/>
              <a:t>초기화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64B74FC-A9DB-3B0C-DD39-8115D645E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선언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B050"/>
                </a:solidFill>
              </a:rPr>
              <a:t>"</a:t>
            </a:r>
            <a:r>
              <a:rPr lang="ko-KR" altLang="en-US" dirty="0">
                <a:solidFill>
                  <a:srgbClr val="00B050"/>
                </a:solidFill>
              </a:rPr>
              <a:t>자료형</a:t>
            </a:r>
            <a:r>
              <a:rPr lang="en-US" altLang="ko-KR" dirty="0">
                <a:solidFill>
                  <a:srgbClr val="00B050"/>
                </a:solidFill>
              </a:rPr>
              <a:t>“^"</a:t>
            </a:r>
            <a:r>
              <a:rPr lang="ko-KR" altLang="en-US" dirty="0">
                <a:solidFill>
                  <a:srgbClr val="00B050"/>
                </a:solidFill>
              </a:rPr>
              <a:t>변수이름</a:t>
            </a:r>
            <a:r>
              <a:rPr lang="en-US" altLang="ko-KR" dirty="0">
                <a:solidFill>
                  <a:srgbClr val="00B050"/>
                </a:solidFill>
              </a:rPr>
              <a:t>"; </a:t>
            </a:r>
            <a:r>
              <a:rPr lang="ko-KR" altLang="en-US" dirty="0"/>
              <a:t>형태로 작성</a:t>
            </a:r>
            <a:endParaRPr lang="en-US" altLang="ko-KR" dirty="0"/>
          </a:p>
          <a:p>
            <a:pPr lvl="1"/>
            <a:r>
              <a:rPr lang="ko-KR" altLang="en-US" dirty="0"/>
              <a:t>앞으로 해당 변수를 사용하겠다고 컴파일러에게 알려주는 기능</a:t>
            </a:r>
            <a:endParaRPr lang="en-US" altLang="ko-KR" dirty="0"/>
          </a:p>
          <a:p>
            <a:pPr lvl="1"/>
            <a:r>
              <a:rPr lang="ko-KR" altLang="en-US" dirty="0"/>
              <a:t>같은 </a:t>
            </a:r>
            <a:r>
              <a:rPr lang="en-US" altLang="ko-KR" dirty="0"/>
              <a:t>Scope</a:t>
            </a:r>
            <a:r>
              <a:rPr lang="ko-KR" altLang="en-US" dirty="0"/>
              <a:t> 안에서 같은 이름의 변수를 사용할 수 없음</a:t>
            </a:r>
            <a:endParaRPr lang="en-US" altLang="ko-KR" dirty="0"/>
          </a:p>
          <a:p>
            <a:r>
              <a:rPr lang="ko-KR" altLang="en-US" dirty="0"/>
              <a:t>사용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B050"/>
                </a:solidFill>
              </a:rPr>
              <a:t>"</a:t>
            </a:r>
            <a:r>
              <a:rPr lang="ko-KR" altLang="en-US" dirty="0">
                <a:solidFill>
                  <a:srgbClr val="00B050"/>
                </a:solidFill>
              </a:rPr>
              <a:t>변수이름</a:t>
            </a:r>
            <a:r>
              <a:rPr lang="en-US" altLang="ko-KR" dirty="0">
                <a:solidFill>
                  <a:srgbClr val="00B050"/>
                </a:solidFill>
              </a:rPr>
              <a:t>" = "</a:t>
            </a:r>
            <a:r>
              <a:rPr lang="ko-KR" altLang="en-US" dirty="0">
                <a:solidFill>
                  <a:srgbClr val="00B050"/>
                </a:solidFill>
              </a:rPr>
              <a:t>데이터</a:t>
            </a:r>
            <a:r>
              <a:rPr lang="en-US" altLang="ko-KR" dirty="0">
                <a:solidFill>
                  <a:srgbClr val="00B050"/>
                </a:solidFill>
              </a:rPr>
              <a:t>"; </a:t>
            </a:r>
            <a:r>
              <a:rPr lang="ko-KR" altLang="en-US" dirty="0"/>
              <a:t>형태로 작성</a:t>
            </a:r>
            <a:endParaRPr lang="en-US" altLang="ko-KR" dirty="0"/>
          </a:p>
          <a:p>
            <a:pPr lvl="1"/>
            <a:r>
              <a:rPr lang="ko-KR" altLang="en-US" dirty="0"/>
              <a:t>변수의 선언을 한 뒤에만 사용이 가능</a:t>
            </a:r>
            <a:endParaRPr lang="en-US" altLang="ko-KR" dirty="0"/>
          </a:p>
          <a:p>
            <a:pPr lvl="1"/>
            <a:r>
              <a:rPr lang="ko-KR" altLang="en-US" dirty="0"/>
              <a:t>선언된 변수에 특정 데이터를 복사하는 기능</a:t>
            </a:r>
            <a:endParaRPr lang="en-US" altLang="ko-KR" dirty="0"/>
          </a:p>
          <a:p>
            <a:pPr lvl="1"/>
            <a:r>
              <a:rPr lang="en-US" altLang="ko-KR" dirty="0"/>
              <a:t>= </a:t>
            </a:r>
            <a:r>
              <a:rPr lang="ko-KR" altLang="en-US" dirty="0"/>
              <a:t>기호를 중심으로</a:t>
            </a:r>
            <a:r>
              <a:rPr lang="en-US" altLang="ko-KR" dirty="0"/>
              <a:t>,</a:t>
            </a:r>
            <a:r>
              <a:rPr lang="ko-KR" altLang="en-US" dirty="0"/>
              <a:t> 좌 </a:t>
            </a:r>
            <a:r>
              <a:rPr lang="en-US" altLang="ko-KR" dirty="0"/>
              <a:t>= </a:t>
            </a:r>
            <a:r>
              <a:rPr lang="ko-KR" altLang="en-US" dirty="0" err="1"/>
              <a:t>변수명</a:t>
            </a:r>
            <a:r>
              <a:rPr lang="en-US" altLang="ko-KR" dirty="0"/>
              <a:t>, </a:t>
            </a:r>
            <a:r>
              <a:rPr lang="ko-KR" altLang="en-US" dirty="0"/>
              <a:t>우 </a:t>
            </a:r>
            <a:r>
              <a:rPr lang="en-US" altLang="ko-KR" dirty="0"/>
              <a:t>= </a:t>
            </a:r>
            <a:r>
              <a:rPr lang="ko-KR" altLang="en-US" dirty="0"/>
              <a:t>복사할 데이터 🌟</a:t>
            </a:r>
            <a:endParaRPr lang="en-US" altLang="ko-KR" dirty="0"/>
          </a:p>
          <a:p>
            <a:r>
              <a:rPr lang="ko-KR" altLang="en-US" dirty="0"/>
              <a:t>초기화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B050"/>
                </a:solidFill>
              </a:rPr>
              <a:t>"</a:t>
            </a:r>
            <a:r>
              <a:rPr lang="ko-KR" altLang="en-US" dirty="0">
                <a:solidFill>
                  <a:srgbClr val="00B050"/>
                </a:solidFill>
              </a:rPr>
              <a:t>자료형</a:t>
            </a:r>
            <a:r>
              <a:rPr lang="en-US" altLang="ko-KR" dirty="0">
                <a:solidFill>
                  <a:srgbClr val="00B050"/>
                </a:solidFill>
              </a:rPr>
              <a:t>"^"</a:t>
            </a:r>
            <a:r>
              <a:rPr lang="ko-KR" altLang="en-US" dirty="0">
                <a:solidFill>
                  <a:srgbClr val="00B050"/>
                </a:solidFill>
              </a:rPr>
              <a:t>변수이름</a:t>
            </a:r>
            <a:r>
              <a:rPr lang="en-US" altLang="ko-KR" dirty="0">
                <a:solidFill>
                  <a:srgbClr val="00B050"/>
                </a:solidFill>
              </a:rPr>
              <a:t>" = "</a:t>
            </a:r>
            <a:r>
              <a:rPr lang="ko-KR" altLang="en-US" dirty="0">
                <a:solidFill>
                  <a:srgbClr val="00B050"/>
                </a:solidFill>
              </a:rPr>
              <a:t>데이터</a:t>
            </a:r>
            <a:r>
              <a:rPr lang="en-US" altLang="ko-KR" dirty="0">
                <a:solidFill>
                  <a:srgbClr val="00B050"/>
                </a:solidFill>
              </a:rPr>
              <a:t>";</a:t>
            </a:r>
          </a:p>
          <a:p>
            <a:pPr lvl="1"/>
            <a:r>
              <a:rPr lang="ko-KR" altLang="en-US" dirty="0"/>
              <a:t>변수 선언과 동시에 값을 지정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1C3227-5FF2-E06F-B562-507AA7E81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1350CB-C59C-B49E-AD8D-DAAF611DC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845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60342-13AF-655E-8448-5A2EA9A49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EC1F66-E656-50A4-D1D5-82106A325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변수의 선언 및 사용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3ACAA1-8AD2-77B1-622B-AB93FAAD1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5FDE4C-3532-1C0C-0B7E-7057C11C8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18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5B5C053-2CB7-8037-0719-1D1166876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150" y="1464685"/>
            <a:ext cx="4277322" cy="4439270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71C5621-3226-6A49-CC65-EB87D06B3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7975" y="1464685"/>
            <a:ext cx="4639322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408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E806EA-39D0-3C32-0817-D68E10B50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변수와 </a:t>
            </a:r>
            <a:r>
              <a:rPr lang="en-US" altLang="ko-KR" dirty="0"/>
              <a:t>Scope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C31376-0F31-40AC-D248-D3CFD747E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선언된 변수는 같은 </a:t>
            </a:r>
            <a:r>
              <a:rPr lang="en-US" altLang="ko-KR" dirty="0"/>
              <a:t>Scope (</a:t>
            </a:r>
            <a:r>
              <a:rPr lang="ko-KR" altLang="en-US" dirty="0"/>
              <a:t>중괄호</a:t>
            </a:r>
            <a:r>
              <a:rPr lang="en-US" altLang="ko-KR" dirty="0"/>
              <a:t>) </a:t>
            </a:r>
            <a:r>
              <a:rPr lang="ko-KR" altLang="en-US" dirty="0"/>
              <a:t>안에서만 사용 가능</a:t>
            </a:r>
            <a:endParaRPr lang="en-US" altLang="ko-KR" dirty="0"/>
          </a:p>
          <a:p>
            <a:r>
              <a:rPr lang="en-US" altLang="ko-KR" dirty="0"/>
              <a:t>Scope</a:t>
            </a:r>
            <a:r>
              <a:rPr lang="ko-KR" altLang="en-US" dirty="0"/>
              <a:t>를 벗어난 변수는 메모리에서 반환됨 </a:t>
            </a:r>
            <a:r>
              <a:rPr lang="en-US" altLang="ko-KR" dirty="0"/>
              <a:t>(</a:t>
            </a:r>
            <a:r>
              <a:rPr lang="ko-KR" altLang="en-US" dirty="0"/>
              <a:t>더이상 사용 못함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898969-3E58-7760-41AC-EEA12DE54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929F81-44A4-0253-B364-0ABED2C7E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19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3D00AA5-5BFF-5B81-3A17-D3306AE318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941" y="3141848"/>
            <a:ext cx="4525006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1030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B49C79-8DE4-4842-D1E6-927CDD6D44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751" y="2165521"/>
            <a:ext cx="7772498" cy="2526957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C#</a:t>
            </a:r>
            <a:r>
              <a:rPr lang="ko-KR" altLang="en-US" dirty="0"/>
              <a:t> 기본 문법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223B3B-2FCF-58AF-BC81-E9824EB6B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7112DC-52CD-A148-06F6-6813E1A67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16553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A7D86-AD29-AAE4-F832-10989B31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</a:t>
            </a:r>
            <a:r>
              <a:rPr lang="en-US" altLang="ko-KR" dirty="0"/>
              <a:t>Casting(</a:t>
            </a:r>
            <a:r>
              <a:rPr lang="ko-KR" altLang="en-US" dirty="0"/>
              <a:t>변환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0B8C59-0ADB-33A1-C718-7F2B5D597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8453"/>
            <a:ext cx="1073160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32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ko-KR" altLang="en-US" sz="3200" dirty="0">
                <a:solidFill>
                  <a:srgbClr val="008000"/>
                </a:solidFill>
                <a:latin typeface="Cascadia Mono" panose="020B0609020000020004" pitchFamily="49" charset="0"/>
              </a:rPr>
              <a:t>데이터를 주고 받을 때 자료형을 반드시 맞춰 줘야 함</a:t>
            </a:r>
            <a:endParaRPr lang="en-US" altLang="ko-KR" sz="32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3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altLang="ko-KR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 num = -100;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32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ko-KR" altLang="en-US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name = </a:t>
            </a:r>
            <a:r>
              <a:rPr lang="en-US" altLang="ko-KR" sz="3200" dirty="0">
                <a:solidFill>
                  <a:srgbClr val="A31515"/>
                </a:solidFill>
                <a:latin typeface="Cascadia Mono" panose="020B0609020000020004" pitchFamily="49" charset="0"/>
              </a:rPr>
              <a:t>"300"</a:t>
            </a:r>
            <a:r>
              <a:rPr lang="en-US" altLang="ko-KR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endParaRPr lang="en-US" altLang="ko-KR" sz="32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ko-KR" sz="32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3200" dirty="0">
                <a:latin typeface="Cascadia Mono" panose="020B0609020000020004" pitchFamily="49" charset="0"/>
              </a:rPr>
              <a:t>num = name; </a:t>
            </a:r>
            <a:r>
              <a:rPr lang="en-US" altLang="ko-KR" sz="3200" dirty="0">
                <a:solidFill>
                  <a:srgbClr val="008000"/>
                </a:solidFill>
                <a:latin typeface="Cascadia Mono" panose="020B0609020000020004" pitchFamily="49" charset="0"/>
              </a:rPr>
              <a:t>// Error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3200" dirty="0">
                <a:latin typeface="Cascadia Mono" panose="020B0609020000020004" pitchFamily="49" charset="0"/>
              </a:rPr>
              <a:t>num = </a:t>
            </a:r>
            <a:r>
              <a:rPr lang="en-US" altLang="ko-KR" sz="3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altLang="ko-KR" sz="3200" dirty="0" err="1">
                <a:latin typeface="Cascadia Mono" panose="020B0609020000020004" pitchFamily="49" charset="0"/>
              </a:rPr>
              <a:t>.</a:t>
            </a:r>
            <a:r>
              <a:rPr lang="en-US" altLang="ko-KR" sz="3200" dirty="0" err="1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Parse</a:t>
            </a:r>
            <a:r>
              <a:rPr lang="en-US" altLang="ko-KR" sz="3200" dirty="0">
                <a:latin typeface="Cascadia Mono" panose="020B0609020000020004" pitchFamily="49" charset="0"/>
              </a:rPr>
              <a:t>(name);</a:t>
            </a:r>
            <a:r>
              <a:rPr lang="en-US" altLang="ko-KR" sz="3200" dirty="0">
                <a:solidFill>
                  <a:srgbClr val="008000"/>
                </a:solidFill>
                <a:latin typeface="Cascadia Mono" panose="020B0609020000020004" pitchFamily="49" charset="0"/>
              </a:rPr>
              <a:t> // name</a:t>
            </a:r>
            <a:r>
              <a:rPr lang="ko-KR" altLang="en-US" sz="3200" dirty="0">
                <a:solidFill>
                  <a:srgbClr val="008000"/>
                </a:solidFill>
                <a:latin typeface="Cascadia Mono" panose="020B0609020000020004" pitchFamily="49" charset="0"/>
              </a:rPr>
              <a:t>의 값을 숫자로 변환</a:t>
            </a:r>
            <a:endParaRPr lang="en-US" altLang="ko-KR" sz="32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3200" dirty="0">
                <a:latin typeface="Cascadia Mono" panose="020B0609020000020004" pitchFamily="49" charset="0"/>
              </a:rPr>
              <a:t>num = </a:t>
            </a:r>
            <a:r>
              <a:rPr lang="en-US" altLang="ko-KR" sz="3200" dirty="0" err="1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altLang="ko-KR" sz="3200" dirty="0" err="1">
                <a:latin typeface="Cascadia Mono" panose="020B0609020000020004" pitchFamily="49" charset="0"/>
              </a:rPr>
              <a:t>.</a:t>
            </a:r>
            <a:r>
              <a:rPr lang="en-US" altLang="ko-KR" sz="3200" dirty="0" err="1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Parse</a:t>
            </a:r>
            <a:r>
              <a:rPr lang="en-US" altLang="ko-KR" sz="3200" dirty="0">
                <a:latin typeface="Cascadia Mono" panose="020B0609020000020004" pitchFamily="49" charset="0"/>
              </a:rPr>
              <a:t>(</a:t>
            </a:r>
            <a:r>
              <a:rPr lang="en-US" altLang="ko-KR" sz="3200" dirty="0">
                <a:solidFill>
                  <a:srgbClr val="A31515"/>
                </a:solidFill>
                <a:latin typeface="Cascadia Mono" panose="020B0609020000020004" pitchFamily="49" charset="0"/>
              </a:rPr>
              <a:t>"200"</a:t>
            </a:r>
            <a:r>
              <a:rPr lang="en-US" altLang="ko-KR" sz="3200" dirty="0">
                <a:latin typeface="Cascadia Mono" panose="020B0609020000020004" pitchFamily="49" charset="0"/>
              </a:rPr>
              <a:t>); </a:t>
            </a:r>
            <a:r>
              <a:rPr lang="en-US" altLang="ko-KR" sz="32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ko-KR" altLang="en-US" sz="3200" dirty="0">
                <a:solidFill>
                  <a:srgbClr val="008000"/>
                </a:solidFill>
                <a:latin typeface="Cascadia Mono" panose="020B0609020000020004" pitchFamily="49" charset="0"/>
              </a:rPr>
              <a:t>이렇게도 가능</a:t>
            </a:r>
            <a:endParaRPr lang="en-US" altLang="ko-KR" sz="32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ko-KR" altLang="en-US" sz="44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D9D20-C0CB-3161-2CAE-32A33E3C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pPr/>
              <a:t>2025-04-15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5AC2A6-41D3-7AED-7E12-3D7BBC6A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20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F8A2DF-32EB-49F8-AF0F-A03C52281F20}"/>
              </a:ext>
            </a:extLst>
          </p:cNvPr>
          <p:cNvSpPr txBox="1"/>
          <p:nvPr/>
        </p:nvSpPr>
        <p:spPr>
          <a:xfrm>
            <a:off x="6393243" y="3117791"/>
            <a:ext cx="48558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소괄호 안에 값을 넣을 수 있는 코드를 </a:t>
            </a:r>
            <a:r>
              <a:rPr lang="en-US" altLang="ko-KR" dirty="0">
                <a:solidFill>
                  <a:srgbClr val="00B050"/>
                </a:solidFill>
              </a:rPr>
              <a:t>"</a:t>
            </a:r>
            <a:r>
              <a:rPr lang="ko-KR" altLang="en-US" dirty="0">
                <a:solidFill>
                  <a:srgbClr val="00B050"/>
                </a:solidFill>
              </a:rPr>
              <a:t>함수</a:t>
            </a:r>
            <a:r>
              <a:rPr lang="en-US" altLang="ko-KR" dirty="0">
                <a:solidFill>
                  <a:srgbClr val="00B050"/>
                </a:solidFill>
              </a:rPr>
              <a:t>"</a:t>
            </a:r>
            <a:r>
              <a:rPr lang="ko-KR" altLang="en-US" dirty="0"/>
              <a:t>라고 함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자세한 조건은 이후 함수를 배울 때 다룰 예정</a:t>
            </a:r>
            <a:r>
              <a:rPr lang="en-US" altLang="ko-KR" dirty="0"/>
              <a:t>)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E82E5CF-491C-F09D-AFCF-E4AC80851DEB}"/>
              </a:ext>
            </a:extLst>
          </p:cNvPr>
          <p:cNvCxnSpPr/>
          <p:nvPr/>
        </p:nvCxnSpPr>
        <p:spPr>
          <a:xfrm flipH="1">
            <a:off x="5561970" y="3429000"/>
            <a:ext cx="808602" cy="116567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6115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A7D86-AD29-AAE4-F832-10989B31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변수 </a:t>
            </a:r>
            <a:r>
              <a:rPr lang="en-US" altLang="ko-KR" dirty="0"/>
              <a:t>Casting(</a:t>
            </a:r>
            <a:r>
              <a:rPr lang="ko-KR" altLang="en-US" dirty="0"/>
              <a:t>변환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0B8C59-0ADB-33A1-C718-7F2B5D597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9883"/>
            <a:ext cx="10731605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ko-KR" sz="32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ko-KR" altLang="en-US" sz="3200" dirty="0">
                <a:solidFill>
                  <a:srgbClr val="008000"/>
                </a:solidFill>
                <a:latin typeface="Cascadia Mono" panose="020B0609020000020004" pitchFamily="49" charset="0"/>
              </a:rPr>
              <a:t>데이터를 주고 받을 때 자료형을 반드시 맞춰 줘야 함</a:t>
            </a:r>
            <a:endParaRPr lang="en-US" altLang="ko-KR" sz="32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3200" dirty="0">
                <a:solidFill>
                  <a:srgbClr val="0000FF"/>
                </a:solidFill>
                <a:latin typeface="Cascadia Mono" panose="020B0609020000020004" pitchFamily="49" charset="0"/>
              </a:rPr>
              <a:t>int</a:t>
            </a:r>
            <a:r>
              <a:rPr lang="en-US" altLang="ko-KR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 num = -100;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3200" dirty="0">
                <a:solidFill>
                  <a:srgbClr val="0000FF"/>
                </a:solidFill>
                <a:latin typeface="Cascadia Mono" panose="020B0609020000020004" pitchFamily="49" charset="0"/>
              </a:rPr>
              <a:t>string</a:t>
            </a:r>
            <a:r>
              <a:rPr lang="ko-KR" altLang="en-US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altLang="ko-KR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name = </a:t>
            </a:r>
            <a:r>
              <a:rPr lang="en-US" altLang="ko-KR" sz="3200" dirty="0">
                <a:solidFill>
                  <a:srgbClr val="A31515"/>
                </a:solidFill>
                <a:latin typeface="Cascadia Mono" panose="020B0609020000020004" pitchFamily="49" charset="0"/>
              </a:rPr>
              <a:t>"300"</a:t>
            </a:r>
            <a:r>
              <a:rPr lang="en-US" altLang="ko-KR" sz="3200" dirty="0">
                <a:solidFill>
                  <a:srgbClr val="000000"/>
                </a:solidFill>
                <a:latin typeface="Cascadia Mono" panose="020B0609020000020004" pitchFamily="49" charset="0"/>
              </a:rPr>
              <a:t>; </a:t>
            </a:r>
            <a:endParaRPr lang="en-US" altLang="ko-KR" sz="32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en-US" altLang="ko-KR" sz="32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3200" dirty="0">
                <a:latin typeface="Cascadia Mono" panose="020B0609020000020004" pitchFamily="49" charset="0"/>
              </a:rPr>
              <a:t>name = num; </a:t>
            </a:r>
            <a:r>
              <a:rPr lang="en-US" altLang="ko-KR" sz="3200" dirty="0">
                <a:solidFill>
                  <a:srgbClr val="008000"/>
                </a:solidFill>
                <a:latin typeface="Cascadia Mono" panose="020B0609020000020004" pitchFamily="49" charset="0"/>
              </a:rPr>
              <a:t>// Error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3200" dirty="0">
                <a:latin typeface="Cascadia Mono" panose="020B0609020000020004" pitchFamily="49" charset="0"/>
              </a:rPr>
              <a:t>name = </a:t>
            </a:r>
            <a:r>
              <a:rPr lang="en-US" altLang="ko-KR" sz="3200" dirty="0" err="1">
                <a:latin typeface="Cascadia Mono" panose="020B0609020000020004" pitchFamily="49" charset="0"/>
              </a:rPr>
              <a:t>num.</a:t>
            </a:r>
            <a:r>
              <a:rPr lang="en-US" altLang="ko-KR" sz="3200" dirty="0" err="1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ToString</a:t>
            </a:r>
            <a:r>
              <a:rPr lang="en-US" altLang="ko-KR" sz="3200" dirty="0">
                <a:latin typeface="Cascadia Mono" panose="020B0609020000020004" pitchFamily="49" charset="0"/>
              </a:rPr>
              <a:t>();</a:t>
            </a:r>
            <a:r>
              <a:rPr lang="en-US" altLang="ko-KR" sz="3200" dirty="0">
                <a:solidFill>
                  <a:srgbClr val="008000"/>
                </a:solidFill>
                <a:latin typeface="Cascadia Mono" panose="020B0609020000020004" pitchFamily="49" charset="0"/>
              </a:rPr>
              <a:t> // num</a:t>
            </a:r>
            <a:r>
              <a:rPr lang="ko-KR" altLang="en-US" sz="3200" dirty="0">
                <a:solidFill>
                  <a:srgbClr val="008000"/>
                </a:solidFill>
                <a:latin typeface="Cascadia Mono" panose="020B0609020000020004" pitchFamily="49" charset="0"/>
              </a:rPr>
              <a:t>의 값을 문자열로 변환</a:t>
            </a:r>
            <a:endParaRPr lang="en-US" altLang="ko-KR" sz="32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r>
              <a:rPr lang="en-US" altLang="ko-KR" sz="3200" dirty="0">
                <a:latin typeface="Cascadia Mono" panose="020B0609020000020004" pitchFamily="49" charset="0"/>
              </a:rPr>
              <a:t>name = 400.</a:t>
            </a:r>
            <a:r>
              <a:rPr lang="en-US" altLang="ko-KR" sz="3200" dirty="0">
                <a:solidFill>
                  <a:schemeClr val="accent4">
                    <a:lumMod val="75000"/>
                  </a:schemeClr>
                </a:solidFill>
                <a:latin typeface="Cascadia Mono" panose="020B0609020000020004" pitchFamily="49" charset="0"/>
              </a:rPr>
              <a:t>ToString</a:t>
            </a:r>
            <a:r>
              <a:rPr lang="en-US" altLang="ko-KR" sz="3200" dirty="0">
                <a:latin typeface="Cascadia Mono" panose="020B0609020000020004" pitchFamily="49" charset="0"/>
              </a:rPr>
              <a:t>(); </a:t>
            </a:r>
            <a:r>
              <a:rPr lang="en-US" altLang="ko-KR" sz="3200" dirty="0">
                <a:solidFill>
                  <a:srgbClr val="008000"/>
                </a:solidFill>
                <a:latin typeface="Cascadia Mono" panose="020B0609020000020004" pitchFamily="49" charset="0"/>
              </a:rPr>
              <a:t>// </a:t>
            </a:r>
            <a:r>
              <a:rPr lang="ko-KR" altLang="en-US" sz="3200" dirty="0">
                <a:solidFill>
                  <a:srgbClr val="008000"/>
                </a:solidFill>
                <a:latin typeface="Cascadia Mono" panose="020B0609020000020004" pitchFamily="49" charset="0"/>
              </a:rPr>
              <a:t>이렇게도 가능</a:t>
            </a:r>
            <a:endParaRPr lang="en-US" altLang="ko-KR" sz="3200" dirty="0">
              <a:solidFill>
                <a:srgbClr val="008000"/>
              </a:solidFill>
              <a:latin typeface="Cascadia Mono" panose="020B0609020000020004" pitchFamily="49" charset="0"/>
            </a:endParaRPr>
          </a:p>
          <a:p>
            <a:pPr marL="0" indent="0">
              <a:lnSpc>
                <a:spcPct val="110000"/>
              </a:lnSpc>
              <a:buNone/>
            </a:pPr>
            <a:endParaRPr lang="ko-KR" altLang="en-US" sz="44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D9D20-C0CB-3161-2CAE-32A33E3C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5AC2A6-41D3-7AED-7E12-3D7BBC6A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0E9A3B-A818-1601-F346-0C0126F095CB}"/>
              </a:ext>
            </a:extLst>
          </p:cNvPr>
          <p:cNvSpPr txBox="1"/>
          <p:nvPr/>
        </p:nvSpPr>
        <p:spPr>
          <a:xfrm>
            <a:off x="6393243" y="3117791"/>
            <a:ext cx="4915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소괄호에 값을 넣지 않아도 작동하는 함수도 있음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이름 옆에 소괄호가 있으면 함수라고 생각해도 무방</a:t>
            </a:r>
            <a:r>
              <a:rPr lang="en-US" altLang="ko-KR" dirty="0"/>
              <a:t>)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91C0529-C3A5-D9F3-BF14-7C18E4761BA6}"/>
              </a:ext>
            </a:extLst>
          </p:cNvPr>
          <p:cNvCxnSpPr/>
          <p:nvPr/>
        </p:nvCxnSpPr>
        <p:spPr>
          <a:xfrm flipH="1">
            <a:off x="5561970" y="3429000"/>
            <a:ext cx="808602" cy="116567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3593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26E6B7-8EB9-1EDB-0D81-5859E06E7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자동 자료형 지정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252FD4-4861-D8B0-A5C0-18B9F3AA4E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 데이터의 형식이 불분명 할 경우 사용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3C7979-1AB5-A16E-D393-5B77E2F9A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0CF5A3-03F1-ED92-C83A-3BA4BBA8E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22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D651157-5541-8BC6-1B45-EE9B11AD1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550" y="2813013"/>
            <a:ext cx="5790088" cy="29250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FC8A0A6-8165-C193-C875-4F5029D58C31}"/>
              </a:ext>
            </a:extLst>
          </p:cNvPr>
          <p:cNvSpPr txBox="1"/>
          <p:nvPr/>
        </p:nvSpPr>
        <p:spPr>
          <a:xfrm>
            <a:off x="4725400" y="2463827"/>
            <a:ext cx="64219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+= </a:t>
            </a:r>
            <a:r>
              <a:rPr lang="ko-KR" altLang="en-US" dirty="0"/>
              <a:t>기호는 덧셈 누적 연산을 수행</a:t>
            </a:r>
            <a:endParaRPr lang="en-US" altLang="ko-KR" dirty="0"/>
          </a:p>
          <a:p>
            <a:r>
              <a:rPr lang="ko-KR" altLang="en-US" dirty="0"/>
              <a:t>값을 덮어쓰지 않고</a:t>
            </a:r>
            <a:r>
              <a:rPr lang="en-US" altLang="ko-KR" dirty="0"/>
              <a:t>,</a:t>
            </a:r>
            <a:r>
              <a:rPr lang="ko-KR" altLang="en-US" dirty="0"/>
              <a:t> 기존 값에 추가로 연산을 수행</a:t>
            </a:r>
            <a:r>
              <a:rPr lang="en-US" altLang="ko-KR" dirty="0"/>
              <a:t> (-=, *=, /= </a:t>
            </a:r>
            <a:r>
              <a:rPr lang="ko-KR" altLang="en-US" dirty="0"/>
              <a:t>도 가능</a:t>
            </a:r>
            <a:r>
              <a:rPr lang="en-US" altLang="ko-KR" dirty="0"/>
              <a:t>)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6071BB26-EBED-BE89-E2EC-E2722E6DA78F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846526" y="2786993"/>
            <a:ext cx="878874" cy="137692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9">
            <a:extLst>
              <a:ext uri="{FF2B5EF4-FFF2-40B4-BE49-F238E27FC236}">
                <a16:creationId xmlns:a16="http://schemas.microsoft.com/office/drawing/2014/main" id="{64251493-52B6-87E3-0581-DE31007984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1166" y="3795153"/>
            <a:ext cx="2255268" cy="203841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B7418D3-D293-E96B-14A1-335B0D824F27}"/>
              </a:ext>
            </a:extLst>
          </p:cNvPr>
          <p:cNvSpPr txBox="1"/>
          <p:nvPr/>
        </p:nvSpPr>
        <p:spPr>
          <a:xfrm>
            <a:off x="2743200" y="5738057"/>
            <a:ext cx="4870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문자열끼리 덧셈이 가능</a:t>
            </a:r>
            <a:r>
              <a:rPr lang="en-US" altLang="ko-KR" dirty="0"/>
              <a:t>: "App" + "le" → "Apple"</a:t>
            </a:r>
          </a:p>
        </p:txBody>
      </p:sp>
    </p:spTree>
    <p:extLst>
      <p:ext uri="{BB962C8B-B14F-4D97-AF65-F5344CB8AC3E}">
        <p14:creationId xmlns:p14="http://schemas.microsoft.com/office/powerpoint/2010/main" val="208593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B8119-80C0-FC0F-7FCE-8B4696C65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변수 및 캐스팅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115B9C5-09CF-7F5C-C2AB-43DE235CB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byte, short, int, float, double, decimal </a:t>
            </a:r>
            <a:r>
              <a:rPr lang="ko-KR" altLang="en-US" dirty="0"/>
              <a:t>변수를 선언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변수 이름은 자료형과 적합한 것을 선택</a:t>
            </a:r>
            <a:endParaRPr lang="en-US" altLang="ko-KR" dirty="0"/>
          </a:p>
          <a:p>
            <a:pPr lvl="1"/>
            <a:r>
              <a:rPr lang="en-US" altLang="ko-KR" dirty="0"/>
              <a:t>ex1.</a:t>
            </a:r>
            <a:r>
              <a:rPr lang="ko-KR" altLang="en-US" dirty="0"/>
              <a:t> </a:t>
            </a:r>
            <a:r>
              <a:rPr lang="en-US" altLang="ko-KR" dirty="0"/>
              <a:t>byte</a:t>
            </a:r>
            <a:r>
              <a:rPr lang="ko-KR" altLang="en-US" dirty="0"/>
              <a:t>는 </a:t>
            </a:r>
            <a:r>
              <a:rPr lang="en-US" altLang="ko-KR" dirty="0"/>
              <a:t>0~255</a:t>
            </a:r>
            <a:r>
              <a:rPr lang="ko-KR" altLang="en-US" dirty="0"/>
              <a:t>까지만 표현이 가능하므로 초등학교 한 반의 학생 수 </a:t>
            </a:r>
            <a:endParaRPr lang="en-US" altLang="ko-KR" dirty="0"/>
          </a:p>
          <a:p>
            <a:pPr lvl="1"/>
            <a:r>
              <a:rPr lang="en-US" altLang="ko-KR" dirty="0"/>
              <a:t>ex2. double</a:t>
            </a:r>
            <a:r>
              <a:rPr lang="ko-KR" altLang="en-US" dirty="0"/>
              <a:t>은 매우 많은 소수점 자리 수 표현이 가능하므로 우주 로켓 발사 시 변화하는 압력의 값</a:t>
            </a:r>
            <a:endParaRPr lang="en-US" altLang="ko-KR" dirty="0"/>
          </a:p>
          <a:p>
            <a:pPr lvl="1"/>
            <a:r>
              <a:rPr lang="ko-KR" altLang="en-US" dirty="0"/>
              <a:t>변수 이름은 숫자로 시작할 수 없음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GetType</a:t>
            </a:r>
            <a:r>
              <a:rPr lang="en-US" altLang="ko-KR" dirty="0"/>
              <a:t>() </a:t>
            </a:r>
            <a:r>
              <a:rPr lang="ko-KR" altLang="en-US" dirty="0"/>
              <a:t>함수 및 </a:t>
            </a:r>
            <a:r>
              <a:rPr lang="en-US" altLang="ko-KR" dirty="0" err="1"/>
              <a:t>ToString</a:t>
            </a:r>
            <a:r>
              <a:rPr lang="en-US" altLang="ko-KR" dirty="0"/>
              <a:t>() </a:t>
            </a:r>
            <a:r>
              <a:rPr lang="ko-KR" altLang="en-US" dirty="0"/>
              <a:t>함수를 이용하여 </a:t>
            </a:r>
            <a:r>
              <a:rPr lang="en-US" altLang="ko-KR" dirty="0"/>
              <a:t>"</a:t>
            </a:r>
            <a:r>
              <a:rPr lang="ko-KR" altLang="en-US" dirty="0"/>
              <a:t>데이터 타입</a:t>
            </a:r>
            <a:r>
              <a:rPr lang="en-US" altLang="ko-KR" dirty="0"/>
              <a:t>"^"</a:t>
            </a:r>
            <a:r>
              <a:rPr lang="ko-KR" altLang="en-US" dirty="0" err="1"/>
              <a:t>변수명</a:t>
            </a:r>
            <a:r>
              <a:rPr lang="en-US" altLang="ko-KR" dirty="0"/>
              <a:t>":^"</a:t>
            </a:r>
            <a:r>
              <a:rPr lang="ko-KR" altLang="en-US" dirty="0"/>
              <a:t>데이터</a:t>
            </a:r>
            <a:r>
              <a:rPr lang="en-US" altLang="ko-KR" dirty="0"/>
              <a:t>" </a:t>
            </a:r>
            <a:r>
              <a:rPr lang="ko-KR" altLang="en-US" dirty="0"/>
              <a:t>순서로 표시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Push</a:t>
            </a:r>
            <a:r>
              <a:rPr lang="ko-KR" altLang="en-US" dirty="0"/>
              <a:t>후 </a:t>
            </a:r>
            <a:r>
              <a:rPr lang="ko-KR" altLang="en-US" dirty="0" err="1"/>
              <a:t>레포</a:t>
            </a:r>
            <a:r>
              <a:rPr lang="ko-KR" altLang="en-US" dirty="0"/>
              <a:t> 주소를 </a:t>
            </a:r>
            <a:r>
              <a:rPr lang="ko-KR" altLang="en-US" dirty="0" err="1"/>
              <a:t>슬랙</a:t>
            </a:r>
            <a:r>
              <a:rPr lang="ko-KR" altLang="en-US" dirty="0"/>
              <a:t> 댓글에 남기기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249129-E90E-6982-DF4B-47123EDBC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6042B0F-1164-864F-64ED-09738BAA8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94BA1D4-AE93-6F60-B524-ACEC8CA9C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0785" y="5257306"/>
            <a:ext cx="3889474" cy="1070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613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D35B1C-4AB2-80A3-9478-1A44A519C4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18FC1-FEDE-37F2-9B78-E93DD0E77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 </a:t>
            </a:r>
            <a:r>
              <a:rPr lang="en-US" altLang="ko-KR" dirty="0"/>
              <a:t>(Array)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9C1C10-FCD5-C2B7-24E4-A07E8AB06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 번에 많은 양의 데이터를 다룰 필요가 있을 때 사용</a:t>
            </a:r>
            <a:endParaRPr lang="en-US" altLang="ko-KR" dirty="0"/>
          </a:p>
          <a:p>
            <a:r>
              <a:rPr lang="ko-KR" altLang="en-US" dirty="0"/>
              <a:t>한 개의 배열에는 한 개의 데이터 타입만 사용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DB08A4-4ADD-2541-52FE-B80E61BA5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699DAC6-FC55-3B35-89AD-529B18E9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69E6A9A0-E805-2030-61E2-8EF3E48F6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987" y="2868652"/>
            <a:ext cx="6630325" cy="3191320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CED2CB21-2320-090A-EFED-4693E147C159}"/>
              </a:ext>
            </a:extLst>
          </p:cNvPr>
          <p:cNvCxnSpPr/>
          <p:nvPr/>
        </p:nvCxnSpPr>
        <p:spPr>
          <a:xfrm>
            <a:off x="2743200" y="3733170"/>
            <a:ext cx="37785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F73F2B1-3CBC-B9DF-1061-377844798C5B}"/>
              </a:ext>
            </a:extLst>
          </p:cNvPr>
          <p:cNvSpPr txBox="1"/>
          <p:nvPr/>
        </p:nvSpPr>
        <p:spPr>
          <a:xfrm>
            <a:off x="6680411" y="5215236"/>
            <a:ext cx="43492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* </a:t>
            </a:r>
            <a:r>
              <a:rPr lang="ko-KR" altLang="en-US" sz="2400" dirty="0"/>
              <a:t>인스턴스는 이후 클래스에서 다룸</a:t>
            </a:r>
          </a:p>
        </p:txBody>
      </p:sp>
      <p:sp>
        <p:nvSpPr>
          <p:cNvPr id="13" name="TextBox 12">
            <a:hlinkClick r:id="rId4"/>
            <a:extLst>
              <a:ext uri="{FF2B5EF4-FFF2-40B4-BE49-F238E27FC236}">
                <a16:creationId xmlns:a16="http://schemas.microsoft.com/office/drawing/2014/main" id="{5BF0DE72-CEFB-CB08-0424-31BD05D7D54E}"/>
              </a:ext>
            </a:extLst>
          </p:cNvPr>
          <p:cNvSpPr txBox="1"/>
          <p:nvPr/>
        </p:nvSpPr>
        <p:spPr>
          <a:xfrm>
            <a:off x="6680411" y="5676901"/>
            <a:ext cx="53806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/>
              </a:rPr>
              <a:t>https://learn.microsoft.com/ko-kr/dotnet/csharp/language-reference/keywords/</a:t>
            </a:r>
            <a:endParaRPr lang="ko-KR" altLang="en-US" dirty="0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741494E4-82C2-982A-73A2-748293A9D289}"/>
              </a:ext>
            </a:extLst>
          </p:cNvPr>
          <p:cNvCxnSpPr/>
          <p:nvPr/>
        </p:nvCxnSpPr>
        <p:spPr>
          <a:xfrm>
            <a:off x="3379250" y="4883097"/>
            <a:ext cx="37785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B3F2740-DFF2-D224-57ED-7B6FF1111345}"/>
              </a:ext>
            </a:extLst>
          </p:cNvPr>
          <p:cNvSpPr txBox="1"/>
          <p:nvPr/>
        </p:nvSpPr>
        <p:spPr>
          <a:xfrm>
            <a:off x="6680410" y="4849466"/>
            <a:ext cx="3916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* </a:t>
            </a:r>
            <a:r>
              <a:rPr lang="en-US" altLang="ko-KR" sz="2400" dirty="0">
                <a:solidFill>
                  <a:srgbClr val="0000FF"/>
                </a:solidFill>
              </a:rPr>
              <a:t>new</a:t>
            </a:r>
            <a:r>
              <a:rPr lang="en-US" altLang="ko-KR" sz="2400" dirty="0"/>
              <a:t>:</a:t>
            </a:r>
            <a:r>
              <a:rPr lang="ko-KR" altLang="en-US" sz="2400" dirty="0"/>
              <a:t> 인스턴스 생성 </a:t>
            </a:r>
            <a:r>
              <a:rPr lang="en-US" altLang="ko-KR" sz="2400" dirty="0"/>
              <a:t>"</a:t>
            </a:r>
            <a:r>
              <a:rPr lang="ko-KR" altLang="en-US" sz="2400" dirty="0"/>
              <a:t>키워드</a:t>
            </a:r>
            <a:r>
              <a:rPr lang="en-US" altLang="ko-KR" sz="2400" dirty="0"/>
              <a:t>"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693706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22E43-BD1D-4627-8094-685755F0B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1EE8A-0DC7-AE92-DECF-B87F49AAAC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배열의 종류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E670EA-5AD9-C8BA-FA6F-2792E57A9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[] array1 = </a:t>
            </a: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[5]; </a:t>
            </a:r>
          </a:p>
          <a:p>
            <a:pPr marL="0" indent="0">
              <a:buNone/>
            </a:pP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[] array2 = { 1, 2, 3, 4, 5, 6 }; </a:t>
            </a:r>
          </a:p>
          <a:p>
            <a:pPr marL="0" indent="0">
              <a:buNone/>
            </a:pP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[,] multiDimensionalArray1 = </a:t>
            </a: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[2, 3]; </a:t>
            </a:r>
          </a:p>
          <a:p>
            <a:pPr marL="0" indent="0">
              <a:buNone/>
            </a:pP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[,] multiDimensionalArray2 = { { 1, 2, 3 }, { 4, 5, 6 } };</a:t>
            </a:r>
          </a:p>
          <a:p>
            <a:pPr marL="0" indent="0">
              <a:buNone/>
            </a:pP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[][] </a:t>
            </a:r>
            <a:r>
              <a:rPr lang="en-US" altLang="ko-KR" sz="2400" b="0" i="0" dirty="0" err="1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jaggedArray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[6][];</a:t>
            </a:r>
            <a:endParaRPr lang="en-US" altLang="ko-KR" sz="2400" dirty="0">
              <a:solidFill>
                <a:srgbClr val="16161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400" b="0" i="0" dirty="0" err="1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jaggedArray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[0] = </a:t>
            </a: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2400" b="0" i="0" dirty="0">
                <a:solidFill>
                  <a:srgbClr val="0101F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ko-KR" sz="2400" b="0" i="0" dirty="0">
                <a:solidFill>
                  <a:srgbClr val="161616"/>
                </a:solidFill>
                <a:effectLst/>
                <a:latin typeface="Consolas" panose="020B0609020204030204" pitchFamily="49" charset="0"/>
              </a:rPr>
              <a:t>[4] { 1, 2, 3, 4 };</a:t>
            </a:r>
          </a:p>
          <a:p>
            <a:pPr marL="0" indent="0">
              <a:buNone/>
            </a:pPr>
            <a:r>
              <a:rPr lang="en-US" altLang="ko-KR" sz="2400" dirty="0" err="1">
                <a:solidFill>
                  <a:srgbClr val="161616"/>
                </a:solidFill>
                <a:latin typeface="Consolas" panose="020B0609020204030204" pitchFamily="49" charset="0"/>
              </a:rPr>
              <a:t>jaggedArray</a:t>
            </a:r>
            <a:r>
              <a:rPr lang="en-US" altLang="ko-KR" sz="2400" dirty="0">
                <a:solidFill>
                  <a:srgbClr val="161616"/>
                </a:solidFill>
                <a:latin typeface="Consolas" panose="020B0609020204030204" pitchFamily="49" charset="0"/>
              </a:rPr>
              <a:t>[1]</a:t>
            </a:r>
            <a:r>
              <a:rPr lang="ko-KR" altLang="en-US" sz="2400" dirty="0">
                <a:solidFill>
                  <a:srgbClr val="16161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161616"/>
                </a:solidFill>
                <a:latin typeface="Consolas" panose="020B0609020204030204" pitchFamily="49" charset="0"/>
              </a:rPr>
              <a:t>=</a:t>
            </a:r>
            <a:r>
              <a:rPr lang="ko-KR" altLang="en-US" sz="2400" dirty="0">
                <a:solidFill>
                  <a:srgbClr val="16161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ko-KR" alt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altLang="ko-KR" sz="2400" dirty="0">
                <a:solidFill>
                  <a:srgbClr val="161616"/>
                </a:solidFill>
                <a:latin typeface="Consolas" panose="020B0609020204030204" pitchFamily="49" charset="0"/>
              </a:rPr>
              <a:t>[2]</a:t>
            </a:r>
            <a:r>
              <a:rPr lang="ko-KR" altLang="en-US" sz="2400" dirty="0">
                <a:solidFill>
                  <a:srgbClr val="16161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161616"/>
                </a:solidFill>
                <a:latin typeface="Consolas" panose="020B0609020204030204" pitchFamily="49" charset="0"/>
              </a:rPr>
              <a:t>{</a:t>
            </a:r>
            <a:r>
              <a:rPr lang="ko-KR" altLang="en-US" sz="2400" dirty="0">
                <a:solidFill>
                  <a:srgbClr val="16161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161616"/>
                </a:solidFill>
                <a:latin typeface="Consolas" panose="020B0609020204030204" pitchFamily="49" charset="0"/>
              </a:rPr>
              <a:t>5,</a:t>
            </a:r>
            <a:r>
              <a:rPr lang="ko-KR" altLang="en-US" sz="2400" dirty="0">
                <a:solidFill>
                  <a:srgbClr val="16161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161616"/>
                </a:solidFill>
                <a:latin typeface="Consolas" panose="020B0609020204030204" pitchFamily="49" charset="0"/>
              </a:rPr>
              <a:t>6</a:t>
            </a:r>
            <a:r>
              <a:rPr lang="ko-KR" altLang="en-US" sz="2400" dirty="0">
                <a:solidFill>
                  <a:srgbClr val="161616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400" dirty="0">
                <a:solidFill>
                  <a:srgbClr val="161616"/>
                </a:solidFill>
                <a:latin typeface="Consolas" panose="020B0609020204030204" pitchFamily="49" charset="0"/>
              </a:rPr>
              <a:t>};</a:t>
            </a:r>
            <a:endParaRPr lang="ko-KR" altLang="en-US" sz="2400" dirty="0">
              <a:latin typeface="Consolas" panose="020B0609020204030204" pitchFamily="49" charset="0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580F05-CFB9-B832-FEB2-CAEE873AB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380543-0567-5416-A6FB-D094C6D86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25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17E3CA-B942-0585-42DB-1FB08C8F9436}"/>
              </a:ext>
            </a:extLst>
          </p:cNvPr>
          <p:cNvSpPr txBox="1"/>
          <p:nvPr/>
        </p:nvSpPr>
        <p:spPr>
          <a:xfrm>
            <a:off x="921958" y="5283249"/>
            <a:ext cx="60003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* </a:t>
            </a:r>
            <a:r>
              <a:rPr lang="ko-KR" altLang="en-US" sz="2400" dirty="0"/>
              <a:t>큰 크기의 배열은 이후 배울 </a:t>
            </a:r>
            <a:r>
              <a:rPr lang="ko-KR" altLang="en-US" sz="2400" dirty="0">
                <a:solidFill>
                  <a:srgbClr val="00B050"/>
                </a:solidFill>
              </a:rPr>
              <a:t>반복문</a:t>
            </a:r>
            <a:r>
              <a:rPr lang="ko-KR" altLang="en-US" sz="2400" dirty="0"/>
              <a:t>과 함께 사용</a:t>
            </a:r>
          </a:p>
        </p:txBody>
      </p:sp>
    </p:spTree>
    <p:extLst>
      <p:ext uri="{BB962C8B-B14F-4D97-AF65-F5344CB8AC3E}">
        <p14:creationId xmlns:p14="http://schemas.microsoft.com/office/powerpoint/2010/main" val="28936464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454CFE-F8A4-558E-E525-593129486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문자와 문자열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3937751-7596-A760-C4FB-2E684511F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문자 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00FF"/>
                </a:solidFill>
              </a:rPr>
              <a:t>char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단일 문자</a:t>
            </a:r>
            <a:r>
              <a:rPr lang="en-US" altLang="ko-KR" dirty="0"/>
              <a:t>, </a:t>
            </a:r>
            <a:r>
              <a:rPr lang="ko-KR" altLang="en-US" dirty="0"/>
              <a:t>유니코드 </a:t>
            </a:r>
            <a:r>
              <a:rPr lang="en-US" altLang="ko-KR" dirty="0"/>
              <a:t>16bit </a:t>
            </a:r>
            <a:r>
              <a:rPr lang="ko-KR" altLang="en-US" dirty="0"/>
              <a:t>문자</a:t>
            </a:r>
            <a:endParaRPr lang="en-US" altLang="ko-KR" dirty="0"/>
          </a:p>
          <a:p>
            <a:pPr lvl="1"/>
            <a:r>
              <a:rPr lang="ko-KR" altLang="en-US" dirty="0"/>
              <a:t>작은 따옴표로 표현</a:t>
            </a:r>
            <a:r>
              <a:rPr lang="en-US" altLang="ko-KR" dirty="0"/>
              <a:t>: 'a', '+', 'G'</a:t>
            </a:r>
          </a:p>
          <a:p>
            <a:r>
              <a:rPr lang="ko-KR" altLang="en-US" dirty="0"/>
              <a:t>문자열 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00FF"/>
                </a:solidFill>
              </a:rPr>
              <a:t>string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여러 개의 문자의 집합</a:t>
            </a:r>
            <a:r>
              <a:rPr lang="en-US" altLang="ko-KR" dirty="0"/>
              <a:t>, </a:t>
            </a:r>
            <a:r>
              <a:rPr lang="ko-KR" altLang="en-US" dirty="0"/>
              <a:t>유니코드 문자열</a:t>
            </a:r>
            <a:endParaRPr lang="en-US" altLang="ko-KR" dirty="0"/>
          </a:p>
          <a:p>
            <a:pPr lvl="1"/>
            <a:r>
              <a:rPr lang="ko-KR" altLang="en-US" dirty="0"/>
              <a:t>큰 따옴표로 표현</a:t>
            </a:r>
            <a:r>
              <a:rPr lang="en-US" altLang="ko-KR" dirty="0"/>
              <a:t>: "</a:t>
            </a:r>
            <a:r>
              <a:rPr lang="ko-KR" altLang="en-US" dirty="0"/>
              <a:t>문자열 입니다</a:t>
            </a:r>
            <a:r>
              <a:rPr lang="en-US" altLang="ko-KR" dirty="0"/>
              <a:t>.", "1234!@#$", "A" </a:t>
            </a:r>
          </a:p>
          <a:p>
            <a:pPr lvl="1"/>
            <a:r>
              <a:rPr lang="ko-KR" altLang="en-US" dirty="0"/>
              <a:t>덧셈 연산 가능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r>
              <a:rPr lang="ko-KR" altLang="en-US" dirty="0"/>
              <a:t>다양한 문자열 제어 함수를 사용하여 다방면으로 활용 가능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3D17B5-6C4F-FBCF-B2F3-D3DB2134A8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94EE9C-576B-E74E-4BA3-A7D14C1E7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2007340-4EC6-1796-124D-6E24F7DDF3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6105" y="4345440"/>
            <a:ext cx="7602011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0252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C878D1-F3A6-B6BD-E425-51F467F02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유니코드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E27D3B7-8906-C156-4740-321780A8A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전세계의 언어를 표현하기 위해 만들어진 문자 포맷</a:t>
            </a:r>
            <a:endParaRPr lang="en-US" altLang="ko-KR" dirty="0"/>
          </a:p>
          <a:p>
            <a:pPr lvl="1"/>
            <a:r>
              <a:rPr lang="en-US" altLang="ko-KR" dirty="0">
                <a:hlinkClick r:id="rId3"/>
              </a:rPr>
              <a:t>https://www.unicode.org/charts/PDF/UAC00.pdf</a:t>
            </a:r>
            <a:endParaRPr lang="en-US" altLang="ko-KR" dirty="0"/>
          </a:p>
          <a:p>
            <a:pPr lvl="1"/>
            <a:r>
              <a:rPr lang="ko-KR" altLang="en-US" dirty="0"/>
              <a:t>한글 같은 경우 한 글자에 </a:t>
            </a:r>
            <a:r>
              <a:rPr lang="en-US" altLang="ko-KR" dirty="0"/>
              <a:t>24bit</a:t>
            </a:r>
            <a:r>
              <a:rPr lang="ko-KR" altLang="en-US" dirty="0"/>
              <a:t>를 소비</a:t>
            </a:r>
            <a:endParaRPr lang="en-US" altLang="ko-KR" dirty="0"/>
          </a:p>
          <a:p>
            <a:r>
              <a:rPr lang="ko-KR" altLang="en-US" dirty="0"/>
              <a:t>이전에는 영어</a:t>
            </a:r>
            <a:r>
              <a:rPr lang="en-US" altLang="ko-KR" dirty="0"/>
              <a:t>, </a:t>
            </a:r>
            <a:r>
              <a:rPr lang="ko-KR" altLang="en-US" dirty="0"/>
              <a:t>숫자</a:t>
            </a:r>
            <a:r>
              <a:rPr lang="en-US" altLang="ko-KR" dirty="0"/>
              <a:t>, </a:t>
            </a:r>
            <a:r>
              <a:rPr lang="ko-KR" altLang="en-US" dirty="0"/>
              <a:t>특수문자만 표현 가능한 </a:t>
            </a:r>
            <a:r>
              <a:rPr lang="en-US" altLang="ko-KR" dirty="0"/>
              <a:t>ASCII </a:t>
            </a:r>
            <a:r>
              <a:rPr lang="ko-KR" altLang="en-US" dirty="0"/>
              <a:t>코드를 사용</a:t>
            </a:r>
            <a:endParaRPr lang="en-US" altLang="ko-KR" dirty="0"/>
          </a:p>
          <a:p>
            <a:pPr lvl="1"/>
            <a:r>
              <a:rPr lang="en-US" altLang="ko-KR" dirty="0">
                <a:hlinkClick r:id="rId4"/>
              </a:rPr>
              <a:t>https://www.ascii-code.com/</a:t>
            </a:r>
            <a:endParaRPr lang="en-US" altLang="ko-KR" dirty="0"/>
          </a:p>
          <a:p>
            <a:pPr lvl="1"/>
            <a:r>
              <a:rPr lang="ko-KR" altLang="en-US" dirty="0"/>
              <a:t>한 글자에 </a:t>
            </a:r>
            <a:r>
              <a:rPr lang="en-US" altLang="ko-KR" dirty="0"/>
              <a:t>8bit</a:t>
            </a:r>
            <a:r>
              <a:rPr lang="ko-KR" altLang="en-US" dirty="0"/>
              <a:t>를 소비 </a:t>
            </a:r>
            <a:endParaRPr lang="en-US" altLang="ko-KR" dirty="0"/>
          </a:p>
          <a:p>
            <a:r>
              <a:rPr lang="ko-KR" altLang="en-US" dirty="0"/>
              <a:t>단순히 글자</a:t>
            </a:r>
            <a:r>
              <a:rPr lang="en-US" altLang="ko-KR" dirty="0"/>
              <a:t>-</a:t>
            </a:r>
            <a:r>
              <a:rPr lang="ko-KR" altLang="en-US" dirty="0"/>
              <a:t>숫자 형태의 표기법인 유니코드를 실제 컴퓨터에서 사용 가능한 형태로 코드화 한 것이 </a:t>
            </a:r>
            <a:r>
              <a:rPr lang="en-US" altLang="ko-KR" dirty="0"/>
              <a:t>UTF-8, UTF-16 </a:t>
            </a:r>
            <a:r>
              <a:rPr lang="ko-KR" altLang="en-US" dirty="0"/>
              <a:t>같은 문자 인코딩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8FC99-0C32-90D2-39C2-FC7FB0B6D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DF8C06-5F59-6419-6997-C2E00DD04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08453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FA07BD-625D-BB21-5A1E-271C89189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문자열 관련 함수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31E7F2-D772-7A8D-4226-A59C5E658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AA0B6F-0F29-BAE6-A6C4-FCB1FA41C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28</a:t>
            </a:fld>
            <a:endParaRPr lang="ko-KR" altLang="en-US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54E03C21-9559-1415-D6ED-3159250521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0425971"/>
              </p:ext>
            </p:extLst>
          </p:nvPr>
        </p:nvGraphicFramePr>
        <p:xfrm>
          <a:off x="429323" y="1355791"/>
          <a:ext cx="11318240" cy="41148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834640">
                  <a:extLst>
                    <a:ext uri="{9D8B030D-6E8A-4147-A177-3AD203B41FA5}">
                      <a16:colId xmlns:a16="http://schemas.microsoft.com/office/drawing/2014/main" val="343835669"/>
                    </a:ext>
                  </a:extLst>
                </a:gridCol>
                <a:gridCol w="8483600">
                  <a:extLst>
                    <a:ext uri="{9D8B030D-6E8A-4147-A177-3AD203B41FA5}">
                      <a16:colId xmlns:a16="http://schemas.microsoft.com/office/drawing/2014/main" val="2325101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>
                          <a:latin typeface="+mn-ea"/>
                          <a:ea typeface="+mn-ea"/>
                        </a:rPr>
                        <a:t>함수명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>
                          <a:latin typeface="+mn-ea"/>
                          <a:ea typeface="+mn-ea"/>
                        </a:rPr>
                        <a:t>기능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542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>
                          <a:latin typeface="+mn-ea"/>
                          <a:ea typeface="+mn-ea"/>
                        </a:rPr>
                        <a:t>IndexOf()</a:t>
                      </a:r>
                      <a:endParaRPr lang="ko-KR" altLang="en-US" sz="24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latin typeface="+mn-ea"/>
                          <a:ea typeface="+mn-ea"/>
                        </a:rPr>
                        <a:t>찾고자 하는 지정된 문자 또는 문자열의 위치의 인덱스를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22411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>
                          <a:latin typeface="+mn-ea"/>
                          <a:ea typeface="+mn-ea"/>
                        </a:rPr>
                        <a:t>LastIndexOf()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>
                          <a:latin typeface="+mn-ea"/>
                          <a:ea typeface="+mn-ea"/>
                        </a:rPr>
                        <a:t>찾고자 하는 지정된 문자 또는 문자열의 위치를 뒤에서 부터 찾고 인덱스를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117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>
                          <a:latin typeface="+mn-ea"/>
                          <a:ea typeface="+mn-ea"/>
                        </a:rPr>
                        <a:t>Contains()</a:t>
                      </a:r>
                      <a:endParaRPr lang="ko-KR" altLang="en-US" sz="24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latin typeface="+mn-ea"/>
                          <a:ea typeface="+mn-ea"/>
                        </a:rPr>
                        <a:t>문자열에 지정된 문자열이 존재하면 </a:t>
                      </a:r>
                      <a:r>
                        <a:rPr lang="en-US" altLang="ko-KR" sz="2000">
                          <a:latin typeface="+mn-ea"/>
                          <a:ea typeface="+mn-ea"/>
                        </a:rPr>
                        <a:t>True, </a:t>
                      </a:r>
                      <a:r>
                        <a:rPr lang="ko-KR" altLang="en-US" sz="2000">
                          <a:latin typeface="+mn-ea"/>
                          <a:ea typeface="+mn-ea"/>
                        </a:rPr>
                        <a:t>아니면 </a:t>
                      </a:r>
                      <a:r>
                        <a:rPr lang="en-US" altLang="ko-KR" sz="2000">
                          <a:latin typeface="+mn-ea"/>
                          <a:ea typeface="+mn-ea"/>
                        </a:rPr>
                        <a:t>False</a:t>
                      </a:r>
                      <a:endParaRPr lang="ko-KR" altLang="en-US" sz="2000">
                        <a:latin typeface="+mn-ea"/>
                        <a:ea typeface="+mn-ea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1312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>
                          <a:latin typeface="+mn-ea"/>
                          <a:ea typeface="+mn-ea"/>
                        </a:rPr>
                        <a:t>Replace()</a:t>
                      </a:r>
                      <a:endParaRPr lang="ko-KR" altLang="en-US" sz="24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latin typeface="+mn-ea"/>
                          <a:ea typeface="+mn-ea"/>
                        </a:rPr>
                        <a:t>지정한 문자열이 다른 지정된 문자열로 모두 바뀐 문자열을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4328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>
                          <a:latin typeface="+mn-ea"/>
                          <a:ea typeface="+mn-ea"/>
                        </a:rPr>
                        <a:t>Insert()</a:t>
                      </a:r>
                      <a:endParaRPr lang="ko-KR" altLang="en-US" sz="24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latin typeface="+mn-ea"/>
                          <a:ea typeface="+mn-ea"/>
                        </a:rPr>
                        <a:t>지정된 위치에 지정된 문자열을 삽입한 문자열을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691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>
                          <a:latin typeface="+mn-ea"/>
                          <a:ea typeface="+mn-ea"/>
                        </a:rPr>
                        <a:t>Remove()</a:t>
                      </a:r>
                      <a:endParaRPr lang="ko-KR" altLang="en-US" sz="24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>
                          <a:latin typeface="+mn-ea"/>
                          <a:ea typeface="+mn-ea"/>
                        </a:rPr>
                        <a:t>지정된 인덱스부터 지정된 수 만큼 삭제된 문자열을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2861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>
                          <a:latin typeface="+mn-ea"/>
                          <a:ea typeface="+mn-ea"/>
                        </a:rPr>
                        <a:t>Split()</a:t>
                      </a:r>
                      <a:endParaRPr lang="ko-KR" altLang="en-US" sz="240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지정된 문자를 기준으로 분리된 문자열들을 배열로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9937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err="1">
                          <a:latin typeface="+mn-ea"/>
                          <a:ea typeface="+mn-ea"/>
                        </a:rPr>
                        <a:t>SubString</a:t>
                      </a:r>
                      <a:r>
                        <a:rPr lang="en-US" altLang="ko-KR" sz="2400" dirty="0">
                          <a:latin typeface="+mn-ea"/>
                          <a:ea typeface="+mn-ea"/>
                        </a:rPr>
                        <a:t>()</a:t>
                      </a:r>
                      <a:endParaRPr lang="ko-KR" altLang="en-US" sz="2400" dirty="0">
                        <a:latin typeface="+mn-ea"/>
                        <a:ea typeface="+mn-ea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000" dirty="0">
                          <a:latin typeface="+mn-ea"/>
                          <a:ea typeface="+mn-ea"/>
                        </a:rPr>
                        <a:t>지정된 위치로부터 지정된 수 만큼의 문자로 이루어진 문자열을 반환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8260465"/>
                  </a:ext>
                </a:extLst>
              </a:tr>
            </a:tbl>
          </a:graphicData>
        </a:graphic>
      </p:graphicFrame>
      <p:sp>
        <p:nvSpPr>
          <p:cNvPr id="10" name="TextBox 9">
            <a:hlinkClick r:id="rId3"/>
            <a:extLst>
              <a:ext uri="{FF2B5EF4-FFF2-40B4-BE49-F238E27FC236}">
                <a16:creationId xmlns:a16="http://schemas.microsoft.com/office/drawing/2014/main" id="{4836A56F-08DB-1A50-66F9-6B0241FC884D}"/>
              </a:ext>
            </a:extLst>
          </p:cNvPr>
          <p:cNvSpPr txBox="1"/>
          <p:nvPr/>
        </p:nvSpPr>
        <p:spPr>
          <a:xfrm>
            <a:off x="436880" y="5636872"/>
            <a:ext cx="97942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hlinkClick r:id="rId3"/>
              </a:rPr>
              <a:t>https://learn.microsoft.com/ko-kr/dotnet/csharp/programming-guide/strings/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8408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BFF5FE-1E8E-7963-9606-FEB6AC3DC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  <a:r>
              <a:rPr lang="ko-KR" altLang="en-US" dirty="0">
                <a:solidFill>
                  <a:srgbClr val="00B050"/>
                </a:solidFill>
              </a:rPr>
              <a:t> 문자열 및 배열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7005CD-4EF0-D792-AC47-8FFBCF392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dirty="0"/>
              <a:t>문자열 관련 함수의 사용법을 직접 검색하여 아래 기능을 작성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10</a:t>
            </a:r>
            <a:r>
              <a:rPr lang="ko-KR" altLang="en-US" dirty="0"/>
              <a:t>칸 크기의 문자열 배열을 생성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배열의 각 요소에 문자열 관련 함수를 하나씩 적용하여 결과값을 저장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/>
              <a:t>IndexOf</a:t>
            </a:r>
            <a:r>
              <a:rPr lang="en-US" altLang="ko-KR" dirty="0"/>
              <a:t>(): "</a:t>
            </a:r>
            <a:r>
              <a:rPr lang="ko-KR" altLang="en-US" dirty="0"/>
              <a:t>동해 물과 백두산이</a:t>
            </a:r>
            <a:r>
              <a:rPr lang="en-US" altLang="ko-KR" dirty="0"/>
              <a:t>" </a:t>
            </a:r>
            <a:r>
              <a:rPr lang="ko-KR" altLang="en-US" dirty="0"/>
              <a:t>에서 </a:t>
            </a:r>
            <a:r>
              <a:rPr lang="en-US" altLang="ko-KR" dirty="0"/>
              <a:t>"</a:t>
            </a:r>
            <a:r>
              <a:rPr lang="ko-KR" altLang="en-US" dirty="0"/>
              <a:t>백두산</a:t>
            </a:r>
            <a:r>
              <a:rPr lang="en-US" altLang="ko-KR" dirty="0"/>
              <a:t>"</a:t>
            </a:r>
            <a:r>
              <a:rPr lang="ko-KR" altLang="en-US" dirty="0"/>
              <a:t>의 검색 결과를 저장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/>
              <a:t>LastIndexOf</a:t>
            </a:r>
            <a:r>
              <a:rPr lang="en-US" altLang="ko-KR" dirty="0"/>
              <a:t>(): "</a:t>
            </a:r>
            <a:r>
              <a:rPr lang="ko-KR" altLang="en-US" dirty="0"/>
              <a:t>토요일에 먹는 토마토</a:t>
            </a:r>
            <a:r>
              <a:rPr lang="en-US" altLang="ko-KR" dirty="0"/>
              <a:t>" </a:t>
            </a:r>
            <a:r>
              <a:rPr lang="ko-KR" altLang="en-US" dirty="0"/>
              <a:t>에서 </a:t>
            </a:r>
            <a:r>
              <a:rPr lang="en-US" altLang="ko-KR" dirty="0"/>
              <a:t>"</a:t>
            </a:r>
            <a:r>
              <a:rPr lang="ko-KR" altLang="en-US" dirty="0"/>
              <a:t>토</a:t>
            </a:r>
            <a:r>
              <a:rPr lang="en-US" altLang="ko-KR" dirty="0"/>
              <a:t>"</a:t>
            </a:r>
            <a:r>
              <a:rPr lang="ko-KR" altLang="en-US" dirty="0"/>
              <a:t>를 검색하여 결과를 저장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Contains(): "</a:t>
            </a:r>
            <a:r>
              <a:rPr lang="ko-KR" altLang="en-US" dirty="0"/>
              <a:t>질서 있는 퇴장</a:t>
            </a:r>
            <a:r>
              <a:rPr lang="en-US" altLang="ko-KR" dirty="0"/>
              <a:t>" </a:t>
            </a:r>
            <a:r>
              <a:rPr lang="ko-KR" altLang="en-US" dirty="0"/>
              <a:t>에서 </a:t>
            </a:r>
            <a:r>
              <a:rPr lang="en-US" altLang="ko-KR" dirty="0"/>
              <a:t>"</a:t>
            </a:r>
            <a:r>
              <a:rPr lang="ko-KR" altLang="en-US" dirty="0"/>
              <a:t>퇴</a:t>
            </a:r>
            <a:r>
              <a:rPr lang="en-US" altLang="ko-KR" dirty="0"/>
              <a:t>"</a:t>
            </a:r>
            <a:r>
              <a:rPr lang="ko-KR" altLang="en-US" dirty="0"/>
              <a:t>를 검색하여 결과를 저장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Replace(): "</a:t>
            </a:r>
            <a:r>
              <a:rPr lang="ko-KR" altLang="en-US" dirty="0"/>
              <a:t>그 사람의 그림자는 그랬다</a:t>
            </a:r>
            <a:r>
              <a:rPr lang="en-US" altLang="ko-KR" dirty="0"/>
              <a:t>." </a:t>
            </a:r>
            <a:r>
              <a:rPr lang="ko-KR" altLang="en-US" dirty="0"/>
              <a:t>에서 </a:t>
            </a:r>
            <a:r>
              <a:rPr lang="en-US" altLang="ko-KR" dirty="0"/>
              <a:t>"</a:t>
            </a:r>
            <a:r>
              <a:rPr lang="ko-KR" altLang="en-US" dirty="0"/>
              <a:t>그</a:t>
            </a:r>
            <a:r>
              <a:rPr lang="en-US" altLang="ko-KR" dirty="0"/>
              <a:t>"</a:t>
            </a:r>
            <a:r>
              <a:rPr lang="ko-KR" altLang="en-US" dirty="0"/>
              <a:t>를 </a:t>
            </a:r>
            <a:r>
              <a:rPr lang="en-US" altLang="ko-KR" dirty="0"/>
              <a:t>"</a:t>
            </a:r>
            <a:r>
              <a:rPr lang="ko-KR" altLang="en-US" dirty="0"/>
              <a:t>이</a:t>
            </a:r>
            <a:r>
              <a:rPr lang="en-US" altLang="ko-KR" dirty="0"/>
              <a:t>"</a:t>
            </a:r>
            <a:r>
              <a:rPr lang="ko-KR" altLang="en-US" dirty="0"/>
              <a:t>로 변경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Insert(): "</a:t>
            </a:r>
            <a:r>
              <a:rPr lang="ko-KR" altLang="en-US" dirty="0"/>
              <a:t>삼성 갤럭시</a:t>
            </a:r>
            <a:r>
              <a:rPr lang="en-US" altLang="ko-KR" dirty="0"/>
              <a:t>" </a:t>
            </a:r>
            <a:r>
              <a:rPr lang="ko-KR" altLang="en-US" dirty="0"/>
              <a:t>에서 </a:t>
            </a:r>
            <a:r>
              <a:rPr lang="en-US" altLang="ko-KR" dirty="0"/>
              <a:t>"</a:t>
            </a:r>
            <a:r>
              <a:rPr lang="ko-KR" altLang="en-US" dirty="0"/>
              <a:t>삼성</a:t>
            </a:r>
            <a:r>
              <a:rPr lang="en-US" altLang="ko-KR" dirty="0"/>
              <a:t>" </a:t>
            </a:r>
            <a:r>
              <a:rPr lang="ko-KR" altLang="en-US" dirty="0"/>
              <a:t>과 </a:t>
            </a:r>
            <a:r>
              <a:rPr lang="en-US" altLang="ko-KR" dirty="0"/>
              <a:t>"</a:t>
            </a:r>
            <a:r>
              <a:rPr lang="ko-KR" altLang="en-US" dirty="0"/>
              <a:t>갤럭시</a:t>
            </a:r>
            <a:r>
              <a:rPr lang="en-US" altLang="ko-KR" dirty="0"/>
              <a:t>" </a:t>
            </a:r>
            <a:r>
              <a:rPr lang="ko-KR" altLang="en-US" dirty="0"/>
              <a:t>사이에 </a:t>
            </a:r>
            <a:r>
              <a:rPr lang="en-US" altLang="ko-KR" dirty="0"/>
              <a:t>"</a:t>
            </a:r>
            <a:r>
              <a:rPr lang="ko-KR" altLang="en-US" dirty="0"/>
              <a:t>애플</a:t>
            </a:r>
            <a:r>
              <a:rPr lang="en-US" altLang="ko-KR" dirty="0"/>
              <a:t>"</a:t>
            </a:r>
            <a:r>
              <a:rPr lang="ko-KR" altLang="en-US" dirty="0"/>
              <a:t>을 넣기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Remove(): "</a:t>
            </a:r>
            <a:r>
              <a:rPr lang="ko-KR" altLang="en-US" dirty="0"/>
              <a:t>오늘은 왠지 더 배고프다</a:t>
            </a:r>
            <a:r>
              <a:rPr lang="en-US" altLang="ko-KR" dirty="0"/>
              <a:t>" </a:t>
            </a:r>
            <a:r>
              <a:rPr lang="ko-KR" altLang="en-US" dirty="0"/>
              <a:t>에서 </a:t>
            </a:r>
            <a:r>
              <a:rPr lang="en-US" altLang="ko-KR" dirty="0"/>
              <a:t>"</a:t>
            </a:r>
            <a:r>
              <a:rPr lang="ko-KR" altLang="en-US" dirty="0"/>
              <a:t>더</a:t>
            </a:r>
            <a:r>
              <a:rPr lang="en-US" altLang="ko-KR" dirty="0"/>
              <a:t>"</a:t>
            </a:r>
            <a:r>
              <a:rPr lang="ko-KR" altLang="en-US" dirty="0"/>
              <a:t>를 삭제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Split(): "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나이</a:t>
            </a:r>
            <a:r>
              <a:rPr lang="en-US" altLang="ko-KR" dirty="0"/>
              <a:t>, </a:t>
            </a:r>
            <a:r>
              <a:rPr lang="ko-KR" altLang="en-US" dirty="0"/>
              <a:t>전화번호</a:t>
            </a:r>
            <a:r>
              <a:rPr lang="en-US" altLang="ko-KR" dirty="0"/>
              <a:t>" </a:t>
            </a:r>
            <a:r>
              <a:rPr lang="ko-KR" altLang="en-US" dirty="0"/>
              <a:t>를 </a:t>
            </a:r>
            <a:r>
              <a:rPr lang="en-US" altLang="ko-KR" dirty="0"/>
              <a:t>","</a:t>
            </a:r>
            <a:r>
              <a:rPr lang="ko-KR" altLang="en-US" dirty="0"/>
              <a:t>를 기준으로 분리하여 저장 </a:t>
            </a:r>
            <a:r>
              <a:rPr lang="en-US" altLang="ko-KR" dirty="0"/>
              <a:t>(</a:t>
            </a:r>
            <a:r>
              <a:rPr lang="ko-KR" altLang="en-US" dirty="0"/>
              <a:t>배열 </a:t>
            </a:r>
            <a:r>
              <a:rPr lang="en-US" altLang="ko-KR" dirty="0"/>
              <a:t>3</a:t>
            </a:r>
            <a:r>
              <a:rPr lang="ko-KR" altLang="en-US" dirty="0"/>
              <a:t>칸 소모</a:t>
            </a:r>
            <a:r>
              <a:rPr lang="en-US" altLang="ko-KR" dirty="0"/>
              <a:t>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/>
              <a:t>SubString</a:t>
            </a:r>
            <a:r>
              <a:rPr lang="en-US" altLang="ko-KR" dirty="0"/>
              <a:t>(): "</a:t>
            </a:r>
            <a:r>
              <a:rPr lang="ko-KR" altLang="en-US" dirty="0"/>
              <a:t>우리 나라 만세</a:t>
            </a:r>
            <a:r>
              <a:rPr lang="en-US" altLang="ko-KR" dirty="0"/>
              <a:t>" </a:t>
            </a:r>
            <a:r>
              <a:rPr lang="ko-KR" altLang="en-US" dirty="0"/>
              <a:t>에서 </a:t>
            </a:r>
            <a:r>
              <a:rPr lang="en-US" altLang="ko-KR" dirty="0"/>
              <a:t>"</a:t>
            </a:r>
            <a:r>
              <a:rPr lang="ko-KR" altLang="en-US" dirty="0"/>
              <a:t>나라</a:t>
            </a:r>
            <a:r>
              <a:rPr lang="en-US" altLang="ko-KR" dirty="0"/>
              <a:t>" </a:t>
            </a:r>
            <a:r>
              <a:rPr lang="ko-KR" altLang="en-US" dirty="0"/>
              <a:t>만 꺼내서 저장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배열의 모든 요소를 </a:t>
            </a:r>
            <a:r>
              <a:rPr lang="en-US" altLang="ko-KR" dirty="0" err="1"/>
              <a:t>TextBox</a:t>
            </a:r>
            <a:r>
              <a:rPr lang="ko-KR" altLang="en-US" dirty="0"/>
              <a:t>에 출력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결과를 </a:t>
            </a:r>
            <a:r>
              <a:rPr lang="en-US" altLang="ko-KR" dirty="0"/>
              <a:t>push </a:t>
            </a:r>
            <a:r>
              <a:rPr lang="ko-KR" altLang="en-US" dirty="0"/>
              <a:t>하고 </a:t>
            </a:r>
            <a:r>
              <a:rPr lang="en-US" altLang="ko-KR" dirty="0"/>
              <a:t>Repo.</a:t>
            </a:r>
            <a:r>
              <a:rPr lang="ko-KR" altLang="en-US" dirty="0"/>
              <a:t> 링크를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298F6D-8E06-36AB-AF2E-169A1E1E7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FA67DF-BAF9-9FF3-E3A5-29018592D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52914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A7D86-AD29-AAE4-F832-10989B31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C# </a:t>
            </a:r>
            <a:r>
              <a:rPr lang="ko-KR" altLang="en-US"/>
              <a:t>및 </a:t>
            </a:r>
            <a:r>
              <a:rPr lang="en-US" altLang="ko-KR"/>
              <a:t>.Net</a:t>
            </a:r>
            <a:r>
              <a:rPr lang="ko-KR" altLang="en-US"/>
              <a:t> 버전</a:t>
            </a:r>
          </a:p>
        </p:txBody>
      </p:sp>
      <p:pic>
        <p:nvPicPr>
          <p:cNvPr id="8" name="내용 개체 틀 7">
            <a:extLst>
              <a:ext uri="{FF2B5EF4-FFF2-40B4-BE49-F238E27FC236}">
                <a16:creationId xmlns:a16="http://schemas.microsoft.com/office/drawing/2014/main" id="{300EF4D2-5102-C287-11B6-D4CFA6B482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6659" y="1916427"/>
            <a:ext cx="7058598" cy="3581975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D9D20-C0CB-3161-2CAE-32A33E3C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5AC2A6-41D3-7AED-7E12-3D7BBC6A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CC026A-4AEE-1D09-B8BE-7B99D0A7ABD2}"/>
              </a:ext>
            </a:extLst>
          </p:cNvPr>
          <p:cNvSpPr txBox="1"/>
          <p:nvPr/>
        </p:nvSpPr>
        <p:spPr>
          <a:xfrm>
            <a:off x="7798849" y="2531604"/>
            <a:ext cx="3741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C#</a:t>
            </a:r>
            <a:r>
              <a:rPr lang="ko-KR" altLang="en-US"/>
              <a:t> </a:t>
            </a:r>
            <a:r>
              <a:rPr lang="en-US" altLang="ko-KR"/>
              <a:t>7.3</a:t>
            </a:r>
            <a:r>
              <a:rPr lang="ko-KR" altLang="en-US"/>
              <a:t> 에서는 전역변수 사용이 불가능 </a:t>
            </a:r>
          </a:p>
        </p:txBody>
      </p:sp>
      <p:sp>
        <p:nvSpPr>
          <p:cNvPr id="12" name="TextBox 11">
            <a:hlinkClick r:id="rId4"/>
            <a:extLst>
              <a:ext uri="{FF2B5EF4-FFF2-40B4-BE49-F238E27FC236}">
                <a16:creationId xmlns:a16="http://schemas.microsoft.com/office/drawing/2014/main" id="{CFA036A5-81DF-2A48-8E98-EE3A84B8875E}"/>
              </a:ext>
            </a:extLst>
          </p:cNvPr>
          <p:cNvSpPr txBox="1"/>
          <p:nvPr/>
        </p:nvSpPr>
        <p:spPr>
          <a:xfrm>
            <a:off x="5889442" y="5517961"/>
            <a:ext cx="61363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hlinkClick r:id="rId4"/>
              </a:rPr>
              <a:t>https://learn.microsoft.com/ko-kr/dotnet/csharp/whats-new/csharp-version-history</a:t>
            </a:r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6E3448-C4F6-C231-8352-BCC45B7CD97E}"/>
              </a:ext>
            </a:extLst>
          </p:cNvPr>
          <p:cNvSpPr txBox="1"/>
          <p:nvPr/>
        </p:nvSpPr>
        <p:spPr>
          <a:xfrm>
            <a:off x="5889442" y="5202539"/>
            <a:ext cx="220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C#</a:t>
            </a:r>
            <a:r>
              <a:rPr lang="ko-KR" altLang="en-US"/>
              <a:t>의 역사 </a:t>
            </a:r>
            <a:r>
              <a:rPr lang="en-US" altLang="ko-KR"/>
              <a:t>(</a:t>
            </a:r>
            <a:r>
              <a:rPr lang="ko-KR" altLang="en-US"/>
              <a:t>공식 문서</a:t>
            </a:r>
            <a:r>
              <a:rPr lang="en-US" altLang="ko-KR"/>
              <a:t>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981758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E0833-EFA6-68A1-2101-4DFC39940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983195-9EFD-3560-1C2C-819C1FB65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  <a:r>
              <a:rPr lang="ko-KR" altLang="en-US" dirty="0">
                <a:solidFill>
                  <a:srgbClr val="00B050"/>
                </a:solidFill>
              </a:rPr>
              <a:t> 문자열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D353A4-E166-EFFE-1BFC-B343FAFCE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"</a:t>
            </a:r>
            <a:r>
              <a:rPr lang="ko-KR" altLang="en-US" dirty="0"/>
              <a:t>멈추지 않는 한 얼마나 천천히 가는지는 중요하지 않다</a:t>
            </a:r>
            <a:r>
              <a:rPr lang="en-US" altLang="ko-KR" dirty="0"/>
              <a:t>. -</a:t>
            </a:r>
            <a:r>
              <a:rPr lang="ko-KR" altLang="en-US" dirty="0"/>
              <a:t>공자</a:t>
            </a:r>
            <a:r>
              <a:rPr lang="en-US" altLang="ko-KR" dirty="0"/>
              <a:t>"</a:t>
            </a:r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위 문구를 문자열 함수만을 이용하여 아래 과제를 수행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/>
              <a:t>IndexOf</a:t>
            </a:r>
            <a:r>
              <a:rPr lang="en-US" altLang="ko-KR" dirty="0"/>
              <a:t>() </a:t>
            </a:r>
            <a:r>
              <a:rPr lang="ko-KR" altLang="en-US" dirty="0"/>
              <a:t>또는 </a:t>
            </a:r>
            <a:r>
              <a:rPr lang="en-US" altLang="ko-KR" dirty="0" err="1"/>
              <a:t>LastIndexOf</a:t>
            </a:r>
            <a:r>
              <a:rPr lang="en-US" altLang="ko-KR" dirty="0"/>
              <a:t>()</a:t>
            </a:r>
            <a:r>
              <a:rPr lang="ko-KR" altLang="en-US" dirty="0"/>
              <a:t>를 사용하여 특수 문자를 검색하고</a:t>
            </a:r>
            <a:r>
              <a:rPr lang="en-US" altLang="ko-KR" dirty="0"/>
              <a:t>, </a:t>
            </a:r>
            <a:r>
              <a:rPr lang="en-US" altLang="ko-KR" dirty="0" err="1"/>
              <a:t>SubString</a:t>
            </a:r>
            <a:r>
              <a:rPr lang="en-US" altLang="ko-KR" dirty="0"/>
              <a:t>() </a:t>
            </a:r>
            <a:r>
              <a:rPr lang="ko-KR" altLang="en-US" dirty="0"/>
              <a:t>또는 </a:t>
            </a:r>
            <a:r>
              <a:rPr lang="en-US" altLang="ko-KR" dirty="0"/>
              <a:t>Remove()</a:t>
            </a:r>
            <a:r>
              <a:rPr lang="ko-KR" altLang="en-US" dirty="0"/>
              <a:t>를 사용해 </a:t>
            </a:r>
            <a:r>
              <a:rPr lang="en-US" altLang="ko-KR" dirty="0"/>
              <a:t>"-</a:t>
            </a:r>
            <a:r>
              <a:rPr lang="ko-KR" altLang="en-US" dirty="0"/>
              <a:t>공자</a:t>
            </a:r>
            <a:r>
              <a:rPr lang="en-US" altLang="ko-KR" dirty="0"/>
              <a:t>" </a:t>
            </a:r>
            <a:r>
              <a:rPr lang="ko-KR" altLang="en-US" dirty="0"/>
              <a:t>부분을 삭제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 err="1"/>
              <a:t>IndexOf</a:t>
            </a:r>
            <a:r>
              <a:rPr lang="en-US" altLang="ko-KR" dirty="0"/>
              <a:t>() </a:t>
            </a:r>
            <a:r>
              <a:rPr lang="ko-KR" altLang="en-US" dirty="0"/>
              <a:t>또는 </a:t>
            </a:r>
            <a:r>
              <a:rPr lang="en-US" altLang="ko-KR" dirty="0" err="1"/>
              <a:t>LastIndexOf</a:t>
            </a:r>
            <a:r>
              <a:rPr lang="en-US" altLang="ko-KR" dirty="0"/>
              <a:t>()</a:t>
            </a:r>
            <a:r>
              <a:rPr lang="ko-KR" altLang="en-US" dirty="0"/>
              <a:t>를 사용하여 단어를 검색하고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Split()</a:t>
            </a:r>
            <a:r>
              <a:rPr lang="ko-KR" altLang="en-US" dirty="0"/>
              <a:t>을 사용하여 </a:t>
            </a:r>
            <a:r>
              <a:rPr lang="en-US" altLang="ko-KR" dirty="0"/>
              <a:t>"</a:t>
            </a:r>
            <a:r>
              <a:rPr lang="ko-KR" altLang="en-US" dirty="0"/>
              <a:t>얼마나</a:t>
            </a:r>
            <a:r>
              <a:rPr lang="en-US" altLang="ko-KR" dirty="0"/>
              <a:t>",</a:t>
            </a:r>
            <a:r>
              <a:rPr lang="ko-KR" altLang="en-US" dirty="0"/>
              <a:t> </a:t>
            </a:r>
            <a:r>
              <a:rPr lang="en-US" altLang="ko-KR" dirty="0"/>
              <a:t>"</a:t>
            </a:r>
            <a:r>
              <a:rPr lang="ko-KR" altLang="en-US" dirty="0"/>
              <a:t>천천히</a:t>
            </a:r>
            <a:r>
              <a:rPr lang="en-US" altLang="ko-KR" dirty="0"/>
              <a:t>", "</a:t>
            </a:r>
            <a:r>
              <a:rPr lang="ko-KR" altLang="en-US" dirty="0"/>
              <a:t>가는지</a:t>
            </a:r>
            <a:r>
              <a:rPr lang="en-US" altLang="ko-KR" dirty="0"/>
              <a:t>" </a:t>
            </a:r>
            <a:r>
              <a:rPr lang="ko-KR" altLang="en-US" dirty="0"/>
              <a:t>세 개 단어로 나누어 배열의 요소에 각각 저장</a:t>
            </a:r>
            <a:endParaRPr lang="en-US" altLang="ko-KR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ko-KR" dirty="0"/>
              <a:t>"." </a:t>
            </a:r>
            <a:r>
              <a:rPr lang="ko-KR" altLang="en-US" dirty="0"/>
              <a:t>과</a:t>
            </a:r>
            <a:r>
              <a:rPr lang="en-US" altLang="ko-KR" dirty="0"/>
              <a:t> "-"</a:t>
            </a:r>
            <a:r>
              <a:rPr lang="ko-KR" altLang="en-US" dirty="0"/>
              <a:t>를 제거하고</a:t>
            </a:r>
            <a:r>
              <a:rPr lang="en-US" altLang="ko-KR" dirty="0"/>
              <a:t>, </a:t>
            </a:r>
            <a:r>
              <a:rPr lang="ko-KR" altLang="en-US" dirty="0"/>
              <a:t>모든 공백 문자를 </a:t>
            </a:r>
            <a:r>
              <a:rPr lang="en-US" altLang="ko-KR" dirty="0"/>
              <a:t>","</a:t>
            </a:r>
            <a:r>
              <a:rPr lang="ko-KR" altLang="en-US" dirty="0"/>
              <a:t>로 바꾸기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각 결과를 </a:t>
            </a:r>
            <a:r>
              <a:rPr lang="en-US" altLang="ko-KR" dirty="0" err="1"/>
              <a:t>TextBox</a:t>
            </a:r>
            <a:r>
              <a:rPr lang="ko-KR" altLang="en-US" dirty="0"/>
              <a:t>에 모두 출력</a:t>
            </a:r>
            <a:endParaRPr lang="en-US" altLang="ko-KR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dirty="0"/>
              <a:t>결과를 </a:t>
            </a:r>
            <a:r>
              <a:rPr lang="en-US" altLang="ko-KR" dirty="0"/>
              <a:t>push </a:t>
            </a:r>
            <a:r>
              <a:rPr lang="ko-KR" altLang="en-US" dirty="0"/>
              <a:t>하고 </a:t>
            </a:r>
            <a:r>
              <a:rPr lang="en-US" altLang="ko-KR" dirty="0"/>
              <a:t>Repo.</a:t>
            </a:r>
            <a:r>
              <a:rPr lang="ko-KR" altLang="en-US" dirty="0"/>
              <a:t> 링크를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0D5038-8DC3-A5B2-4802-D64B4429CD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4334AA-C845-5E0D-998F-07599206C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8658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7922F4-9E6C-1061-AF15-1B5B8A7C0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</a:t>
            </a:r>
            <a:r>
              <a:rPr lang="en-US" altLang="ko-KR" dirty="0"/>
              <a:t>, </a:t>
            </a:r>
            <a:r>
              <a:rPr lang="ko-KR" altLang="en-US" dirty="0"/>
              <a:t>메소드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1B8ABD-0B52-5D10-36ED-3D7271C60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ko-KR" altLang="en-US" dirty="0"/>
              <a:t>함수</a:t>
            </a:r>
            <a:endParaRPr lang="en-US" altLang="ko-KR" dirty="0"/>
          </a:p>
          <a:p>
            <a:pPr lvl="1"/>
            <a:r>
              <a:rPr lang="ko-KR" altLang="en-US" dirty="0"/>
              <a:t>수학에서의 함수와 같이 </a:t>
            </a:r>
            <a:r>
              <a:rPr lang="ko-KR" altLang="en-US" dirty="0">
                <a:solidFill>
                  <a:srgbClr val="00B050"/>
                </a:solidFill>
              </a:rPr>
              <a:t>입력 </a:t>
            </a:r>
            <a:r>
              <a:rPr lang="en-US" altLang="ko-KR" dirty="0">
                <a:solidFill>
                  <a:srgbClr val="00B050"/>
                </a:solidFill>
              </a:rPr>
              <a:t>-&gt; </a:t>
            </a:r>
            <a:r>
              <a:rPr lang="ko-KR" altLang="en-US" dirty="0">
                <a:solidFill>
                  <a:srgbClr val="00B050"/>
                </a:solidFill>
              </a:rPr>
              <a:t>처리 </a:t>
            </a:r>
            <a:r>
              <a:rPr lang="en-US" altLang="ko-KR" dirty="0">
                <a:solidFill>
                  <a:srgbClr val="00B050"/>
                </a:solidFill>
              </a:rPr>
              <a:t>-&gt; </a:t>
            </a:r>
            <a:r>
              <a:rPr lang="ko-KR" altLang="en-US" dirty="0">
                <a:solidFill>
                  <a:srgbClr val="00B050"/>
                </a:solidFill>
              </a:rPr>
              <a:t>반환</a:t>
            </a:r>
            <a:r>
              <a:rPr lang="en-US" altLang="ko-KR" dirty="0">
                <a:solidFill>
                  <a:srgbClr val="00B050"/>
                </a:solidFill>
              </a:rPr>
              <a:t>(return)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ko-KR" altLang="en-US" dirty="0"/>
              <a:t>으로 이루어진 코드 형태</a:t>
            </a:r>
            <a:endParaRPr lang="en-US" altLang="ko-KR" dirty="0"/>
          </a:p>
          <a:p>
            <a:pPr lvl="1"/>
            <a:r>
              <a:rPr lang="ko-KR" altLang="en-US" dirty="0"/>
              <a:t>반복적으로 사용하는 코드를 함수로 만들어서 효율적으로 처리</a:t>
            </a:r>
            <a:endParaRPr lang="en-US" altLang="ko-KR" dirty="0"/>
          </a:p>
          <a:p>
            <a:pPr lvl="1"/>
            <a:r>
              <a:rPr lang="ko-KR" altLang="en-US" dirty="0"/>
              <a:t>입력 자료형</a:t>
            </a:r>
            <a:r>
              <a:rPr lang="en-US" altLang="ko-KR" dirty="0"/>
              <a:t>, </a:t>
            </a:r>
            <a:r>
              <a:rPr lang="ko-KR" altLang="en-US" dirty="0"/>
              <a:t>출력 자료형을 지정해야 함 </a:t>
            </a:r>
            <a:endParaRPr lang="en-US" altLang="ko-KR" dirty="0"/>
          </a:p>
          <a:p>
            <a:pPr lvl="1"/>
            <a:r>
              <a:rPr lang="ko-KR" altLang="en-US" dirty="0"/>
              <a:t>입력 변수의 수는 제약이 없음</a:t>
            </a:r>
            <a:r>
              <a:rPr lang="en-US" altLang="ko-KR" dirty="0"/>
              <a:t>, 0</a:t>
            </a:r>
            <a:r>
              <a:rPr lang="ko-KR" altLang="en-US" dirty="0"/>
              <a:t>개도 가능</a:t>
            </a:r>
            <a:endParaRPr lang="en-US" altLang="ko-KR" dirty="0"/>
          </a:p>
          <a:p>
            <a:pPr lvl="1"/>
            <a:r>
              <a:rPr lang="ko-KR" altLang="en-US" dirty="0"/>
              <a:t>반환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7030A0"/>
                </a:solidFill>
              </a:rPr>
              <a:t>return</a:t>
            </a:r>
            <a:r>
              <a:rPr lang="en-US" altLang="ko-KR" dirty="0"/>
              <a:t>)</a:t>
            </a:r>
            <a:r>
              <a:rPr lang="ko-KR" altLang="en-US" dirty="0"/>
              <a:t>은 한 개만 가능하지만</a:t>
            </a:r>
            <a:r>
              <a:rPr lang="en-US" altLang="ko-KR" dirty="0"/>
              <a:t>,</a:t>
            </a:r>
            <a:r>
              <a:rPr lang="ko-KR" altLang="en-US" dirty="0"/>
              <a:t> 변수</a:t>
            </a:r>
            <a:r>
              <a:rPr lang="en-US" altLang="ko-KR" dirty="0"/>
              <a:t>, </a:t>
            </a:r>
            <a:r>
              <a:rPr lang="ko-KR" altLang="en-US" dirty="0"/>
              <a:t>배열</a:t>
            </a:r>
            <a:r>
              <a:rPr lang="en-US" altLang="ko-KR" dirty="0"/>
              <a:t>, </a:t>
            </a:r>
            <a:r>
              <a:rPr lang="ko-KR" altLang="en-US" dirty="0"/>
              <a:t>클래스 등 다양한 형태를 출력 가능</a:t>
            </a:r>
            <a:endParaRPr lang="en-US" altLang="ko-KR" dirty="0"/>
          </a:p>
          <a:p>
            <a:pPr lvl="2"/>
            <a:r>
              <a:rPr lang="ko-KR" altLang="en-US" dirty="0"/>
              <a:t>반환되는 값이 없는</a:t>
            </a:r>
            <a:r>
              <a:rPr lang="en-US" altLang="ko-KR" dirty="0"/>
              <a:t>(void) </a:t>
            </a:r>
            <a:r>
              <a:rPr lang="ko-KR" altLang="en-US" dirty="0"/>
              <a:t>함수도 만들 수 있음</a:t>
            </a:r>
            <a:endParaRPr lang="en-US" altLang="ko-KR" dirty="0"/>
          </a:p>
          <a:p>
            <a:pPr lvl="1"/>
            <a:r>
              <a:rPr lang="ko-KR" altLang="en-US" dirty="0"/>
              <a:t>반환된 값은 같은 자료형으로 복사 가능</a:t>
            </a:r>
            <a:endParaRPr lang="en-US" altLang="ko-KR" dirty="0"/>
          </a:p>
          <a:p>
            <a:r>
              <a:rPr lang="ko-KR" altLang="en-US" dirty="0"/>
              <a:t>메소드</a:t>
            </a:r>
            <a:endParaRPr lang="en-US" altLang="ko-KR" dirty="0"/>
          </a:p>
          <a:p>
            <a:pPr lvl="1"/>
            <a:r>
              <a:rPr lang="ko-KR" altLang="en-US" dirty="0"/>
              <a:t>클래스 안에 선언된 함수 </a:t>
            </a:r>
            <a:endParaRPr lang="en-US" altLang="ko-KR" dirty="0"/>
          </a:p>
          <a:p>
            <a:pPr lvl="1"/>
            <a:r>
              <a:rPr lang="ko-KR" altLang="en-US" dirty="0"/>
              <a:t>클래스를 배울 때 조금 더 자세히 다룰 예정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285C83-EE83-0922-DB04-3C5F1FA1B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5D0EFF-DC40-5503-9272-14A5F0A24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11801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BE841A-2CD5-37C9-A7BB-91CEBD698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선언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BFFAB2-F0E3-5204-80DA-1422893DB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1E30EC-2A61-F163-A738-45EADEBB5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FCD98AC-9EEB-6C11-99CD-C1E33696FE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436" y="2059345"/>
            <a:ext cx="4650645" cy="38275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3CC9B3-7962-B24C-B404-B2D1B3D01364}"/>
              </a:ext>
            </a:extLst>
          </p:cNvPr>
          <p:cNvSpPr txBox="1"/>
          <p:nvPr/>
        </p:nvSpPr>
        <p:spPr>
          <a:xfrm>
            <a:off x="5230239" y="3337434"/>
            <a:ext cx="65181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* </a:t>
            </a:r>
            <a:r>
              <a:rPr lang="ko-KR" altLang="en-US" sz="2400" dirty="0"/>
              <a:t>변수 </a:t>
            </a:r>
            <a:r>
              <a:rPr lang="en-US" altLang="ko-KR" sz="2400" dirty="0"/>
              <a:t>a, b, result</a:t>
            </a:r>
            <a:r>
              <a:rPr lang="ko-KR" altLang="en-US" sz="2400" dirty="0"/>
              <a:t>는 </a:t>
            </a:r>
            <a:r>
              <a:rPr lang="en-US" altLang="ko-KR" sz="2400" dirty="0"/>
              <a:t>Add() </a:t>
            </a:r>
            <a:r>
              <a:rPr lang="ko-KR" altLang="en-US" sz="2400" dirty="0"/>
              <a:t>함수가 끝나는 시점에서</a:t>
            </a:r>
            <a:r>
              <a:rPr lang="en-US" altLang="ko-KR" sz="2400" dirty="0"/>
              <a:t> </a:t>
            </a:r>
          </a:p>
          <a:p>
            <a:r>
              <a:rPr lang="en-US" altLang="ko-KR" sz="2400" dirty="0"/>
              <a:t>  Scope</a:t>
            </a:r>
            <a:r>
              <a:rPr lang="ko-KR" altLang="en-US" sz="2400" dirty="0"/>
              <a:t>를 벗어나기 때문에 함수 밖에서는 사용 불가</a:t>
            </a:r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C6E25A79-0ED8-9B51-DDC6-21F17FE5380C}"/>
              </a:ext>
            </a:extLst>
          </p:cNvPr>
          <p:cNvCxnSpPr>
            <a:cxnSpLocks/>
          </p:cNvCxnSpPr>
          <p:nvPr/>
        </p:nvCxnSpPr>
        <p:spPr>
          <a:xfrm flipV="1">
            <a:off x="1175117" y="1911590"/>
            <a:ext cx="0" cy="610101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4B6C838-F3E7-4BEA-E39A-0CC99FCEF933}"/>
              </a:ext>
            </a:extLst>
          </p:cNvPr>
          <p:cNvSpPr txBox="1"/>
          <p:nvPr/>
        </p:nvSpPr>
        <p:spPr>
          <a:xfrm>
            <a:off x="708027" y="1498898"/>
            <a:ext cx="37000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반환 값</a:t>
            </a:r>
            <a:r>
              <a:rPr lang="en-US" altLang="ko-KR" sz="2400" dirty="0"/>
              <a:t>(return</a:t>
            </a:r>
            <a:r>
              <a:rPr lang="ko-KR" altLang="en-US" sz="2400" dirty="0"/>
              <a:t> 값</a:t>
            </a:r>
            <a:r>
              <a:rPr lang="en-US" altLang="ko-KR" sz="2400" dirty="0"/>
              <a:t>)</a:t>
            </a:r>
            <a:r>
              <a:rPr lang="ko-KR" altLang="en-US" sz="2400" dirty="0"/>
              <a:t>의 자료형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3C97BCE0-1DD7-98AA-D5F6-9DBE320A8416}"/>
              </a:ext>
            </a:extLst>
          </p:cNvPr>
          <p:cNvCxnSpPr>
            <a:cxnSpLocks/>
          </p:cNvCxnSpPr>
          <p:nvPr/>
        </p:nvCxnSpPr>
        <p:spPr>
          <a:xfrm>
            <a:off x="2274666" y="2785565"/>
            <a:ext cx="566775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167AE64-90CC-3245-724D-FA8288097B29}"/>
              </a:ext>
            </a:extLst>
          </p:cNvPr>
          <p:cNvSpPr txBox="1"/>
          <p:nvPr/>
        </p:nvSpPr>
        <p:spPr>
          <a:xfrm>
            <a:off x="2207216" y="2806098"/>
            <a:ext cx="2464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입력 변수의 자료형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D977DED-1C67-569F-6843-656EEB51FC57}"/>
              </a:ext>
            </a:extLst>
          </p:cNvPr>
          <p:cNvCxnSpPr>
            <a:cxnSpLocks/>
            <a:endCxn id="16" idx="1"/>
          </p:cNvCxnSpPr>
          <p:nvPr/>
        </p:nvCxnSpPr>
        <p:spPr>
          <a:xfrm flipV="1">
            <a:off x="2138638" y="2128028"/>
            <a:ext cx="2484523" cy="358233"/>
          </a:xfrm>
          <a:prstGeom prst="line">
            <a:avLst/>
          </a:prstGeom>
          <a:ln>
            <a:solidFill>
              <a:srgbClr val="00B050"/>
            </a:solidFill>
            <a:headEnd type="triangle"/>
            <a:tailEnd type="non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55089A7-D6F7-498B-C875-26A3C4EEEFCA}"/>
              </a:ext>
            </a:extLst>
          </p:cNvPr>
          <p:cNvSpPr txBox="1"/>
          <p:nvPr/>
        </p:nvSpPr>
        <p:spPr>
          <a:xfrm>
            <a:off x="4623161" y="1897195"/>
            <a:ext cx="6272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함수의 이름</a:t>
            </a:r>
            <a:r>
              <a:rPr lang="en-US" altLang="ko-KR" sz="2400" dirty="0"/>
              <a:t>(</a:t>
            </a:r>
            <a:r>
              <a:rPr lang="ko-KR" altLang="en-US" sz="2400" dirty="0"/>
              <a:t>식별자</a:t>
            </a:r>
            <a:r>
              <a:rPr lang="en-US" altLang="ko-KR" sz="2400" dirty="0"/>
              <a:t>), </a:t>
            </a:r>
            <a:r>
              <a:rPr lang="ko-KR" altLang="en-US" sz="2400" dirty="0"/>
              <a:t>보통 첫 글자를 대문자로 작성</a:t>
            </a: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D4E9A22E-8CFA-6DB6-4CED-4FA59E50D468}"/>
              </a:ext>
            </a:extLst>
          </p:cNvPr>
          <p:cNvCxnSpPr>
            <a:cxnSpLocks/>
          </p:cNvCxnSpPr>
          <p:nvPr/>
        </p:nvCxnSpPr>
        <p:spPr>
          <a:xfrm>
            <a:off x="1471683" y="5343382"/>
            <a:ext cx="1218617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2615879-4C42-9869-B1EF-5926CC4D6759}"/>
              </a:ext>
            </a:extLst>
          </p:cNvPr>
          <p:cNvSpPr txBox="1"/>
          <p:nvPr/>
        </p:nvSpPr>
        <p:spPr>
          <a:xfrm>
            <a:off x="1409562" y="5347117"/>
            <a:ext cx="1595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반환 키워드</a:t>
            </a:r>
          </a:p>
        </p:txBody>
      </p:sp>
    </p:spTree>
    <p:extLst>
      <p:ext uri="{BB962C8B-B14F-4D97-AF65-F5344CB8AC3E}">
        <p14:creationId xmlns:p14="http://schemas.microsoft.com/office/powerpoint/2010/main" val="32669774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94AFB5-09BE-038F-6AE9-50DE778F4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E64E3-8F13-F3BE-FC7D-ACAFA2B1F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함수의 선언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DB7E59-731D-D8CD-00E9-174087DFD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FD6A3F-460A-DDC2-6EE9-4BDB01DE5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03B434-581E-4D87-9DFB-3B5694842D9E}"/>
              </a:ext>
            </a:extLst>
          </p:cNvPr>
          <p:cNvSpPr txBox="1"/>
          <p:nvPr/>
        </p:nvSpPr>
        <p:spPr>
          <a:xfrm>
            <a:off x="838200" y="3996007"/>
            <a:ext cx="86356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* void</a:t>
            </a:r>
            <a:r>
              <a:rPr lang="ko-KR" altLang="en-US" sz="2400" dirty="0"/>
              <a:t> 타입 함수를 언제 사용하는 지는 클래스를 배울 때 다룸</a:t>
            </a:r>
            <a:endParaRPr lang="en-US" altLang="ko-KR" sz="2400" dirty="0"/>
          </a:p>
          <a:p>
            <a:r>
              <a:rPr lang="en-US" altLang="ko-KR" sz="2400" dirty="0"/>
              <a:t>* </a:t>
            </a:r>
            <a:r>
              <a:rPr lang="ko-KR" altLang="en-US" sz="2400" dirty="0"/>
              <a:t>입력 값이 없는 경우는 입력 값과 상관없이 정해진 값을 출력하는 경우</a:t>
            </a:r>
            <a:endParaRPr lang="en-US" altLang="ko-KR" sz="2400" dirty="0"/>
          </a:p>
          <a:p>
            <a:r>
              <a:rPr lang="en-US" altLang="ko-KR" sz="2400" dirty="0"/>
              <a:t>   (</a:t>
            </a:r>
            <a:r>
              <a:rPr lang="ko-KR" altLang="en-US" sz="2400" dirty="0"/>
              <a:t>마찬가지로 클래스를 배울 때 배우기로</a:t>
            </a:r>
            <a:r>
              <a:rPr lang="en-US" altLang="ko-KR" sz="2400" dirty="0"/>
              <a:t>)</a:t>
            </a:r>
            <a:endParaRPr lang="ko-KR" alt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1749719-010D-FD28-A2D9-30B328346DD2}"/>
              </a:ext>
            </a:extLst>
          </p:cNvPr>
          <p:cNvSpPr txBox="1"/>
          <p:nvPr/>
        </p:nvSpPr>
        <p:spPr>
          <a:xfrm>
            <a:off x="3391917" y="2974602"/>
            <a:ext cx="4310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입력 값이 존재하지 않을 수도 있음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077952-85F5-58C2-6F1E-2A13575B2657}"/>
              </a:ext>
            </a:extLst>
          </p:cNvPr>
          <p:cNvSpPr txBox="1"/>
          <p:nvPr/>
        </p:nvSpPr>
        <p:spPr>
          <a:xfrm>
            <a:off x="3391917" y="1866385"/>
            <a:ext cx="471795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00FF"/>
                </a:solidFill>
              </a:rPr>
              <a:t>void</a:t>
            </a:r>
            <a:r>
              <a:rPr lang="ko-KR" altLang="en-US" sz="2400" dirty="0"/>
              <a:t>는 함수의 반환 값이 없다는 의미 </a:t>
            </a:r>
            <a:endParaRPr lang="en-US" altLang="ko-KR" sz="2400" dirty="0"/>
          </a:p>
          <a:p>
            <a:r>
              <a:rPr lang="ko-KR" altLang="en-US" sz="2400" dirty="0"/>
              <a:t>변수의 자료형으로 사용은 불가능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7931DCB-F38A-10B3-A7CB-BDFCC719F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218" y="1650576"/>
            <a:ext cx="2086266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5891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95E9D7-7BDB-0812-09B1-DF0782A9A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EC2D10DD-1ECD-F1D5-3FDD-5BACE020F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47" y="1605564"/>
            <a:ext cx="4121619" cy="435765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F926245-617F-18C1-1977-28954D1FF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사용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EDB642-8C00-25A8-2E1F-329E93E35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7AC097-4581-EAB5-5E4B-660234844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34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E78EE0-B556-8A8E-F3E5-9B8A89C73166}"/>
              </a:ext>
            </a:extLst>
          </p:cNvPr>
          <p:cNvSpPr txBox="1"/>
          <p:nvPr/>
        </p:nvSpPr>
        <p:spPr>
          <a:xfrm>
            <a:off x="5206790" y="2274838"/>
            <a:ext cx="507542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컴파일러가 </a:t>
            </a:r>
            <a:r>
              <a:rPr lang="en-US" altLang="ko-KR" sz="2400" dirty="0"/>
              <a:t>Add()</a:t>
            </a:r>
            <a:r>
              <a:rPr lang="ko-KR" altLang="en-US" sz="2400" dirty="0"/>
              <a:t> 함수를 만나면 </a:t>
            </a:r>
            <a:endParaRPr lang="en-US" altLang="ko-KR" sz="2400" dirty="0"/>
          </a:p>
          <a:p>
            <a:r>
              <a:rPr lang="en-US" altLang="ko-KR" sz="2400" dirty="0"/>
              <a:t>Add() </a:t>
            </a:r>
            <a:r>
              <a:rPr lang="ko-KR" altLang="en-US" sz="2400" dirty="0"/>
              <a:t>함수가 정의된 부분으로 이동하여 </a:t>
            </a:r>
            <a:endParaRPr lang="en-US" altLang="ko-KR" sz="2400" dirty="0"/>
          </a:p>
          <a:p>
            <a:r>
              <a:rPr lang="ko-KR" altLang="en-US" sz="2400" dirty="0"/>
              <a:t>코드를 실행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return </a:t>
            </a:r>
            <a:r>
              <a:rPr lang="ko-KR" altLang="en-US" sz="2400" dirty="0"/>
              <a:t>된 값이 </a:t>
            </a:r>
            <a:r>
              <a:rPr lang="en-US" altLang="ko-KR" sz="2400" dirty="0"/>
              <a:t>Add()</a:t>
            </a:r>
            <a:r>
              <a:rPr lang="ko-KR" altLang="en-US" sz="2400" dirty="0"/>
              <a:t> 함수와 치환됨</a:t>
            </a:r>
            <a:endParaRPr lang="en-US" altLang="ko-KR" sz="2400" dirty="0"/>
          </a:p>
          <a:p>
            <a:r>
              <a:rPr lang="en-US" altLang="ko-KR" sz="2400" dirty="0"/>
              <a:t>→ Add(100, num)</a:t>
            </a:r>
            <a:r>
              <a:rPr lang="ko-KR" altLang="en-US" sz="2400" dirty="0"/>
              <a:t>이 </a:t>
            </a:r>
            <a:r>
              <a:rPr lang="en-US" altLang="ko-KR" sz="2400" dirty="0"/>
              <a:t>300</a:t>
            </a:r>
            <a:r>
              <a:rPr lang="ko-KR" altLang="en-US" sz="2400" dirty="0"/>
              <a:t>으로 바뀜</a:t>
            </a: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6A97C71-F838-9DF4-00DA-F741BC2B8210}"/>
              </a:ext>
            </a:extLst>
          </p:cNvPr>
          <p:cNvCxnSpPr/>
          <p:nvPr/>
        </p:nvCxnSpPr>
        <p:spPr>
          <a:xfrm flipH="1">
            <a:off x="2357792" y="4012780"/>
            <a:ext cx="634790" cy="73303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A2B0217-30FB-4370-FFD3-28F291B08636}"/>
              </a:ext>
            </a:extLst>
          </p:cNvPr>
          <p:cNvSpPr txBox="1"/>
          <p:nvPr/>
        </p:nvSpPr>
        <p:spPr>
          <a:xfrm>
            <a:off x="2352592" y="4119590"/>
            <a:ext cx="271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CA53E4-D4D0-3BA2-1EFB-DAB492D3DBF3}"/>
              </a:ext>
            </a:extLst>
          </p:cNvPr>
          <p:cNvSpPr txBox="1"/>
          <p:nvPr/>
        </p:nvSpPr>
        <p:spPr>
          <a:xfrm>
            <a:off x="3786069" y="488310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E73AA24-91A8-A08F-4BB8-59C8B1C93399}"/>
              </a:ext>
            </a:extLst>
          </p:cNvPr>
          <p:cNvCxnSpPr>
            <a:cxnSpLocks/>
          </p:cNvCxnSpPr>
          <p:nvPr/>
        </p:nvCxnSpPr>
        <p:spPr>
          <a:xfrm flipV="1">
            <a:off x="3780868" y="4054874"/>
            <a:ext cx="0" cy="1439083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99A2B4F8-315C-27A1-ED45-FCE4F9047949}"/>
              </a:ext>
            </a:extLst>
          </p:cNvPr>
          <p:cNvCxnSpPr/>
          <p:nvPr/>
        </p:nvCxnSpPr>
        <p:spPr>
          <a:xfrm>
            <a:off x="3045481" y="5486400"/>
            <a:ext cx="740588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511111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2382E600-6E1C-7BAB-DEB7-8C1B51F04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347" y="1605564"/>
            <a:ext cx="4121619" cy="435765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4BE841A-2CD5-37C9-A7BB-91CEBD698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함수 사용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BFFAB2-F0E3-5204-80DA-1422893DB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1E30EC-2A61-F163-A738-45EADEBB54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67AE64-90CC-3245-724D-FA8288097B29}"/>
              </a:ext>
            </a:extLst>
          </p:cNvPr>
          <p:cNvSpPr txBox="1"/>
          <p:nvPr/>
        </p:nvSpPr>
        <p:spPr>
          <a:xfrm>
            <a:off x="4238260" y="4730120"/>
            <a:ext cx="33265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함수는 </a:t>
            </a:r>
            <a:r>
              <a:rPr lang="en-US" altLang="ko-KR" sz="2400" dirty="0"/>
              <a:t>Form1() </a:t>
            </a:r>
            <a:r>
              <a:rPr lang="ko-KR" altLang="en-US" sz="2400" dirty="0"/>
              <a:t>밖에 선언</a:t>
            </a: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D977DED-1C67-569F-6843-656EEB51FC57}"/>
              </a:ext>
            </a:extLst>
          </p:cNvPr>
          <p:cNvCxnSpPr>
            <a:cxnSpLocks/>
          </p:cNvCxnSpPr>
          <p:nvPr/>
        </p:nvCxnSpPr>
        <p:spPr>
          <a:xfrm flipV="1">
            <a:off x="3650043" y="3083266"/>
            <a:ext cx="0" cy="701127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55089A7-D6F7-498B-C875-26A3C4EEEFCA}"/>
              </a:ext>
            </a:extLst>
          </p:cNvPr>
          <p:cNvSpPr txBox="1"/>
          <p:nvPr/>
        </p:nvSpPr>
        <p:spPr>
          <a:xfrm>
            <a:off x="2994125" y="2676085"/>
            <a:ext cx="5721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자료형이 같다면 값을 직접 입력하는 것도 가능</a:t>
            </a: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756091E1-69A2-3DBA-DE9B-C14542C6FEAC}"/>
              </a:ext>
            </a:extLst>
          </p:cNvPr>
          <p:cNvCxnSpPr>
            <a:cxnSpLocks/>
          </p:cNvCxnSpPr>
          <p:nvPr/>
        </p:nvCxnSpPr>
        <p:spPr>
          <a:xfrm flipH="1">
            <a:off x="3461117" y="4927180"/>
            <a:ext cx="778374" cy="4448"/>
          </a:xfrm>
          <a:prstGeom prst="line">
            <a:avLst/>
          </a:prstGeom>
          <a:ln>
            <a:solidFill>
              <a:srgbClr val="00B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3DBD7BF-2529-C625-A98A-9A7CBC449FB4}"/>
              </a:ext>
            </a:extLst>
          </p:cNvPr>
          <p:cNvSpPr txBox="1"/>
          <p:nvPr/>
        </p:nvSpPr>
        <p:spPr>
          <a:xfrm>
            <a:off x="4922113" y="3346574"/>
            <a:ext cx="3352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/>
              <a:t>변수를 입력하는 것도 가능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A52601C-5838-3396-28E4-F940E11BF7A9}"/>
              </a:ext>
            </a:extLst>
          </p:cNvPr>
          <p:cNvCxnSpPr>
            <a:cxnSpLocks/>
          </p:cNvCxnSpPr>
          <p:nvPr/>
        </p:nvCxnSpPr>
        <p:spPr>
          <a:xfrm flipV="1">
            <a:off x="4477449" y="3555233"/>
            <a:ext cx="477411" cy="318354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C157AEA-DA35-B1C0-B169-D653DA89CA80}"/>
              </a:ext>
            </a:extLst>
          </p:cNvPr>
          <p:cNvSpPr txBox="1"/>
          <p:nvPr/>
        </p:nvSpPr>
        <p:spPr>
          <a:xfrm>
            <a:off x="2055510" y="4078021"/>
            <a:ext cx="9034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Add()</a:t>
            </a:r>
            <a:r>
              <a:rPr lang="ko-KR" altLang="en-US" sz="2400" dirty="0"/>
              <a:t> 함수의 출력 자료형이 </a:t>
            </a:r>
            <a:r>
              <a:rPr lang="en-US" altLang="ko-KR" sz="2400" dirty="0"/>
              <a:t>int </a:t>
            </a:r>
            <a:r>
              <a:rPr lang="ko-KR" altLang="en-US" sz="2400" dirty="0"/>
              <a:t>이기 때문에 </a:t>
            </a:r>
            <a:r>
              <a:rPr lang="en-US" altLang="ko-KR" sz="2400" dirty="0"/>
              <a:t>int </a:t>
            </a:r>
            <a:r>
              <a:rPr lang="ko-KR" altLang="en-US" sz="2400" dirty="0"/>
              <a:t>형 변수로 결과 값을 복사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117EC13A-C172-2B86-3BB7-1260530EAA31}"/>
              </a:ext>
            </a:extLst>
          </p:cNvPr>
          <p:cNvCxnSpPr>
            <a:cxnSpLocks/>
          </p:cNvCxnSpPr>
          <p:nvPr/>
        </p:nvCxnSpPr>
        <p:spPr>
          <a:xfrm>
            <a:off x="1360264" y="3999421"/>
            <a:ext cx="1254467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63FD0787-D66F-D26E-B94F-77046A68F275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1836357" y="3999421"/>
            <a:ext cx="219153" cy="309433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33399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B1DC9-810E-1DDB-9CD8-BCB77C923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함수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1CD1BD-0BB9-2A6F-118C-120CA9062B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아래 내용을 참고하여 적당한 이름의 함수를 구현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/>
              <a:t>int </a:t>
            </a:r>
            <a:r>
              <a:rPr lang="ko-KR" altLang="en-US" dirty="0"/>
              <a:t>형 숫자 두 개를 입력 받기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첫 번째 입력 값을 두 번째 입력 값으로 나눔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나눠진 값은 배열의 첫 번째 요소에 저장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나머지 값은 배열의 두 번째 요소에 저장</a:t>
            </a:r>
            <a:endParaRPr lang="en-US" altLang="ko-KR" dirty="0"/>
          </a:p>
          <a:p>
            <a:pPr lvl="2"/>
            <a:r>
              <a:rPr lang="ko-KR" altLang="en-US" dirty="0"/>
              <a:t>나머지 연산은 </a:t>
            </a:r>
            <a:r>
              <a:rPr lang="en-US" altLang="ko-KR" dirty="0"/>
              <a:t>%</a:t>
            </a:r>
            <a:r>
              <a:rPr lang="ko-KR" altLang="en-US" dirty="0"/>
              <a:t>를 이용 </a:t>
            </a:r>
            <a:r>
              <a:rPr lang="en-US" altLang="ko-KR" dirty="0"/>
              <a:t>(</a:t>
            </a:r>
            <a:r>
              <a:rPr lang="ko-KR" altLang="en-US" dirty="0"/>
              <a:t>필요시 검색</a:t>
            </a:r>
            <a:r>
              <a:rPr lang="en-US" altLang="ko-KR" dirty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위 배열을 반환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Form1()</a:t>
            </a:r>
            <a:r>
              <a:rPr lang="ko-KR" altLang="en-US" dirty="0"/>
              <a:t>에서 위 함수를 사용하고 </a:t>
            </a:r>
            <a:r>
              <a:rPr lang="en-US" altLang="ko-KR" dirty="0" err="1"/>
              <a:t>TextBox</a:t>
            </a:r>
            <a:r>
              <a:rPr lang="ko-KR" altLang="en-US" dirty="0"/>
              <a:t>에 결과 값을 출력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결과를 </a:t>
            </a:r>
            <a:r>
              <a:rPr lang="en-US" altLang="ko-KR" dirty="0"/>
              <a:t>push </a:t>
            </a:r>
            <a:r>
              <a:rPr lang="ko-KR" altLang="en-US" dirty="0"/>
              <a:t>하고 </a:t>
            </a:r>
            <a:r>
              <a:rPr lang="en-US" altLang="ko-KR" dirty="0"/>
              <a:t>Repo.</a:t>
            </a:r>
            <a:r>
              <a:rPr lang="ko-KR" altLang="en-US" dirty="0"/>
              <a:t> 링크를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40A120-7D47-6B07-A7B1-A131F478A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23A834-49B9-13C0-F83D-0C6501A8A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6227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4EC79-CDCF-220A-680D-F0805FD53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F85EB1-3B89-2E3B-D50A-3998CEF46F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751" y="2165521"/>
            <a:ext cx="7772498" cy="2526957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조건문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851673-2F0D-5806-43C5-2E1525ABE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23E721-2A68-4990-706A-90B72D6C9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8539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CAED75-1F8D-5D6D-A27F-21E49A50E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조건문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711633-F45A-C31A-44C0-DC77197B9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조건문은 임의의 조건을 기반으로 입력 값을 판별</a:t>
            </a:r>
            <a:endParaRPr lang="en-US" altLang="ko-KR" dirty="0"/>
          </a:p>
          <a:p>
            <a:r>
              <a:rPr lang="ko-KR" altLang="en-US" dirty="0"/>
              <a:t>판별 결과에 따라 코드를 동작 또는 건너뜀</a:t>
            </a:r>
            <a:endParaRPr lang="en-US" altLang="ko-KR" dirty="0"/>
          </a:p>
          <a:p>
            <a:r>
              <a:rPr lang="en-US" altLang="ko-KR" dirty="0"/>
              <a:t>if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조건에 따른 분기점이 적을 때 사용 </a:t>
            </a:r>
            <a:r>
              <a:rPr lang="en-US" altLang="ko-KR" dirty="0"/>
              <a:t>(y/n) </a:t>
            </a:r>
          </a:p>
          <a:p>
            <a:pPr lvl="1"/>
            <a:r>
              <a:rPr lang="ko-KR" altLang="en-US" dirty="0"/>
              <a:t>겹겹이 사용하는 것은 코드 복잡도를 높임 </a:t>
            </a:r>
            <a:r>
              <a:rPr lang="en-US" altLang="ko-KR" dirty="0"/>
              <a:t>(</a:t>
            </a:r>
            <a:r>
              <a:rPr lang="ko-KR" altLang="en-US" dirty="0"/>
              <a:t>부정적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switch 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조건에 따른 분기점이 많을 때 사용 </a:t>
            </a:r>
            <a:r>
              <a:rPr lang="en-US" altLang="ko-KR" dirty="0"/>
              <a:t>(1:n)</a:t>
            </a:r>
          </a:p>
          <a:p>
            <a:pPr lvl="1"/>
            <a:r>
              <a:rPr lang="ko-KR" altLang="en-US" dirty="0"/>
              <a:t>보통 </a:t>
            </a:r>
            <a:r>
              <a:rPr lang="en-US" altLang="ko-KR" dirty="0" err="1"/>
              <a:t>enum</a:t>
            </a:r>
            <a:r>
              <a:rPr lang="en-US" altLang="ko-KR" dirty="0"/>
              <a:t>(</a:t>
            </a:r>
            <a:r>
              <a:rPr lang="ko-KR" altLang="en-US" dirty="0"/>
              <a:t>열거형식</a:t>
            </a:r>
            <a:r>
              <a:rPr lang="en-US" altLang="ko-KR" dirty="0"/>
              <a:t>)</a:t>
            </a:r>
            <a:r>
              <a:rPr lang="ko-KR" altLang="en-US" dirty="0"/>
              <a:t>과 함께 사용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D25A744-7FA1-1EC6-0C65-C8DEB9CC0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B70965-D648-0081-A880-53B7CD297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38</a:t>
            </a:fld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E5C9694-C22E-176D-C542-DA3196E2FB0A}"/>
              </a:ext>
            </a:extLst>
          </p:cNvPr>
          <p:cNvCxnSpPr/>
          <p:nvPr/>
        </p:nvCxnSpPr>
        <p:spPr>
          <a:xfrm>
            <a:off x="9906000" y="2100943"/>
            <a:ext cx="0" cy="718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2383712-D352-9D80-CE9C-83D5DCA3649B}"/>
              </a:ext>
            </a:extLst>
          </p:cNvPr>
          <p:cNvSpPr txBox="1"/>
          <p:nvPr/>
        </p:nvSpPr>
        <p:spPr>
          <a:xfrm>
            <a:off x="9482646" y="1640959"/>
            <a:ext cx="846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 값</a:t>
            </a:r>
          </a:p>
        </p:txBody>
      </p:sp>
      <p:sp>
        <p:nvSpPr>
          <p:cNvPr id="9" name="순서도: 판단 8">
            <a:extLst>
              <a:ext uri="{FF2B5EF4-FFF2-40B4-BE49-F238E27FC236}">
                <a16:creationId xmlns:a16="http://schemas.microsoft.com/office/drawing/2014/main" id="{2A2FBA40-BE23-14A1-785C-3ED1E894A978}"/>
              </a:ext>
            </a:extLst>
          </p:cNvPr>
          <p:cNvSpPr/>
          <p:nvPr/>
        </p:nvSpPr>
        <p:spPr>
          <a:xfrm>
            <a:off x="9122229" y="2888796"/>
            <a:ext cx="1578426" cy="794657"/>
          </a:xfrm>
          <a:prstGeom prst="flowChartDecisi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조건</a:t>
            </a:r>
          </a:p>
        </p:txBody>
      </p:sp>
      <p:cxnSp>
        <p:nvCxnSpPr>
          <p:cNvPr id="11" name="연결선: 꺾임 10">
            <a:extLst>
              <a:ext uri="{FF2B5EF4-FFF2-40B4-BE49-F238E27FC236}">
                <a16:creationId xmlns:a16="http://schemas.microsoft.com/office/drawing/2014/main" id="{11291943-6267-9AF3-9343-153E9A795A07}"/>
              </a:ext>
            </a:extLst>
          </p:cNvPr>
          <p:cNvCxnSpPr>
            <a:cxnSpLocks/>
            <a:stCxn id="9" idx="1"/>
          </p:cNvCxnSpPr>
          <p:nvPr/>
        </p:nvCxnSpPr>
        <p:spPr>
          <a:xfrm rot="10800000" flipV="1">
            <a:off x="8784771" y="3286125"/>
            <a:ext cx="337458" cy="18410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B18A3F79-D25B-F5E9-6D75-7F44E161C081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0700655" y="3286125"/>
            <a:ext cx="337458" cy="18410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79B98E5-2148-954B-96B0-86A976EB95E4}"/>
              </a:ext>
            </a:extLst>
          </p:cNvPr>
          <p:cNvCxnSpPr>
            <a:stCxn id="9" idx="2"/>
          </p:cNvCxnSpPr>
          <p:nvPr/>
        </p:nvCxnSpPr>
        <p:spPr>
          <a:xfrm flipH="1">
            <a:off x="9905999" y="3683453"/>
            <a:ext cx="5443" cy="1443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E4B9CB6-AB38-33B9-E228-A659297C71B5}"/>
              </a:ext>
            </a:extLst>
          </p:cNvPr>
          <p:cNvSpPr txBox="1"/>
          <p:nvPr/>
        </p:nvSpPr>
        <p:spPr>
          <a:xfrm>
            <a:off x="7918478" y="291679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조건</a:t>
            </a:r>
            <a:r>
              <a:rPr lang="en-US" altLang="ko-KR" dirty="0"/>
              <a:t>1</a:t>
            </a:r>
            <a:r>
              <a:rPr lang="ko-KR" altLang="en-US" dirty="0"/>
              <a:t> 만족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4835F26-4FFB-2CC1-0BCF-91A011E02465}"/>
              </a:ext>
            </a:extLst>
          </p:cNvPr>
          <p:cNvSpPr txBox="1"/>
          <p:nvPr/>
        </p:nvSpPr>
        <p:spPr>
          <a:xfrm>
            <a:off x="10730071" y="2916792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조건 불만족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FB0841-0BE9-AD98-8165-6CFDBD0B0BD2}"/>
              </a:ext>
            </a:extLst>
          </p:cNvPr>
          <p:cNvSpPr txBox="1"/>
          <p:nvPr/>
        </p:nvSpPr>
        <p:spPr>
          <a:xfrm>
            <a:off x="9951624" y="3970127"/>
            <a:ext cx="7088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조건</a:t>
            </a:r>
            <a:r>
              <a:rPr lang="en-US" altLang="ko-KR" dirty="0"/>
              <a:t>2</a:t>
            </a:r>
          </a:p>
          <a:p>
            <a:r>
              <a:rPr lang="ko-KR" altLang="en-US" dirty="0"/>
              <a:t>만족</a:t>
            </a:r>
          </a:p>
        </p:txBody>
      </p:sp>
    </p:spTree>
    <p:extLst>
      <p:ext uri="{BB962C8B-B14F-4D97-AF65-F5344CB8AC3E}">
        <p14:creationId xmlns:p14="http://schemas.microsoft.com/office/powerpoint/2010/main" val="28327779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D2F29D-4298-5CED-E6E8-22760DF93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</a:t>
            </a:r>
            <a:r>
              <a:rPr lang="ko-KR" altLang="en-US" dirty="0"/>
              <a:t> 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39562F-7FE8-6840-6199-974E53E9B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7030A0"/>
                </a:solidFill>
              </a:rPr>
              <a:t>if</a:t>
            </a:r>
            <a:r>
              <a:rPr lang="en-US" altLang="ko-KR" dirty="0"/>
              <a:t> ( </a:t>
            </a:r>
            <a:r>
              <a:rPr lang="ko-KR" altLang="en-US" dirty="0"/>
              <a:t>조건 </a:t>
            </a:r>
            <a:r>
              <a:rPr lang="en-US" altLang="ko-KR" dirty="0"/>
              <a:t>) { }</a:t>
            </a:r>
          </a:p>
          <a:p>
            <a:pPr lvl="1"/>
            <a:r>
              <a:rPr lang="ko-KR" altLang="en-US" dirty="0"/>
              <a:t>조건 비교 결과 </a:t>
            </a:r>
            <a:r>
              <a:rPr lang="en-US" altLang="ko-KR" dirty="0"/>
              <a:t>true</a:t>
            </a:r>
            <a:r>
              <a:rPr lang="ko-KR" altLang="en-US" dirty="0"/>
              <a:t>면 중괄호 내부의 소스코드를 실행</a:t>
            </a:r>
            <a:endParaRPr lang="en-US" altLang="ko-KR" dirty="0"/>
          </a:p>
          <a:p>
            <a:pPr lvl="1"/>
            <a:r>
              <a:rPr lang="ko-KR" altLang="en-US" dirty="0"/>
              <a:t>조건 비교 결과 </a:t>
            </a:r>
            <a:r>
              <a:rPr lang="en-US" altLang="ko-KR" dirty="0"/>
              <a:t>false</a:t>
            </a:r>
            <a:r>
              <a:rPr lang="ko-KR" altLang="en-US" dirty="0"/>
              <a:t>면 중괄호를 건너뜀</a:t>
            </a:r>
            <a:endParaRPr lang="en-US" altLang="ko-KR" dirty="0"/>
          </a:p>
          <a:p>
            <a:r>
              <a:rPr lang="en-US" altLang="ko-KR" dirty="0">
                <a:solidFill>
                  <a:srgbClr val="7030A0"/>
                </a:solidFill>
              </a:rPr>
              <a:t>else if </a:t>
            </a:r>
            <a:r>
              <a:rPr lang="en-US" altLang="ko-KR" dirty="0"/>
              <a:t>( </a:t>
            </a:r>
            <a:r>
              <a:rPr lang="ko-KR" altLang="en-US" dirty="0"/>
              <a:t>조건 </a:t>
            </a:r>
            <a:r>
              <a:rPr lang="en-US" altLang="ko-KR" dirty="0"/>
              <a:t>) { }</a:t>
            </a:r>
          </a:p>
          <a:p>
            <a:pPr lvl="1"/>
            <a:r>
              <a:rPr lang="en-US" altLang="ko-KR" dirty="0"/>
              <a:t>if</a:t>
            </a:r>
            <a:r>
              <a:rPr lang="ko-KR" altLang="en-US" dirty="0"/>
              <a:t> 문 또는 </a:t>
            </a:r>
            <a:r>
              <a:rPr lang="en-US" altLang="ko-KR" dirty="0"/>
              <a:t>if else </a:t>
            </a:r>
            <a:r>
              <a:rPr lang="ko-KR" altLang="en-US" dirty="0"/>
              <a:t>문을 사용한 뒤에 바로 이어서 사용 가능</a:t>
            </a:r>
            <a:endParaRPr lang="en-US" altLang="ko-KR" dirty="0"/>
          </a:p>
          <a:p>
            <a:pPr lvl="1"/>
            <a:r>
              <a:rPr lang="ko-KR" altLang="en-US" dirty="0"/>
              <a:t>앞선 </a:t>
            </a:r>
            <a:r>
              <a:rPr lang="en-US" altLang="ko-KR" dirty="0"/>
              <a:t>if </a:t>
            </a:r>
            <a:r>
              <a:rPr lang="ko-KR" altLang="en-US" dirty="0"/>
              <a:t>문 또는 </a:t>
            </a:r>
            <a:r>
              <a:rPr lang="en-US" altLang="ko-KR" dirty="0"/>
              <a:t>if else </a:t>
            </a:r>
            <a:r>
              <a:rPr lang="ko-KR" altLang="en-US" dirty="0"/>
              <a:t>문의 조건이 </a:t>
            </a:r>
            <a:r>
              <a:rPr lang="en-US" altLang="ko-KR" dirty="0"/>
              <a:t>false</a:t>
            </a:r>
            <a:r>
              <a:rPr lang="ko-KR" altLang="en-US" dirty="0"/>
              <a:t>일 경우에만 작동</a:t>
            </a:r>
            <a:endParaRPr lang="en-US" altLang="ko-KR" dirty="0"/>
          </a:p>
          <a:p>
            <a:r>
              <a:rPr lang="en-US" altLang="ko-KR" dirty="0">
                <a:solidFill>
                  <a:srgbClr val="7030A0"/>
                </a:solidFill>
              </a:rPr>
              <a:t>else</a:t>
            </a:r>
            <a:r>
              <a:rPr lang="en-US" altLang="ko-KR" dirty="0"/>
              <a:t> { }</a:t>
            </a:r>
          </a:p>
          <a:p>
            <a:pPr lvl="1"/>
            <a:r>
              <a:rPr lang="en-US" altLang="ko-KR" dirty="0"/>
              <a:t>if </a:t>
            </a:r>
            <a:r>
              <a:rPr lang="ko-KR" altLang="en-US" dirty="0"/>
              <a:t>문 또는 </a:t>
            </a:r>
            <a:r>
              <a:rPr lang="en-US" altLang="ko-KR" dirty="0"/>
              <a:t>if else </a:t>
            </a:r>
            <a:r>
              <a:rPr lang="ko-KR" altLang="en-US" dirty="0"/>
              <a:t>문을 사용 후 맨 마지막에 사용 가능</a:t>
            </a:r>
            <a:endParaRPr lang="en-US" altLang="ko-KR" dirty="0"/>
          </a:p>
          <a:p>
            <a:pPr lvl="1"/>
            <a:r>
              <a:rPr lang="ko-KR" altLang="en-US" dirty="0"/>
              <a:t>위에서 사용한 </a:t>
            </a:r>
            <a:r>
              <a:rPr lang="en-US" altLang="ko-KR" dirty="0"/>
              <a:t>if </a:t>
            </a:r>
            <a:r>
              <a:rPr lang="ko-KR" altLang="en-US" dirty="0"/>
              <a:t>및 </a:t>
            </a:r>
            <a:r>
              <a:rPr lang="en-US" altLang="ko-KR" dirty="0"/>
              <a:t>if else </a:t>
            </a:r>
            <a:r>
              <a:rPr lang="ko-KR" altLang="en-US" dirty="0"/>
              <a:t>문의 조건 비교가 모두 </a:t>
            </a:r>
            <a:r>
              <a:rPr lang="en-US" altLang="ko-KR" dirty="0"/>
              <a:t>false </a:t>
            </a:r>
            <a:r>
              <a:rPr lang="ko-KR" altLang="en-US" dirty="0"/>
              <a:t>일 경우 실행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6DB890-F238-9448-FBDB-BAF63B8C9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224B0D8-7EFD-E27E-07EA-28294AD4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400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2A7D86-AD29-AAE4-F832-10989B31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C# </a:t>
            </a:r>
            <a:r>
              <a:rPr lang="ko-KR" altLang="en-US"/>
              <a:t>및 </a:t>
            </a:r>
            <a:r>
              <a:rPr lang="en-US" altLang="ko-KR"/>
              <a:t>.Net</a:t>
            </a:r>
            <a:r>
              <a:rPr lang="ko-KR" altLang="en-US"/>
              <a:t> 버전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DD9D20-C0CB-3161-2CAE-32A33E3C0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45AC2A6-41D3-7AED-7E12-3D7BBC6A0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CC026A-4AEE-1D09-B8BE-7B99D0A7ABD2}"/>
              </a:ext>
            </a:extLst>
          </p:cNvPr>
          <p:cNvSpPr txBox="1"/>
          <p:nvPr/>
        </p:nvSpPr>
        <p:spPr>
          <a:xfrm>
            <a:off x="7477675" y="2327564"/>
            <a:ext cx="390844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C#</a:t>
            </a:r>
            <a:r>
              <a:rPr lang="ko-KR" altLang="en-US"/>
              <a:t> 버전은 닷넷 버전에 따라 달라짐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.Net Core -&gt; </a:t>
            </a:r>
            <a:r>
              <a:rPr lang="ko-KR" altLang="en-US"/>
              <a:t>오픈소스</a:t>
            </a:r>
            <a:r>
              <a:rPr lang="en-US" altLang="ko-KR"/>
              <a:t>, </a:t>
            </a:r>
            <a:r>
              <a:rPr lang="ko-KR" altLang="en-US"/>
              <a:t>멀티 플랫폼</a:t>
            </a:r>
            <a:endParaRPr lang="en-US" altLang="ko-KR"/>
          </a:p>
          <a:p>
            <a:r>
              <a:rPr lang="en-US" altLang="ko-KR"/>
              <a:t>.Net Framework -&gt; </a:t>
            </a:r>
            <a:r>
              <a:rPr lang="ko-KR" altLang="en-US"/>
              <a:t>윈도우용</a:t>
            </a:r>
            <a:endParaRPr lang="en-US" altLang="ko-KR"/>
          </a:p>
          <a:p>
            <a:endParaRPr lang="en-US" altLang="ko-KR"/>
          </a:p>
          <a:p>
            <a:r>
              <a:rPr lang="en-US" altLang="ko-KR"/>
              <a:t>.Net 5.x </a:t>
            </a:r>
            <a:r>
              <a:rPr lang="ko-KR" altLang="en-US"/>
              <a:t>부터 </a:t>
            </a:r>
            <a:r>
              <a:rPr lang="en-US" altLang="ko-KR"/>
              <a:t>Core</a:t>
            </a:r>
            <a:r>
              <a:rPr lang="ko-KR" altLang="en-US"/>
              <a:t>와 </a:t>
            </a:r>
            <a:r>
              <a:rPr lang="en-US" altLang="ko-KR"/>
              <a:t>Framework </a:t>
            </a:r>
            <a:r>
              <a:rPr lang="ko-KR" altLang="en-US"/>
              <a:t>통합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5FB36BE-C955-926D-D4F0-68BFC4806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27" y="1325563"/>
            <a:ext cx="6858957" cy="4696480"/>
          </a:xfrm>
          <a:prstGeom prst="rect">
            <a:avLst/>
          </a:prstGeom>
        </p:spPr>
      </p:pic>
      <p:sp>
        <p:nvSpPr>
          <p:cNvPr id="13" name="TextBox 12">
            <a:hlinkClick r:id="rId4"/>
            <a:extLst>
              <a:ext uri="{FF2B5EF4-FFF2-40B4-BE49-F238E27FC236}">
                <a16:creationId xmlns:a16="http://schemas.microsoft.com/office/drawing/2014/main" id="{7E7DF406-6BC7-9F8A-0B2A-D43E7F0592AC}"/>
              </a:ext>
            </a:extLst>
          </p:cNvPr>
          <p:cNvSpPr txBox="1"/>
          <p:nvPr/>
        </p:nvSpPr>
        <p:spPr>
          <a:xfrm>
            <a:off x="7477675" y="5017186"/>
            <a:ext cx="438407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>
                <a:hlinkClick r:id="rId4"/>
              </a:rPr>
              <a:t>https://learn.microsoft.com/ko-kr/dotnet/csharp/language-reference/configure-language-version</a:t>
            </a:r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D5CDDBB-E428-AC8D-4F71-3A7B2DFFBA5E}"/>
              </a:ext>
            </a:extLst>
          </p:cNvPr>
          <p:cNvSpPr/>
          <p:nvPr/>
        </p:nvSpPr>
        <p:spPr>
          <a:xfrm>
            <a:off x="498763" y="5592198"/>
            <a:ext cx="4345289" cy="34831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66677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77433D-429A-EDCD-3D71-9F12AA8C6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if </a:t>
            </a:r>
            <a:r>
              <a:rPr lang="ko-KR" altLang="en-US" dirty="0"/>
              <a:t>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EE280A-26AA-1C40-250C-C13A31486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DBD418-E331-609E-408C-52C8756D0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31E41911-A46B-01A0-B3BE-9608BAA6D1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1214" y="1690688"/>
            <a:ext cx="6801799" cy="4334480"/>
          </a:xfrm>
          <a:prstGeom prst="rect">
            <a:avLst/>
          </a:prstGeom>
        </p:spPr>
      </p:pic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FC8C4E0-715C-AD72-62B0-16CEE84E1E40}"/>
              </a:ext>
            </a:extLst>
          </p:cNvPr>
          <p:cNvCxnSpPr>
            <a:cxnSpLocks/>
          </p:cNvCxnSpPr>
          <p:nvPr/>
        </p:nvCxnSpPr>
        <p:spPr>
          <a:xfrm flipH="1">
            <a:off x="3080657" y="1666627"/>
            <a:ext cx="1230085" cy="5976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69CAF92-0846-EBA6-81D4-D826F389C4E6}"/>
              </a:ext>
            </a:extLst>
          </p:cNvPr>
          <p:cNvSpPr txBox="1"/>
          <p:nvPr/>
        </p:nvSpPr>
        <p:spPr>
          <a:xfrm>
            <a:off x="4310742" y="1490633"/>
            <a:ext cx="135806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비교 연산자</a:t>
            </a:r>
          </a:p>
        </p:txBody>
      </p:sp>
    </p:spTree>
    <p:extLst>
      <p:ext uri="{BB962C8B-B14F-4D97-AF65-F5344CB8AC3E}">
        <p14:creationId xmlns:p14="http://schemas.microsoft.com/office/powerpoint/2010/main" val="3625000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58A3BC-13D2-0F36-2236-D8EC40BD2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비교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7E4B10-707D-11AF-B6C2-26C21EEBC7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연산 결과가 </a:t>
            </a:r>
            <a:r>
              <a:rPr lang="en-US" altLang="ko-KR" dirty="0"/>
              <a:t>true </a:t>
            </a:r>
            <a:r>
              <a:rPr lang="ko-KR" altLang="en-US" dirty="0"/>
              <a:t>또는 </a:t>
            </a:r>
            <a:r>
              <a:rPr lang="en-US" altLang="ko-KR" dirty="0"/>
              <a:t>false</a:t>
            </a:r>
            <a:r>
              <a:rPr lang="ko-KR" altLang="en-US" dirty="0"/>
              <a:t>로 결정됨</a:t>
            </a:r>
            <a:endParaRPr lang="en-US" altLang="ko-KR" dirty="0"/>
          </a:p>
          <a:p>
            <a:r>
              <a:rPr lang="en-US" altLang="ko-KR" dirty="0"/>
              <a:t> </a:t>
            </a:r>
            <a:endParaRPr lang="en-US" altLang="ko-KR" sz="2400" dirty="0"/>
          </a:p>
          <a:p>
            <a:pPr lvl="1"/>
            <a:r>
              <a:rPr lang="en-US" altLang="ko-KR" sz="2000" dirty="0"/>
              <a:t>bool </a:t>
            </a:r>
            <a:r>
              <a:rPr lang="ko-KR" altLang="en-US" sz="2000" dirty="0"/>
              <a:t>타입 변수는 </a:t>
            </a:r>
            <a:r>
              <a:rPr lang="en-US" altLang="ko-KR" sz="2000" dirty="0"/>
              <a:t>true </a:t>
            </a:r>
            <a:r>
              <a:rPr lang="ko-KR" altLang="en-US" sz="2000" dirty="0"/>
              <a:t>또는 </a:t>
            </a:r>
            <a:r>
              <a:rPr lang="en-US" altLang="ko-KR" sz="2000" dirty="0"/>
              <a:t>false </a:t>
            </a:r>
            <a:r>
              <a:rPr lang="ko-KR" altLang="en-US" sz="2000" dirty="0"/>
              <a:t>만 저장 가능</a:t>
            </a:r>
            <a:r>
              <a:rPr lang="en-US" altLang="ko-KR" sz="2000" dirty="0"/>
              <a:t> </a:t>
            </a:r>
            <a:r>
              <a:rPr lang="en-US" altLang="ko-KR" dirty="0"/>
              <a:t>	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F5B26A-409A-6749-5A67-79039459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E3C4FDE-F35F-6881-3789-E20C65127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41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C47F869-F8C2-E3FF-462F-97720AD06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227" y="2329520"/>
            <a:ext cx="8026919" cy="424565"/>
          </a:xfrm>
          <a:prstGeom prst="rect">
            <a:avLst/>
          </a:prstGeom>
        </p:spPr>
      </p:pic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E5F30D13-DD4D-FC5B-02D6-06AF5E333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094134"/>
              </p:ext>
            </p:extLst>
          </p:nvPr>
        </p:nvGraphicFramePr>
        <p:xfrm>
          <a:off x="2032000" y="3429000"/>
          <a:ext cx="8127999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9886">
                  <a:extLst>
                    <a:ext uri="{9D8B030D-6E8A-4147-A177-3AD203B41FA5}">
                      <a16:colId xmlns:a16="http://schemas.microsoft.com/office/drawing/2014/main" val="2311062104"/>
                    </a:ext>
                  </a:extLst>
                </a:gridCol>
                <a:gridCol w="2405743">
                  <a:extLst>
                    <a:ext uri="{9D8B030D-6E8A-4147-A177-3AD203B41FA5}">
                      <a16:colId xmlns:a16="http://schemas.microsoft.com/office/drawing/2014/main" val="2086707901"/>
                    </a:ext>
                  </a:extLst>
                </a:gridCol>
                <a:gridCol w="3552370">
                  <a:extLst>
                    <a:ext uri="{9D8B030D-6E8A-4147-A177-3AD203B41FA5}">
                      <a16:colId xmlns:a16="http://schemas.microsoft.com/office/drawing/2014/main" val="883051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연산자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사용법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의미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952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==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==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 </a:t>
                      </a:r>
                      <a:r>
                        <a:rPr lang="ko-KR" altLang="en-US" dirty="0"/>
                        <a:t>와 </a:t>
                      </a:r>
                      <a:r>
                        <a:rPr lang="en-US" altLang="ko-KR" dirty="0"/>
                        <a:t>B</a:t>
                      </a:r>
                      <a:r>
                        <a:rPr lang="ko-KR" altLang="en-US" dirty="0"/>
                        <a:t>가 같으면 </a:t>
                      </a:r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320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&lt;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 &lt; 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 </a:t>
                      </a:r>
                      <a:r>
                        <a:rPr lang="ko-KR" altLang="en-US" dirty="0"/>
                        <a:t>보다 </a:t>
                      </a:r>
                      <a:r>
                        <a:rPr lang="en-US" altLang="ko-KR" dirty="0"/>
                        <a:t>B</a:t>
                      </a:r>
                      <a:r>
                        <a:rPr lang="ko-KR" altLang="en-US" dirty="0"/>
                        <a:t>가 크면 </a:t>
                      </a:r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82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&gt;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 &gt; 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r>
                        <a:rPr lang="ko-KR" altLang="en-US" dirty="0"/>
                        <a:t> 보다 </a:t>
                      </a:r>
                      <a:r>
                        <a:rPr lang="en-US" altLang="ko-KR" dirty="0"/>
                        <a:t>B</a:t>
                      </a:r>
                      <a:r>
                        <a:rPr lang="ko-KR" altLang="en-US" dirty="0"/>
                        <a:t>가 작으면 </a:t>
                      </a:r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3367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&lt;=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 &lt;= 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</a:t>
                      </a:r>
                      <a:r>
                        <a:rPr lang="ko-KR" altLang="en-US" dirty="0"/>
                        <a:t> 보다 </a:t>
                      </a:r>
                      <a:r>
                        <a:rPr lang="en-US" altLang="ko-KR" dirty="0"/>
                        <a:t>B</a:t>
                      </a:r>
                      <a:r>
                        <a:rPr lang="ko-KR" altLang="en-US" dirty="0"/>
                        <a:t>가 크거나 같으면 </a:t>
                      </a:r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05469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&gt;=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 &gt;= 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A</a:t>
                      </a:r>
                      <a:r>
                        <a:rPr lang="ko-KR" altLang="en-US" dirty="0"/>
                        <a:t> 보다 </a:t>
                      </a:r>
                      <a:r>
                        <a:rPr lang="en-US" altLang="ko-KR" dirty="0"/>
                        <a:t>B</a:t>
                      </a:r>
                      <a:r>
                        <a:rPr lang="ko-KR" altLang="en-US" dirty="0"/>
                        <a:t>가 작거나 같으면 </a:t>
                      </a:r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965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!=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 != B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 </a:t>
                      </a:r>
                      <a:r>
                        <a:rPr lang="ko-KR" altLang="en-US" dirty="0"/>
                        <a:t>와 </a:t>
                      </a:r>
                      <a:r>
                        <a:rPr lang="en-US" altLang="ko-KR" dirty="0"/>
                        <a:t>B</a:t>
                      </a:r>
                      <a:r>
                        <a:rPr lang="ko-KR" altLang="en-US" dirty="0"/>
                        <a:t>가 서로 다르면 </a:t>
                      </a:r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152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71027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CABF8C-7FF5-674F-C5F0-6312E07195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12E6CE-5F21-BC98-3881-72496FBCA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논리 연산자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026D33-7FC2-FE69-CEBB-E12BB721E4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조건과 조건을 비교하는 연산을 수행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760100-E92B-2DAC-32FA-6F3493FF9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2FFFFBD-253D-F620-F0A1-03EF5BDD3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42</a:t>
            </a:fld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8591EC0-1EB1-FF59-4164-20D1DDDF46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057411"/>
              </p:ext>
            </p:extLst>
          </p:nvPr>
        </p:nvGraphicFramePr>
        <p:xfrm>
          <a:off x="1172028" y="3259614"/>
          <a:ext cx="9463314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5699">
                  <a:extLst>
                    <a:ext uri="{9D8B030D-6E8A-4147-A177-3AD203B41FA5}">
                      <a16:colId xmlns:a16="http://schemas.microsoft.com/office/drawing/2014/main" val="2311062104"/>
                    </a:ext>
                  </a:extLst>
                </a:gridCol>
                <a:gridCol w="1343453">
                  <a:extLst>
                    <a:ext uri="{9D8B030D-6E8A-4147-A177-3AD203B41FA5}">
                      <a16:colId xmlns:a16="http://schemas.microsoft.com/office/drawing/2014/main" val="3953983167"/>
                    </a:ext>
                  </a:extLst>
                </a:gridCol>
                <a:gridCol w="2572838">
                  <a:extLst>
                    <a:ext uri="{9D8B030D-6E8A-4147-A177-3AD203B41FA5}">
                      <a16:colId xmlns:a16="http://schemas.microsoft.com/office/drawing/2014/main" val="2086707901"/>
                    </a:ext>
                  </a:extLst>
                </a:gridCol>
                <a:gridCol w="4161324">
                  <a:extLst>
                    <a:ext uri="{9D8B030D-6E8A-4147-A177-3AD203B41FA5}">
                      <a16:colId xmlns:a16="http://schemas.microsoft.com/office/drawing/2014/main" val="8830510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연산자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기능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사용법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의미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14952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&amp;&amp;, &amp;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AND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조건</a:t>
                      </a:r>
                      <a:r>
                        <a:rPr lang="en-US" altLang="ko-KR" dirty="0"/>
                        <a:t>A)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&amp;&amp;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조건</a:t>
                      </a:r>
                      <a:r>
                        <a:rPr lang="en-US" altLang="ko-KR" dirty="0"/>
                        <a:t>B)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조건</a:t>
                      </a:r>
                      <a:r>
                        <a:rPr lang="en-US" altLang="ko-KR" dirty="0"/>
                        <a:t>A, </a:t>
                      </a:r>
                      <a:r>
                        <a:rPr lang="ko-KR" altLang="en-US" dirty="0"/>
                        <a:t>조건</a:t>
                      </a:r>
                      <a:r>
                        <a:rPr lang="en-US" altLang="ko-KR" dirty="0"/>
                        <a:t>B</a:t>
                      </a:r>
                      <a:r>
                        <a:rPr lang="ko-KR" altLang="en-US" dirty="0"/>
                        <a:t>가 모두 </a:t>
                      </a:r>
                      <a:r>
                        <a:rPr lang="en-US" altLang="ko-KR" dirty="0"/>
                        <a:t>true</a:t>
                      </a:r>
                      <a:r>
                        <a:rPr lang="ko-KR" altLang="en-US" dirty="0"/>
                        <a:t>면 </a:t>
                      </a:r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13209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||, |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OR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조건</a:t>
                      </a:r>
                      <a:r>
                        <a:rPr lang="en-US" altLang="ko-KR" dirty="0"/>
                        <a:t>A) || (</a:t>
                      </a:r>
                      <a:r>
                        <a:rPr lang="ko-KR" altLang="en-US" dirty="0"/>
                        <a:t>조건</a:t>
                      </a:r>
                      <a:r>
                        <a:rPr lang="en-US" altLang="ko-KR" dirty="0"/>
                        <a:t>B)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조건</a:t>
                      </a:r>
                      <a:r>
                        <a:rPr lang="en-US" altLang="ko-KR" dirty="0"/>
                        <a:t>A,</a:t>
                      </a:r>
                      <a:r>
                        <a:rPr lang="ko-KR" altLang="en-US" dirty="0"/>
                        <a:t> 조건</a:t>
                      </a:r>
                      <a:r>
                        <a:rPr lang="en-US" altLang="ko-KR" dirty="0"/>
                        <a:t>B </a:t>
                      </a:r>
                      <a:r>
                        <a:rPr lang="ko-KR" altLang="en-US" dirty="0"/>
                        <a:t>중 하나라도 </a:t>
                      </a:r>
                      <a:r>
                        <a:rPr lang="en-US" altLang="ko-KR" dirty="0"/>
                        <a:t>true</a:t>
                      </a:r>
                      <a:r>
                        <a:rPr lang="ko-KR" altLang="en-US" dirty="0"/>
                        <a:t>면 </a:t>
                      </a:r>
                      <a:r>
                        <a:rPr lang="en-US" altLang="ko-KR" dirty="0"/>
                        <a:t>true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4829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!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NOT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!(</a:t>
                      </a:r>
                      <a:r>
                        <a:rPr lang="ko-KR" altLang="en-US" dirty="0"/>
                        <a:t>조건</a:t>
                      </a:r>
                      <a:r>
                        <a:rPr lang="en-US" altLang="ko-KR" dirty="0"/>
                        <a:t>A)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조건</a:t>
                      </a:r>
                      <a:r>
                        <a:rPr lang="en-US" altLang="ko-KR" dirty="0"/>
                        <a:t>A</a:t>
                      </a:r>
                      <a:r>
                        <a:rPr lang="ko-KR" altLang="en-US" dirty="0"/>
                        <a:t>가 </a:t>
                      </a:r>
                      <a:r>
                        <a:rPr lang="en-US" altLang="ko-KR" dirty="0"/>
                        <a:t>true</a:t>
                      </a:r>
                      <a:r>
                        <a:rPr lang="ko-KR" altLang="en-US" dirty="0"/>
                        <a:t>면 </a:t>
                      </a:r>
                      <a:r>
                        <a:rPr lang="en-US" altLang="ko-KR" dirty="0"/>
                        <a:t>false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5336704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6C4DDDC2-3A5C-7566-130C-66A6257099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157" y="2294575"/>
            <a:ext cx="6918541" cy="7953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9F3448-F3D5-955F-7587-9A95C2C69030}"/>
              </a:ext>
            </a:extLst>
          </p:cNvPr>
          <p:cNvSpPr txBox="1"/>
          <p:nvPr/>
        </p:nvSpPr>
        <p:spPr>
          <a:xfrm>
            <a:off x="1273629" y="5170714"/>
            <a:ext cx="87078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&amp;&amp;</a:t>
            </a:r>
            <a:r>
              <a:rPr lang="ko-KR" altLang="en-US" dirty="0"/>
              <a:t>는 조건</a:t>
            </a:r>
            <a:r>
              <a:rPr lang="en-US" altLang="ko-KR" dirty="0"/>
              <a:t>A</a:t>
            </a:r>
            <a:r>
              <a:rPr lang="ko-KR" altLang="en-US" dirty="0"/>
              <a:t>를 먼저 확인 후 결과를 결정</a:t>
            </a:r>
            <a:r>
              <a:rPr lang="en-US" altLang="ko-KR" dirty="0"/>
              <a:t>, &amp;</a:t>
            </a:r>
            <a:r>
              <a:rPr lang="ko-KR" altLang="en-US" dirty="0"/>
              <a:t>는 무조건 조건</a:t>
            </a:r>
            <a:r>
              <a:rPr lang="en-US" altLang="ko-KR" dirty="0"/>
              <a:t>A </a:t>
            </a:r>
            <a:r>
              <a:rPr lang="ko-KR" altLang="en-US" dirty="0"/>
              <a:t>및 조건</a:t>
            </a:r>
            <a:r>
              <a:rPr lang="en-US" altLang="ko-KR" dirty="0"/>
              <a:t>B</a:t>
            </a:r>
            <a:r>
              <a:rPr lang="ko-KR" altLang="en-US" dirty="0"/>
              <a:t>를 모두 확인 후 결정</a:t>
            </a:r>
            <a:endParaRPr lang="en-US" altLang="ko-KR" dirty="0"/>
          </a:p>
          <a:p>
            <a:r>
              <a:rPr lang="en-US" altLang="ko-KR" dirty="0"/>
              <a:t>  ex) (4 &lt; 2) &amp;&amp; (5 &gt; 1) </a:t>
            </a:r>
            <a:r>
              <a:rPr lang="ko-KR" altLang="en-US" dirty="0"/>
              <a:t>일 경우 </a:t>
            </a:r>
            <a:r>
              <a:rPr lang="en-US" altLang="ko-KR" dirty="0"/>
              <a:t>(4 &lt; 2)</a:t>
            </a:r>
            <a:r>
              <a:rPr lang="ko-KR" altLang="en-US" dirty="0"/>
              <a:t>에서 이미 </a:t>
            </a:r>
            <a:r>
              <a:rPr lang="en-US" altLang="ko-KR" dirty="0"/>
              <a:t>false</a:t>
            </a:r>
            <a:r>
              <a:rPr lang="ko-KR" altLang="en-US" dirty="0"/>
              <a:t>가 결정되므로 </a:t>
            </a:r>
            <a:r>
              <a:rPr lang="en-US" altLang="ko-KR" dirty="0"/>
              <a:t>(5 &gt; 1)</a:t>
            </a:r>
            <a:r>
              <a:rPr lang="ko-KR" altLang="en-US" dirty="0"/>
              <a:t>은 계산하지 않음 </a:t>
            </a:r>
          </a:p>
        </p:txBody>
      </p:sp>
    </p:spTree>
    <p:extLst>
      <p:ext uri="{BB962C8B-B14F-4D97-AF65-F5344CB8AC3E}">
        <p14:creationId xmlns:p14="http://schemas.microsoft.com/office/powerpoint/2010/main" val="222371791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B86CA1-77E4-8947-85B6-BA34C1741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if </a:t>
            </a:r>
            <a:r>
              <a:rPr lang="ko-KR" altLang="en-US" dirty="0">
                <a:solidFill>
                  <a:srgbClr val="00B050"/>
                </a:solidFill>
              </a:rPr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7BC263-D8CB-7AE9-4B05-B72013A51D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동전 던지기</a:t>
            </a:r>
            <a:r>
              <a:rPr lang="en-US" altLang="ko-KR" dirty="0"/>
              <a:t>(</a:t>
            </a:r>
            <a:r>
              <a:rPr lang="ko-KR" altLang="en-US" dirty="0"/>
              <a:t>앞 면 또는 </a:t>
            </a:r>
            <a:r>
              <a:rPr lang="ko-KR" altLang="en-US" dirty="0" err="1"/>
              <a:t>뒷</a:t>
            </a:r>
            <a:r>
              <a:rPr lang="ko-KR" altLang="en-US" dirty="0"/>
              <a:t> 면</a:t>
            </a:r>
            <a:r>
              <a:rPr lang="en-US" altLang="ko-KR" dirty="0"/>
              <a:t>)</a:t>
            </a:r>
            <a:r>
              <a:rPr lang="ko-KR" altLang="en-US" dirty="0"/>
              <a:t> 함수를 작성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함수 이름을 적당하게 짓기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출력 자료형은 </a:t>
            </a:r>
            <a:r>
              <a:rPr lang="en-US" altLang="ko-KR" dirty="0"/>
              <a:t>bool </a:t>
            </a:r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입력은 </a:t>
            </a:r>
            <a:r>
              <a:rPr lang="en-US" altLang="ko-KR" dirty="0"/>
              <a:t>bool </a:t>
            </a:r>
            <a:r>
              <a:rPr lang="ko-KR" altLang="en-US" dirty="0"/>
              <a:t>형 </a:t>
            </a:r>
            <a:r>
              <a:rPr lang="en-US" altLang="ko-KR" dirty="0"/>
              <a:t>1</a:t>
            </a:r>
            <a:r>
              <a:rPr lang="ko-KR" altLang="en-US" dirty="0"/>
              <a:t>개 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dirty="0"/>
              <a:t>“</a:t>
            </a:r>
            <a:r>
              <a:rPr lang="ko-KR" altLang="en-US" dirty="0"/>
              <a:t>난수 생성</a:t>
            </a:r>
            <a:r>
              <a:rPr lang="en-US" altLang="ko-KR" dirty="0"/>
              <a:t>”</a:t>
            </a:r>
            <a:r>
              <a:rPr lang="ko-KR" altLang="en-US" dirty="0"/>
              <a:t>을 검색하여 난수 생성 방법을 학습하고 </a:t>
            </a:r>
            <a:r>
              <a:rPr lang="en-US" altLang="ko-KR" dirty="0"/>
              <a:t>int</a:t>
            </a:r>
            <a:r>
              <a:rPr lang="ko-KR" altLang="en-US" dirty="0"/>
              <a:t>형 난수를 생성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생성된 난수와 </a:t>
            </a:r>
            <a:r>
              <a:rPr lang="en-US" altLang="ko-KR" dirty="0"/>
              <a:t>% </a:t>
            </a:r>
            <a:r>
              <a:rPr lang="ko-KR" altLang="en-US" dirty="0"/>
              <a:t>연산을 이용</a:t>
            </a:r>
            <a:r>
              <a:rPr lang="en-US" altLang="ko-KR" dirty="0"/>
              <a:t>,</a:t>
            </a:r>
            <a:r>
              <a:rPr lang="ko-KR" altLang="en-US" dirty="0"/>
              <a:t> 연산 결과로 </a:t>
            </a:r>
            <a:r>
              <a:rPr lang="en-US" altLang="ko-KR" dirty="0"/>
              <a:t>0 </a:t>
            </a:r>
            <a:r>
              <a:rPr lang="ko-KR" altLang="en-US" dirty="0"/>
              <a:t>또는 </a:t>
            </a:r>
            <a:r>
              <a:rPr lang="en-US" altLang="ko-KR" dirty="0"/>
              <a:t>1</a:t>
            </a:r>
            <a:r>
              <a:rPr lang="ko-KR" altLang="en-US" dirty="0"/>
              <a:t>만 값이 나오도록 작성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r>
              <a:rPr lang="ko-KR" altLang="en-US" dirty="0"/>
              <a:t>입력 값과 연산 결과를 비교하여 둘이 같으면 </a:t>
            </a:r>
            <a:r>
              <a:rPr lang="en-US" altLang="ko-KR" dirty="0"/>
              <a:t>true</a:t>
            </a:r>
            <a:r>
              <a:rPr lang="ko-KR" altLang="en-US" dirty="0"/>
              <a:t>를 반환</a:t>
            </a:r>
            <a:r>
              <a:rPr lang="en-US" altLang="ko-KR" dirty="0"/>
              <a:t>, </a:t>
            </a:r>
            <a:r>
              <a:rPr lang="ko-KR" altLang="en-US" dirty="0"/>
              <a:t>다르면 </a:t>
            </a:r>
            <a:r>
              <a:rPr lang="en-US" altLang="ko-KR" dirty="0"/>
              <a:t>false</a:t>
            </a:r>
            <a:r>
              <a:rPr lang="ko-KR" altLang="en-US" dirty="0"/>
              <a:t>를 반환</a:t>
            </a:r>
            <a:endParaRPr lang="en-US" altLang="ko-KR" dirty="0"/>
          </a:p>
          <a:p>
            <a:pPr lvl="2"/>
            <a:r>
              <a:rPr lang="en-US" altLang="ko-KR" dirty="0"/>
              <a:t>1 =</a:t>
            </a:r>
            <a:r>
              <a:rPr lang="ko-KR" altLang="en-US" dirty="0"/>
              <a:t> </a:t>
            </a:r>
            <a:r>
              <a:rPr lang="en-US" altLang="ko-KR" dirty="0"/>
              <a:t>true, 0 = false </a:t>
            </a:r>
            <a:r>
              <a:rPr lang="ko-KR" altLang="en-US" dirty="0"/>
              <a:t>라고 가정</a:t>
            </a:r>
            <a:endParaRPr lang="en-US" altLang="ko-KR" dirty="0"/>
          </a:p>
          <a:p>
            <a:r>
              <a:rPr lang="ko-KR" altLang="en-US" dirty="0"/>
              <a:t>함수에 </a:t>
            </a:r>
            <a:r>
              <a:rPr lang="en-US" altLang="ko-KR" dirty="0"/>
              <a:t>true </a:t>
            </a:r>
            <a:r>
              <a:rPr lang="ko-KR" altLang="en-US" dirty="0"/>
              <a:t>또는 </a:t>
            </a:r>
            <a:r>
              <a:rPr lang="en-US" altLang="ko-KR" dirty="0"/>
              <a:t>false</a:t>
            </a:r>
            <a:r>
              <a:rPr lang="ko-KR" altLang="en-US" dirty="0"/>
              <a:t>를 입력하고 반환된 결과에 따라 </a:t>
            </a:r>
            <a:r>
              <a:rPr lang="en-US" altLang="ko-KR" dirty="0"/>
              <a:t>“</a:t>
            </a:r>
            <a:r>
              <a:rPr lang="ko-KR" altLang="en-US" dirty="0"/>
              <a:t>승리</a:t>
            </a:r>
            <a:r>
              <a:rPr lang="en-US" altLang="ko-KR" dirty="0"/>
              <a:t>” </a:t>
            </a:r>
            <a:r>
              <a:rPr lang="ko-KR" altLang="en-US" dirty="0"/>
              <a:t>또는 </a:t>
            </a:r>
            <a:r>
              <a:rPr lang="en-US" altLang="ko-KR" dirty="0"/>
              <a:t>“</a:t>
            </a:r>
            <a:r>
              <a:rPr lang="ko-KR" altLang="en-US" dirty="0"/>
              <a:t>패배</a:t>
            </a:r>
            <a:r>
              <a:rPr lang="en-US" altLang="ko-KR" dirty="0"/>
              <a:t>”</a:t>
            </a:r>
            <a:r>
              <a:rPr lang="ko-KR" altLang="en-US" dirty="0"/>
              <a:t>로 </a:t>
            </a:r>
            <a:r>
              <a:rPr lang="en-US" altLang="ko-KR" dirty="0" err="1"/>
              <a:t>TextBox</a:t>
            </a:r>
            <a:r>
              <a:rPr lang="ko-KR" altLang="en-US" dirty="0"/>
              <a:t>에 표시 </a:t>
            </a:r>
            <a:endParaRPr lang="en-US" altLang="ko-KR" dirty="0"/>
          </a:p>
          <a:p>
            <a:r>
              <a:rPr lang="en-US" altLang="ko-KR" dirty="0"/>
              <a:t>Push </a:t>
            </a:r>
            <a:r>
              <a:rPr lang="ko-KR" altLang="en-US" dirty="0"/>
              <a:t>후 </a:t>
            </a:r>
            <a:r>
              <a:rPr lang="en-US" altLang="ko-KR" dirty="0"/>
              <a:t>Repo. </a:t>
            </a:r>
            <a:r>
              <a:rPr lang="ko-KR" altLang="en-US" dirty="0"/>
              <a:t>링크를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F68893-6F22-E0B2-B44C-680CA408A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917572-88B9-9A0A-2CD6-E2FDE7A50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05272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A0304-5865-C300-4FA1-782EABD31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입력 받기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B5F494-3F3B-F3D8-270C-A9CEE2C94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 err="1"/>
              <a:t>WinForm</a:t>
            </a:r>
            <a:r>
              <a:rPr lang="ko-KR" altLang="en-US" dirty="0"/>
              <a:t>에서 제공하는 기본 컨트롤을 이용하여 사용자 입력을 받기</a:t>
            </a:r>
            <a:endParaRPr lang="en-US" altLang="ko-KR" dirty="0"/>
          </a:p>
          <a:p>
            <a:r>
              <a:rPr lang="en-US" altLang="ko-KR" dirty="0" err="1"/>
              <a:t>textBox_input</a:t>
            </a:r>
            <a:endParaRPr lang="en-US" altLang="ko-KR" dirty="0"/>
          </a:p>
          <a:p>
            <a:pPr lvl="1"/>
            <a:r>
              <a:rPr lang="en-US" altLang="ko-KR" dirty="0" err="1"/>
              <a:t>TabIndex</a:t>
            </a:r>
            <a:r>
              <a:rPr lang="en-US" altLang="ko-KR" dirty="0"/>
              <a:t>: 0</a:t>
            </a:r>
          </a:p>
          <a:p>
            <a:r>
              <a:rPr lang="en-US" altLang="ko-KR" dirty="0" err="1"/>
              <a:t>button_input</a:t>
            </a:r>
            <a:endParaRPr lang="en-US" altLang="ko-KR" dirty="0"/>
          </a:p>
          <a:p>
            <a:pPr lvl="1"/>
            <a:r>
              <a:rPr lang="en-US" altLang="ko-KR" dirty="0" err="1"/>
              <a:t>TabIndex</a:t>
            </a:r>
            <a:r>
              <a:rPr lang="en-US" altLang="ko-KR" dirty="0"/>
              <a:t>: 1</a:t>
            </a:r>
          </a:p>
          <a:p>
            <a:pPr lvl="1"/>
            <a:r>
              <a:rPr lang="en-US" altLang="ko-KR" dirty="0"/>
              <a:t>Text: Input</a:t>
            </a:r>
          </a:p>
          <a:p>
            <a:r>
              <a:rPr lang="en-US" altLang="ko-KR" dirty="0" err="1"/>
              <a:t>textBox_result</a:t>
            </a:r>
            <a:endParaRPr lang="en-US" altLang="ko-KR" dirty="0"/>
          </a:p>
          <a:p>
            <a:pPr lvl="1"/>
            <a:r>
              <a:rPr lang="en-US" altLang="ko-KR" dirty="0" err="1"/>
              <a:t>TabIndex</a:t>
            </a:r>
            <a:r>
              <a:rPr lang="en-US" altLang="ko-KR" dirty="0"/>
              <a:t>: 2</a:t>
            </a:r>
          </a:p>
          <a:p>
            <a:pPr lvl="1"/>
            <a:r>
              <a:rPr lang="en-US" altLang="ko-KR" dirty="0"/>
              <a:t>Multiline: True</a:t>
            </a:r>
          </a:p>
          <a:p>
            <a:pPr lvl="1"/>
            <a:r>
              <a:rPr lang="en-US" altLang="ko-KR" dirty="0" err="1"/>
              <a:t>ReadOnly</a:t>
            </a:r>
            <a:r>
              <a:rPr lang="en-US" altLang="ko-KR" dirty="0"/>
              <a:t>: True (</a:t>
            </a:r>
            <a:r>
              <a:rPr lang="ko-KR" altLang="en-US" dirty="0"/>
              <a:t>결과 확인 용</a:t>
            </a:r>
            <a:r>
              <a:rPr lang="en-US" altLang="ko-KR" dirty="0"/>
              <a:t>, </a:t>
            </a:r>
            <a:r>
              <a:rPr lang="ko-KR" altLang="en-US" dirty="0"/>
              <a:t>읽기 전용으로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BackColor</a:t>
            </a:r>
            <a:r>
              <a:rPr lang="en-US" altLang="ko-KR" dirty="0"/>
              <a:t>: </a:t>
            </a:r>
            <a:r>
              <a:rPr lang="en-US" altLang="ko-KR" dirty="0" err="1"/>
              <a:t>ControlLightLight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E16AC6-5AA8-0189-2011-538179D4F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9AAECD4-83E3-C231-FF82-8B88571B0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466FA69-5C13-6E4B-3334-D180FDE74D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7748" y="2624739"/>
            <a:ext cx="3736052" cy="34168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B78E723-7F26-F22A-216D-33A7E785267C}"/>
              </a:ext>
            </a:extLst>
          </p:cNvPr>
          <p:cNvSpPr txBox="1"/>
          <p:nvPr/>
        </p:nvSpPr>
        <p:spPr>
          <a:xfrm>
            <a:off x="7913914" y="3156857"/>
            <a:ext cx="1614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textBox_input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92A44B-22F7-28A3-12FB-FC07287B67BB}"/>
              </a:ext>
            </a:extLst>
          </p:cNvPr>
          <p:cNvSpPr txBox="1"/>
          <p:nvPr/>
        </p:nvSpPr>
        <p:spPr>
          <a:xfrm>
            <a:off x="7913914" y="3533021"/>
            <a:ext cx="1661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textBox_result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77E3A3-32EA-932C-2712-5C109CF27010}"/>
              </a:ext>
            </a:extLst>
          </p:cNvPr>
          <p:cNvSpPr txBox="1"/>
          <p:nvPr/>
        </p:nvSpPr>
        <p:spPr>
          <a:xfrm>
            <a:off x="9707822" y="3412887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button_input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93364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14150-BAE4-C3C8-D219-B9110FC58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BB5B6F-DF2D-198B-649E-4CB9E7FA5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입력 받기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419E9E-3220-5E5D-39C0-3EDC14C38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Designer</a:t>
            </a:r>
            <a:r>
              <a:rPr lang="ko-KR" altLang="en-US" dirty="0"/>
              <a:t>에서 </a:t>
            </a:r>
            <a:r>
              <a:rPr lang="en-US" altLang="ko-KR" dirty="0" err="1"/>
              <a:t>button_input</a:t>
            </a:r>
            <a:r>
              <a:rPr lang="ko-KR" altLang="en-US" dirty="0"/>
              <a:t>을 더블 클릭 </a:t>
            </a:r>
            <a:endParaRPr lang="en-US" altLang="ko-KR" dirty="0"/>
          </a:p>
          <a:p>
            <a:r>
              <a:rPr lang="ko-KR" altLang="en-US" dirty="0"/>
              <a:t>또는 </a:t>
            </a:r>
            <a:r>
              <a:rPr lang="en-US" altLang="ko-KR" dirty="0"/>
              <a:t>Properties &gt; Events(</a:t>
            </a:r>
            <a:r>
              <a:rPr lang="ko-KR" altLang="en-US" dirty="0"/>
              <a:t>번개 아이콘</a:t>
            </a:r>
            <a:r>
              <a:rPr lang="en-US" altLang="ko-KR" dirty="0"/>
              <a:t>) &gt; Action &gt; Click </a:t>
            </a:r>
            <a:r>
              <a:rPr lang="ko-KR" altLang="en-US" dirty="0"/>
              <a:t>우측 빈칸을 더블 클릭</a:t>
            </a:r>
            <a:endParaRPr lang="en-US" altLang="ko-KR" dirty="0"/>
          </a:p>
          <a:p>
            <a:r>
              <a:rPr lang="en-US" altLang="ko-KR" dirty="0" err="1">
                <a:solidFill>
                  <a:schemeClr val="accent4">
                    <a:lumMod val="50000"/>
                  </a:schemeClr>
                </a:solidFill>
              </a:rPr>
              <a:t>button_input_click</a:t>
            </a:r>
            <a:r>
              <a:rPr lang="en-US" altLang="ko-KR" dirty="0"/>
              <a:t>(...) </a:t>
            </a:r>
            <a:r>
              <a:rPr lang="ko-KR" altLang="en-US" dirty="0"/>
              <a:t>함수가 자동 생성됨</a:t>
            </a:r>
            <a:endParaRPr lang="en-US" altLang="ko-KR" dirty="0"/>
          </a:p>
          <a:p>
            <a:r>
              <a:rPr lang="en-US" altLang="ko-KR" dirty="0" err="1"/>
              <a:t>button_input</a:t>
            </a:r>
            <a:r>
              <a:rPr lang="en-US" altLang="ko-KR" dirty="0"/>
              <a:t> </a:t>
            </a:r>
            <a:r>
              <a:rPr lang="ko-KR" altLang="en-US" dirty="0" err="1"/>
              <a:t>클릭시</a:t>
            </a:r>
            <a:r>
              <a:rPr lang="ko-KR" altLang="en-US" dirty="0"/>
              <a:t> 위 함수 내부에 작성한</a:t>
            </a:r>
            <a:br>
              <a:rPr lang="en-US" altLang="ko-KR" dirty="0"/>
            </a:br>
            <a:r>
              <a:rPr lang="ko-KR" altLang="en-US" dirty="0"/>
              <a:t>소스코드가 실행됨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072E99-1274-F8FC-0638-A016AC6E1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FAB262-B09F-24FF-9770-779B5C3D6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225564-998D-4189-6310-54C322236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719" y="3062389"/>
            <a:ext cx="3736052" cy="34168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AC31DB4-9777-EB0F-73B2-14A355F6452C}"/>
              </a:ext>
            </a:extLst>
          </p:cNvPr>
          <p:cNvSpPr txBox="1"/>
          <p:nvPr/>
        </p:nvSpPr>
        <p:spPr>
          <a:xfrm>
            <a:off x="10526486" y="3940629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더블 클릭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8B444641-1C94-1109-5E01-5B3346413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0505" y="4593018"/>
            <a:ext cx="3400900" cy="181000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FAD0CA2D-C553-594E-83DA-C923B2BE217C}"/>
              </a:ext>
            </a:extLst>
          </p:cNvPr>
          <p:cNvSpPr/>
          <p:nvPr/>
        </p:nvSpPr>
        <p:spPr>
          <a:xfrm>
            <a:off x="10526486" y="3624943"/>
            <a:ext cx="1001485" cy="31568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9CF61A8-B21F-EC30-B92C-A638A092F822}"/>
              </a:ext>
            </a:extLst>
          </p:cNvPr>
          <p:cNvSpPr/>
          <p:nvPr/>
        </p:nvSpPr>
        <p:spPr>
          <a:xfrm>
            <a:off x="6215743" y="5453743"/>
            <a:ext cx="1621971" cy="272143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7202D55-CF14-05CF-B51A-929214BEA451}"/>
              </a:ext>
            </a:extLst>
          </p:cNvPr>
          <p:cNvSpPr txBox="1"/>
          <p:nvPr/>
        </p:nvSpPr>
        <p:spPr>
          <a:xfrm>
            <a:off x="6503187" y="5731431"/>
            <a:ext cx="1047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더블 클릭</a:t>
            </a:r>
          </a:p>
        </p:txBody>
      </p:sp>
    </p:spTree>
    <p:extLst>
      <p:ext uri="{BB962C8B-B14F-4D97-AF65-F5344CB8AC3E}">
        <p14:creationId xmlns:p14="http://schemas.microsoft.com/office/powerpoint/2010/main" val="4411621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135CAD-BDDC-AD4E-5713-754D34869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사용자 입력 받기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D28774-FE4B-8958-09A6-B2F1A22BFC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textBox_input</a:t>
            </a:r>
            <a:r>
              <a:rPr lang="en-US" altLang="ko-KR" dirty="0"/>
              <a:t> </a:t>
            </a:r>
            <a:r>
              <a:rPr lang="ko-KR" altLang="en-US" dirty="0"/>
              <a:t>컨트롤에 작성한 문자열을 </a:t>
            </a:r>
            <a:r>
              <a:rPr lang="en-US" altLang="ko-KR" dirty="0"/>
              <a:t>textBox_result </a:t>
            </a:r>
            <a:r>
              <a:rPr lang="ko-KR" altLang="en-US" dirty="0"/>
              <a:t>로 복사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63E24E-A349-E4B4-2106-817928399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0662E4-FE06-9FC7-522E-7659416A5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020D6B2-5742-0621-C6B5-1398A4B94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516" y="3075270"/>
            <a:ext cx="7131451" cy="185204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63D1545-DCE8-79FB-5D31-DB4F25879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83146" y="2566243"/>
            <a:ext cx="3050911" cy="286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2605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73EFBA-53E2-F283-BE84-185F3294E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</a:t>
            </a:r>
            <a:r>
              <a:rPr lang="ko-KR" altLang="en-US" dirty="0">
                <a:solidFill>
                  <a:srgbClr val="00B050"/>
                </a:solidFill>
              </a:rPr>
              <a:t> 사용자 입력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57518B-F7B5-41B9-C2C8-A11697B7B6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. if </a:t>
            </a:r>
            <a:r>
              <a:rPr lang="ko-KR" altLang="en-US" dirty="0"/>
              <a:t>문 에서 사용했던 동전던지기 함수를 사용자 입력을 받아서 처리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C# </a:t>
            </a:r>
            <a:r>
              <a:rPr lang="en-US" altLang="ko-KR" dirty="0" err="1"/>
              <a:t>WinForm</a:t>
            </a:r>
            <a:r>
              <a:rPr lang="en-US" altLang="ko-KR" dirty="0"/>
              <a:t> </a:t>
            </a:r>
            <a:r>
              <a:rPr lang="en-US" altLang="ko-KR" dirty="0" err="1"/>
              <a:t>RadioButton</a:t>
            </a:r>
            <a:r>
              <a:rPr lang="en-US" altLang="ko-KR" dirty="0"/>
              <a:t> </a:t>
            </a:r>
            <a:r>
              <a:rPr lang="ko-KR" altLang="en-US" dirty="0"/>
              <a:t>사용 방법을 검색하여 학습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아래 이미지와 같이 </a:t>
            </a:r>
            <a:r>
              <a:rPr lang="en-US" altLang="ko-KR" dirty="0"/>
              <a:t>true </a:t>
            </a:r>
            <a:r>
              <a:rPr lang="ko-KR" altLang="en-US" dirty="0"/>
              <a:t>또는 </a:t>
            </a:r>
            <a:r>
              <a:rPr lang="en-US" altLang="ko-KR" dirty="0"/>
              <a:t>false </a:t>
            </a:r>
            <a:r>
              <a:rPr lang="ko-KR" altLang="en-US" dirty="0"/>
              <a:t>라디오 버튼을 추가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 err="1"/>
              <a:t>textBox_input</a:t>
            </a:r>
            <a:r>
              <a:rPr lang="ko-KR" altLang="en-US" dirty="0"/>
              <a:t>에 값을 입력하지 않아도 라디오 버튼의 상태에 따라 </a:t>
            </a:r>
            <a:r>
              <a:rPr lang="en-US" altLang="ko-KR" dirty="0"/>
              <a:t>true </a:t>
            </a:r>
            <a:r>
              <a:rPr lang="ko-KR" altLang="en-US" dirty="0"/>
              <a:t>또는 </a:t>
            </a:r>
            <a:r>
              <a:rPr lang="en-US" altLang="ko-KR" dirty="0"/>
              <a:t>false </a:t>
            </a:r>
            <a:r>
              <a:rPr lang="ko-KR" altLang="en-US" dirty="0"/>
              <a:t>값이 입력되도록 처리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en-US" altLang="ko-KR" dirty="0" err="1"/>
              <a:t>textBox_input</a:t>
            </a:r>
            <a:r>
              <a:rPr lang="ko-KR" altLang="en-US" dirty="0"/>
              <a:t>에 입력된 문자열이 있다면 우선적으로 처리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사용자가 </a:t>
            </a:r>
            <a:r>
              <a:rPr lang="en-US" altLang="ko-KR" dirty="0"/>
              <a:t>true </a:t>
            </a:r>
            <a:r>
              <a:rPr lang="ko-KR" altLang="en-US" dirty="0"/>
              <a:t>또는 </a:t>
            </a:r>
            <a:r>
              <a:rPr lang="en-US" altLang="ko-KR" dirty="0"/>
              <a:t>false </a:t>
            </a:r>
            <a:r>
              <a:rPr lang="ko-KR" altLang="en-US" dirty="0"/>
              <a:t>이외의 값을 입력했다면 적당한 에러 메시지를 </a:t>
            </a:r>
            <a:r>
              <a:rPr lang="en-US" altLang="ko-KR" dirty="0"/>
              <a:t>textBox_result</a:t>
            </a:r>
            <a:r>
              <a:rPr lang="ko-KR" altLang="en-US" dirty="0"/>
              <a:t>에 출력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Push </a:t>
            </a:r>
            <a:r>
              <a:rPr lang="ko-KR" altLang="en-US" dirty="0"/>
              <a:t>후 </a:t>
            </a:r>
            <a:r>
              <a:rPr lang="en-US" altLang="ko-KR" dirty="0"/>
              <a:t>Repo. </a:t>
            </a:r>
            <a:r>
              <a:rPr lang="ko-KR" altLang="en-US" dirty="0"/>
              <a:t>링크를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4F401C1-4B3B-FA34-E217-CC432D162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2C4C32-D833-FFCC-0500-1613726BC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15046ED-9483-5E2B-36B4-A1265464CA6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" b="49212"/>
          <a:stretch/>
        </p:blipFill>
        <p:spPr>
          <a:xfrm>
            <a:off x="8455289" y="5421693"/>
            <a:ext cx="2743200" cy="1422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6627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6991F6-03E4-6B03-9211-69D94098D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</a:t>
            </a:r>
            <a:r>
              <a:rPr lang="ko-KR" altLang="en-US" dirty="0"/>
              <a:t> 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3EB64B-60A8-CF96-5F2E-3CBAD6199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조건에 따른 분기점이 많을 때 사용</a:t>
            </a:r>
            <a:endParaRPr lang="en-US" altLang="ko-KR" dirty="0"/>
          </a:p>
          <a:p>
            <a:r>
              <a:rPr lang="ko-KR" altLang="en-US" dirty="0"/>
              <a:t>숫자보다는 문자열을 이용</a:t>
            </a:r>
            <a:endParaRPr lang="en-US" altLang="ko-KR" dirty="0"/>
          </a:p>
          <a:p>
            <a:r>
              <a:rPr lang="en-US" altLang="ko-KR" dirty="0">
                <a:solidFill>
                  <a:srgbClr val="7030A0"/>
                </a:solidFill>
              </a:rPr>
              <a:t>switch</a:t>
            </a:r>
            <a:r>
              <a:rPr lang="en-US" altLang="ko-KR" dirty="0"/>
              <a:t> ( </a:t>
            </a:r>
            <a:r>
              <a:rPr lang="ko-KR" altLang="en-US" dirty="0"/>
              <a:t>변수 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조건을 확인할 변수를 입력</a:t>
            </a:r>
            <a:endParaRPr lang="en-US" altLang="ko-KR" dirty="0"/>
          </a:p>
          <a:p>
            <a:pPr lvl="1"/>
            <a:r>
              <a:rPr lang="ko-KR" altLang="en-US" dirty="0"/>
              <a:t>조건을 만족하는 </a:t>
            </a:r>
            <a:r>
              <a:rPr lang="en-US" altLang="ko-KR" dirty="0"/>
              <a:t>case </a:t>
            </a:r>
            <a:r>
              <a:rPr lang="ko-KR" altLang="en-US" dirty="0"/>
              <a:t>의 코드를 실행</a:t>
            </a:r>
            <a:endParaRPr lang="en-US" altLang="ko-KR" dirty="0"/>
          </a:p>
          <a:p>
            <a:pPr lvl="1"/>
            <a:r>
              <a:rPr lang="ko-KR" altLang="en-US" dirty="0"/>
              <a:t>모든 </a:t>
            </a:r>
            <a:r>
              <a:rPr lang="en-US" altLang="ko-KR" dirty="0"/>
              <a:t>case </a:t>
            </a:r>
            <a:r>
              <a:rPr lang="ko-KR" altLang="en-US" dirty="0"/>
              <a:t>및 </a:t>
            </a:r>
            <a:r>
              <a:rPr lang="en-US" altLang="ko-KR" dirty="0"/>
              <a:t>default</a:t>
            </a:r>
            <a:r>
              <a:rPr lang="ko-KR" altLang="en-US" dirty="0"/>
              <a:t>는 </a:t>
            </a:r>
            <a:r>
              <a:rPr lang="en-US" altLang="ko-KR" dirty="0"/>
              <a:t>break;</a:t>
            </a:r>
            <a:r>
              <a:rPr lang="ko-KR" altLang="en-US" dirty="0"/>
              <a:t> 로 끝나야 함</a:t>
            </a:r>
            <a:endParaRPr lang="en-US" altLang="ko-KR" dirty="0"/>
          </a:p>
          <a:p>
            <a:r>
              <a:rPr lang="en-US" altLang="ko-KR" dirty="0">
                <a:solidFill>
                  <a:srgbClr val="7030A0"/>
                </a:solidFill>
              </a:rPr>
              <a:t>case</a:t>
            </a:r>
            <a:r>
              <a:rPr lang="en-US" altLang="ko-KR" dirty="0"/>
              <a:t> </a:t>
            </a:r>
            <a:r>
              <a:rPr lang="ko-KR" altLang="en-US" dirty="0"/>
              <a:t>값 </a:t>
            </a:r>
            <a:r>
              <a:rPr lang="en-US" altLang="ko-KR" dirty="0"/>
              <a:t>:</a:t>
            </a:r>
          </a:p>
          <a:p>
            <a:pPr lvl="1"/>
            <a:r>
              <a:rPr lang="en-US" altLang="ko-KR" dirty="0"/>
              <a:t>switch</a:t>
            </a:r>
            <a:r>
              <a:rPr lang="ko-KR" altLang="en-US" dirty="0"/>
              <a:t>로 입력 받은 변수가 특정한 값을 갖는지 확인</a:t>
            </a:r>
            <a:endParaRPr lang="en-US" altLang="ko-KR" dirty="0"/>
          </a:p>
          <a:p>
            <a:r>
              <a:rPr lang="en-US" altLang="ko-KR" dirty="0">
                <a:solidFill>
                  <a:srgbClr val="7030A0"/>
                </a:solidFill>
              </a:rPr>
              <a:t>case</a:t>
            </a:r>
            <a:r>
              <a:rPr lang="en-US" altLang="ko-KR" dirty="0"/>
              <a:t> </a:t>
            </a:r>
            <a:r>
              <a:rPr lang="ko-KR" altLang="en-US" dirty="0"/>
              <a:t>조건 </a:t>
            </a:r>
            <a:r>
              <a:rPr lang="en-US" altLang="ko-KR" dirty="0"/>
              <a:t>: </a:t>
            </a:r>
          </a:p>
          <a:p>
            <a:pPr lvl="1"/>
            <a:r>
              <a:rPr lang="en-US" altLang="ko-KR" dirty="0"/>
              <a:t>switch</a:t>
            </a:r>
            <a:r>
              <a:rPr lang="ko-KR" altLang="en-US" dirty="0"/>
              <a:t>로 입력 받은 변수가 조건을 만족하는지 확인</a:t>
            </a:r>
            <a:endParaRPr lang="en-US" altLang="ko-KR" dirty="0"/>
          </a:p>
          <a:p>
            <a:r>
              <a:rPr lang="en-US" altLang="ko-KR" dirty="0">
                <a:solidFill>
                  <a:srgbClr val="7030A0"/>
                </a:solidFill>
              </a:rPr>
              <a:t>default</a:t>
            </a:r>
            <a:r>
              <a:rPr lang="en-US" altLang="ko-KR" dirty="0"/>
              <a:t> :</a:t>
            </a:r>
          </a:p>
          <a:p>
            <a:pPr lvl="1"/>
            <a:r>
              <a:rPr lang="en-US" altLang="ko-KR" dirty="0"/>
              <a:t>if </a:t>
            </a:r>
            <a:r>
              <a:rPr lang="ko-KR" altLang="en-US" dirty="0"/>
              <a:t>분의 </a:t>
            </a:r>
            <a:r>
              <a:rPr lang="en-US" altLang="ko-KR" dirty="0"/>
              <a:t>else </a:t>
            </a:r>
            <a:r>
              <a:rPr lang="ko-KR" altLang="en-US" dirty="0"/>
              <a:t>와 같이 위 </a:t>
            </a:r>
            <a:r>
              <a:rPr lang="en-US" altLang="ko-KR" dirty="0"/>
              <a:t>case</a:t>
            </a:r>
            <a:r>
              <a:rPr lang="ko-KR" altLang="en-US" dirty="0"/>
              <a:t>에 모두 해당하지 않는다면 실행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82DC5C-BC41-88C9-BF9E-D9628D556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A8EDAD-5ABF-8266-9D43-FDC1967BB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6791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F2C274CF-1E62-F128-07D2-B93F969108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505921"/>
            <a:ext cx="5407051" cy="421406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177433D-429A-EDCD-3D71-9F12AA8C6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switch </a:t>
            </a:r>
            <a:r>
              <a:rPr lang="ko-KR" altLang="en-US" dirty="0"/>
              <a:t>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EE280A-26AA-1C40-250C-C13A31486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2DBD418-E331-609E-408C-52C8756D0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49</a:t>
            </a:fld>
            <a:endParaRPr lang="ko-KR" altLang="en-US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DD3D2DB3-3006-7BA8-A60A-A6617549CF2A}"/>
              </a:ext>
            </a:extLst>
          </p:cNvPr>
          <p:cNvCxnSpPr>
            <a:cxnSpLocks/>
          </p:cNvCxnSpPr>
          <p:nvPr/>
        </p:nvCxnSpPr>
        <p:spPr>
          <a:xfrm flipH="1">
            <a:off x="6350374" y="3430418"/>
            <a:ext cx="856553" cy="49885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843C1EB-74C8-7B1A-0411-58AE6AF3F0CA}"/>
              </a:ext>
            </a:extLst>
          </p:cNvPr>
          <p:cNvSpPr txBox="1"/>
          <p:nvPr/>
        </p:nvSpPr>
        <p:spPr>
          <a:xfrm>
            <a:off x="7206927" y="3227527"/>
            <a:ext cx="3592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case 2 </a:t>
            </a:r>
            <a:r>
              <a:rPr lang="ko-KR" altLang="en-US" sz="2000" dirty="0"/>
              <a:t>에 해당하는 코드가 실행됨</a:t>
            </a:r>
          </a:p>
        </p:txBody>
      </p:sp>
    </p:spTree>
    <p:extLst>
      <p:ext uri="{BB962C8B-B14F-4D97-AF65-F5344CB8AC3E}">
        <p14:creationId xmlns:p14="http://schemas.microsoft.com/office/powerpoint/2010/main" val="591987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57DD1F-C705-9E60-83BE-0A9726F57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C# </a:t>
            </a:r>
            <a:r>
              <a:rPr lang="ko-KR" altLang="en-US"/>
              <a:t>및 </a:t>
            </a:r>
            <a:r>
              <a:rPr lang="en-US" altLang="ko-KR"/>
              <a:t>.Net</a:t>
            </a:r>
            <a:r>
              <a:rPr lang="ko-KR" altLang="en-US"/>
              <a:t> 버전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56DD7AD6-1A9E-650C-5847-CA942A244D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9790" y="2080760"/>
            <a:ext cx="7668695" cy="3762900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F39210-0097-2D39-EF97-12A987BE4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D5D249-D4DB-CC74-D86C-AE149CB24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719AE3-80E0-BABE-201C-0D85067F128E}"/>
              </a:ext>
            </a:extLst>
          </p:cNvPr>
          <p:cNvSpPr txBox="1"/>
          <p:nvPr/>
        </p:nvSpPr>
        <p:spPr>
          <a:xfrm>
            <a:off x="689790" y="1379996"/>
            <a:ext cx="76686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.NET Framework </a:t>
            </a:r>
            <a:r>
              <a:rPr lang="ko-KR" altLang="en-US"/>
              <a:t>버전 확인하기</a:t>
            </a:r>
            <a:endParaRPr lang="en-US" altLang="ko-KR"/>
          </a:p>
          <a:p>
            <a:r>
              <a:rPr lang="ko-KR" altLang="en-US"/>
              <a:t>솔루션 탐색기 </a:t>
            </a:r>
            <a:r>
              <a:rPr lang="en-US" altLang="ko-KR"/>
              <a:t>&gt; </a:t>
            </a:r>
            <a:r>
              <a:rPr lang="ko-KR" altLang="en-US"/>
              <a:t>프로젝트 우클릭 </a:t>
            </a:r>
            <a:r>
              <a:rPr lang="en-US" altLang="ko-KR"/>
              <a:t>&gt; </a:t>
            </a:r>
            <a:r>
              <a:rPr lang="ko-KR" altLang="en-US"/>
              <a:t>속성</a:t>
            </a:r>
            <a:r>
              <a:rPr lang="en-US" altLang="ko-KR"/>
              <a:t> </a:t>
            </a:r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FE6E124-0149-8652-742F-88586817B9AE}"/>
              </a:ext>
            </a:extLst>
          </p:cNvPr>
          <p:cNvSpPr/>
          <p:nvPr/>
        </p:nvSpPr>
        <p:spPr>
          <a:xfrm>
            <a:off x="2221765" y="3544245"/>
            <a:ext cx="2924569" cy="34006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232722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2EE8BC-7CC8-D3A8-2217-50E6419D6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enum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열거형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5D15F0-124C-A76C-D086-78D7FFE1C1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소스코드 상에서 단순히 숫자를 텍스트로 치환</a:t>
            </a:r>
            <a:endParaRPr lang="en-US" altLang="ko-KR" dirty="0"/>
          </a:p>
          <a:p>
            <a:r>
              <a:rPr lang="ko-KR" altLang="en-US" dirty="0"/>
              <a:t>변수처럼 값이 저장되지는 않음</a:t>
            </a:r>
            <a:endParaRPr lang="en-US" altLang="ko-KR" dirty="0"/>
          </a:p>
          <a:p>
            <a:r>
              <a:rPr lang="en-US" altLang="ko-KR" dirty="0" err="1"/>
              <a:t>enum</a:t>
            </a:r>
            <a:r>
              <a:rPr lang="en-US" altLang="ko-KR" dirty="0"/>
              <a:t> </a:t>
            </a:r>
            <a:r>
              <a:rPr lang="ko-KR" altLang="en-US" dirty="0"/>
              <a:t>간 비교 연산도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8E2FF2-7741-6189-F624-695D9E324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ECAC77-E4F9-D956-EA0C-51CF8F688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50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26B6A5A-87B6-4A49-3707-0B686477A1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302" y="3589773"/>
            <a:ext cx="4058216" cy="22101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E8A6D69-DB6F-39E3-4191-B588E0F6E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4892" y="3787032"/>
            <a:ext cx="5439534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07809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EAE8AD-BDA5-7BAB-227E-6DF5EED6BB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EE3B27-326D-B15C-0E88-06C5E0738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enum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열거형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B92D98-F36F-5C15-DC6E-9A312A953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1A4F81-C455-62BD-1374-D3E603EC6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51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F3F74F6-EF35-49F1-7D6B-D9351EAA72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79889"/>
            <a:ext cx="4791964" cy="4497074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7122850-3BF5-A0ED-E0FA-184CB2310680}"/>
              </a:ext>
            </a:extLst>
          </p:cNvPr>
          <p:cNvCxnSpPr>
            <a:cxnSpLocks/>
          </p:cNvCxnSpPr>
          <p:nvPr/>
        </p:nvCxnSpPr>
        <p:spPr>
          <a:xfrm flipH="1">
            <a:off x="4080793" y="4254605"/>
            <a:ext cx="513878" cy="11486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F8D4967-59A9-EB0D-0CAD-729B4E29C190}"/>
              </a:ext>
            </a:extLst>
          </p:cNvPr>
          <p:cNvSpPr txBox="1"/>
          <p:nvPr/>
        </p:nvSpPr>
        <p:spPr>
          <a:xfrm>
            <a:off x="4171477" y="3544255"/>
            <a:ext cx="58340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Parse</a:t>
            </a:r>
            <a:r>
              <a:rPr lang="ko-KR" altLang="en-US" sz="2000" dirty="0"/>
              <a:t>처럼 자료형의 변환이 이루어지는 것은 아님</a:t>
            </a:r>
            <a:endParaRPr lang="en-US" altLang="ko-KR" sz="2000" dirty="0"/>
          </a:p>
          <a:p>
            <a:r>
              <a:rPr lang="ko-KR" altLang="en-US" sz="2000" dirty="0"/>
              <a:t>명시적으로 </a:t>
            </a:r>
            <a:r>
              <a:rPr lang="en-US" altLang="ko-KR" sz="2000" dirty="0"/>
              <a:t>int </a:t>
            </a:r>
            <a:r>
              <a:rPr lang="ko-KR" altLang="en-US" sz="2000" dirty="0"/>
              <a:t>형 데이터 임을 표시해주는 것일 뿐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6689064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54853-105F-7157-3E56-845BBC59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goto</a:t>
            </a:r>
            <a:r>
              <a:rPr lang="en-US" altLang="ko-KR" dirty="0"/>
              <a:t> </a:t>
            </a:r>
            <a:r>
              <a:rPr lang="ko-KR" altLang="en-US" dirty="0" err="1"/>
              <a:t>점프문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B049BF-471D-C40A-A809-A9EF0EE09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278B4F-0AEA-908A-0263-7351C27C0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A31BEFF-A862-A633-D942-0DE8FE4762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69" t="-1" b="1569"/>
          <a:stretch/>
        </p:blipFill>
        <p:spPr>
          <a:xfrm>
            <a:off x="1129957" y="1765642"/>
            <a:ext cx="6050404" cy="391846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2F3A43C-172A-9153-1466-3061CC99F9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5332" y="2481173"/>
            <a:ext cx="2251148" cy="2762772"/>
          </a:xfrm>
          <a:prstGeom prst="rect">
            <a:avLst/>
          </a:prstGeom>
        </p:spPr>
      </p:pic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B470A239-DEAB-0634-DBA8-7318F546341A}"/>
              </a:ext>
            </a:extLst>
          </p:cNvPr>
          <p:cNvSpPr/>
          <p:nvPr/>
        </p:nvSpPr>
        <p:spPr>
          <a:xfrm>
            <a:off x="605935" y="2845421"/>
            <a:ext cx="1630638" cy="2430914"/>
          </a:xfrm>
          <a:custGeom>
            <a:avLst/>
            <a:gdLst>
              <a:gd name="connsiteX0" fmla="*/ 1630638 w 1630638"/>
              <a:gd name="connsiteY0" fmla="*/ 2430914 h 2430914"/>
              <a:gd name="connsiteX1" fmla="*/ 518530 w 1630638"/>
              <a:gd name="connsiteY1" fmla="*/ 2294990 h 2430914"/>
              <a:gd name="connsiteX2" fmla="*/ 98400 w 1630638"/>
              <a:gd name="connsiteY2" fmla="*/ 1788363 h 2430914"/>
              <a:gd name="connsiteX3" fmla="*/ 36616 w 1630638"/>
              <a:gd name="connsiteY3" fmla="*/ 268482 h 2430914"/>
              <a:gd name="connsiteX4" fmla="*/ 567957 w 1630638"/>
              <a:gd name="connsiteY4" fmla="*/ 8990 h 24309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30638" h="2430914">
                <a:moveTo>
                  <a:pt x="1630638" y="2430914"/>
                </a:moveTo>
                <a:cubicBezTo>
                  <a:pt x="1202270" y="2416498"/>
                  <a:pt x="773903" y="2402082"/>
                  <a:pt x="518530" y="2294990"/>
                </a:cubicBezTo>
                <a:cubicBezTo>
                  <a:pt x="263157" y="2187898"/>
                  <a:pt x="178719" y="2126114"/>
                  <a:pt x="98400" y="1788363"/>
                </a:cubicBezTo>
                <a:cubicBezTo>
                  <a:pt x="18081" y="1450612"/>
                  <a:pt x="-41644" y="565044"/>
                  <a:pt x="36616" y="268482"/>
                </a:cubicBezTo>
                <a:cubicBezTo>
                  <a:pt x="114876" y="-28080"/>
                  <a:pt x="341416" y="-9545"/>
                  <a:pt x="567957" y="8990"/>
                </a:cubicBezTo>
              </a:path>
            </a:pathLst>
          </a:custGeom>
          <a:noFill/>
          <a:ln w="38100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325C60-9BF5-E36B-2DD0-70304C82F938}"/>
              </a:ext>
            </a:extLst>
          </p:cNvPr>
          <p:cNvSpPr txBox="1"/>
          <p:nvPr/>
        </p:nvSpPr>
        <p:spPr>
          <a:xfrm>
            <a:off x="2678152" y="2673112"/>
            <a:ext cx="2642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</a:rPr>
              <a:t>//</a:t>
            </a:r>
            <a:r>
              <a:rPr lang="ko-KR" altLang="en-US" dirty="0">
                <a:solidFill>
                  <a:srgbClr val="008000"/>
                </a:solidFill>
              </a:rPr>
              <a:t> </a:t>
            </a:r>
            <a:r>
              <a:rPr lang="en-US" altLang="ko-KR" dirty="0" err="1">
                <a:solidFill>
                  <a:srgbClr val="008000"/>
                </a:solidFill>
              </a:rPr>
              <a:t>goto</a:t>
            </a:r>
            <a:r>
              <a:rPr lang="ko-KR" altLang="en-US" dirty="0">
                <a:solidFill>
                  <a:srgbClr val="008000"/>
                </a:solidFill>
              </a:rPr>
              <a:t>로 이동할 곳을 지정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F6363D-48F6-3C3A-EF7B-E98E639D526E}"/>
              </a:ext>
            </a:extLst>
          </p:cNvPr>
          <p:cNvSpPr txBox="1"/>
          <p:nvPr/>
        </p:nvSpPr>
        <p:spPr>
          <a:xfrm>
            <a:off x="3853776" y="927461"/>
            <a:ext cx="6048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* </a:t>
            </a:r>
            <a:r>
              <a:rPr lang="ko-KR" altLang="en-US" dirty="0"/>
              <a:t>잦은 사용은 걷잡을 수 없는 혼란을 유발시킴 </a:t>
            </a:r>
            <a:r>
              <a:rPr lang="en-US" altLang="ko-KR" dirty="0"/>
              <a:t>(</a:t>
            </a:r>
            <a:r>
              <a:rPr lang="ko-KR" altLang="en-US" dirty="0"/>
              <a:t>가능한 사용 지양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453154-F6F5-A306-719C-BEE6479A5F25}"/>
              </a:ext>
            </a:extLst>
          </p:cNvPr>
          <p:cNvSpPr txBox="1"/>
          <p:nvPr/>
        </p:nvSpPr>
        <p:spPr>
          <a:xfrm>
            <a:off x="4372186" y="5114340"/>
            <a:ext cx="409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8000"/>
                </a:solidFill>
              </a:rPr>
              <a:t>//</a:t>
            </a:r>
            <a:r>
              <a:rPr lang="ko-KR" altLang="en-US" dirty="0">
                <a:solidFill>
                  <a:srgbClr val="008000"/>
                </a:solidFill>
              </a:rPr>
              <a:t> 소스코드에서 </a:t>
            </a:r>
            <a:r>
              <a:rPr lang="en-US" altLang="ko-KR" dirty="0">
                <a:solidFill>
                  <a:srgbClr val="008000"/>
                </a:solidFill>
              </a:rPr>
              <a:t>Location1: </a:t>
            </a:r>
            <a:r>
              <a:rPr lang="ko-KR" altLang="en-US" dirty="0">
                <a:solidFill>
                  <a:srgbClr val="008000"/>
                </a:solidFill>
              </a:rPr>
              <a:t>을 찾아서 이동</a:t>
            </a:r>
          </a:p>
        </p:txBody>
      </p:sp>
    </p:spTree>
    <p:extLst>
      <p:ext uri="{BB962C8B-B14F-4D97-AF65-F5344CB8AC3E}">
        <p14:creationId xmlns:p14="http://schemas.microsoft.com/office/powerpoint/2010/main" val="211599889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54853-105F-7157-3E56-845BBC59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goto &amp; switch</a:t>
            </a:r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B049BF-471D-C40A-A809-A9EF0EE09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278B4F-0AEA-908A-0263-7351C27C0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53</a:t>
            </a:fld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E70159A-6792-ACCC-C3F3-AF70A65EB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815" y="1703539"/>
            <a:ext cx="5356185" cy="399735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2CD89B3-47BD-E277-DE61-950E3B6A67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40651" y="2814509"/>
            <a:ext cx="2930497" cy="1775410"/>
          </a:xfrm>
          <a:prstGeom prst="rect">
            <a:avLst/>
          </a:prstGeom>
        </p:spPr>
      </p:pic>
      <p:sp>
        <p:nvSpPr>
          <p:cNvPr id="14" name="자유형: 도형 13">
            <a:extLst>
              <a:ext uri="{FF2B5EF4-FFF2-40B4-BE49-F238E27FC236}">
                <a16:creationId xmlns:a16="http://schemas.microsoft.com/office/drawing/2014/main" id="{40B37A7F-B889-71F0-7C79-C2A93400C469}"/>
              </a:ext>
            </a:extLst>
          </p:cNvPr>
          <p:cNvSpPr/>
          <p:nvPr/>
        </p:nvSpPr>
        <p:spPr>
          <a:xfrm>
            <a:off x="622977" y="2483556"/>
            <a:ext cx="1138090" cy="2788355"/>
          </a:xfrm>
          <a:custGeom>
            <a:avLst/>
            <a:gdLst>
              <a:gd name="connsiteX0" fmla="*/ 1138090 w 1138090"/>
              <a:gd name="connsiteY0" fmla="*/ 2788355 h 2788355"/>
              <a:gd name="connsiteX1" fmla="*/ 178534 w 1138090"/>
              <a:gd name="connsiteY1" fmla="*/ 2359377 h 2788355"/>
              <a:gd name="connsiteX2" fmla="*/ 43067 w 1138090"/>
              <a:gd name="connsiteY2" fmla="*/ 428977 h 2788355"/>
              <a:gd name="connsiteX3" fmla="*/ 686534 w 1138090"/>
              <a:gd name="connsiteY3" fmla="*/ 0 h 2788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8090" h="2788355">
                <a:moveTo>
                  <a:pt x="1138090" y="2788355"/>
                </a:moveTo>
                <a:cubicBezTo>
                  <a:pt x="749564" y="2770481"/>
                  <a:pt x="361038" y="2752607"/>
                  <a:pt x="178534" y="2359377"/>
                </a:cubicBezTo>
                <a:cubicBezTo>
                  <a:pt x="-3970" y="1966147"/>
                  <a:pt x="-41600" y="822206"/>
                  <a:pt x="43067" y="428977"/>
                </a:cubicBezTo>
                <a:cubicBezTo>
                  <a:pt x="127734" y="35748"/>
                  <a:pt x="407134" y="17874"/>
                  <a:pt x="686534" y="0"/>
                </a:cubicBezTo>
              </a:path>
            </a:pathLst>
          </a:custGeom>
          <a:noFill/>
          <a:ln w="38100">
            <a:solidFill>
              <a:schemeClr val="accent2"/>
            </a:solidFill>
            <a:tailEnd type="arrow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6464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09FD8-60A8-B0B8-3ADD-30CE72D0B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switch</a:t>
            </a:r>
            <a:r>
              <a:rPr lang="ko-KR" altLang="en-US" dirty="0">
                <a:solidFill>
                  <a:srgbClr val="00B050"/>
                </a:solidFill>
              </a:rPr>
              <a:t> 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B36CDA-8A70-36B5-CB6D-795D1597F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아래 요구사항을 만족하는 프로그램을 </a:t>
            </a:r>
            <a:r>
              <a:rPr lang="en-US" altLang="ko-KR" dirty="0"/>
              <a:t>switch, </a:t>
            </a:r>
            <a:r>
              <a:rPr lang="en-US" altLang="ko-KR" dirty="0" err="1"/>
              <a:t>enum</a:t>
            </a:r>
            <a:r>
              <a:rPr lang="ko-KR" altLang="en-US" dirty="0"/>
              <a:t>을 사용하여 작성</a:t>
            </a:r>
            <a:endParaRPr lang="en-US" altLang="ko-KR" dirty="0"/>
          </a:p>
          <a:p>
            <a:r>
              <a:rPr lang="ko-KR" altLang="en-US" dirty="0"/>
              <a:t>요구사항 이외의 요소</a:t>
            </a:r>
            <a:r>
              <a:rPr lang="en-US" altLang="ko-KR" dirty="0"/>
              <a:t>(</a:t>
            </a:r>
            <a:r>
              <a:rPr lang="ko-KR" altLang="en-US" dirty="0"/>
              <a:t>버튼이 꼭 필요한가</a:t>
            </a:r>
            <a:r>
              <a:rPr lang="en-US" altLang="ko-KR" dirty="0"/>
              <a:t>?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는 자율에 맡김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사용자는 요일을 입력할 수 있음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사용자가 요일 이외의 문자열을 입력하면 오류를 출력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각 요일별로 재미난 메시지를 화면에 출력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월요일 입력</a:t>
            </a:r>
            <a:r>
              <a:rPr lang="en-US" altLang="ko-KR" dirty="0"/>
              <a:t>: "</a:t>
            </a:r>
            <a:r>
              <a:rPr lang="ko-KR" altLang="en-US" dirty="0"/>
              <a:t>심근경색</a:t>
            </a:r>
            <a:r>
              <a:rPr lang="en-US" altLang="ko-KR" dirty="0"/>
              <a:t>, </a:t>
            </a:r>
            <a:r>
              <a:rPr lang="ko-KR" altLang="en-US" dirty="0"/>
              <a:t>월요일 아침이 가장 위험</a:t>
            </a:r>
            <a:r>
              <a:rPr lang="en-US" altLang="ko-KR" dirty="0"/>
              <a:t>! </a:t>
            </a:r>
            <a:r>
              <a:rPr lang="ko-KR" altLang="en-US" dirty="0"/>
              <a:t>출근을 안 해야</a:t>
            </a:r>
            <a:r>
              <a:rPr lang="en-US" altLang="ko-KR" dirty="0"/>
              <a:t>..."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Push </a:t>
            </a:r>
            <a:r>
              <a:rPr lang="ko-KR" altLang="en-US" dirty="0"/>
              <a:t>후 </a:t>
            </a:r>
            <a:r>
              <a:rPr lang="en-US" altLang="ko-KR" dirty="0"/>
              <a:t>Repo. URL</a:t>
            </a:r>
            <a:r>
              <a:rPr lang="ko-KR" altLang="en-US" dirty="0"/>
              <a:t>을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  <a:endParaRPr lang="en-US" altLang="ko-KR" dirty="0"/>
          </a:p>
          <a:p>
            <a:endParaRPr lang="en-US" altLang="ko-KR" dirty="0"/>
          </a:p>
          <a:p>
            <a:pPr marL="971550" lvl="1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6F1F2D-C4EF-F1D2-2364-E8BC43AE3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562A3E-703A-388D-5F99-8EAE196E2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3695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7A9DE7-C415-CF28-0326-E9B474C1B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617ED-D1A5-15D6-C78A-CF9466D4C1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751" y="2165521"/>
            <a:ext cx="7772498" cy="2526957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EB4E83-8A93-21A6-9A88-1298E8ED7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10F8B1-BD42-03DB-41A8-52CD49355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0677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9570B0-A144-9DBC-D0EE-90CBFD430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반복문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0131CB-8363-2E8D-0E24-5B3A7ACD3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o-KR" altLang="en-US" dirty="0"/>
              <a:t>특정한 조건 또는 횟수를 지정하여 원하는 만큼 코드를 반복 실행</a:t>
            </a:r>
            <a:endParaRPr lang="en-US" altLang="ko-KR" dirty="0"/>
          </a:p>
          <a:p>
            <a:r>
              <a:rPr lang="ko-KR" altLang="en-US" dirty="0"/>
              <a:t>반복문을 중첩하여 사용할 경우 퍼포먼스가 기하급수 적으로 떨어짐</a:t>
            </a:r>
            <a:endParaRPr lang="en-US" altLang="ko-KR" dirty="0"/>
          </a:p>
          <a:p>
            <a:r>
              <a:rPr lang="en-US" altLang="ko-KR" dirty="0">
                <a:solidFill>
                  <a:srgbClr val="7030A0"/>
                </a:solidFill>
              </a:rPr>
              <a:t>for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반복 횟수를 기준으로 함</a:t>
            </a:r>
            <a:endParaRPr lang="en-US" altLang="ko-KR" dirty="0"/>
          </a:p>
          <a:p>
            <a:pPr lvl="1"/>
            <a:r>
              <a:rPr lang="ko-KR" altLang="en-US" dirty="0"/>
              <a:t>반복 횟수를 배열의 </a:t>
            </a:r>
            <a:r>
              <a:rPr lang="en-US" altLang="ko-KR" dirty="0"/>
              <a:t>Index</a:t>
            </a:r>
            <a:r>
              <a:rPr lang="ko-KR" altLang="en-US" dirty="0"/>
              <a:t>로 활용하는 경우가 많음</a:t>
            </a:r>
            <a:endParaRPr lang="en-US" altLang="ko-KR" dirty="0"/>
          </a:p>
          <a:p>
            <a:r>
              <a:rPr lang="en-US" altLang="ko-KR" dirty="0">
                <a:solidFill>
                  <a:srgbClr val="7030A0"/>
                </a:solidFill>
              </a:rPr>
              <a:t>foreach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배열 순차 탐색에 특화 </a:t>
            </a:r>
            <a:r>
              <a:rPr lang="en-US" altLang="ko-KR" dirty="0"/>
              <a:t>(</a:t>
            </a:r>
            <a:r>
              <a:rPr lang="ko-KR" altLang="en-US" dirty="0"/>
              <a:t>편리성을 위해 기능을 희생</a:t>
            </a:r>
            <a:r>
              <a:rPr lang="en-US" altLang="ko-KR" dirty="0"/>
              <a:t>)</a:t>
            </a:r>
          </a:p>
          <a:p>
            <a:r>
              <a:rPr lang="en-US" altLang="ko-KR" dirty="0">
                <a:solidFill>
                  <a:srgbClr val="7030A0"/>
                </a:solidFill>
              </a:rPr>
              <a:t>while</a:t>
            </a:r>
            <a:r>
              <a:rPr lang="ko-KR" altLang="en-US" dirty="0"/>
              <a:t>문</a:t>
            </a:r>
            <a:endParaRPr lang="en-US" altLang="ko-KR" dirty="0"/>
          </a:p>
          <a:p>
            <a:pPr lvl="1"/>
            <a:r>
              <a:rPr lang="ko-KR" altLang="en-US" dirty="0"/>
              <a:t>반복 조건을 기준으로 함</a:t>
            </a:r>
            <a:endParaRPr lang="en-US" altLang="ko-KR" dirty="0"/>
          </a:p>
          <a:p>
            <a:pPr lvl="1"/>
            <a:r>
              <a:rPr lang="ko-KR" altLang="en-US" dirty="0"/>
              <a:t>반복 조건이 허락한다면 무한히 반복하는 용도로도 사용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6B1D07-6693-D419-4A37-0B2FE4CC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EB7C014-D542-ACFC-64EE-6FA3D03D2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8988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C4C25-0F51-52A5-7E2D-37C50BD8B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B7EA66-C7BA-EFFE-7BBF-92D8AC74E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Big-O</a:t>
            </a:r>
            <a:r>
              <a:rPr lang="ko-KR" altLang="en-US" dirty="0"/>
              <a:t> 표기법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EE25C5-8FB7-689F-FD9A-DA29544AB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알고리즘의 시간 복잡도를 판단하는 척도</a:t>
            </a:r>
            <a:r>
              <a:rPr lang="en-US" altLang="ko-KR" dirty="0"/>
              <a:t>, O(</a:t>
            </a:r>
            <a:r>
              <a:rPr lang="ko-KR" altLang="en-US" dirty="0"/>
              <a:t>값</a:t>
            </a:r>
            <a:r>
              <a:rPr lang="en-US" altLang="ko-KR" dirty="0"/>
              <a:t>) </a:t>
            </a:r>
            <a:r>
              <a:rPr lang="ko-KR" altLang="en-US" dirty="0"/>
              <a:t>형태로 표기</a:t>
            </a:r>
            <a:endParaRPr lang="en-US" altLang="ko-KR" dirty="0"/>
          </a:p>
          <a:p>
            <a:r>
              <a:rPr lang="ko-KR" altLang="en-US" dirty="0"/>
              <a:t>알고리즘 </a:t>
            </a:r>
            <a:r>
              <a:rPr lang="ko-KR" altLang="en-US" dirty="0">
                <a:solidFill>
                  <a:srgbClr val="00B050"/>
                </a:solidFill>
              </a:rPr>
              <a:t>최악</a:t>
            </a:r>
            <a:r>
              <a:rPr lang="ko-KR" altLang="en-US" dirty="0"/>
              <a:t>의 실행 시간을 표기하므로 몇 가지 특징을 가짐</a:t>
            </a:r>
            <a:endParaRPr lang="en-US" altLang="ko-KR" dirty="0"/>
          </a:p>
          <a:p>
            <a:r>
              <a:rPr lang="ko-KR" altLang="en-US" dirty="0"/>
              <a:t>상수 및 계수를 무시</a:t>
            </a:r>
            <a:endParaRPr lang="en-US" altLang="ko-KR" dirty="0"/>
          </a:p>
          <a:p>
            <a:pPr lvl="1"/>
            <a:r>
              <a:rPr lang="en-US" altLang="ko-KR" dirty="0"/>
              <a:t>O(</a:t>
            </a:r>
            <a:r>
              <a:rPr lang="en-US" altLang="ko-KR" dirty="0">
                <a:solidFill>
                  <a:srgbClr val="FF0000"/>
                </a:solidFill>
              </a:rPr>
              <a:t>5</a:t>
            </a:r>
            <a:r>
              <a:rPr lang="en-US" altLang="ko-KR" dirty="0"/>
              <a:t>+N), O(</a:t>
            </a:r>
            <a:r>
              <a:rPr lang="en-US" altLang="ko-KR" dirty="0">
                <a:solidFill>
                  <a:srgbClr val="FF0000"/>
                </a:solidFill>
              </a:rPr>
              <a:t>7</a:t>
            </a:r>
            <a:r>
              <a:rPr lang="en-US" altLang="ko-KR" dirty="0"/>
              <a:t>N) </a:t>
            </a:r>
            <a:r>
              <a:rPr lang="ko-KR" altLang="en-US" dirty="0"/>
              <a:t>은 둘 다 그냥 </a:t>
            </a:r>
            <a:r>
              <a:rPr lang="en-US" altLang="ko-KR" dirty="0"/>
              <a:t>O(N)</a:t>
            </a:r>
            <a:r>
              <a:rPr lang="ko-KR" altLang="en-US" dirty="0"/>
              <a:t>으로 표기</a:t>
            </a:r>
            <a:endParaRPr lang="en-US" altLang="ko-KR" dirty="0"/>
          </a:p>
          <a:p>
            <a:r>
              <a:rPr lang="ko-KR" altLang="en-US" dirty="0" err="1"/>
              <a:t>최고차항만</a:t>
            </a:r>
            <a:r>
              <a:rPr lang="ko-KR" altLang="en-US" dirty="0"/>
              <a:t> 표시 </a:t>
            </a:r>
            <a:endParaRPr lang="en-US" altLang="ko-KR" dirty="0"/>
          </a:p>
          <a:p>
            <a:pPr lvl="1"/>
            <a:r>
              <a:rPr lang="en-US" altLang="ko-KR" dirty="0"/>
              <a:t>O(</a:t>
            </a:r>
            <a:r>
              <a:rPr lang="en-US" altLang="ko-KR" dirty="0">
                <a:solidFill>
                  <a:srgbClr val="FF0000"/>
                </a:solidFill>
              </a:rPr>
              <a:t>4</a:t>
            </a:r>
            <a:r>
              <a:rPr lang="en-US" altLang="ko-KR" dirty="0"/>
              <a:t>N^2 + </a:t>
            </a:r>
            <a:r>
              <a:rPr lang="en-US" altLang="ko-KR" dirty="0">
                <a:solidFill>
                  <a:srgbClr val="FF0000"/>
                </a:solidFill>
              </a:rPr>
              <a:t>2</a:t>
            </a:r>
            <a:r>
              <a:rPr lang="en-US" altLang="ko-KR" dirty="0"/>
              <a:t>N + N^3) </a:t>
            </a:r>
            <a:r>
              <a:rPr lang="ko-KR" altLang="en-US" dirty="0"/>
              <a:t>이라고 한다면 </a:t>
            </a:r>
            <a:r>
              <a:rPr lang="en-US" altLang="ko-KR" dirty="0"/>
              <a:t>O(N^3)</a:t>
            </a:r>
            <a:r>
              <a:rPr lang="ko-KR" altLang="en-US" dirty="0"/>
              <a:t>만 표기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396DF0-DB68-DE60-4629-798A4A8B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0644B68-509E-5D06-F1E4-8E1BBA4A3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683114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589F1-8AEB-61AB-B7CC-A98BDDFC1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6024204-CEA1-5231-B530-C48C55C987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678"/>
          <a:stretch/>
        </p:blipFill>
        <p:spPr bwMode="auto">
          <a:xfrm>
            <a:off x="5191125" y="1027906"/>
            <a:ext cx="6076950" cy="41209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2ED9FDD-CB36-4DF4-8E88-3D13F59CD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Big-O</a:t>
            </a:r>
            <a:r>
              <a:rPr lang="ko-KR" altLang="en-US" dirty="0"/>
              <a:t> 표기법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E2D807-F700-E163-3263-24889CC72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ko-KR" dirty="0"/>
              <a:t>O(1)</a:t>
            </a:r>
          </a:p>
          <a:p>
            <a:pPr lvl="1"/>
            <a:r>
              <a:rPr lang="en-US" altLang="ko-KR" dirty="0"/>
              <a:t>Stack push, pop</a:t>
            </a:r>
          </a:p>
          <a:p>
            <a:r>
              <a:rPr lang="en-US" altLang="ko-KR" dirty="0"/>
              <a:t>O(</a:t>
            </a:r>
            <a:r>
              <a:rPr lang="en-US" altLang="ko-KR" dirty="0" err="1"/>
              <a:t>logN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Binary search tree</a:t>
            </a:r>
          </a:p>
          <a:p>
            <a:r>
              <a:rPr lang="en-US" altLang="ko-KR" dirty="0"/>
              <a:t>O(N)</a:t>
            </a:r>
          </a:p>
          <a:p>
            <a:pPr lvl="1"/>
            <a:r>
              <a:rPr lang="en-US" altLang="ko-KR" dirty="0"/>
              <a:t>for </a:t>
            </a:r>
            <a:r>
              <a:rPr lang="ko-KR" altLang="en-US" dirty="0"/>
              <a:t>문</a:t>
            </a:r>
            <a:endParaRPr lang="en-US" altLang="ko-KR" dirty="0"/>
          </a:p>
          <a:p>
            <a:r>
              <a:rPr lang="en-US" altLang="ko-KR" dirty="0"/>
              <a:t>O(N</a:t>
            </a:r>
            <a:r>
              <a:rPr lang="ko-KR" altLang="en-US" dirty="0"/>
              <a:t> </a:t>
            </a:r>
            <a:r>
              <a:rPr lang="en-US" altLang="ko-KR" dirty="0" err="1"/>
              <a:t>logN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Quick/Merge/Head sort</a:t>
            </a:r>
          </a:p>
          <a:p>
            <a:r>
              <a:rPr lang="en-US" altLang="ko-KR" dirty="0"/>
              <a:t>O(N^2)</a:t>
            </a:r>
          </a:p>
          <a:p>
            <a:pPr lvl="1"/>
            <a:r>
              <a:rPr lang="ko-KR" altLang="en-US" dirty="0">
                <a:solidFill>
                  <a:srgbClr val="00B050"/>
                </a:solidFill>
              </a:rPr>
              <a:t>이중 </a:t>
            </a:r>
            <a:r>
              <a:rPr lang="en-US" altLang="ko-KR" dirty="0">
                <a:solidFill>
                  <a:srgbClr val="00B050"/>
                </a:solidFill>
              </a:rPr>
              <a:t>for </a:t>
            </a:r>
            <a:r>
              <a:rPr lang="ko-KR" altLang="en-US" dirty="0">
                <a:solidFill>
                  <a:srgbClr val="00B050"/>
                </a:solidFill>
              </a:rPr>
              <a:t>문</a:t>
            </a:r>
            <a:r>
              <a:rPr lang="en-US" altLang="ko-KR" dirty="0"/>
              <a:t>, Insertion/Bubble/Selection sort</a:t>
            </a:r>
          </a:p>
          <a:p>
            <a:r>
              <a:rPr lang="en-US" altLang="ko-KR" dirty="0"/>
              <a:t>O(2^N)</a:t>
            </a:r>
          </a:p>
          <a:p>
            <a:pPr lvl="1"/>
            <a:r>
              <a:rPr lang="ko-KR" altLang="en-US" dirty="0"/>
              <a:t>피보나치 수열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3AFE9D-44F1-E379-4A9A-706B4D0A7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AB3CEF-652B-5A59-0594-627F90440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33506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A3799-8622-75E8-5AC7-9E2E02463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AC2BAE-BF1C-9949-2908-1A0B1751E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반복 횟수를 기준으로 함</a:t>
            </a:r>
            <a:endParaRPr lang="en-US" altLang="ko-KR" dirty="0"/>
          </a:p>
          <a:p>
            <a:r>
              <a:rPr lang="en-US" altLang="ko-KR" dirty="0"/>
              <a:t>for( </a:t>
            </a:r>
            <a:r>
              <a:rPr lang="ko-KR" altLang="en-US" dirty="0"/>
              <a:t>첫 시작 값</a:t>
            </a:r>
            <a:r>
              <a:rPr lang="en-US" altLang="ko-KR" dirty="0"/>
              <a:t>; </a:t>
            </a:r>
            <a:r>
              <a:rPr lang="ko-KR" altLang="en-US" dirty="0"/>
              <a:t>조건</a:t>
            </a:r>
            <a:r>
              <a:rPr lang="en-US" altLang="ko-KR" dirty="0"/>
              <a:t>; </a:t>
            </a:r>
            <a:r>
              <a:rPr lang="ko-KR" altLang="en-US" dirty="0"/>
              <a:t>값의 증감</a:t>
            </a:r>
            <a:r>
              <a:rPr lang="en-US" altLang="ko-KR" dirty="0"/>
              <a:t> 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7A194C-27AE-0837-82CC-95EB082AD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80CF911-5574-FFA8-F235-C966E0881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59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AA5D479-EE8F-F0CD-540C-EB5DF5F96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713" y="3077832"/>
            <a:ext cx="7162163" cy="189693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FA522AC-B810-9E61-F437-86CA1CB66A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47531"/>
          <a:stretch/>
        </p:blipFill>
        <p:spPr>
          <a:xfrm>
            <a:off x="9050006" y="2306557"/>
            <a:ext cx="2009880" cy="3439488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5F8418BE-3368-17EF-DA78-05ECABB2D291}"/>
              </a:ext>
            </a:extLst>
          </p:cNvPr>
          <p:cNvCxnSpPr>
            <a:cxnSpLocks/>
          </p:cNvCxnSpPr>
          <p:nvPr/>
        </p:nvCxnSpPr>
        <p:spPr>
          <a:xfrm flipH="1">
            <a:off x="4890821" y="3277630"/>
            <a:ext cx="1197429" cy="24934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BDA61DF-197E-3555-5663-D88F720457E7}"/>
              </a:ext>
            </a:extLst>
          </p:cNvPr>
          <p:cNvSpPr txBox="1"/>
          <p:nvPr/>
        </p:nvSpPr>
        <p:spPr>
          <a:xfrm>
            <a:off x="6088250" y="2954464"/>
            <a:ext cx="19351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++ </a:t>
            </a:r>
            <a:r>
              <a:rPr lang="ko-KR" altLang="en-US" dirty="0"/>
              <a:t>기호</a:t>
            </a:r>
            <a:r>
              <a:rPr lang="en-US" altLang="ko-KR" dirty="0"/>
              <a:t>:</a:t>
            </a:r>
            <a:r>
              <a:rPr lang="ko-KR" altLang="en-US" dirty="0"/>
              <a:t> 원래 값 </a:t>
            </a:r>
            <a:r>
              <a:rPr lang="en-US" altLang="ko-KR" dirty="0"/>
              <a:t>+1</a:t>
            </a:r>
          </a:p>
          <a:p>
            <a:r>
              <a:rPr lang="en-US" altLang="ko-KR" dirty="0"/>
              <a:t>-- </a:t>
            </a:r>
            <a:r>
              <a:rPr lang="ko-KR" altLang="en-US" dirty="0"/>
              <a:t>기호</a:t>
            </a:r>
            <a:r>
              <a:rPr lang="en-US" altLang="ko-KR" dirty="0"/>
              <a:t>: </a:t>
            </a:r>
            <a:r>
              <a:rPr lang="ko-KR" altLang="en-US" dirty="0"/>
              <a:t>원래 값 </a:t>
            </a:r>
            <a:r>
              <a:rPr lang="en-US" altLang="ko-KR" dirty="0"/>
              <a:t>-1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80123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8B909865-BD8F-53E6-04E4-8E9AC78D271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291"/>
          <a:stretch/>
        </p:blipFill>
        <p:spPr>
          <a:xfrm>
            <a:off x="1247547" y="1883804"/>
            <a:ext cx="4787997" cy="403766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72A9872-4811-9400-78DC-833C9217B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Form1.cs </a:t>
            </a:r>
            <a:r>
              <a:rPr lang="ko-KR" altLang="en-US"/>
              <a:t>살펴보기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4D4741-BAAA-DABF-DA16-754F0CAB6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E36E05-B6E7-AC45-45DA-290206730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BF65E94-1F13-4AE0-F9AF-BAF442F81C5A}"/>
              </a:ext>
            </a:extLst>
          </p:cNvPr>
          <p:cNvCxnSpPr>
            <a:cxnSpLocks/>
          </p:cNvCxnSpPr>
          <p:nvPr/>
        </p:nvCxnSpPr>
        <p:spPr>
          <a:xfrm flipV="1">
            <a:off x="1919484" y="1526519"/>
            <a:ext cx="937071" cy="35728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19C60C5-94C1-72EA-A820-CFD7280A9229}"/>
              </a:ext>
            </a:extLst>
          </p:cNvPr>
          <p:cNvSpPr txBox="1"/>
          <p:nvPr/>
        </p:nvSpPr>
        <p:spPr>
          <a:xfrm>
            <a:off x="2856555" y="1313516"/>
            <a:ext cx="4783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네임스페이스를 가져오기</a:t>
            </a:r>
            <a:r>
              <a:rPr lang="en-US" altLang="ko-KR" dirty="0"/>
              <a:t>, </a:t>
            </a:r>
            <a:r>
              <a:rPr lang="ko-KR" altLang="en-US" dirty="0" err="1"/>
              <a:t>파이썬의</a:t>
            </a:r>
            <a:r>
              <a:rPr lang="ko-KR" altLang="en-US" dirty="0"/>
              <a:t> </a:t>
            </a:r>
            <a:r>
              <a:rPr lang="en-US" altLang="ko-KR" dirty="0"/>
              <a:t>import</a:t>
            </a:r>
            <a:r>
              <a:rPr lang="ko-KR" altLang="en-US" dirty="0"/>
              <a:t>와 </a:t>
            </a:r>
            <a:r>
              <a:rPr lang="ko-KR" altLang="en-US" dirty="0" err="1"/>
              <a:t>비슷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324D16-731F-8E79-6FF4-ADA8C759298F}"/>
              </a:ext>
            </a:extLst>
          </p:cNvPr>
          <p:cNvSpPr txBox="1"/>
          <p:nvPr/>
        </p:nvSpPr>
        <p:spPr>
          <a:xfrm>
            <a:off x="5998404" y="1813632"/>
            <a:ext cx="325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회색</a:t>
            </a:r>
            <a:r>
              <a:rPr lang="en-US" altLang="ko-KR"/>
              <a:t>: </a:t>
            </a:r>
            <a:r>
              <a:rPr lang="ko-KR" altLang="en-US"/>
              <a:t>현재 코드에서 사용하지 않음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5B78BF74-84E8-0DAE-CD61-23B883C061A0}"/>
              </a:ext>
            </a:extLst>
          </p:cNvPr>
          <p:cNvCxnSpPr>
            <a:cxnSpLocks/>
            <a:endCxn id="19" idx="1"/>
          </p:cNvCxnSpPr>
          <p:nvPr/>
        </p:nvCxnSpPr>
        <p:spPr>
          <a:xfrm flipV="1">
            <a:off x="4958668" y="1998298"/>
            <a:ext cx="1039736" cy="294024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918FE22-0150-0F00-7737-392E9A3E5C95}"/>
              </a:ext>
            </a:extLst>
          </p:cNvPr>
          <p:cNvSpPr txBox="1"/>
          <p:nvPr/>
        </p:nvSpPr>
        <p:spPr>
          <a:xfrm>
            <a:off x="5998404" y="2213412"/>
            <a:ext cx="285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검은색</a:t>
            </a:r>
            <a:r>
              <a:rPr lang="en-US" altLang="ko-KR"/>
              <a:t>: </a:t>
            </a:r>
            <a:r>
              <a:rPr lang="ko-KR" altLang="en-US"/>
              <a:t>현재 코드에서 사용 중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CE70AFAF-C92D-7991-37D8-7CCE3B3B4C7E}"/>
              </a:ext>
            </a:extLst>
          </p:cNvPr>
          <p:cNvCxnSpPr>
            <a:cxnSpLocks/>
            <a:endCxn id="24" idx="1"/>
          </p:cNvCxnSpPr>
          <p:nvPr/>
        </p:nvCxnSpPr>
        <p:spPr>
          <a:xfrm flipV="1">
            <a:off x="4702078" y="2398078"/>
            <a:ext cx="1296326" cy="14217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1B9EBBC3-20D7-A6E2-03CC-9EC9B4584DD7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4702078" y="2982879"/>
            <a:ext cx="1749104" cy="6418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D17ECF9-6E69-1085-A573-12C38332DB09}"/>
              </a:ext>
            </a:extLst>
          </p:cNvPr>
          <p:cNvSpPr txBox="1"/>
          <p:nvPr/>
        </p:nvSpPr>
        <p:spPr>
          <a:xfrm>
            <a:off x="6451182" y="2798213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내 프로그램의 네임스페이스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1AE4D14-8B6A-06F6-BC6F-80B513BDCB75}"/>
              </a:ext>
            </a:extLst>
          </p:cNvPr>
          <p:cNvSpPr txBox="1"/>
          <p:nvPr/>
        </p:nvSpPr>
        <p:spPr>
          <a:xfrm>
            <a:off x="7625059" y="3404347"/>
            <a:ext cx="38363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Form </a:t>
            </a:r>
            <a:r>
              <a:rPr lang="ko-KR" altLang="en-US" dirty="0"/>
              <a:t>클래스를 상속 받는 </a:t>
            </a:r>
            <a:r>
              <a:rPr lang="en-US" altLang="ko-KR" dirty="0"/>
              <a:t>Form1 </a:t>
            </a:r>
            <a:r>
              <a:rPr lang="ko-KR" altLang="en-US" dirty="0"/>
              <a:t>클래스</a:t>
            </a:r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접근 제어</a:t>
            </a:r>
            <a:r>
              <a:rPr lang="en-US" altLang="ko-KR" dirty="0"/>
              <a:t>: public</a:t>
            </a:r>
          </a:p>
          <a:p>
            <a:r>
              <a:rPr lang="en-US" altLang="ko-KR" dirty="0"/>
              <a:t>- partial </a:t>
            </a:r>
            <a:r>
              <a:rPr lang="ko-KR" altLang="en-US" dirty="0"/>
              <a:t>클래스</a:t>
            </a: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56CCF9AE-C1E0-6011-DF96-1C5694D5C657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5961233" y="3761632"/>
            <a:ext cx="1663826" cy="10438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2E369F64-B4BC-438C-EAFC-703D93E633C1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4186592" y="4519331"/>
            <a:ext cx="2771642" cy="228088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0B7EC54-890F-42C9-1497-4B60BE4FF651}"/>
              </a:ext>
            </a:extLst>
          </p:cNvPr>
          <p:cNvSpPr txBox="1"/>
          <p:nvPr/>
        </p:nvSpPr>
        <p:spPr>
          <a:xfrm>
            <a:off x="6958234" y="4424253"/>
            <a:ext cx="34948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Form1 </a:t>
            </a:r>
            <a:r>
              <a:rPr lang="ko-KR" altLang="en-US" dirty="0"/>
              <a:t>클래스와 같은 이름의 메소드 </a:t>
            </a:r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en-US" altLang="ko-KR" dirty="0"/>
              <a:t>Form1 </a:t>
            </a:r>
            <a:r>
              <a:rPr lang="ko-KR" altLang="en-US" dirty="0"/>
              <a:t>클래스의 생성자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24293A8E-3298-A41E-5D2F-978A32FF49F7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4443531" y="5146334"/>
            <a:ext cx="2592059" cy="841833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456ADFCD-5E4F-BCCC-F357-4672A15D6D78}"/>
              </a:ext>
            </a:extLst>
          </p:cNvPr>
          <p:cNvSpPr txBox="1"/>
          <p:nvPr/>
        </p:nvSpPr>
        <p:spPr>
          <a:xfrm>
            <a:off x="7035590" y="5803501"/>
            <a:ext cx="234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윈폼</a:t>
            </a:r>
            <a:r>
              <a:rPr lang="ko-KR" altLang="en-US" dirty="0"/>
              <a:t> 초기화를 위한 함수</a:t>
            </a:r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46B3E4EA-F4FC-CC1B-05A6-B5ACDB78C84B}"/>
              </a:ext>
            </a:extLst>
          </p:cNvPr>
          <p:cNvCxnSpPr>
            <a:cxnSpLocks/>
            <a:endCxn id="52" idx="1"/>
          </p:cNvCxnSpPr>
          <p:nvPr/>
        </p:nvCxnSpPr>
        <p:spPr>
          <a:xfrm>
            <a:off x="5509700" y="5063473"/>
            <a:ext cx="1684151" cy="48101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1977E44-641C-65AD-5798-0AA974F9F159}"/>
              </a:ext>
            </a:extLst>
          </p:cNvPr>
          <p:cNvSpPr txBox="1"/>
          <p:nvPr/>
        </p:nvSpPr>
        <p:spPr>
          <a:xfrm>
            <a:off x="7193851" y="5359818"/>
            <a:ext cx="4267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코드를 실행하려면 반드시 </a:t>
            </a:r>
            <a:r>
              <a:rPr lang="en-US" altLang="ko-KR"/>
              <a:t>;(</a:t>
            </a:r>
            <a:r>
              <a:rPr lang="ko-KR" altLang="en-US"/>
              <a:t>세미콜론</a:t>
            </a:r>
            <a:r>
              <a:rPr lang="en-US" altLang="ko-KR"/>
              <a:t>) </a:t>
            </a:r>
            <a:r>
              <a:rPr lang="ko-KR" altLang="en-US"/>
              <a:t>을 붙임</a:t>
            </a:r>
          </a:p>
        </p:txBody>
      </p: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87A6796D-2F4B-03B5-C0D2-C4F37F0080E3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1725870" y="3305900"/>
            <a:ext cx="1520658" cy="66565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6D931CC-C7D1-1C5B-455B-E011374BC062}"/>
              </a:ext>
            </a:extLst>
          </p:cNvPr>
          <p:cNvSpPr txBox="1"/>
          <p:nvPr/>
        </p:nvSpPr>
        <p:spPr>
          <a:xfrm>
            <a:off x="3246528" y="3187799"/>
            <a:ext cx="2218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코드 영역을 </a:t>
            </a:r>
            <a:r>
              <a:rPr lang="en-US" altLang="ko-KR">
                <a:solidFill>
                  <a:schemeClr val="accent6"/>
                </a:solidFill>
              </a:rPr>
              <a:t>{ }</a:t>
            </a:r>
            <a:r>
              <a:rPr lang="en-US" altLang="ko-KR"/>
              <a:t> </a:t>
            </a:r>
            <a:r>
              <a:rPr lang="ko-KR" altLang="en-US"/>
              <a:t>로 구분</a:t>
            </a:r>
          </a:p>
        </p:txBody>
      </p:sp>
    </p:spTree>
    <p:extLst>
      <p:ext uri="{BB962C8B-B14F-4D97-AF65-F5344CB8AC3E}">
        <p14:creationId xmlns:p14="http://schemas.microsoft.com/office/powerpoint/2010/main" val="4495704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9AD36-ABB1-93EC-7FC4-3DF55E935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9CC3D-220A-4BA7-CEC3-71828A1C1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 </a:t>
            </a:r>
            <a:r>
              <a:rPr lang="ko-KR" altLang="en-US" dirty="0"/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F9790D-2DE6-4E09-5524-C6C9390AB4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배열과 함께 사용할 경우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5E8766-A047-AADA-0C52-5940515AA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CF3EBE3-AFE6-3881-19CA-CCB561FF2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60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11FF421-0A06-1DEF-365E-882E9E593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741" y="2679128"/>
            <a:ext cx="9096733" cy="223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2838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9396796-8FE0-678C-4BA9-5313D79F8F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424" y="2640395"/>
            <a:ext cx="8401528" cy="248671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5E54853-105F-7157-3E56-845BBC59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foreach </a:t>
            </a:r>
            <a:r>
              <a:rPr lang="ko-KR" altLang="en-US" dirty="0"/>
              <a:t>문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B049BF-471D-C40A-A809-A9EF0EE09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278B4F-0AEA-908A-0263-7351C27C0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61</a:t>
            </a:fld>
            <a:endParaRPr lang="ko-KR" altLang="en-US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04A7DAD3-A55D-4124-41AD-D0773D8A16DB}"/>
              </a:ext>
            </a:extLst>
          </p:cNvPr>
          <p:cNvCxnSpPr>
            <a:cxnSpLocks/>
          </p:cNvCxnSpPr>
          <p:nvPr/>
        </p:nvCxnSpPr>
        <p:spPr>
          <a:xfrm flipV="1">
            <a:off x="3211286" y="3426304"/>
            <a:ext cx="489157" cy="20005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E97DB47-0617-52A4-3954-7B3F8A82647B}"/>
              </a:ext>
            </a:extLst>
          </p:cNvPr>
          <p:cNvSpPr txBox="1"/>
          <p:nvPr/>
        </p:nvSpPr>
        <p:spPr>
          <a:xfrm>
            <a:off x="3700443" y="3226249"/>
            <a:ext cx="1752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배열 </a:t>
            </a:r>
            <a:r>
              <a:rPr lang="en-US" altLang="ko-KR" sz="2000" dirty="0"/>
              <a:t>1</a:t>
            </a:r>
            <a:r>
              <a:rPr lang="ko-KR" altLang="en-US" sz="2000" dirty="0"/>
              <a:t>개의 요소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F4A586DE-B3D1-CD2B-F8F5-5235520AD197}"/>
              </a:ext>
            </a:extLst>
          </p:cNvPr>
          <p:cNvCxnSpPr>
            <a:cxnSpLocks/>
          </p:cNvCxnSpPr>
          <p:nvPr/>
        </p:nvCxnSpPr>
        <p:spPr>
          <a:xfrm flipV="1">
            <a:off x="5164351" y="3570514"/>
            <a:ext cx="703049" cy="19736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3EEB54A-9982-2C18-B624-EA80FE34DC4E}"/>
              </a:ext>
            </a:extLst>
          </p:cNvPr>
          <p:cNvSpPr txBox="1"/>
          <p:nvPr/>
        </p:nvSpPr>
        <p:spPr>
          <a:xfrm>
            <a:off x="5867400" y="3226249"/>
            <a:ext cx="406072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배열 또는 인덱스로 접근 가능한 자료형</a:t>
            </a:r>
            <a:endParaRPr lang="en-US" altLang="ko-KR" sz="2000" dirty="0"/>
          </a:p>
          <a:p>
            <a:r>
              <a:rPr lang="en-US" altLang="ko-KR" sz="2000" dirty="0"/>
              <a:t>-&gt; </a:t>
            </a:r>
            <a:r>
              <a:rPr lang="ko-KR" altLang="en-US" sz="2000" dirty="0"/>
              <a:t>열거형</a:t>
            </a:r>
            <a:endParaRPr lang="en-US" altLang="ko-KR" sz="2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A411EB-7E0B-41A4-831D-26D17FEED784}"/>
              </a:ext>
            </a:extLst>
          </p:cNvPr>
          <p:cNvSpPr txBox="1"/>
          <p:nvPr/>
        </p:nvSpPr>
        <p:spPr>
          <a:xfrm>
            <a:off x="762424" y="1941700"/>
            <a:ext cx="72507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/>
              <a:t>* </a:t>
            </a:r>
            <a:r>
              <a:rPr lang="ko-KR" altLang="en-US" sz="2400" dirty="0"/>
              <a:t>배열 전체를 순차적으로 탐색할 경우에 편리하게 사용가능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0D4B64B-EFDB-770D-74CD-F836DAC2C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35974" y="1883750"/>
            <a:ext cx="1408655" cy="299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95668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14B3C-8F5D-8ADD-C909-867E086F5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for</a:t>
            </a:r>
            <a:r>
              <a:rPr lang="ko-KR" altLang="en-US" dirty="0">
                <a:solidFill>
                  <a:srgbClr val="00B050"/>
                </a:solidFill>
              </a:rPr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147D9B3-90B7-D501-1979-AD3107E58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가짜 성적표 만들기 😈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학생수를 입력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입력된 학생 수 만큼 </a:t>
            </a:r>
            <a:r>
              <a:rPr lang="en-US" altLang="ko-KR" dirty="0"/>
              <a:t>0~100</a:t>
            </a:r>
            <a:r>
              <a:rPr lang="ko-KR" altLang="en-US" dirty="0"/>
              <a:t>점 사이의 </a:t>
            </a:r>
            <a:r>
              <a:rPr lang="ko-KR" altLang="en-US" dirty="0" err="1"/>
              <a:t>랜덤한</a:t>
            </a:r>
            <a:r>
              <a:rPr lang="ko-KR" altLang="en-US" dirty="0"/>
              <a:t> 점수를 생성하고 각 학생에게 점수를 할당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학생의 이름은 </a:t>
            </a:r>
            <a:r>
              <a:rPr lang="en-US" altLang="ko-KR" dirty="0"/>
              <a:t>“</a:t>
            </a:r>
            <a:r>
              <a:rPr lang="ko-KR" altLang="en-US" dirty="0"/>
              <a:t>학생</a:t>
            </a:r>
            <a:r>
              <a:rPr lang="en-US" altLang="ko-KR" dirty="0"/>
              <a:t>1”, “</a:t>
            </a:r>
            <a:r>
              <a:rPr lang="ko-KR" altLang="en-US" dirty="0"/>
              <a:t>학생</a:t>
            </a:r>
            <a:r>
              <a:rPr lang="en-US" altLang="ko-KR" dirty="0"/>
              <a:t>2”, ... </a:t>
            </a:r>
            <a:r>
              <a:rPr lang="ko-KR" altLang="en-US" dirty="0"/>
              <a:t>와 같이 숫자만 붙여서 표기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모든 학생에 대해 </a:t>
            </a:r>
            <a:r>
              <a:rPr lang="en-US" altLang="ko-KR" dirty="0"/>
              <a:t>“</a:t>
            </a:r>
            <a:r>
              <a:rPr lang="ko-KR" altLang="en-US" dirty="0"/>
              <a:t>학생</a:t>
            </a:r>
            <a:r>
              <a:rPr lang="en-US" altLang="ko-KR" dirty="0"/>
              <a:t>1</a:t>
            </a:r>
            <a:r>
              <a:rPr lang="ko-KR" altLang="en-US" dirty="0"/>
              <a:t>의 점수</a:t>
            </a:r>
            <a:r>
              <a:rPr lang="en-US" altLang="ko-KR" dirty="0"/>
              <a:t>: 42</a:t>
            </a:r>
            <a:r>
              <a:rPr lang="ko-KR" altLang="en-US" dirty="0"/>
              <a:t>점</a:t>
            </a:r>
            <a:r>
              <a:rPr lang="en-US" altLang="ko-KR" dirty="0"/>
              <a:t>” </a:t>
            </a:r>
            <a:r>
              <a:rPr lang="ko-KR" altLang="en-US" dirty="0"/>
              <a:t>과 같은 형태로 결과를 표시</a:t>
            </a:r>
            <a:endParaRPr lang="en-US" altLang="ko-KR" dirty="0"/>
          </a:p>
          <a:p>
            <a:pPr lvl="1"/>
            <a:r>
              <a:rPr lang="ko-KR" altLang="en-US" dirty="0"/>
              <a:t>이름과 성적을 입력하면 위와 같은 문자열을 만들어주는 함수를 작성하여 사용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Push </a:t>
            </a:r>
            <a:r>
              <a:rPr lang="ko-KR" altLang="en-US" dirty="0"/>
              <a:t>후 </a:t>
            </a:r>
            <a:r>
              <a:rPr lang="en-US" altLang="ko-KR" dirty="0"/>
              <a:t>Repo. </a:t>
            </a:r>
            <a:r>
              <a:rPr lang="ko-KR" altLang="en-US" dirty="0"/>
              <a:t>링크를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8EB516-6AB9-DC89-5AC4-43308D448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0BF621-8D05-65CF-6DFC-8F103E46A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273993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9874C6-EA76-E5C0-7A75-064B13672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</a:t>
            </a:r>
            <a:r>
              <a:rPr lang="ko-KR" altLang="en-US" dirty="0"/>
              <a:t> 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59F0BD-5947-DE4A-3994-F96BE2F2B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4739"/>
            <a:ext cx="10515600" cy="4351338"/>
          </a:xfrm>
        </p:spPr>
        <p:txBody>
          <a:bodyPr/>
          <a:lstStyle/>
          <a:p>
            <a:r>
              <a:rPr lang="ko-KR" altLang="en-US" dirty="0"/>
              <a:t>조건을 기준으로 반복</a:t>
            </a:r>
            <a:endParaRPr lang="en-US" altLang="ko-KR" dirty="0"/>
          </a:p>
          <a:p>
            <a:r>
              <a:rPr lang="ko-KR" altLang="en-US" dirty="0"/>
              <a:t>무한 반복을 수행할 경우 자주 이용됨</a:t>
            </a:r>
            <a:endParaRPr lang="en-US" altLang="ko-KR" dirty="0"/>
          </a:p>
          <a:p>
            <a:r>
              <a:rPr lang="en-US" altLang="ko-KR" dirty="0"/>
              <a:t>while( </a:t>
            </a:r>
            <a:r>
              <a:rPr lang="ko-KR" altLang="en-US" dirty="0"/>
              <a:t>조건 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2CB214-3702-03B8-F547-1E9B9756B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16FBEE-7C17-02F6-E404-AC6653771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63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7BCB419-0F21-1E91-3357-0A76A36C6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748" y="3610395"/>
            <a:ext cx="2504904" cy="164452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1343E365-9CB6-78E4-BEC3-F1AD7C5623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0809" y="3074115"/>
            <a:ext cx="4300267" cy="2717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89976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44759C-EE85-A8FE-35F3-289692D25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9B5C0C-BC1A-E915-40C0-D7ABD9129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break, continue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2CF2237-231E-AD25-49EB-30CDB178B7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8357"/>
            <a:ext cx="10515600" cy="4351338"/>
          </a:xfrm>
        </p:spPr>
        <p:txBody>
          <a:bodyPr/>
          <a:lstStyle/>
          <a:p>
            <a:r>
              <a:rPr lang="en-US" altLang="ko-KR" dirty="0"/>
              <a:t>break:</a:t>
            </a:r>
            <a:r>
              <a:rPr lang="ko-KR" altLang="en-US" dirty="0"/>
              <a:t> </a:t>
            </a:r>
            <a:r>
              <a:rPr lang="ko-KR" altLang="en-US" dirty="0" err="1"/>
              <a:t>반복문</a:t>
            </a:r>
            <a:r>
              <a:rPr lang="ko-KR" altLang="en-US" dirty="0"/>
              <a:t> 안에서 탈출</a:t>
            </a:r>
            <a:endParaRPr lang="en-US" altLang="ko-KR" dirty="0"/>
          </a:p>
          <a:p>
            <a:r>
              <a:rPr lang="en-US" altLang="ko-KR" dirty="0"/>
              <a:t>continue: </a:t>
            </a:r>
            <a:r>
              <a:rPr lang="ko-KR" altLang="en-US" dirty="0"/>
              <a:t>현재 반복만 </a:t>
            </a:r>
            <a:r>
              <a:rPr lang="ko-KR" altLang="en-US" dirty="0" err="1"/>
              <a:t>스킵하고</a:t>
            </a:r>
            <a:r>
              <a:rPr lang="ko-KR" altLang="en-US" dirty="0"/>
              <a:t> 다음 반복 진행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74A6B8-22B0-FFC3-58D9-57B06438A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D879FA-5F75-D936-0516-CFDB0E85A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64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BAFB203-8BBE-921C-9275-F728B7AB1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57" y="3231602"/>
            <a:ext cx="5513043" cy="225479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1F17979-F7F0-6374-7D53-59D6B778C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0390" y="3231601"/>
            <a:ext cx="5514327" cy="2254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39679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E54853-105F-7157-3E56-845BBC59B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while + if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C5AF6A9E-A089-E1B3-058B-44428F4FBC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26160" y="1467803"/>
            <a:ext cx="5069840" cy="4536770"/>
          </a:xfrm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B049BF-471D-C40A-A809-A9EF0EE09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278B4F-0AEA-908A-0263-7351C27C0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65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6D574FED-C9EC-D17C-D80E-0643B6C9E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3650" y="2443986"/>
            <a:ext cx="2169390" cy="2584403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BD5A454-79F7-C0E9-1728-B6ABB94782DA}"/>
              </a:ext>
            </a:extLst>
          </p:cNvPr>
          <p:cNvCxnSpPr>
            <a:cxnSpLocks/>
          </p:cNvCxnSpPr>
          <p:nvPr/>
        </p:nvCxnSpPr>
        <p:spPr>
          <a:xfrm>
            <a:off x="2450203" y="1845240"/>
            <a:ext cx="2221754" cy="79069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B0F94FBE-7059-E613-26DF-22A533C5CCF2}"/>
              </a:ext>
            </a:extLst>
          </p:cNvPr>
          <p:cNvSpPr txBox="1"/>
          <p:nvPr/>
        </p:nvSpPr>
        <p:spPr>
          <a:xfrm>
            <a:off x="4671957" y="1724254"/>
            <a:ext cx="1132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/>
              <a:t>반복 조건</a:t>
            </a:r>
          </a:p>
        </p:txBody>
      </p:sp>
    </p:spTree>
    <p:extLst>
      <p:ext uri="{BB962C8B-B14F-4D97-AF65-F5344CB8AC3E}">
        <p14:creationId xmlns:p14="http://schemas.microsoft.com/office/powerpoint/2010/main" val="426015527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CE2325-7392-0406-C430-C4CD38FB0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while </a:t>
            </a:r>
            <a:r>
              <a:rPr lang="ko-KR" altLang="en-US" dirty="0">
                <a:solidFill>
                  <a:srgbClr val="00B050"/>
                </a:solidFill>
              </a:rPr>
              <a:t>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E4F010-CDDB-314B-16DE-53F80688E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가위바위보 게임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가위</a:t>
            </a:r>
            <a:r>
              <a:rPr lang="en-US" altLang="ko-KR" dirty="0"/>
              <a:t>, </a:t>
            </a:r>
            <a:r>
              <a:rPr lang="ko-KR" altLang="en-US" dirty="0"/>
              <a:t>바위</a:t>
            </a:r>
            <a:r>
              <a:rPr lang="en-US" altLang="ko-KR" dirty="0"/>
              <a:t>, </a:t>
            </a:r>
            <a:r>
              <a:rPr lang="ko-KR" altLang="en-US" dirty="0"/>
              <a:t>보에 대한 버튼을 </a:t>
            </a:r>
            <a:r>
              <a:rPr lang="en-US" altLang="ko-KR" dirty="0"/>
              <a:t>3</a:t>
            </a:r>
            <a:r>
              <a:rPr lang="ko-KR" altLang="en-US" dirty="0"/>
              <a:t>개 생성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셋 중 아무 버튼이나 클릭하면 컴퓨터도 가위</a:t>
            </a:r>
            <a:r>
              <a:rPr lang="en-US" altLang="ko-KR" dirty="0"/>
              <a:t>, </a:t>
            </a:r>
            <a:r>
              <a:rPr lang="ko-KR" altLang="en-US" dirty="0"/>
              <a:t>바위</a:t>
            </a:r>
            <a:r>
              <a:rPr lang="en-US" altLang="ko-KR" dirty="0"/>
              <a:t>, </a:t>
            </a:r>
            <a:r>
              <a:rPr lang="ko-KR" altLang="en-US" dirty="0"/>
              <a:t>보 중 하나를 랜덤하게 선택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컴퓨터가 무엇을 선택했는지 화면에 표시하고</a:t>
            </a:r>
            <a:r>
              <a:rPr lang="en-US" altLang="ko-KR" dirty="0"/>
              <a:t>, </a:t>
            </a:r>
            <a:r>
              <a:rPr lang="ko-KR" altLang="en-US" dirty="0"/>
              <a:t>사용자가 선택한 것과 비교하여 승패를 가름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사용자와 컴퓨터의 점수를 표시하고 먼저 </a:t>
            </a:r>
            <a:r>
              <a:rPr lang="en-US" altLang="ko-KR" dirty="0"/>
              <a:t>3</a:t>
            </a:r>
            <a:r>
              <a:rPr lang="ko-KR" altLang="en-US" dirty="0"/>
              <a:t>점을 얻는 쪽이 최종 승리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Push </a:t>
            </a:r>
            <a:r>
              <a:rPr lang="ko-KR" altLang="en-US" dirty="0"/>
              <a:t>후 </a:t>
            </a:r>
            <a:r>
              <a:rPr lang="en-US" altLang="ko-KR" dirty="0"/>
              <a:t>Repo. </a:t>
            </a:r>
            <a:r>
              <a:rPr lang="ko-KR" altLang="en-US" dirty="0"/>
              <a:t>링크를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F331F7-6F39-0889-6DB5-992845350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740C8A-C010-B5CA-1036-96B32EB62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4577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B1866F-3458-BE76-702D-7234222A4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78629F-18A0-E76E-FAB4-FB2E180DBD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751" y="2165521"/>
            <a:ext cx="7772498" cy="2526957"/>
          </a:xfrm>
        </p:spPr>
        <p:txBody>
          <a:bodyPr anchor="ctr" anchorCtr="0"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기타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F0AF8B-3EEC-89EE-4AEC-0840A3B1C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BEDFA-D8AA-4914-9440-7DF713C99FA9}" type="datetime1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57FB11-BF15-3FBC-7DA5-64481B88A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75553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CAC936-E861-755B-AA6C-8D3EEB8D1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7E2F9C-6844-B834-BE67-48AEA9DAB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디버깅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6D0EAF-9966-1EC4-1CBC-99FE1544C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오류를 해결하고</a:t>
            </a:r>
            <a:r>
              <a:rPr lang="en-US" altLang="ko-KR" dirty="0">
                <a:solidFill>
                  <a:srgbClr val="00B050"/>
                </a:solidFill>
              </a:rPr>
              <a:t>, </a:t>
            </a:r>
            <a:r>
              <a:rPr lang="ko-KR" altLang="en-US" dirty="0">
                <a:solidFill>
                  <a:srgbClr val="00B050"/>
                </a:solidFill>
              </a:rPr>
              <a:t>코드를 테스트 하는데 가장 강력한 방법 🌟👍💪</a:t>
            </a:r>
            <a:endParaRPr lang="en-US" altLang="ko-KR" dirty="0">
              <a:solidFill>
                <a:srgbClr val="00B050"/>
              </a:solidFill>
            </a:endParaRPr>
          </a:p>
          <a:p>
            <a:r>
              <a:rPr lang="ko-KR" altLang="en-US" dirty="0"/>
              <a:t>소스코드를 한 줄 단위로 실행하면서 변수에 담겨진 값의 변화를 추적</a:t>
            </a:r>
            <a:endParaRPr lang="en-US" altLang="ko-KR" dirty="0"/>
          </a:p>
          <a:p>
            <a:r>
              <a:rPr lang="en-US" altLang="ko-KR" dirty="0"/>
              <a:t>F5</a:t>
            </a:r>
            <a:r>
              <a:rPr lang="ko-KR" altLang="en-US" dirty="0"/>
              <a:t>로 디버그 모드 시작</a:t>
            </a:r>
            <a:endParaRPr lang="en-US" altLang="ko-KR" dirty="0"/>
          </a:p>
          <a:p>
            <a:r>
              <a:rPr lang="en-US" altLang="ko-KR" dirty="0"/>
              <a:t>Shift + F5</a:t>
            </a:r>
            <a:r>
              <a:rPr lang="ko-KR" altLang="en-US" dirty="0"/>
              <a:t>로 디버그 모드 종료</a:t>
            </a:r>
            <a:endParaRPr lang="en-US" altLang="ko-KR" dirty="0"/>
          </a:p>
          <a:p>
            <a:r>
              <a:rPr lang="en-US" altLang="ko-KR" dirty="0"/>
              <a:t>F9</a:t>
            </a:r>
            <a:r>
              <a:rPr lang="ko-KR" altLang="en-US" dirty="0"/>
              <a:t>로 브레이크 포인트를 설정하여 어느 줄에서 코드 실행을 멈출지 선택</a:t>
            </a:r>
            <a:endParaRPr lang="en-US" altLang="ko-KR" dirty="0"/>
          </a:p>
          <a:p>
            <a:r>
              <a:rPr lang="en-US" altLang="ko-KR" dirty="0"/>
              <a:t>F10</a:t>
            </a:r>
            <a:r>
              <a:rPr lang="ko-KR" altLang="en-US" dirty="0"/>
              <a:t>으로 한 줄 단위로 실행</a:t>
            </a:r>
            <a:endParaRPr lang="en-US" altLang="ko-KR" dirty="0"/>
          </a:p>
          <a:p>
            <a:r>
              <a:rPr lang="ko-KR" altLang="en-US" dirty="0"/>
              <a:t>함수를 만났을 때</a:t>
            </a:r>
            <a:r>
              <a:rPr lang="en-US" altLang="ko-KR" dirty="0"/>
              <a:t>, F11</a:t>
            </a:r>
            <a:r>
              <a:rPr lang="ko-KR" altLang="en-US" dirty="0"/>
              <a:t>로 함수 내부로 들어가는 것이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93CEE3-0859-1449-D3FB-20AC67B16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72719F-97DC-A4CD-3DB3-5C492D280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6912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40B04-CF44-1693-B96E-718E1451E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A9F748-7B4E-D60D-EC1E-6EC8DD299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디버깅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33B5B-1D9B-57FC-0D69-6B4B87989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E4506FB-63FF-89D6-38B1-1224B0E25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69</a:t>
            </a:fld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280BCD7-314B-7C02-15E5-46FF8600EB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 줄 수 왼편에 회색 지점을 클릭하여 브레이크 포인트 생성</a:t>
            </a:r>
            <a:endParaRPr lang="en-US" altLang="ko-KR" dirty="0"/>
          </a:p>
          <a:p>
            <a:r>
              <a:rPr lang="ko-KR" altLang="en-US" dirty="0"/>
              <a:t>또는 단축키 </a:t>
            </a:r>
            <a:r>
              <a:rPr lang="en-US" altLang="ko-KR" dirty="0"/>
              <a:t>F9 </a:t>
            </a:r>
            <a:r>
              <a:rPr lang="ko-KR" altLang="en-US" dirty="0"/>
              <a:t>사용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9B426EE-7AD7-558F-4EDB-6C45241C23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062794"/>
            <a:ext cx="6008914" cy="2862428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B4F396B6-2808-9C9F-42C9-EC558EEA1033}"/>
              </a:ext>
            </a:extLst>
          </p:cNvPr>
          <p:cNvSpPr/>
          <p:nvPr/>
        </p:nvSpPr>
        <p:spPr>
          <a:xfrm>
            <a:off x="1436915" y="4528457"/>
            <a:ext cx="461815" cy="45289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9708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A4F3E4-82A5-FFF1-5C9A-B96122EC3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실습을 위한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9251F0-99F0-CE1B-4800-54BA91C65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지난 강의에서 다루었던 내용과 같이 </a:t>
            </a:r>
            <a:r>
              <a:rPr lang="en-US" altLang="ko-KR" dirty="0" err="1"/>
              <a:t>TextBox</a:t>
            </a:r>
            <a:r>
              <a:rPr lang="ko-KR" altLang="en-US" dirty="0"/>
              <a:t>를 이용해 결과를 확인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403686-B72A-F2C4-F375-5D93B3610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FFFB4F-E032-FD2F-F287-2359076AA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9D9DFE40-1F77-5010-9848-728234E3F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455" y="3395169"/>
            <a:ext cx="2305372" cy="1400370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6E3A89BC-1F63-E975-74D6-E9E6E2BEF6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0983" y="3313639"/>
            <a:ext cx="3427148" cy="1538503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32C83A2C-565C-6064-B08E-DA65589B5F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01287" y="3492257"/>
            <a:ext cx="2553056" cy="118126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7F203703-23A1-B471-B282-74C4B0D8D1D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7647" y="3606572"/>
            <a:ext cx="2591162" cy="95263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B45D8AB-DD2E-A15D-6DAC-3768E11D37AA}"/>
              </a:ext>
            </a:extLst>
          </p:cNvPr>
          <p:cNvSpPr txBox="1"/>
          <p:nvPr/>
        </p:nvSpPr>
        <p:spPr>
          <a:xfrm>
            <a:off x="522455" y="3075566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ToolBox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00A4D92-7F64-C9D0-6519-3AE57F12F466}"/>
              </a:ext>
            </a:extLst>
          </p:cNvPr>
          <p:cNvSpPr txBox="1"/>
          <p:nvPr/>
        </p:nvSpPr>
        <p:spPr>
          <a:xfrm>
            <a:off x="6501287" y="3108164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Properties</a:t>
            </a:r>
            <a:endParaRPr lang="ko-KR" altLang="en-US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EB24943F-9039-561F-5E8D-BCE5090CC639}"/>
              </a:ext>
            </a:extLst>
          </p:cNvPr>
          <p:cNvCxnSpPr>
            <a:cxnSpLocks/>
          </p:cNvCxnSpPr>
          <p:nvPr/>
        </p:nvCxnSpPr>
        <p:spPr>
          <a:xfrm>
            <a:off x="929513" y="4201706"/>
            <a:ext cx="43830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92F67DAA-42ED-0E76-F06B-430988E1F64D}"/>
              </a:ext>
            </a:extLst>
          </p:cNvPr>
          <p:cNvCxnSpPr>
            <a:cxnSpLocks/>
          </p:cNvCxnSpPr>
          <p:nvPr/>
        </p:nvCxnSpPr>
        <p:spPr>
          <a:xfrm>
            <a:off x="6666554" y="4127396"/>
            <a:ext cx="138923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E2312EF8-C893-1632-C0EF-FFA43326E4B7}"/>
              </a:ext>
            </a:extLst>
          </p:cNvPr>
          <p:cNvCxnSpPr>
            <a:cxnSpLocks/>
          </p:cNvCxnSpPr>
          <p:nvPr/>
        </p:nvCxnSpPr>
        <p:spPr>
          <a:xfrm>
            <a:off x="9373229" y="3985072"/>
            <a:ext cx="185651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63988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8DE278-BC5E-D56A-746F-1529ACF3E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FB6E9-737A-1EA8-617F-1E971EB29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디버깅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58E160-84F0-7A6B-3417-D524DA7DF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817CEF-049F-7E5B-9780-B6CF2E756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70</a:t>
            </a:fld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0511037-F878-AA8D-9B7B-83F40EBBC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디버그 모드가 시작되면 창 하단이 주황색으로 바뀜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D30207A-E9F8-10F7-D849-46CBD95D1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3971" y="2390026"/>
            <a:ext cx="7424057" cy="3990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62689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E3A63D-55BF-255C-AF61-7B8CC9C53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64DB27-5E2A-A95F-FD62-5B385A071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디버깅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835BDE-6199-D7A0-727F-48F1C2608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FCBFB56-EEFA-5CE1-F006-5D89DD286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71</a:t>
            </a:fld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746C6422-8581-8DA5-4CEA-7EEC33CD5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코드가 실행되면 노랑 화살표가 생기며 브레이크 포인트에서 멈춤</a:t>
            </a:r>
            <a:endParaRPr lang="en-US" altLang="ko-KR" dirty="0"/>
          </a:p>
          <a:p>
            <a:r>
              <a:rPr lang="en-US" altLang="ko-KR" dirty="0"/>
              <a:t>F10 </a:t>
            </a:r>
            <a:r>
              <a:rPr lang="ko-KR" altLang="en-US" dirty="0"/>
              <a:t>또는 </a:t>
            </a:r>
            <a:r>
              <a:rPr lang="en-US" altLang="ko-KR" dirty="0"/>
              <a:t>F11 </a:t>
            </a:r>
            <a:r>
              <a:rPr lang="ko-KR" altLang="en-US" dirty="0"/>
              <a:t>버튼으로 코드를 한 줄 단위로 실행하거나 함수 진입 가능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483EA72-31B1-F262-E6EF-0B7AB587BBE5}"/>
              </a:ext>
            </a:extLst>
          </p:cNvPr>
          <p:cNvGrpSpPr/>
          <p:nvPr/>
        </p:nvGrpSpPr>
        <p:grpSpPr>
          <a:xfrm>
            <a:off x="1108501" y="2964880"/>
            <a:ext cx="3795021" cy="3081113"/>
            <a:chOff x="792349" y="2851600"/>
            <a:chExt cx="3795021" cy="3081113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066E8C1-96BA-CB51-E589-97314ED599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9030" y="2851600"/>
              <a:ext cx="3688340" cy="3081113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E4C6E71-47D6-8179-75BA-F5747345C2E0}"/>
                </a:ext>
              </a:extLst>
            </p:cNvPr>
            <p:cNvSpPr/>
            <p:nvPr/>
          </p:nvSpPr>
          <p:spPr>
            <a:xfrm>
              <a:off x="792349" y="4472781"/>
              <a:ext cx="461815" cy="452891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B1698D3-EE86-D769-19D1-1E507A022F34}"/>
              </a:ext>
            </a:extLst>
          </p:cNvPr>
          <p:cNvGrpSpPr/>
          <p:nvPr/>
        </p:nvGrpSpPr>
        <p:grpSpPr>
          <a:xfrm>
            <a:off x="5439888" y="3209003"/>
            <a:ext cx="5287756" cy="2592868"/>
            <a:chOff x="5418778" y="3067703"/>
            <a:chExt cx="5287756" cy="2592868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EC39724E-8455-D97B-7319-523A4E459F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08568" y="3067703"/>
              <a:ext cx="5197966" cy="2592868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C1C0AD6-6FBB-26EC-964D-AB84850A862C}"/>
                </a:ext>
              </a:extLst>
            </p:cNvPr>
            <p:cNvSpPr/>
            <p:nvPr/>
          </p:nvSpPr>
          <p:spPr>
            <a:xfrm>
              <a:off x="5418778" y="4505438"/>
              <a:ext cx="461815" cy="452891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933785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F491BA-FA32-228C-ED43-746E8133B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F27399-645F-F1A6-C82B-A86CA4819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디버깅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78B265-B4FA-8078-46F9-031758D20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8D4E4D-9137-E3A2-2CAE-EA206413D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72</a:t>
            </a:fld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3D292B45-ED91-0767-9B0A-D512AA87E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브레이크 포인트가 여러 개 일 경우 </a:t>
            </a:r>
            <a:r>
              <a:rPr lang="en-US" altLang="ko-KR" dirty="0"/>
              <a:t>F5 </a:t>
            </a:r>
            <a:r>
              <a:rPr lang="ko-KR" altLang="en-US" dirty="0"/>
              <a:t>키로 다음 브레이크 포인까지 코드 실행 가능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54B06F4-3E9A-A2C0-4034-6A10AC07C5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05"/>
          <a:stretch/>
        </p:blipFill>
        <p:spPr>
          <a:xfrm>
            <a:off x="1658997" y="2982686"/>
            <a:ext cx="5630061" cy="282572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D06D21A-F6E8-8F78-9A5E-9806EC927F0A}"/>
              </a:ext>
            </a:extLst>
          </p:cNvPr>
          <p:cNvSpPr/>
          <p:nvPr/>
        </p:nvSpPr>
        <p:spPr>
          <a:xfrm>
            <a:off x="1565701" y="4586061"/>
            <a:ext cx="461815" cy="452891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5146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8979A-45CD-0264-C7A7-39FF4925A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16780-338E-FA2E-D57B-7460AD0CC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디버깅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A56847-D216-A402-FB43-B982C3BEC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B1A08C-1F08-237C-1AE0-EC03E5955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73</a:t>
            </a:fld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475C8C7-5662-8B75-87FE-C0623D1F34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코드 실행이 멈춘 시점에서 같은 </a:t>
            </a:r>
            <a:r>
              <a:rPr lang="ko-KR" altLang="en-US" dirty="0" err="1"/>
              <a:t>스코프에</a:t>
            </a:r>
            <a:r>
              <a:rPr lang="ko-KR" altLang="en-US" dirty="0"/>
              <a:t> 있는 변수들의 값을 확인 가능</a:t>
            </a:r>
            <a:endParaRPr lang="en-US" altLang="ko-KR" dirty="0"/>
          </a:p>
          <a:p>
            <a:r>
              <a:rPr lang="en-US" altLang="ko-KR" dirty="0"/>
              <a:t>Autos: </a:t>
            </a:r>
            <a:r>
              <a:rPr lang="ko-KR" altLang="en-US" dirty="0"/>
              <a:t>최근에 변화된 변수의 값</a:t>
            </a:r>
            <a:endParaRPr lang="en-US" altLang="ko-KR" dirty="0"/>
          </a:p>
          <a:p>
            <a:r>
              <a:rPr lang="en-US" altLang="ko-KR" dirty="0"/>
              <a:t>Local: </a:t>
            </a:r>
            <a:r>
              <a:rPr lang="ko-KR" altLang="en-US" dirty="0"/>
              <a:t>같은 </a:t>
            </a:r>
            <a:r>
              <a:rPr lang="ko-KR" altLang="en-US" dirty="0" err="1"/>
              <a:t>스코프에</a:t>
            </a:r>
            <a:r>
              <a:rPr lang="ko-KR" altLang="en-US" dirty="0"/>
              <a:t> 있는 변수의 값</a:t>
            </a:r>
            <a:endParaRPr lang="en-US" altLang="ko-KR" dirty="0"/>
          </a:p>
          <a:p>
            <a:r>
              <a:rPr lang="en-US" altLang="ko-KR" dirty="0"/>
              <a:t>Watch 1: </a:t>
            </a:r>
            <a:r>
              <a:rPr lang="ko-KR" altLang="en-US" dirty="0"/>
              <a:t>직접 </a:t>
            </a:r>
            <a:r>
              <a:rPr lang="en-US" altLang="ko-KR" dirty="0"/>
              <a:t>Watch</a:t>
            </a:r>
            <a:r>
              <a:rPr lang="ko-KR" altLang="en-US" dirty="0"/>
              <a:t>로 등록한 변수의 값</a:t>
            </a:r>
            <a:endParaRPr lang="en-US" altLang="ko-KR" dirty="0"/>
          </a:p>
          <a:p>
            <a:endParaRPr lang="ko-KR" altLang="en-US" dirty="0"/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6501635B-AF69-0038-C808-212ED2D5E7EE}"/>
              </a:ext>
            </a:extLst>
          </p:cNvPr>
          <p:cNvGrpSpPr/>
          <p:nvPr/>
        </p:nvGrpSpPr>
        <p:grpSpPr>
          <a:xfrm>
            <a:off x="1152044" y="4095431"/>
            <a:ext cx="4715356" cy="2232661"/>
            <a:chOff x="1152044" y="3878953"/>
            <a:chExt cx="5172556" cy="2449139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DA10B791-AE8F-4BB3-3756-F750C94CC7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75927" y="3878953"/>
              <a:ext cx="5105129" cy="2449139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3E40091A-CEAE-4CBE-56FC-69D1D07CDA42}"/>
                </a:ext>
              </a:extLst>
            </p:cNvPr>
            <p:cNvSpPr/>
            <p:nvPr/>
          </p:nvSpPr>
          <p:spPr>
            <a:xfrm>
              <a:off x="1152044" y="4811486"/>
              <a:ext cx="5172556" cy="1294266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E539745E-DBA5-DA20-B7EE-6E374D5D72F0}"/>
              </a:ext>
            </a:extLst>
          </p:cNvPr>
          <p:cNvSpPr txBox="1"/>
          <p:nvPr/>
        </p:nvSpPr>
        <p:spPr>
          <a:xfrm rot="772511">
            <a:off x="6334300" y="4774772"/>
            <a:ext cx="4956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적극적으로 이용해주세요</a:t>
            </a:r>
            <a:r>
              <a:rPr lang="en-US" altLang="ko-KR" sz="36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glow rad="139700">
                    <a:schemeClr val="accent2">
                      <a:satMod val="175000"/>
                      <a:alpha val="40000"/>
                    </a:schemeClr>
                  </a:glow>
                </a:effectLst>
              </a:rPr>
              <a:t>!!</a:t>
            </a:r>
            <a:endParaRPr lang="ko-KR" altLang="en-US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>
                <a:glow rad="139700">
                  <a:schemeClr val="accent2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16" name="그래픽 15" descr="엄지척 기호 윤곽선">
            <a:extLst>
              <a:ext uri="{FF2B5EF4-FFF2-40B4-BE49-F238E27FC236}">
                <a16:creationId xmlns:a16="http://schemas.microsoft.com/office/drawing/2014/main" id="{B28440C1-2B70-81A8-EABF-E4C02947BB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4400" y="3578719"/>
            <a:ext cx="914400" cy="91440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18" name="그래픽 17" descr="엄지척 기호 단색으로 채워진">
            <a:extLst>
              <a:ext uri="{FF2B5EF4-FFF2-40B4-BE49-F238E27FC236}">
                <a16:creationId xmlns:a16="http://schemas.microsoft.com/office/drawing/2014/main" id="{845C36F2-5EDA-CEC8-EFC1-C6F3E3A694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534400" y="3728719"/>
            <a:ext cx="914400" cy="914400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35056997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E649A-CDC7-BFD9-AD19-B9559A203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1AE64E-6A2F-10C5-6C82-CCD07D4B9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파일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B5B602-FF20-4AFA-F577-4F596373C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새로운 파일을 생성하면 파일 이름으로 클래스가 생성됨</a:t>
            </a:r>
            <a:endParaRPr lang="en-US" altLang="ko-KR" dirty="0"/>
          </a:p>
          <a:p>
            <a:r>
              <a:rPr lang="ko-KR" altLang="en-US" dirty="0"/>
              <a:t>클래스는 </a:t>
            </a:r>
            <a:r>
              <a:rPr lang="en-US" altLang="ko-KR" dirty="0"/>
              <a:t>“</a:t>
            </a:r>
            <a:r>
              <a:rPr lang="ko-KR" altLang="en-US" dirty="0" err="1"/>
              <a:t>인스터스</a:t>
            </a:r>
            <a:r>
              <a:rPr lang="en-US" altLang="ko-KR" dirty="0"/>
              <a:t>” </a:t>
            </a:r>
            <a:r>
              <a:rPr lang="ko-KR" altLang="en-US" dirty="0"/>
              <a:t>라는 것을 만들어서 클래스에 작성한 변수 및 함수를 동작 시킬 수 있음</a:t>
            </a:r>
            <a:endParaRPr lang="en-US" altLang="ko-KR" dirty="0"/>
          </a:p>
          <a:p>
            <a:pPr lvl="1"/>
            <a:r>
              <a:rPr lang="ko-KR" altLang="en-US" dirty="0"/>
              <a:t>자세한 설명은 이후 클래스를 배우면서 진행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4331B7-AB52-599A-5B17-8A49289AA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499946D-1F8C-9F17-01F3-2D8CE9189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67BF401-580F-A7C4-FB1D-0849DB33A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503" y="3837948"/>
            <a:ext cx="5011102" cy="2153819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41CD3F89-3249-8657-6DCA-C24700393B3E}"/>
              </a:ext>
            </a:extLst>
          </p:cNvPr>
          <p:cNvCxnSpPr>
            <a:cxnSpLocks/>
          </p:cNvCxnSpPr>
          <p:nvPr/>
        </p:nvCxnSpPr>
        <p:spPr>
          <a:xfrm>
            <a:off x="3054305" y="5018613"/>
            <a:ext cx="73711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1F4BFD83-6850-F922-DEEC-20BC11742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1908" y="3836125"/>
            <a:ext cx="4334064" cy="215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91078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B92174-A977-AD65-1F06-9BD01E25A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파일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E98734-E37B-46B7-1371-A9516B3FF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클래스에 함수를 작성하고 클래스의 인스턴스를 통해 함수를 사용 가능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FED2CB-74B8-6417-2CB0-005638E0D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63A6EC7-0B46-D0C2-09C3-A67D37216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75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C9B7DD5-C8EE-CB14-795D-739418598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75" y="2696258"/>
            <a:ext cx="5167592" cy="294701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648CA958-7C65-A8D6-2323-9450CD713E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4096" y="2696258"/>
            <a:ext cx="6019893" cy="2497079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A633081-1274-6B39-88A9-889302ECB668}"/>
              </a:ext>
            </a:extLst>
          </p:cNvPr>
          <p:cNvCxnSpPr>
            <a:cxnSpLocks/>
          </p:cNvCxnSpPr>
          <p:nvPr/>
        </p:nvCxnSpPr>
        <p:spPr>
          <a:xfrm>
            <a:off x="838200" y="4121630"/>
            <a:ext cx="86868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91A3CC5-C086-9601-FF2C-B4160B9B43F4}"/>
              </a:ext>
            </a:extLst>
          </p:cNvPr>
          <p:cNvSpPr txBox="1"/>
          <p:nvPr/>
        </p:nvSpPr>
        <p:spPr>
          <a:xfrm>
            <a:off x="1045029" y="4130339"/>
            <a:ext cx="2733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public</a:t>
            </a:r>
            <a:r>
              <a:rPr lang="ko-KR" altLang="en-US" dirty="0"/>
              <a:t>을 붙여줘야 사용가능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A2493D9-578E-E015-6C30-8C8185AA3CDA}"/>
              </a:ext>
            </a:extLst>
          </p:cNvPr>
          <p:cNvCxnSpPr>
            <a:cxnSpLocks/>
          </p:cNvCxnSpPr>
          <p:nvPr/>
        </p:nvCxnSpPr>
        <p:spPr>
          <a:xfrm>
            <a:off x="6346371" y="4459238"/>
            <a:ext cx="868680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83C7768-1D03-82B0-336A-B5D627B9D344}"/>
              </a:ext>
            </a:extLst>
          </p:cNvPr>
          <p:cNvCxnSpPr>
            <a:cxnSpLocks/>
          </p:cNvCxnSpPr>
          <p:nvPr/>
        </p:nvCxnSpPr>
        <p:spPr>
          <a:xfrm>
            <a:off x="7291251" y="4459238"/>
            <a:ext cx="159149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13FCC4F1-B412-694C-3733-E667EB452032}"/>
              </a:ext>
            </a:extLst>
          </p:cNvPr>
          <p:cNvSpPr txBox="1"/>
          <p:nvPr/>
        </p:nvSpPr>
        <p:spPr>
          <a:xfrm>
            <a:off x="6346371" y="4464227"/>
            <a:ext cx="41280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/>
              <a:t>인스턴스 이름 </a:t>
            </a:r>
            <a:r>
              <a:rPr lang="en-US" altLang="ko-KR" dirty="0"/>
              <a:t>-&gt; </a:t>
            </a:r>
            <a:r>
              <a:rPr lang="ko-KR" altLang="en-US" dirty="0"/>
              <a:t>인스턴스 생성</a:t>
            </a: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04C3ACB1-E7FC-242B-5999-BC0598963ED3}"/>
              </a:ext>
            </a:extLst>
          </p:cNvPr>
          <p:cNvCxnSpPr>
            <a:cxnSpLocks/>
          </p:cNvCxnSpPr>
          <p:nvPr/>
        </p:nvCxnSpPr>
        <p:spPr>
          <a:xfrm>
            <a:off x="8086997" y="5081901"/>
            <a:ext cx="347798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4E084D94-9415-1C39-5EC8-624835819567}"/>
              </a:ext>
            </a:extLst>
          </p:cNvPr>
          <p:cNvSpPr txBox="1"/>
          <p:nvPr/>
        </p:nvSpPr>
        <p:spPr>
          <a:xfrm>
            <a:off x="7951014" y="5109209"/>
            <a:ext cx="3937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인스턴스 이름</a:t>
            </a:r>
            <a:r>
              <a:rPr lang="en-US" altLang="ko-KR" dirty="0"/>
              <a:t>.</a:t>
            </a:r>
            <a:r>
              <a:rPr lang="ko-KR" altLang="en-US" dirty="0"/>
              <a:t>클래스 내부에 선언된 함수 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5A7F3619-F2B8-9240-20E6-1608AC4F733C}"/>
              </a:ext>
            </a:extLst>
          </p:cNvPr>
          <p:cNvCxnSpPr>
            <a:cxnSpLocks/>
          </p:cNvCxnSpPr>
          <p:nvPr/>
        </p:nvCxnSpPr>
        <p:spPr>
          <a:xfrm>
            <a:off x="9175025" y="4459238"/>
            <a:ext cx="16453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94784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3AAC5B-CA72-2689-6157-6D5B46A34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1C2A1-20A7-94FF-AFEB-52165B1BB5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소스 파일 활용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30BE8D-ED8A-18BF-454F-534D54AAA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클래스에 함수를 작성하고 클래스의 인스턴스를 통해 함수를 사용 가능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496601-9CDF-32B0-D86A-5FCBDA25A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E806B0-E1D7-D7BD-4D9D-9C44A04D5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1879041-84EB-41B4-2F42-E4A0357D5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696258"/>
            <a:ext cx="4778829" cy="325968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5DE4E64-450C-FF0A-A284-3B603A838E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7954" y="2696258"/>
            <a:ext cx="5312229" cy="2520674"/>
          </a:xfrm>
          <a:prstGeom prst="rect">
            <a:avLst/>
          </a:prstGeom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F6EE7349-A094-A728-D47D-C3B3CBB9AEB0}"/>
              </a:ext>
            </a:extLst>
          </p:cNvPr>
          <p:cNvCxnSpPr>
            <a:cxnSpLocks/>
          </p:cNvCxnSpPr>
          <p:nvPr/>
        </p:nvCxnSpPr>
        <p:spPr>
          <a:xfrm>
            <a:off x="1360714" y="3799413"/>
            <a:ext cx="339416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43ADF74-2C3F-D91E-C3C6-F71413447F72}"/>
              </a:ext>
            </a:extLst>
          </p:cNvPr>
          <p:cNvSpPr txBox="1"/>
          <p:nvPr/>
        </p:nvSpPr>
        <p:spPr>
          <a:xfrm>
            <a:off x="6574973" y="5216932"/>
            <a:ext cx="3517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public</a:t>
            </a:r>
            <a:r>
              <a:rPr lang="ko-KR" altLang="en-US" dirty="0"/>
              <a:t>을 붙여주면 변수도 사용 가능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DF294BE4-8560-A389-66A8-5F6CA9A7F5DD}"/>
              </a:ext>
            </a:extLst>
          </p:cNvPr>
          <p:cNvCxnSpPr>
            <a:cxnSpLocks/>
          </p:cNvCxnSpPr>
          <p:nvPr/>
        </p:nvCxnSpPr>
        <p:spPr>
          <a:xfrm>
            <a:off x="6450874" y="5144887"/>
            <a:ext cx="4243252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20333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B2BC13-1057-F4F9-1EC7-40A166627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미니 프로젝트</a:t>
            </a:r>
            <a:r>
              <a:rPr lang="en-US" altLang="ko-KR" dirty="0">
                <a:solidFill>
                  <a:srgbClr val="00B050"/>
                </a:solidFill>
              </a:rPr>
              <a:t>. </a:t>
            </a:r>
            <a:r>
              <a:rPr lang="ko-KR" altLang="en-US" dirty="0">
                <a:solidFill>
                  <a:srgbClr val="00B050"/>
                </a:solidFill>
              </a:rPr>
              <a:t>윈도우 계산기 따라서 만들기</a:t>
            </a:r>
          </a:p>
        </p:txBody>
      </p:sp>
      <p:sp>
        <p:nvSpPr>
          <p:cNvPr id="3" name="내용 개체 틀 6">
            <a:extLst>
              <a:ext uri="{FF2B5EF4-FFF2-40B4-BE49-F238E27FC236}">
                <a16:creationId xmlns:a16="http://schemas.microsoft.com/office/drawing/2014/main" id="{4F32C2FA-979B-7FA8-9E57-7C7A62A6E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88835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/>
              <a:t>팀장님이 </a:t>
            </a:r>
            <a:r>
              <a:rPr lang="en-US" altLang="ko-KR" dirty="0"/>
              <a:t>Remote Repo. </a:t>
            </a:r>
            <a:r>
              <a:rPr lang="ko-KR" altLang="en-US" dirty="0"/>
              <a:t>및 솔루션 만들기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/>
              <a:t>Fork </a:t>
            </a:r>
            <a:r>
              <a:rPr lang="ko-KR" altLang="en-US" dirty="0"/>
              <a:t>또는 </a:t>
            </a:r>
            <a:r>
              <a:rPr lang="en-US" altLang="ko-KR" dirty="0"/>
              <a:t>Collaborator </a:t>
            </a:r>
            <a:r>
              <a:rPr lang="ko-KR" altLang="en-US" dirty="0"/>
              <a:t>편한 방법을 사용하되 어느 쪽이든 </a:t>
            </a:r>
            <a:r>
              <a:rPr lang="en-US" altLang="ko-KR" dirty="0"/>
              <a:t>Pull Request</a:t>
            </a:r>
            <a:r>
              <a:rPr lang="ko-KR" altLang="en-US" dirty="0"/>
              <a:t>는 사용</a:t>
            </a:r>
            <a:endParaRPr lang="en-US" altLang="ko-KR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/>
              <a:t>버튼 위치</a:t>
            </a:r>
            <a:r>
              <a:rPr lang="en-US" altLang="ko-KR" dirty="0"/>
              <a:t>, </a:t>
            </a:r>
            <a:r>
              <a:rPr lang="ko-KR" altLang="en-US" dirty="0"/>
              <a:t>숫자 표기 방식</a:t>
            </a:r>
            <a:r>
              <a:rPr lang="en-US" altLang="ko-KR" dirty="0"/>
              <a:t>, </a:t>
            </a:r>
            <a:r>
              <a:rPr lang="ko-KR" altLang="en-US" dirty="0"/>
              <a:t>내역 보기 등등 여러가지 기능 중 현재 팀 멤버로 구현 가능한 부분과 불가능한 부분을 추리기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구현이 어려운 기능은 다른 형태로 타협 가능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, </a:t>
            </a:r>
            <a:r>
              <a:rPr lang="ko-KR" altLang="en-US" dirty="0"/>
              <a:t>계산 내역은 새창으로 띄우기</a:t>
            </a:r>
            <a:r>
              <a:rPr lang="en-US" altLang="ko-KR" dirty="0"/>
              <a:t>)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참고로 표준</a:t>
            </a:r>
            <a:r>
              <a:rPr lang="en-US" altLang="ko-KR" dirty="0"/>
              <a:t>, </a:t>
            </a:r>
            <a:r>
              <a:rPr lang="ko-KR" altLang="en-US" dirty="0"/>
              <a:t>공학용</a:t>
            </a:r>
            <a:r>
              <a:rPr lang="en-US" altLang="ko-KR" dirty="0"/>
              <a:t>, </a:t>
            </a:r>
            <a:r>
              <a:rPr lang="ko-KR" altLang="en-US" dirty="0"/>
              <a:t>그래프</a:t>
            </a:r>
            <a:r>
              <a:rPr lang="en-US" altLang="ko-KR" dirty="0"/>
              <a:t>, </a:t>
            </a:r>
            <a:r>
              <a:rPr lang="ko-KR" altLang="en-US" dirty="0"/>
              <a:t>프로그래머</a:t>
            </a:r>
            <a:r>
              <a:rPr lang="en-US" altLang="ko-KR" dirty="0"/>
              <a:t>, </a:t>
            </a:r>
            <a:r>
              <a:rPr lang="ko-KR" altLang="en-US" dirty="0"/>
              <a:t>날짜 계산 등등 여러 기능이 있음</a:t>
            </a:r>
            <a:endParaRPr lang="en-US" altLang="ko-KR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/>
              <a:t>추려진 기능 목록을 갖고 역할을 나누기 </a:t>
            </a:r>
            <a:endParaRPr lang="en-US" altLang="ko-KR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/>
              <a:t>충돌이 지나치게 발생하지 않도록 각자 어떤 파일을 어떤 이름으로 작성할지 미리 협의하기</a:t>
            </a:r>
            <a:endParaRPr lang="en-US" altLang="ko-KR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ko-KR" altLang="en-US" dirty="0"/>
              <a:t>문서 작성이 완료되면 리더님께 검토 받고 </a:t>
            </a:r>
            <a:r>
              <a:rPr lang="ko-KR" altLang="en-US" dirty="0" err="1"/>
              <a:t>컨펌이</a:t>
            </a:r>
            <a:r>
              <a:rPr lang="ko-KR" altLang="en-US" dirty="0"/>
              <a:t> 되면 개발을 시작하기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D9BFB1-2DA0-2F20-AD44-CA5C5F403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B1B0B11-CD29-3A7E-2B71-977BB9D38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77C6FDC-D000-DE0B-6227-2BE79D0BA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2180" y="5167312"/>
            <a:ext cx="1367263" cy="1677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91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59818F-3305-24F0-CEE8-2C17DB98B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442512-5CEE-09BC-A6BB-4C15427A5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실습을 위한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46A3B0-1F0A-4911-6EA0-0552249F9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소스코드는 </a:t>
            </a:r>
            <a:r>
              <a:rPr lang="en-US" altLang="ko-KR" dirty="0"/>
              <a:t>public Form1() </a:t>
            </a:r>
            <a:r>
              <a:rPr lang="ko-KR" altLang="en-US" dirty="0"/>
              <a:t>중괄호 안에 작성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217277-09BA-8CBD-D264-C91A306E3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F9AF125-B93B-18CC-5043-8475AE54F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241D307-8DAD-3F60-1A0B-CD199C7BC1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158" y="2780984"/>
            <a:ext cx="2575660" cy="2889409"/>
          </a:xfrm>
          <a:prstGeom prst="rect">
            <a:avLst/>
          </a:prstGeom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19BC53BF-C17A-D03B-B2AB-92A8E200DC9C}"/>
              </a:ext>
            </a:extLst>
          </p:cNvPr>
          <p:cNvCxnSpPr>
            <a:cxnSpLocks/>
          </p:cNvCxnSpPr>
          <p:nvPr/>
        </p:nvCxnSpPr>
        <p:spPr>
          <a:xfrm>
            <a:off x="2168866" y="4806268"/>
            <a:ext cx="43830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38A5B1EF-DD9B-43DE-90C5-E9F187F7720A}"/>
              </a:ext>
            </a:extLst>
          </p:cNvPr>
          <p:cNvCxnSpPr>
            <a:cxnSpLocks/>
          </p:cNvCxnSpPr>
          <p:nvPr/>
        </p:nvCxnSpPr>
        <p:spPr>
          <a:xfrm>
            <a:off x="2888043" y="4119839"/>
            <a:ext cx="54284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457A2A2-57EF-900F-0D73-4050541E1CA2}"/>
              </a:ext>
            </a:extLst>
          </p:cNvPr>
          <p:cNvSpPr txBox="1"/>
          <p:nvPr/>
        </p:nvSpPr>
        <p:spPr>
          <a:xfrm>
            <a:off x="4335818" y="3902522"/>
            <a:ext cx="16329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Form1.cs </a:t>
            </a:r>
            <a:r>
              <a:rPr lang="ko-KR" altLang="en-US" dirty="0"/>
              <a:t>에서</a:t>
            </a:r>
            <a:endParaRPr lang="en-US" altLang="ko-KR" dirty="0"/>
          </a:p>
          <a:p>
            <a:r>
              <a:rPr lang="ko-KR" altLang="en-US" dirty="0" err="1"/>
              <a:t>우클릭</a:t>
            </a:r>
            <a:endParaRPr lang="ko-KR" altLang="en-US" dirty="0"/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1BDA9A5C-22D8-61B4-2D18-5218745CEDA0}"/>
              </a:ext>
            </a:extLst>
          </p:cNvPr>
          <p:cNvCxnSpPr>
            <a:cxnSpLocks/>
          </p:cNvCxnSpPr>
          <p:nvPr/>
        </p:nvCxnSpPr>
        <p:spPr>
          <a:xfrm>
            <a:off x="3530390" y="4815085"/>
            <a:ext cx="12721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>
            <a:extLst>
              <a:ext uri="{FF2B5EF4-FFF2-40B4-BE49-F238E27FC236}">
                <a16:creationId xmlns:a16="http://schemas.microsoft.com/office/drawing/2014/main" id="{37CC02DA-7DE8-F28A-8A78-56F3D2EE2C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3261" y="2843311"/>
            <a:ext cx="3953427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932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B92FD-8E6D-EFBA-7F18-B1F01D3F7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406485-7AD4-9DBA-F5F8-0CA1906A9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실습을 위한 준비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17D205-CECC-D52C-0E4C-CB202250B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ToolBox</a:t>
            </a:r>
            <a:r>
              <a:rPr lang="ko-KR" altLang="en-US" dirty="0"/>
              <a:t>의 </a:t>
            </a:r>
            <a:r>
              <a:rPr lang="en-US" altLang="ko-KR" dirty="0"/>
              <a:t>Label </a:t>
            </a:r>
            <a:r>
              <a:rPr lang="ko-KR" altLang="en-US" dirty="0"/>
              <a:t>컨트롤을 사용하여 텍스트를 </a:t>
            </a:r>
            <a:r>
              <a:rPr lang="en-US" altLang="ko-KR" dirty="0"/>
              <a:t>Form</a:t>
            </a:r>
            <a:r>
              <a:rPr lang="ko-KR" altLang="en-US" dirty="0"/>
              <a:t>에 넣을 수 있음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E20AAC-4A5E-5265-45D4-45B107DB5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2025-04-15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FB5066-AAF9-514E-EB63-6F31336F0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9EA02BD-A5B9-D877-2B17-223F59503A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438" y="3203762"/>
            <a:ext cx="2286319" cy="144800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7E2B691-0763-91FD-A0FC-6F14AC67AF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9505" y="3179946"/>
            <a:ext cx="2457793" cy="149563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2D431D7-6740-D095-49A9-02A5834DE2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9046" y="3005860"/>
            <a:ext cx="2676899" cy="201005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38555C2-8536-C4DA-F226-27F03A1D6E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17693" y="3299025"/>
            <a:ext cx="2562583" cy="1257475"/>
          </a:xfrm>
          <a:prstGeom prst="rect">
            <a:avLst/>
          </a:prstGeom>
        </p:spPr>
      </p:pic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4D8485AC-C109-76E6-0747-DA28E99B3C8B}"/>
              </a:ext>
            </a:extLst>
          </p:cNvPr>
          <p:cNvCxnSpPr/>
          <p:nvPr/>
        </p:nvCxnSpPr>
        <p:spPr>
          <a:xfrm>
            <a:off x="1282818" y="4050565"/>
            <a:ext cx="3098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75917511-F91C-2FD0-B512-3C6EA0F32DC7}"/>
              </a:ext>
            </a:extLst>
          </p:cNvPr>
          <p:cNvCxnSpPr>
            <a:cxnSpLocks/>
          </p:cNvCxnSpPr>
          <p:nvPr/>
        </p:nvCxnSpPr>
        <p:spPr>
          <a:xfrm>
            <a:off x="6188587" y="3203762"/>
            <a:ext cx="7091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54773D4-3C75-9E0C-53AB-D9CEC960F440}"/>
              </a:ext>
            </a:extLst>
          </p:cNvPr>
          <p:cNvCxnSpPr>
            <a:cxnSpLocks/>
          </p:cNvCxnSpPr>
          <p:nvPr/>
        </p:nvCxnSpPr>
        <p:spPr>
          <a:xfrm>
            <a:off x="6188587" y="4104308"/>
            <a:ext cx="234897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5913568-865E-3543-6722-37CD0D8A2AD4}"/>
              </a:ext>
            </a:extLst>
          </p:cNvPr>
          <p:cNvCxnSpPr>
            <a:cxnSpLocks/>
          </p:cNvCxnSpPr>
          <p:nvPr/>
        </p:nvCxnSpPr>
        <p:spPr>
          <a:xfrm>
            <a:off x="8963274" y="4027894"/>
            <a:ext cx="154667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5B2E464-C023-C683-E0A1-7DD0997C5DC4}"/>
              </a:ext>
            </a:extLst>
          </p:cNvPr>
          <p:cNvSpPr txBox="1"/>
          <p:nvPr/>
        </p:nvSpPr>
        <p:spPr>
          <a:xfrm>
            <a:off x="838200" y="2851699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ToolBox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5BD585-08D6-6358-547B-AB868E117749}"/>
              </a:ext>
            </a:extLst>
          </p:cNvPr>
          <p:cNvSpPr txBox="1"/>
          <p:nvPr/>
        </p:nvSpPr>
        <p:spPr>
          <a:xfrm>
            <a:off x="5864881" y="2686257"/>
            <a:ext cx="1250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Properties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8223394"/>
      </p:ext>
    </p:extLst>
  </p:cSld>
  <p:clrMapOvr>
    <a:masterClrMapping/>
  </p:clrMapOvr>
</p:sld>
</file>

<file path=ppt/theme/theme1.xml><?xml version="1.0" encoding="utf-8"?>
<a:theme xmlns:a="http://schemas.openxmlformats.org/drawingml/2006/main" name="코딩온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4">
      <a:majorFont>
        <a:latin typeface="AppleSDGothicNeoH00"/>
        <a:ea typeface="AppleSDGothicNeoH00"/>
        <a:cs typeface=""/>
      </a:majorFont>
      <a:minorFont>
        <a:latin typeface="AppleSDGothicNeoB00"/>
        <a:ea typeface="AppleSDGothicNeoB00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2_Table_form.pptx" id="{2AAAD8C5-45B4-4401-8A6D-D767585F442D}" vid="{6C13ED7D-2711-4F90-B94D-5F82A1624D9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8984</TotalTime>
  <Words>5078</Words>
  <Application>Microsoft Office PowerPoint</Application>
  <PresentationFormat>와이드스크린</PresentationFormat>
  <Paragraphs>889</Paragraphs>
  <Slides>77</Slides>
  <Notes>46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77</vt:i4>
      </vt:variant>
    </vt:vector>
  </HeadingPairs>
  <TitlesOfParts>
    <vt:vector size="86" baseType="lpstr">
      <vt:lpstr>AppleSDGothicNeoH00</vt:lpstr>
      <vt:lpstr>Cascadia Mono</vt:lpstr>
      <vt:lpstr>나눔바른고딕</vt:lpstr>
      <vt:lpstr>Consolas</vt:lpstr>
      <vt:lpstr>AppleSDGothicNeoB00</vt:lpstr>
      <vt:lpstr>Wingdings</vt:lpstr>
      <vt:lpstr>맑은 고딕</vt:lpstr>
      <vt:lpstr>Arial</vt:lpstr>
      <vt:lpstr>코딩온템플릿</vt:lpstr>
      <vt:lpstr>    x</vt:lpstr>
      <vt:lpstr>C# 기본 문법</vt:lpstr>
      <vt:lpstr>C# 및 .Net 버전</vt:lpstr>
      <vt:lpstr>C# 및 .Net 버전</vt:lpstr>
      <vt:lpstr>C# 및 .Net 버전</vt:lpstr>
      <vt:lpstr>Form1.cs 살펴보기</vt:lpstr>
      <vt:lpstr>실습을 위한 준비</vt:lpstr>
      <vt:lpstr>실습을 위한 준비</vt:lpstr>
      <vt:lpstr>실습을 위한 준비</vt:lpstr>
      <vt:lpstr>실습을 위한 준비</vt:lpstr>
      <vt:lpstr>Scope (코드 영역)</vt:lpstr>
      <vt:lpstr>Scope (코드 영역)</vt:lpstr>
      <vt:lpstr>변수, 자료형</vt:lpstr>
      <vt:lpstr>변수 및 기본 자료형</vt:lpstr>
      <vt:lpstr>자료형의 종류</vt:lpstr>
      <vt:lpstr>자료형의 종류</vt:lpstr>
      <vt:lpstr>변수의 선언, 사용, 초기화</vt:lpstr>
      <vt:lpstr>변수의 선언 및 사용</vt:lpstr>
      <vt:lpstr>변수와 Scope</vt:lpstr>
      <vt:lpstr>변수 Casting(변환)</vt:lpstr>
      <vt:lpstr>변수 Casting(변환)</vt:lpstr>
      <vt:lpstr>자동 자료형 지정 </vt:lpstr>
      <vt:lpstr>실습. 변수 및 캐스팅</vt:lpstr>
      <vt:lpstr>배열 (Array)</vt:lpstr>
      <vt:lpstr>배열의 종류</vt:lpstr>
      <vt:lpstr>문자와 문자열</vt:lpstr>
      <vt:lpstr>유니코드</vt:lpstr>
      <vt:lpstr>문자열 관련 함수</vt:lpstr>
      <vt:lpstr>실습. 문자열 및 배열 </vt:lpstr>
      <vt:lpstr>실습. 문자열</vt:lpstr>
      <vt:lpstr>함수, 메소드</vt:lpstr>
      <vt:lpstr>함수의 선언</vt:lpstr>
      <vt:lpstr>함수의 선언</vt:lpstr>
      <vt:lpstr>함수 사용</vt:lpstr>
      <vt:lpstr>함수 사용</vt:lpstr>
      <vt:lpstr>실습. 함수</vt:lpstr>
      <vt:lpstr>조건문</vt:lpstr>
      <vt:lpstr>조건문 </vt:lpstr>
      <vt:lpstr>if 문</vt:lpstr>
      <vt:lpstr>if 문</vt:lpstr>
      <vt:lpstr>비교 연산자</vt:lpstr>
      <vt:lpstr>논리 연산자</vt:lpstr>
      <vt:lpstr>실습. if 문</vt:lpstr>
      <vt:lpstr>사용자 입력 받기</vt:lpstr>
      <vt:lpstr>사용자 입력 받기</vt:lpstr>
      <vt:lpstr>사용자 입력 받기</vt:lpstr>
      <vt:lpstr>실습. 사용자 입력</vt:lpstr>
      <vt:lpstr>switch 문</vt:lpstr>
      <vt:lpstr>switch 문</vt:lpstr>
      <vt:lpstr>enum (열거형)</vt:lpstr>
      <vt:lpstr>enum (열거형)</vt:lpstr>
      <vt:lpstr>goto 점프문 </vt:lpstr>
      <vt:lpstr>goto &amp; switch</vt:lpstr>
      <vt:lpstr>실습. switch 문</vt:lpstr>
      <vt:lpstr>반복문</vt:lpstr>
      <vt:lpstr>반복문</vt:lpstr>
      <vt:lpstr>Big-O 표기법</vt:lpstr>
      <vt:lpstr>Big-O 표기법</vt:lpstr>
      <vt:lpstr>for 문</vt:lpstr>
      <vt:lpstr>for 문</vt:lpstr>
      <vt:lpstr>foreach 문</vt:lpstr>
      <vt:lpstr>실습. for문</vt:lpstr>
      <vt:lpstr>while 문</vt:lpstr>
      <vt:lpstr>break, continue</vt:lpstr>
      <vt:lpstr>while + if</vt:lpstr>
      <vt:lpstr>실습. while 문</vt:lpstr>
      <vt:lpstr>기타</vt:lpstr>
      <vt:lpstr>디버깅</vt:lpstr>
      <vt:lpstr>디버깅</vt:lpstr>
      <vt:lpstr>디버깅</vt:lpstr>
      <vt:lpstr>디버깅</vt:lpstr>
      <vt:lpstr>디버깅</vt:lpstr>
      <vt:lpstr>디버깅</vt:lpstr>
      <vt:lpstr>소스 파일 활용</vt:lpstr>
      <vt:lpstr>소스 파일 활용</vt:lpstr>
      <vt:lpstr>소스 파일 활용</vt:lpstr>
      <vt:lpstr>미니 프로젝트. 윈도우 계산기 따라서 만들기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김규리</dc:creator>
  <cp:lastModifiedBy>On Coding</cp:lastModifiedBy>
  <cp:revision>1404</cp:revision>
  <dcterms:created xsi:type="dcterms:W3CDTF">2022-06-26T11:10:22Z</dcterms:created>
  <dcterms:modified xsi:type="dcterms:W3CDTF">2025-04-15T08:57:36Z</dcterms:modified>
</cp:coreProperties>
</file>