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2"/>
  </p:notesMasterIdLst>
  <p:sldIdLst>
    <p:sldId id="256" r:id="rId2"/>
    <p:sldId id="778" r:id="rId3"/>
    <p:sldId id="723" r:id="rId4"/>
    <p:sldId id="798" r:id="rId5"/>
    <p:sldId id="724" r:id="rId6"/>
    <p:sldId id="782" r:id="rId7"/>
    <p:sldId id="718" r:id="rId8"/>
    <p:sldId id="783" r:id="rId9"/>
    <p:sldId id="725" r:id="rId10"/>
    <p:sldId id="776" r:id="rId11"/>
    <p:sldId id="784" r:id="rId12"/>
    <p:sldId id="785" r:id="rId13"/>
    <p:sldId id="786" r:id="rId14"/>
    <p:sldId id="788" r:id="rId15"/>
    <p:sldId id="787" r:id="rId16"/>
    <p:sldId id="789" r:id="rId17"/>
    <p:sldId id="794" r:id="rId18"/>
    <p:sldId id="717" r:id="rId19"/>
    <p:sldId id="790" r:id="rId20"/>
    <p:sldId id="779" r:id="rId21"/>
    <p:sldId id="674" r:id="rId22"/>
    <p:sldId id="676" r:id="rId23"/>
    <p:sldId id="792" r:id="rId24"/>
    <p:sldId id="795" r:id="rId25"/>
    <p:sldId id="793" r:id="rId26"/>
    <p:sldId id="791" r:id="rId27"/>
    <p:sldId id="713" r:id="rId28"/>
    <p:sldId id="796" r:id="rId29"/>
    <p:sldId id="766" r:id="rId30"/>
    <p:sldId id="797" r:id="rId31"/>
  </p:sldIdLst>
  <p:sldSz cx="12192000" cy="6858000"/>
  <p:notesSz cx="6858000" cy="9144000"/>
  <p:embeddedFontLst>
    <p:embeddedFont>
      <p:font typeface="Pretendard" panose="020B0600000101010101" charset="-127"/>
      <p:regular r:id="rId33"/>
      <p:bold r:id="rId34"/>
    </p:embeddedFont>
    <p:embeddedFont>
      <p:font typeface="Pretendard Black" panose="020B0600000101010101" charset="-127"/>
      <p:bold r:id="rId35"/>
    </p:embeddedFont>
    <p:embeddedFont>
      <p:font typeface="Cascadia Mono" panose="020B0609020000020004" pitchFamily="49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84" d="100"/>
          <a:sy n="84" d="100"/>
        </p:scale>
        <p:origin x="84" y="20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C1234-3408-0EA1-DE03-EEE307AA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9AFF8B-D238-9ECB-824B-F73822C30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833A9-A05C-74AA-5BCF-A4B11BEF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B79E-9736-E135-B9D5-3C01447CA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2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들을 묶어서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 ‘</a:t>
            </a:r>
            <a:r>
              <a:rPr lang="ko-KR" altLang="en-US" dirty="0"/>
              <a:t>자료형</a:t>
            </a:r>
            <a:r>
              <a:rPr lang="en-US" altLang="ko-KR" dirty="0"/>
              <a:t>’</a:t>
            </a:r>
            <a:r>
              <a:rPr lang="ko-KR" altLang="en-US" dirty="0"/>
              <a:t>으로 만드는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구조체를 </a:t>
            </a:r>
            <a:r>
              <a:rPr lang="ko-KR" altLang="en-US" dirty="0" err="1"/>
              <a:t>안쓰면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Name = ‘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Nam2 = ‘</a:t>
            </a:r>
            <a:r>
              <a:rPr lang="ko-KR" altLang="en-US" dirty="0" err="1"/>
              <a:t>성춘향</a:t>
            </a:r>
            <a:r>
              <a:rPr lang="en-US" altLang="ko-KR" dirty="0"/>
              <a:t>‘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4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0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함수를 </a:t>
            </a:r>
            <a:r>
              <a:rPr lang="en-US" altLang="ko-KR" dirty="0"/>
              <a:t>‘</a:t>
            </a:r>
            <a:r>
              <a:rPr lang="ko-KR" altLang="en-US" dirty="0"/>
              <a:t>간단한</a:t>
            </a:r>
            <a:r>
              <a:rPr lang="en-US" altLang="ko-KR" dirty="0"/>
              <a:t> </a:t>
            </a:r>
            <a:r>
              <a:rPr lang="ko-KR" altLang="en-US" dirty="0"/>
              <a:t>식</a:t>
            </a:r>
            <a:r>
              <a:rPr lang="en-US" altLang="ko-KR" dirty="0"/>
              <a:t>’</a:t>
            </a:r>
            <a:r>
              <a:rPr lang="ko-KR" altLang="en-US" dirty="0"/>
              <a:t>으로 표현하는 방법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1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9BF9-4FCC-0282-F644-76EED7D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D730D-5A83-10B7-B2D0-84651FC14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2B2675-7DC0-CF61-8534-DA850BCE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헛갈리더라도 </a:t>
            </a:r>
            <a:r>
              <a:rPr lang="en-US" altLang="ko-KR" dirty="0"/>
              <a:t>=&gt; </a:t>
            </a:r>
            <a:r>
              <a:rPr lang="ko-KR" altLang="en-US" dirty="0"/>
              <a:t>요 화살표가 나오면 람다식이라는 것을 인지하면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AF59A-2F25-B419-619C-D9C6C0771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4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소유한 음료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내기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음료와 거스름돈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누적된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받은 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또는 사용자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받기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및 거스름돈 주기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모드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추가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비밀번호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채우기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228" y="2630027"/>
            <a:ext cx="5003543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/>
              <a:t>심화 문법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2D7D-547D-1F03-99D8-E0E2ED64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321D1-4BE8-72C9-393A-42E7514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(OOP, Object Oriented Programming)</a:t>
            </a:r>
            <a:r>
              <a:rPr lang="ko-KR" altLang="en-US" dirty="0"/>
              <a:t>에 있어서 객체</a:t>
            </a:r>
            <a:r>
              <a:rPr lang="en-US" altLang="ko-KR" dirty="0"/>
              <a:t>(Object)</a:t>
            </a:r>
            <a:r>
              <a:rPr lang="ko-KR" altLang="en-US" dirty="0"/>
              <a:t>를 표현하는 방식 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2352-6142-BC07-9D82-25032AE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0919D-3CE3-E73F-1908-AC43C11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C15300-2A99-0C94-5DA7-168887DB1E48}"/>
              </a:ext>
            </a:extLst>
          </p:cNvPr>
          <p:cNvGrpSpPr/>
          <p:nvPr/>
        </p:nvGrpSpPr>
        <p:grpSpPr>
          <a:xfrm>
            <a:off x="3901875" y="3621024"/>
            <a:ext cx="4388249" cy="2555939"/>
            <a:chOff x="2913888" y="3534855"/>
            <a:chExt cx="4388249" cy="25559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5205FB-EA67-4945-5FEC-007763DF5BC8}"/>
                </a:ext>
              </a:extLst>
            </p:cNvPr>
            <p:cNvSpPr/>
            <p:nvPr/>
          </p:nvSpPr>
          <p:spPr>
            <a:xfrm>
              <a:off x="2913888" y="3534855"/>
              <a:ext cx="4388249" cy="2555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사람</a:t>
              </a:r>
              <a:r>
                <a:rPr lang="en-US" altLang="ko-KR" dirty="0"/>
                <a:t>(</a:t>
              </a:r>
              <a:r>
                <a:rPr lang="ko-KR" altLang="en-US" dirty="0"/>
                <a:t>클래스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707BB0-2CA9-522A-9F66-38910D606C7F}"/>
                </a:ext>
              </a:extLst>
            </p:cNvPr>
            <p:cNvSpPr/>
            <p:nvPr/>
          </p:nvSpPr>
          <p:spPr>
            <a:xfrm>
              <a:off x="3627992" y="4110085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키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6F3265-702B-A253-C505-8F0F8B934BE2}"/>
                </a:ext>
              </a:extLst>
            </p:cNvPr>
            <p:cNvSpPr/>
            <p:nvPr/>
          </p:nvSpPr>
          <p:spPr>
            <a:xfrm>
              <a:off x="3627992" y="4760862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시력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B72EE3-C522-81CE-145E-E78406576A9B}"/>
                </a:ext>
              </a:extLst>
            </p:cNvPr>
            <p:cNvSpPr/>
            <p:nvPr/>
          </p:nvSpPr>
          <p:spPr>
            <a:xfrm>
              <a:off x="3627992" y="5411639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몸무게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01D44E-FE5E-578C-B0AA-0B8CC6B302F9}"/>
                </a:ext>
              </a:extLst>
            </p:cNvPr>
            <p:cNvSpPr/>
            <p:nvPr/>
          </p:nvSpPr>
          <p:spPr>
            <a:xfrm>
              <a:off x="5210339" y="4110085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달리기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5E16B1-467F-42DC-5C16-A2EFBDE31639}"/>
                </a:ext>
              </a:extLst>
            </p:cNvPr>
            <p:cNvSpPr/>
            <p:nvPr/>
          </p:nvSpPr>
          <p:spPr>
            <a:xfrm>
              <a:off x="5210339" y="4760862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말하기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F35145-1D28-2F4E-8E57-7CD7B5F0D44C}"/>
                </a:ext>
              </a:extLst>
            </p:cNvPr>
            <p:cNvSpPr/>
            <p:nvPr/>
          </p:nvSpPr>
          <p:spPr>
            <a:xfrm>
              <a:off x="5210339" y="5411639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먹기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14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8A04-B511-6353-A0A2-F6A2506E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EA920-D443-2862-BC82-F165A447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철저한 객체지향 프로그래밍 언어 </a:t>
            </a:r>
            <a:endParaRPr lang="en-US" altLang="ko-KR" dirty="0"/>
          </a:p>
          <a:p>
            <a:r>
              <a:rPr lang="ko-KR" altLang="en-US" dirty="0"/>
              <a:t>객체 간의 상호작용 관계로 프로그램을 해석</a:t>
            </a:r>
            <a:endParaRPr lang="en-US" altLang="ko-KR" dirty="0"/>
          </a:p>
          <a:p>
            <a:r>
              <a:rPr lang="ko-KR" altLang="en-US" dirty="0"/>
              <a:t>반대말은 절차지향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BD9D-F636-20F9-1C89-7A57D49A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484F2-FB33-C818-1024-CA37D0D5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F99CE-A359-8EBB-8FF1-FADCD4B748A3}"/>
              </a:ext>
            </a:extLst>
          </p:cNvPr>
          <p:cNvSpPr/>
          <p:nvPr/>
        </p:nvSpPr>
        <p:spPr>
          <a:xfrm>
            <a:off x="2913012" y="4770415"/>
            <a:ext cx="1698171" cy="122790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48F5E1-FFFB-734A-26DD-444EE037BAFC}"/>
              </a:ext>
            </a:extLst>
          </p:cNvPr>
          <p:cNvSpPr/>
          <p:nvPr/>
        </p:nvSpPr>
        <p:spPr>
          <a:xfrm>
            <a:off x="5379173" y="3429000"/>
            <a:ext cx="1698171" cy="122790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03B5E1-87EA-ED70-A369-B0D2A87788EE}"/>
              </a:ext>
            </a:extLst>
          </p:cNvPr>
          <p:cNvSpPr/>
          <p:nvPr/>
        </p:nvSpPr>
        <p:spPr>
          <a:xfrm>
            <a:off x="7750629" y="4770415"/>
            <a:ext cx="1698171" cy="122790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B1A54C-5C51-9BED-E970-7412BC7EBDD9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3762098" y="4042954"/>
            <a:ext cx="1617075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049E1-E018-D7D8-FF4D-BB1AFBC0D25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7077344" y="4042954"/>
            <a:ext cx="1522371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F0A1AF-A0FB-F0C9-2515-0D50BC6A0F5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11183" y="5384369"/>
            <a:ext cx="3139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7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F58E-AD3C-A21C-C1AB-753CC4F4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366B7-0FAB-5A96-FA51-5E25B060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FB1D2-69CD-0654-3445-49127BAE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절차지향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카드 정보 읽어오기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결제 비용 입력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계좌 잔고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비용 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33E2-FC5C-C8FB-07FB-712D9122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61FD8-1672-D443-A132-20DFBF8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53F6932-B0F4-BFA5-8A60-B348D1A855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61D3-35DB-1C00-0D54-33971C8D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F73-E7AA-E60C-6BD9-8FE7C1C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74EB6-2DAB-1B30-08EF-66B52F66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객체지향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구매자</a:t>
            </a:r>
            <a:r>
              <a:rPr lang="en-US" altLang="ko-KR" dirty="0"/>
              <a:t>: </a:t>
            </a:r>
            <a:r>
              <a:rPr lang="ko-KR" altLang="en-US" dirty="0"/>
              <a:t>카드 정보 전달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카드 정보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판매자</a:t>
            </a:r>
            <a:r>
              <a:rPr lang="en-US" altLang="ko-KR" dirty="0"/>
              <a:t>: </a:t>
            </a:r>
            <a:r>
              <a:rPr lang="ko-KR" altLang="en-US" dirty="0"/>
              <a:t>결제 비용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은행에 결제 요청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은행</a:t>
            </a:r>
            <a:r>
              <a:rPr lang="en-US" altLang="ko-KR" dirty="0"/>
              <a:t>: </a:t>
            </a:r>
            <a:r>
              <a:rPr lang="ko-KR" altLang="en-US" dirty="0"/>
              <a:t>계좌 확인 및 인출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0C6DE-3C58-78D5-6303-FF0DA71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F37C-004A-1460-2BAB-8C59C98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 descr="신용 카드로 제품을 구매하는 성인">
            <a:extLst>
              <a:ext uri="{FF2B5EF4-FFF2-40B4-BE49-F238E27FC236}">
                <a16:creationId xmlns:a16="http://schemas.microsoft.com/office/drawing/2014/main" id="{F5631454-323F-7099-38AB-24BC25021C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EB8-5275-0757-D942-FE6C402B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63E0-4DB8-47DC-F360-666214F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58795-42A3-DFEB-3DF9-C1408517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단위로 데이터의 입출력이 이루어지기 때문에 필연적으로 작성하는 소스코드가 늘어남 </a:t>
            </a:r>
            <a:endParaRPr lang="en-US" altLang="ko-KR" dirty="0"/>
          </a:p>
          <a:p>
            <a:r>
              <a:rPr lang="ko-KR" altLang="en-US" dirty="0"/>
              <a:t>객체를 어떻게 정의할 것인지</a:t>
            </a:r>
            <a:r>
              <a:rPr lang="en-US" altLang="ko-KR" dirty="0"/>
              <a:t>, </a:t>
            </a:r>
            <a:r>
              <a:rPr lang="ko-KR" altLang="en-US" dirty="0"/>
              <a:t>어떤 단위로 구분할 것인지</a:t>
            </a:r>
            <a:r>
              <a:rPr lang="en-US" altLang="ko-KR" dirty="0"/>
              <a:t>, </a:t>
            </a:r>
            <a:r>
              <a:rPr lang="ko-KR" altLang="en-US" dirty="0"/>
              <a:t>각종 설계와 관련된 작업들이 늘어남</a:t>
            </a:r>
            <a:endParaRPr lang="en-US" altLang="ko-KR" dirty="0"/>
          </a:p>
          <a:p>
            <a:r>
              <a:rPr lang="ko-KR" altLang="en-US" dirty="0"/>
              <a:t>소스코드의 재사용성</a:t>
            </a:r>
            <a:r>
              <a:rPr lang="en-US" altLang="ko-KR" dirty="0"/>
              <a:t>, </a:t>
            </a:r>
            <a:r>
              <a:rPr lang="ko-KR" altLang="en-US" dirty="0"/>
              <a:t>범용성이 높아지고</a:t>
            </a:r>
            <a:r>
              <a:rPr lang="en-US" altLang="ko-KR" dirty="0"/>
              <a:t>, </a:t>
            </a:r>
            <a:r>
              <a:rPr lang="ko-KR" altLang="en-US" dirty="0"/>
              <a:t>직관적인 업무 분담이 가능하고</a:t>
            </a:r>
            <a:r>
              <a:rPr lang="en-US" altLang="ko-KR" dirty="0"/>
              <a:t>, </a:t>
            </a:r>
            <a:r>
              <a:rPr lang="ko-KR" altLang="en-US" dirty="0"/>
              <a:t>복잡한 기능을 직관적으로 표현이 가능하고</a:t>
            </a:r>
            <a:r>
              <a:rPr lang="en-US" altLang="ko-KR" dirty="0"/>
              <a:t>,</a:t>
            </a:r>
            <a:r>
              <a:rPr lang="ko-KR" altLang="en-US" dirty="0"/>
              <a:t> 유지보수가 쉬워 짐</a:t>
            </a:r>
            <a:endParaRPr lang="en-US" altLang="ko-KR" dirty="0"/>
          </a:p>
          <a:p>
            <a:r>
              <a:rPr lang="ko-KR" altLang="en-US" dirty="0"/>
              <a:t>장점이 단점을 모두 커버하고도 남음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5A2E7-2A94-5CD0-F678-50C1C10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92291-48F5-7C2E-9C85-CC0140B2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7CA2146-8FE7-7871-7F72-6413998CF9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23" y="4830804"/>
            <a:ext cx="2472803" cy="1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AC9C-4C26-69E4-7A32-E441458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88FB6-0D96-3633-11A6-BDE6A692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가지 종류의 음료만 판매하는 음료 자판기 이용 및 관리에 있어서 각각 필요한 객체의 이름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정하기</a:t>
            </a:r>
            <a:endParaRPr lang="en-US" altLang="ko-KR" dirty="0"/>
          </a:p>
          <a:p>
            <a:r>
              <a:rPr lang="en-US" altLang="ko-KR" dirty="0"/>
              <a:t>ex) </a:t>
            </a:r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가진 돈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돈 내기</a:t>
            </a:r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받은 돈 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음료 투하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2BBA8-E9D7-8FAA-3F07-E17C966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8BB68-DFD9-6578-1E5D-C720733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9F53-3ADB-B150-E071-9250F181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AC8B-091B-343E-5DA9-37633F6A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EEE0-284A-6838-37A2-008CE9EC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A65F2-F08B-83AA-5610-FCE6F61B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53DBF-BE00-3FDB-A6C0-5DCCF896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0" y="3075416"/>
            <a:ext cx="3050506" cy="2484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7EEE34-4477-FCF1-3986-55CB9F10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84" y="3075416"/>
            <a:ext cx="4410926" cy="2287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09740-48D9-88BB-DDB1-6FA15B48E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66"/>
          <a:stretch/>
        </p:blipFill>
        <p:spPr>
          <a:xfrm>
            <a:off x="9625814" y="3075416"/>
            <a:ext cx="1727986" cy="175693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FB513-6E84-737D-E2B5-A13BAD86E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627361" y="2934642"/>
            <a:ext cx="649844" cy="3478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ED402B-1912-B9B2-8297-83073EC7069F}"/>
              </a:ext>
            </a:extLst>
          </p:cNvPr>
          <p:cNvSpPr txBox="1"/>
          <p:nvPr/>
        </p:nvSpPr>
        <p:spPr>
          <a:xfrm>
            <a:off x="1787327" y="25653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2277D-EA07-33DF-F441-A8E2D84D00D9}"/>
              </a:ext>
            </a:extLst>
          </p:cNvPr>
          <p:cNvSpPr txBox="1"/>
          <p:nvPr/>
        </p:nvSpPr>
        <p:spPr>
          <a:xfrm>
            <a:off x="3031263" y="25748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9C97F7-9F1E-C0D3-A04B-E34EFCF4288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34124" y="2944170"/>
            <a:ext cx="714456" cy="3786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CD82A5-2C20-A049-C094-92279FBBE2A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17966" y="4611189"/>
            <a:ext cx="593332" cy="9490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BAE20-BE8C-9566-F284-7B6F55847DB4}"/>
              </a:ext>
            </a:extLst>
          </p:cNvPr>
          <p:cNvSpPr txBox="1"/>
          <p:nvPr/>
        </p:nvSpPr>
        <p:spPr>
          <a:xfrm>
            <a:off x="3520806" y="55601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426127-40C1-D197-527C-8394CD3DC99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717074" y="2934105"/>
            <a:ext cx="1944779" cy="8279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779A06-309B-C107-E1A3-58510D3601E7}"/>
              </a:ext>
            </a:extLst>
          </p:cNvPr>
          <p:cNvSpPr txBox="1"/>
          <p:nvPr/>
        </p:nvSpPr>
        <p:spPr>
          <a:xfrm>
            <a:off x="4370747" y="25647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9ADA10-9CDD-D91F-6BFB-B736F6CFF79E}"/>
              </a:ext>
            </a:extLst>
          </p:cNvPr>
          <p:cNvCxnSpPr>
            <a:cxnSpLocks/>
          </p:cNvCxnSpPr>
          <p:nvPr/>
        </p:nvCxnSpPr>
        <p:spPr>
          <a:xfrm>
            <a:off x="5532992" y="4817379"/>
            <a:ext cx="804497" cy="8644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81EAC6-8AAD-E012-2889-9EC0C28D8C90}"/>
              </a:ext>
            </a:extLst>
          </p:cNvPr>
          <p:cNvSpPr txBox="1"/>
          <p:nvPr/>
        </p:nvSpPr>
        <p:spPr>
          <a:xfrm>
            <a:off x="4952958" y="574473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이름을 자료형처럼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AA727B-8A69-76E5-2D80-76C30DB58C68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337489" y="4483933"/>
            <a:ext cx="1443072" cy="2133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CFFF7-3667-78BA-EABB-6D614DA45B0A}"/>
              </a:ext>
            </a:extLst>
          </p:cNvPr>
          <p:cNvSpPr txBox="1"/>
          <p:nvPr/>
        </p:nvSpPr>
        <p:spPr>
          <a:xfrm>
            <a:off x="6737647" y="411460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인스턴스 이름</a:t>
            </a:r>
          </a:p>
        </p:txBody>
      </p:sp>
    </p:spTree>
    <p:extLst>
      <p:ext uri="{BB962C8B-B14F-4D97-AF65-F5344CB8AC3E}">
        <p14:creationId xmlns:p14="http://schemas.microsoft.com/office/powerpoint/2010/main" val="143069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90984-BA35-E8F6-24BE-D2F35F86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2F88-3DD5-8A90-C3D6-3B8BCE2C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C3717-1A72-0CD5-7D9F-02EFEF31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필드는 같은 클래스 안에 있는 </a:t>
            </a:r>
            <a:br>
              <a:rPr lang="en-US" altLang="ko-KR" dirty="0"/>
            </a:br>
            <a:r>
              <a:rPr lang="ko-KR" altLang="en-US" dirty="0"/>
              <a:t>모든 메소드에서 사용 가능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ko-KR" altLang="en-US" dirty="0"/>
              <a:t>필드는 클래스 인스턴스</a:t>
            </a:r>
            <a:br>
              <a:rPr lang="en-US" altLang="ko-KR" dirty="0"/>
            </a:br>
            <a:r>
              <a:rPr lang="ko-KR" altLang="en-US" dirty="0"/>
              <a:t>에서 바로 사용 가능하지만 </a:t>
            </a:r>
            <a:br>
              <a:rPr lang="en-US" altLang="ko-KR" dirty="0"/>
            </a:br>
            <a:r>
              <a:rPr lang="ko-KR" altLang="en-US" dirty="0"/>
              <a:t>권장되는 방법은 아님</a:t>
            </a:r>
            <a:endParaRPr lang="en-US" altLang="ko-KR" dirty="0"/>
          </a:p>
          <a:p>
            <a:pPr lvl="1"/>
            <a:r>
              <a:rPr lang="ko-KR" altLang="en-US" dirty="0"/>
              <a:t>이후 배울 </a:t>
            </a:r>
            <a:r>
              <a:rPr lang="en-US" altLang="ko-KR" dirty="0"/>
              <a:t>get, set </a:t>
            </a:r>
            <a:r>
              <a:rPr lang="ko-KR" altLang="en-US" dirty="0"/>
              <a:t>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688E-1A01-92BF-468C-A786421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E0923-7EE8-42D3-2A12-1C242DD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09C674-3D81-8CD4-73F9-F38A81E9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90" y="1690688"/>
            <a:ext cx="5387163" cy="43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63F5-D93E-CD84-D4ED-BDA87942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D9BD-A534-736A-8067-BF2F153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public</a:t>
            </a:r>
          </a:p>
          <a:p>
            <a:pPr lvl="1"/>
            <a:r>
              <a:rPr lang="ko-KR" altLang="en-US" dirty="0"/>
              <a:t>모든 곳에서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internal</a:t>
            </a:r>
          </a:p>
          <a:p>
            <a:pPr lvl="1"/>
            <a:r>
              <a:rPr lang="ko-KR" altLang="en-US" dirty="0"/>
              <a:t>동일한 어셈블리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r>
              <a:rPr lang="ko-KR" altLang="en-US" dirty="0"/>
              <a:t>에서만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protected</a:t>
            </a:r>
          </a:p>
          <a:p>
            <a:pPr lvl="1"/>
            <a:r>
              <a:rPr lang="ko-KR" altLang="en-US" dirty="0"/>
              <a:t>상속 관계인 클래스</a:t>
            </a:r>
            <a:r>
              <a:rPr lang="en-US" altLang="ko-KR" dirty="0"/>
              <a:t>(</a:t>
            </a:r>
            <a:r>
              <a:rPr lang="ko-KR" altLang="en-US" dirty="0"/>
              <a:t>파생 클래스</a:t>
            </a:r>
            <a:r>
              <a:rPr lang="en-US" altLang="ko-KR" dirty="0"/>
              <a:t>)</a:t>
            </a:r>
            <a:r>
              <a:rPr lang="ko-KR" altLang="en-US" dirty="0"/>
              <a:t>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private</a:t>
            </a:r>
          </a:p>
          <a:p>
            <a:pPr lvl="1"/>
            <a:r>
              <a:rPr lang="ko-KR" altLang="en-US" dirty="0"/>
              <a:t>해당 클래스</a:t>
            </a:r>
            <a:r>
              <a:rPr lang="en-US" altLang="ko-KR" dirty="0"/>
              <a:t>/</a:t>
            </a:r>
            <a:r>
              <a:rPr lang="ko-KR" altLang="en-US" dirty="0"/>
              <a:t>구조체 내부에서만 접근 가능</a:t>
            </a:r>
            <a:endParaRPr lang="en-US" altLang="ko-KR" dirty="0"/>
          </a:p>
          <a:p>
            <a:pPr lvl="1"/>
            <a:r>
              <a:rPr lang="ko-KR" altLang="en-US" dirty="0"/>
              <a:t>가능한 기능을 숨기는 것이 객체지향 프로그래밍의 원칙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BE454-9CCA-DA22-40B0-6D0231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AA673-C97A-6574-806F-C1157E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BB50-704B-C839-6E54-C9640F23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5C5F-9654-E948-85A9-A0616C73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DFBA7C-79C7-54DE-F8AB-59EACB15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68" y="1878745"/>
            <a:ext cx="3561361" cy="410404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495B6-D5FE-57B2-D973-88E330E3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686EA-32A9-69E2-91B1-2B8D69C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E817D2-CB00-E883-09B3-37EE03D0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54" y="1878745"/>
            <a:ext cx="6147046" cy="2314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E220D-3BF4-3753-2486-17EADFC924C8}"/>
              </a:ext>
            </a:extLst>
          </p:cNvPr>
          <p:cNvSpPr txBox="1"/>
          <p:nvPr/>
        </p:nvSpPr>
        <p:spPr>
          <a:xfrm>
            <a:off x="5677989" y="4375002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로 선언된 </a:t>
            </a:r>
            <a:r>
              <a:rPr lang="en-US" altLang="ko-KR" dirty="0"/>
              <a:t>ShowMessage2</a:t>
            </a:r>
            <a:r>
              <a:rPr lang="ko-KR" altLang="en-US" dirty="0"/>
              <a:t>는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9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7EA2-908E-4311-2158-16B9469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52203-0ED5-8B96-9053-292CFDBE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비슷한 속성을 가진 변수 및 함수 묶음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 배울 클래스와 기능적으로는 같음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8683-B4CB-330A-7B8D-8D48D31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85A56-FDC0-C3B7-F653-B1459825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40704-613D-BB32-E8CE-C93CFFC4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7944"/>
            <a:ext cx="2295742" cy="1826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B8BF91-3B80-4FE8-C4DD-3805202A1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819" y="3117944"/>
            <a:ext cx="1641295" cy="1063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4B7FC0-A53B-630E-54E3-64399063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42" y="3117944"/>
            <a:ext cx="5936535" cy="30698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3AC477-58D8-3548-6C34-638BD05F13A2}"/>
              </a:ext>
            </a:extLst>
          </p:cNvPr>
          <p:cNvCxnSpPr/>
          <p:nvPr/>
        </p:nvCxnSpPr>
        <p:spPr>
          <a:xfrm>
            <a:off x="5782595" y="5930332"/>
            <a:ext cx="31304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E87404-A48D-575A-57D0-C4C74749628C}"/>
              </a:ext>
            </a:extLst>
          </p:cNvPr>
          <p:cNvSpPr txBox="1"/>
          <p:nvPr/>
        </p:nvSpPr>
        <p:spPr>
          <a:xfrm>
            <a:off x="5782595" y="5992297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6.0</a:t>
            </a:r>
            <a:r>
              <a:rPr lang="ko-KR" altLang="en-US" dirty="0"/>
              <a:t>부터 지원하는 문자열 보간</a:t>
            </a:r>
          </a:p>
        </p:txBody>
      </p:sp>
    </p:spTree>
    <p:extLst>
      <p:ext uri="{BB962C8B-B14F-4D97-AF65-F5344CB8AC3E}">
        <p14:creationId xmlns:p14="http://schemas.microsoft.com/office/powerpoint/2010/main" val="28725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730D-6F86-AEDB-94B0-E32ACDE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61DE-1774-83B7-0E04-C5B940CA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00B050"/>
                </a:solidFill>
              </a:rPr>
              <a:t>상속</a:t>
            </a:r>
            <a:r>
              <a:rPr lang="ko-KR" altLang="en-US" dirty="0"/>
              <a:t>이 가능하지만 구조체는 불가능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Heap </a:t>
            </a:r>
            <a:r>
              <a:rPr lang="ko-KR" altLang="en-US" dirty="0"/>
              <a:t>영역에 할당</a:t>
            </a:r>
            <a:r>
              <a:rPr lang="en-US" altLang="ko-KR" dirty="0"/>
              <a:t>, </a:t>
            </a:r>
            <a:r>
              <a:rPr lang="ko-KR" altLang="en-US" dirty="0"/>
              <a:t>구조체는 </a:t>
            </a:r>
            <a:r>
              <a:rPr lang="en-US" altLang="ko-KR" dirty="0"/>
              <a:t>Stack</a:t>
            </a:r>
            <a:r>
              <a:rPr lang="ko-KR" altLang="en-US" dirty="0"/>
              <a:t>에 할당</a:t>
            </a:r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구조체도 </a:t>
            </a:r>
            <a:r>
              <a:rPr lang="en-US" altLang="ko-KR" dirty="0"/>
              <a:t>new </a:t>
            </a:r>
            <a:r>
              <a:rPr lang="ko-KR" altLang="en-US" dirty="0"/>
              <a:t>키워드를 사용해서 </a:t>
            </a:r>
            <a:r>
              <a:rPr lang="en-US" altLang="ko-KR" dirty="0"/>
              <a:t>Heap</a:t>
            </a:r>
            <a:r>
              <a:rPr lang="ko-KR" altLang="en-US" dirty="0"/>
              <a:t>에 할당 가능</a:t>
            </a:r>
            <a:endParaRPr lang="en-US" altLang="ko-KR" dirty="0"/>
          </a:p>
          <a:p>
            <a:r>
              <a:rPr lang="en-US" altLang="ko-KR" dirty="0"/>
              <a:t>MSDN</a:t>
            </a:r>
            <a:r>
              <a:rPr lang="ko-KR" altLang="en-US" dirty="0"/>
              <a:t> 지침상 필드의 합이 </a:t>
            </a:r>
            <a:r>
              <a:rPr lang="en-US" altLang="ko-KR" dirty="0"/>
              <a:t>16byte</a:t>
            </a:r>
            <a:r>
              <a:rPr lang="ko-KR" altLang="en-US" dirty="0"/>
              <a:t>를 넘어가면 </a:t>
            </a:r>
            <a:r>
              <a:rPr lang="en-US" altLang="ko-KR" dirty="0"/>
              <a:t>Heap</a:t>
            </a:r>
            <a:r>
              <a:rPr lang="ko-KR" altLang="en-US" dirty="0"/>
              <a:t>에 할당을 권장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구조체는 주로 </a:t>
            </a:r>
            <a:r>
              <a:rPr lang="en-US" altLang="ko-KR" dirty="0"/>
              <a:t>16byte </a:t>
            </a:r>
            <a:r>
              <a:rPr lang="ko-KR" altLang="en-US" dirty="0"/>
              <a:t>미만의 필드로만 구성해서 사용할 때 사용하는 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F3140-E482-ACFF-D1F3-04A74AA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3347B2-00F3-1923-BFDE-CB14730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이름을 가진 클래스</a:t>
            </a:r>
            <a:r>
              <a:rPr lang="en-US" altLang="ko-KR"/>
              <a:t> </a:t>
            </a:r>
            <a:r>
              <a:rPr lang="ko-KR" altLang="en-US"/>
              <a:t>또는 함수가 생기지 않도록 이름을 추가로 붙여구분 하는 역할</a:t>
            </a:r>
            <a:endParaRPr lang="en-US" altLang="ko-KR"/>
          </a:p>
          <a:p>
            <a:r>
              <a:rPr lang="ko-KR" altLang="en-US"/>
              <a:t>네임 스페이스에는 클래스</a:t>
            </a:r>
            <a:r>
              <a:rPr lang="en-US" altLang="ko-KR"/>
              <a:t>, </a:t>
            </a:r>
            <a:r>
              <a:rPr lang="ko-KR" altLang="en-US"/>
              <a:t>함수만 작성 가능</a:t>
            </a:r>
            <a:r>
              <a:rPr lang="en-US" altLang="ko-KR"/>
              <a:t>, </a:t>
            </a:r>
            <a:r>
              <a:rPr lang="ko-KR" altLang="en-US"/>
              <a:t>변수는 불가능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420860" y="3084394"/>
            <a:ext cx="61363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linda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do_nothing()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2CCC-71D9-8392-DFD6-2F12670ACA95}"/>
              </a:ext>
            </a:extLst>
          </p:cNvPr>
          <p:cNvSpPr txBox="1"/>
          <p:nvPr/>
        </p:nvSpPr>
        <p:spPr>
          <a:xfrm>
            <a:off x="581261" y="3330616"/>
            <a:ext cx="6136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do_something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9DC2C4-A2A7-4C22-9C26-0457D069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5" y="3330616"/>
            <a:ext cx="2942308" cy="6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en-US" altLang="ko-KR"/>
              <a:t> </a:t>
            </a:r>
            <a:r>
              <a:rPr lang="ko-KR" altLang="en-US"/>
              <a:t>키워드를 사용하여 네임스페이스 이름을 생략 가능</a:t>
            </a:r>
            <a:endParaRPr lang="en-US" altLang="ko-KR"/>
          </a:p>
          <a:p>
            <a:r>
              <a:rPr lang="ko-KR" altLang="en-US"/>
              <a:t>다른 파일</a:t>
            </a:r>
            <a:r>
              <a:rPr lang="en-US" altLang="ko-KR"/>
              <a:t>(.cs)</a:t>
            </a:r>
            <a:r>
              <a:rPr lang="ko-KR" altLang="en-US"/>
              <a:t>에 있는 네임스페이스도 </a:t>
            </a:r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ko-KR" altLang="en-US"/>
              <a:t>을 사용하여 가져올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731929" y="3133267"/>
            <a:ext cx="3234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Program2.cs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school1;</a:t>
            </a:r>
          </a:p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</a:rPr>
              <a:t>john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school2;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FD328-30ED-6AF1-BBFB-C1251978A77B}"/>
              </a:ext>
            </a:extLst>
          </p:cNvPr>
          <p:cNvSpPr txBox="1"/>
          <p:nvPr/>
        </p:nvSpPr>
        <p:spPr>
          <a:xfrm>
            <a:off x="824917" y="3133267"/>
            <a:ext cx="36204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Program1.cs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do_something()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7D3FDD-4FAA-11D8-43F5-64DA00A305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01019" y="4897182"/>
            <a:ext cx="2259053" cy="3960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29EFC1-C870-7CE5-4260-1B35DFA62B15}"/>
              </a:ext>
            </a:extLst>
          </p:cNvPr>
          <p:cNvSpPr txBox="1"/>
          <p:nvPr/>
        </p:nvSpPr>
        <p:spPr>
          <a:xfrm>
            <a:off x="7460072" y="4970113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using</a:t>
            </a:r>
            <a:r>
              <a:rPr lang="ko-KR" altLang="en-US"/>
              <a:t>으로 가져온 네임스페이스를 </a:t>
            </a:r>
            <a:endParaRPr lang="en-US" altLang="ko-KR"/>
          </a:p>
          <a:p>
            <a:r>
              <a:rPr lang="ko-KR" altLang="en-US"/>
              <a:t>사용하면 회색으로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97293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6831-3C2E-7171-2D04-0A104C6C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47FCC-6A9F-3131-110D-84A99AAC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키워드를 통해 클래스의 인스턴스가 생성됨과 동시에 </a:t>
            </a:r>
            <a:r>
              <a:rPr lang="en-US" altLang="ko-KR" dirty="0"/>
              <a:t>1</a:t>
            </a:r>
            <a:r>
              <a:rPr lang="ko-KR" altLang="en-US" dirty="0"/>
              <a:t>회 실행되는 메소드</a:t>
            </a:r>
            <a:endParaRPr lang="en-US" altLang="ko-KR" dirty="0"/>
          </a:p>
          <a:p>
            <a:r>
              <a:rPr lang="ko-KR" altLang="en-US" dirty="0"/>
              <a:t>클래스의 이름과 동일한 이름을 사용</a:t>
            </a:r>
            <a:endParaRPr lang="en-US" altLang="ko-KR" dirty="0"/>
          </a:p>
          <a:p>
            <a:r>
              <a:rPr lang="ko-KR" altLang="en-US" dirty="0"/>
              <a:t>출력 자료형은 지정할 수 없고 반드시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ko-KR" altLang="en-US" dirty="0"/>
              <a:t>으로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6D25-4283-7805-2C33-2EE9A5B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00D58-DE24-7AFB-BCCA-48897FD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F938D-C858-17CB-80B3-28899371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7" y="3735451"/>
            <a:ext cx="4414916" cy="23257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0C83D5-60A7-3D5F-75A9-F96CE8207EB5}"/>
              </a:ext>
            </a:extLst>
          </p:cNvPr>
          <p:cNvCxnSpPr/>
          <p:nvPr/>
        </p:nvCxnSpPr>
        <p:spPr>
          <a:xfrm flipH="1">
            <a:off x="3280565" y="5277394"/>
            <a:ext cx="24035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DC3598-D8D0-6461-4A7D-96EB31A72831}"/>
              </a:ext>
            </a:extLst>
          </p:cNvPr>
          <p:cNvSpPr txBox="1"/>
          <p:nvPr/>
        </p:nvSpPr>
        <p:spPr>
          <a:xfrm>
            <a:off x="5722930" y="509272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바로 이 녀석</a:t>
            </a:r>
          </a:p>
        </p:txBody>
      </p:sp>
    </p:spTree>
    <p:extLst>
      <p:ext uri="{BB962C8B-B14F-4D97-AF65-F5344CB8AC3E}">
        <p14:creationId xmlns:p14="http://schemas.microsoft.com/office/powerpoint/2010/main" val="194684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8D7C-9FC4-C570-550D-F705F655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D9F5-50D1-CC6B-5541-7926B2A5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DA0BC-F116-C0CE-7264-A3BF149D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값에 따라 여러 개의 생성자를 정의 가능</a:t>
            </a:r>
            <a:endParaRPr lang="en-US" altLang="ko-KR" dirty="0"/>
          </a:p>
          <a:p>
            <a:r>
              <a:rPr lang="ko-KR" altLang="en-US" dirty="0"/>
              <a:t>입력 값이 없는 생성자를 기본 생성자라고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5436-D667-90C5-0202-F739286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9CBA1-639F-1B5F-90F7-6C2720BC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5B8CAD-4498-37B0-8780-10E48D59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9" y="2792993"/>
            <a:ext cx="3954250" cy="3699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5CEF1-FF87-8720-6ACA-83D8FE4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23" y="2921218"/>
            <a:ext cx="3533373" cy="12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F863-EE0E-563C-5AAA-EAFCA0B6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111E-D790-7A6C-0C73-AC82D23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10648-72CE-788F-6363-3199391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인스턴스가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벗어나고 </a:t>
            </a:r>
            <a:r>
              <a:rPr lang="ko-KR" altLang="en-US" dirty="0" err="1">
                <a:solidFill>
                  <a:srgbClr val="00B050"/>
                </a:solidFill>
              </a:rPr>
              <a:t>가비지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제거될 때 </a:t>
            </a:r>
            <a:r>
              <a:rPr lang="en-US" altLang="ko-KR" dirty="0"/>
              <a:t>1</a:t>
            </a:r>
            <a:r>
              <a:rPr lang="ko-KR" altLang="en-US" dirty="0"/>
              <a:t>회만 작동하는 메소드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직접 소멸자가 호출되는 시기를 정할 수 없음</a:t>
            </a:r>
            <a:endParaRPr lang="en-US" altLang="ko-KR" dirty="0"/>
          </a:p>
          <a:p>
            <a:r>
              <a:rPr lang="ko-KR" altLang="en-US" dirty="0"/>
              <a:t>생성자와 규칙은 같으나 앞에 </a:t>
            </a:r>
            <a:r>
              <a:rPr lang="en-US" altLang="ko-KR" dirty="0">
                <a:solidFill>
                  <a:srgbClr val="00B050"/>
                </a:solidFill>
              </a:rPr>
              <a:t>~</a:t>
            </a:r>
            <a:r>
              <a:rPr lang="en-US" altLang="ko-KR" dirty="0"/>
              <a:t> </a:t>
            </a:r>
            <a:r>
              <a:rPr lang="ko-KR" altLang="en-US" dirty="0"/>
              <a:t>이 붙음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7E0DC-C3C7-D23D-2B5B-1016504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E64A7-B8ED-FFEA-B4AD-CFDC2513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05328-B9C0-67AB-E031-63DB806C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01" y="3301510"/>
            <a:ext cx="4228882" cy="301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85B8E-B093-29F1-E6E7-DE0ADDFF9F9F}"/>
              </a:ext>
            </a:extLst>
          </p:cNvPr>
          <p:cNvSpPr txBox="1"/>
          <p:nvPr/>
        </p:nvSpPr>
        <p:spPr>
          <a:xfrm>
            <a:off x="953589" y="458506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ko-KR" altLang="en-US" b="1" dirty="0"/>
              <a:t> </a:t>
            </a:r>
            <a:r>
              <a:rPr lang="en-US" altLang="ko-KR" b="1" dirty="0"/>
              <a:t>(Garbage Collector, GC)</a:t>
            </a:r>
          </a:p>
          <a:p>
            <a:r>
              <a:rPr lang="en-US" altLang="ko-KR" dirty="0"/>
              <a:t>Heap</a:t>
            </a:r>
            <a:r>
              <a:rPr lang="ko-KR" altLang="en-US" dirty="0"/>
              <a:t> 영역에 할당된 요소 중 사용하지 않는 것들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벗어났거나 어디서도 호출된 적이 없는 </a:t>
            </a:r>
            <a:endParaRPr lang="en-US" altLang="ko-KR" dirty="0"/>
          </a:p>
          <a:p>
            <a:r>
              <a:rPr lang="ko-KR" altLang="en-US" dirty="0"/>
              <a:t>것들을 할당 해제 시켜주는 것으로 메모리에서 삭제함</a:t>
            </a:r>
          </a:p>
        </p:txBody>
      </p:sp>
    </p:spTree>
    <p:extLst>
      <p:ext uri="{BB962C8B-B14F-4D97-AF65-F5344CB8AC3E}">
        <p14:creationId xmlns:p14="http://schemas.microsoft.com/office/powerpoint/2010/main" val="396145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5078-6DD6-4F22-3E56-08C43929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72EC60B1-7DD5-5899-25C5-4BAAD8B4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983975"/>
            <a:ext cx="4149012" cy="33280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EEF5B9-7979-EBA5-6466-FE9F8D0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생성자</a:t>
            </a:r>
            <a:r>
              <a:rPr lang="en-US" altLang="ko-KR"/>
              <a:t>/</a:t>
            </a:r>
            <a:r>
              <a:rPr lang="ko-KR" altLang="en-US"/>
              <a:t>소멸자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D278-EF09-19C0-FAE8-6845F0FF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ABB20-68BA-1FB7-BAC3-0F78CA6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23A963-20D7-A461-2A67-D4D0EF9D482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98482" y="1915272"/>
            <a:ext cx="1185306" cy="9041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118095-CB66-AA83-756C-D8297869E93D}"/>
              </a:ext>
            </a:extLst>
          </p:cNvPr>
          <p:cNvSpPr txBox="1"/>
          <p:nvPr/>
        </p:nvSpPr>
        <p:spPr>
          <a:xfrm>
            <a:off x="2540260" y="154594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32B8BF-66CB-910F-A7CA-120ABD77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9" y="2226535"/>
            <a:ext cx="5134254" cy="20844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E83073-70C5-4327-1A94-94A6D7FE8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426541"/>
            <a:ext cx="1621085" cy="168440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6A3487-9B7B-0903-2D83-D2EB39C54E91}"/>
              </a:ext>
            </a:extLst>
          </p:cNvPr>
          <p:cNvCxnSpPr>
            <a:cxnSpLocks/>
          </p:cNvCxnSpPr>
          <p:nvPr/>
        </p:nvCxnSpPr>
        <p:spPr>
          <a:xfrm>
            <a:off x="7449310" y="4018151"/>
            <a:ext cx="16115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BE95B3-5AC6-82CA-D425-01E1BDC7CD78}"/>
              </a:ext>
            </a:extLst>
          </p:cNvPr>
          <p:cNvSpPr txBox="1"/>
          <p:nvPr/>
        </p:nvSpPr>
        <p:spPr>
          <a:xfrm>
            <a:off x="755224" y="560114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접근 제어 없이 </a:t>
            </a:r>
            <a:r>
              <a:rPr lang="en-US" altLang="ko-KR"/>
              <a:t>~ </a:t>
            </a:r>
            <a:r>
              <a:rPr lang="ko-KR" altLang="en-US"/>
              <a:t>기호만 붙임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676146-BC17-82D1-ABAE-85B06B293A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3176" y="4313255"/>
            <a:ext cx="1041630" cy="12878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67D5B25-DC24-35BD-D6BC-9AEC9647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90553"/>
            <a:ext cx="1621085" cy="18118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86FEC2-386B-9520-8C6D-8377224BD23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07633" y="1915423"/>
            <a:ext cx="2352168" cy="903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2B23B-1C09-AE94-E775-45C07A25C536}"/>
              </a:ext>
            </a:extLst>
          </p:cNvPr>
          <p:cNvSpPr txBox="1"/>
          <p:nvPr/>
        </p:nvSpPr>
        <p:spPr>
          <a:xfrm>
            <a:off x="5105428" y="154609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 입력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4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partial </a:t>
            </a:r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26160-AA9C-CBBE-F4B0-0BA70C4F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694873"/>
            <a:ext cx="4245935" cy="21613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025AC-EF66-7496-2136-65897B3669AD}"/>
              </a:ext>
            </a:extLst>
          </p:cNvPr>
          <p:cNvCxnSpPr/>
          <p:nvPr/>
        </p:nvCxnSpPr>
        <p:spPr>
          <a:xfrm>
            <a:off x="1195291" y="322072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93243-0014-FB4A-4789-DE8C27D20843}"/>
              </a:ext>
            </a:extLst>
          </p:cNvPr>
          <p:cNvSpPr txBox="1"/>
          <p:nvPr/>
        </p:nvSpPr>
        <p:spPr>
          <a:xfrm>
            <a:off x="528320" y="1621513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여러 파일에 걸쳐 하나의 클래스를 정의함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4717-1FBF-FE80-250A-DCA9A7A6258F}"/>
              </a:ext>
            </a:extLst>
          </p:cNvPr>
          <p:cNvSpPr txBox="1"/>
          <p:nvPr/>
        </p:nvSpPr>
        <p:spPr>
          <a:xfrm>
            <a:off x="528320" y="500565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Form1.cs</a:t>
            </a:r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4C238-C8AC-EB33-84CF-6ECF41BFD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"/>
          <a:stretch/>
        </p:blipFill>
        <p:spPr>
          <a:xfrm>
            <a:off x="4640257" y="2704248"/>
            <a:ext cx="7419664" cy="186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190D0-20F9-3343-A828-163EFE15DFA0}"/>
              </a:ext>
            </a:extLst>
          </p:cNvPr>
          <p:cNvCxnSpPr/>
          <p:nvPr/>
        </p:nvCxnSpPr>
        <p:spPr>
          <a:xfrm>
            <a:off x="4730971" y="319024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A654-7B4F-F282-7ABE-80F6B21C1AC1}"/>
              </a:ext>
            </a:extLst>
          </p:cNvPr>
          <p:cNvSpPr txBox="1"/>
          <p:nvPr/>
        </p:nvSpPr>
        <p:spPr>
          <a:xfrm>
            <a:off x="4730971" y="500565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Form1.Designer.cs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16584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A47B7-C3C1-A557-3E5F-F913FE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29E2-AFF1-4B79-CB2F-89157959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클래스에서 필드의 값을 직접 접근하는 것을 방지하기 위한 기술</a:t>
            </a:r>
            <a:endParaRPr lang="en-US" altLang="ko-KR" dirty="0"/>
          </a:p>
          <a:p>
            <a:r>
              <a:rPr lang="ko-KR" altLang="en-US" dirty="0"/>
              <a:t>사용하는데 달라지는 부분은 없지만</a:t>
            </a:r>
            <a:r>
              <a:rPr lang="en-US" altLang="ko-KR" dirty="0"/>
              <a:t>, </a:t>
            </a:r>
            <a:r>
              <a:rPr lang="ko-KR" altLang="en-US" dirty="0"/>
              <a:t>내부적으로 메모리에 간접 접근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6534-939C-D51B-C4D6-8FA1605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4E2CC-4CE4-C5AC-F3D6-0578979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B8075-A353-FF47-53DB-00B02670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2" y="3169513"/>
            <a:ext cx="6292019" cy="16635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B079B-F743-B885-073F-5C71FC0E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05" y="3307740"/>
            <a:ext cx="3685695" cy="72856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18F133-A38F-7E97-9E70-1F25F10819B3}"/>
              </a:ext>
            </a:extLst>
          </p:cNvPr>
          <p:cNvCxnSpPr/>
          <p:nvPr/>
        </p:nvCxnSpPr>
        <p:spPr>
          <a:xfrm>
            <a:off x="2860158" y="4306185"/>
            <a:ext cx="51036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0D3EDD-311A-39CA-247F-CE6A10530566}"/>
              </a:ext>
            </a:extLst>
          </p:cNvPr>
          <p:cNvCxnSpPr>
            <a:cxnSpLocks/>
          </p:cNvCxnSpPr>
          <p:nvPr/>
        </p:nvCxnSpPr>
        <p:spPr>
          <a:xfrm>
            <a:off x="8860594" y="3948222"/>
            <a:ext cx="13891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6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22418-CC53-1F84-2C6F-2C9EB5FB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가져오거나</a:t>
            </a:r>
            <a:r>
              <a:rPr lang="en-US" altLang="ko-KR" dirty="0"/>
              <a:t>, </a:t>
            </a:r>
            <a:r>
              <a:rPr lang="ko-KR" altLang="en-US" dirty="0"/>
              <a:t>전달하기 전에 오류 체크 등 추가적인 코드 실행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069110-E8DA-A11B-2884-7F67AE76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4" y="2556958"/>
            <a:ext cx="3705742" cy="362000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DAB36B-3881-78BB-518F-488EB59996FF}"/>
              </a:ext>
            </a:extLst>
          </p:cNvPr>
          <p:cNvCxnSpPr>
            <a:cxnSpLocks/>
          </p:cNvCxnSpPr>
          <p:nvPr/>
        </p:nvCxnSpPr>
        <p:spPr>
          <a:xfrm flipH="1">
            <a:off x="4306186" y="4327452"/>
            <a:ext cx="193512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D16047-C180-2BAA-789C-5C6BBF859AE1}"/>
              </a:ext>
            </a:extLst>
          </p:cNvPr>
          <p:cNvSpPr txBox="1"/>
          <p:nvPr/>
        </p:nvSpPr>
        <p:spPr>
          <a:xfrm>
            <a:off x="6241312" y="414278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부분에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424908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정의하고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만들어서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A0C9AC-A4D7-C494-C1E6-D0571E94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19" y="2708110"/>
            <a:ext cx="2457793" cy="20957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257F95-A6DE-8304-FC05-9A80F489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36" y="2707675"/>
            <a:ext cx="515374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3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F9E5-385B-6C63-63D4-AF5EECCF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6D2E-A202-5D74-4A24-8078BE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B08AF-61B9-DFB6-21C5-52BC05B7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앞서 설계했던 음료자판기 클래스를 직접 구현</a:t>
            </a:r>
            <a:endParaRPr lang="en-US" altLang="ko-KR" dirty="0"/>
          </a:p>
          <a:p>
            <a:r>
              <a:rPr lang="ko-KR" altLang="en-US" dirty="0"/>
              <a:t>각각의 클래스는 클래스 이름으로 각각의 파일을 생성</a:t>
            </a:r>
            <a:endParaRPr lang="en-US" altLang="ko-KR" dirty="0"/>
          </a:p>
          <a:p>
            <a:r>
              <a:rPr lang="ko-KR" altLang="en-US" dirty="0"/>
              <a:t>당장 구현이 불가능한 기능은 메소드 이름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출력만 정의</a:t>
            </a:r>
            <a:endParaRPr lang="en-US" altLang="ko-KR" dirty="0"/>
          </a:p>
          <a:p>
            <a:pPr lvl="1"/>
            <a:r>
              <a:rPr lang="ko-KR" altLang="en-US" dirty="0"/>
              <a:t>출력은 자료형이 일치하는 적당한 값을 </a:t>
            </a:r>
            <a:r>
              <a:rPr lang="en-US" altLang="ko-KR" dirty="0"/>
              <a:t>return </a:t>
            </a:r>
            <a:r>
              <a:rPr lang="ko-KR" altLang="en-US" dirty="0"/>
              <a:t>하는 것으로 작성</a:t>
            </a:r>
            <a:endParaRPr lang="en-US" altLang="ko-KR" dirty="0"/>
          </a:p>
          <a:p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/>
              <a:t>필드만 있는</a:t>
            </a:r>
            <a:r>
              <a:rPr lang="en-US" altLang="ko-KR" dirty="0"/>
              <a:t>)</a:t>
            </a:r>
            <a:r>
              <a:rPr lang="ko-KR" altLang="en-US" dirty="0"/>
              <a:t> 세 가지는 필수적으로 사용 </a:t>
            </a:r>
            <a:endParaRPr lang="en-US" altLang="ko-KR" dirty="0"/>
          </a:p>
          <a:p>
            <a:r>
              <a:rPr lang="ko-KR" altLang="en-US" dirty="0"/>
              <a:t>연습삼아 </a:t>
            </a:r>
            <a:r>
              <a:rPr lang="ko-KR" altLang="en-US" dirty="0" err="1"/>
              <a:t>소멸자</a:t>
            </a:r>
            <a:r>
              <a:rPr lang="en-US" altLang="ko-KR" dirty="0"/>
              <a:t>, partial </a:t>
            </a:r>
            <a:r>
              <a:rPr lang="ko-KR" altLang="en-US" dirty="0"/>
              <a:t>클래스도 써보기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06E74-44D8-D4D1-45CE-F3FF39A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66334-F9DD-FD43-0C13-979D952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생성된 이미지">
            <a:extLst>
              <a:ext uri="{FF2B5EF4-FFF2-40B4-BE49-F238E27FC236}">
                <a16:creationId xmlns:a16="http://schemas.microsoft.com/office/drawing/2014/main" id="{B45A186E-9935-A760-7DE9-25B0CE06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116" y="515386"/>
            <a:ext cx="9265768" cy="61849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 hidden="1">
            <a:extLst>
              <a:ext uri="{FF2B5EF4-FFF2-40B4-BE49-F238E27FC236}">
                <a16:creationId xmlns:a16="http://schemas.microsoft.com/office/drawing/2014/main" id="{F2F84A1F-637C-FD4C-600E-43B13259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F78D9C4-20C1-4B15-A116-16DC77AD9A1E}" type="datetime1">
              <a:rPr lang="ko-KR" altLang="en-US" smtClean="0"/>
              <a:pPr>
                <a:spcAft>
                  <a:spcPts val="600"/>
                </a:spcAft>
              </a:pPr>
              <a:t>2025-05-07</a:t>
            </a:fld>
            <a:endParaRPr lang="ko-KR" altLang="en-US"/>
          </a:p>
        </p:txBody>
      </p:sp>
      <p:sp>
        <p:nvSpPr>
          <p:cNvPr id="5" name="슬라이드 번호 개체 틀 4" hidden="1">
            <a:extLst>
              <a:ext uri="{FF2B5EF4-FFF2-40B4-BE49-F238E27FC236}">
                <a16:creationId xmlns:a16="http://schemas.microsoft.com/office/drawing/2014/main" id="{CFB00847-54C4-CD91-E036-D6101172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83A2CE0-18CD-4102-B738-4ACFF9E68BA4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구조체를 배열로 선언하는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12F530-5F21-7F77-3AA6-6758779C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5" y="2272427"/>
            <a:ext cx="6077654" cy="4055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EBD8B-6B92-6ABE-33EB-D0215117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30" y="2452427"/>
            <a:ext cx="1772243" cy="16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44CE-1FD8-EDAA-C1BB-79393E15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EC80-045A-4FC6-5A1C-3ECE036D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206B5-ECBA-B807-6AAB-6C265C8D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선언하여 사용하는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005DD-915C-4E4D-9FDD-BD52AB0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0FA6B-23A4-A27F-F17E-ECB3C32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5340D-BBFE-7AD3-2D73-1283CAF0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0" y="2501159"/>
            <a:ext cx="2934109" cy="3315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4D57A-52ED-4D07-F188-0C20CA03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08" y="2677134"/>
            <a:ext cx="328658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949F-DE6F-CF8A-23F1-CAF1186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233F0-EFAB-88FD-05C8-2F1E285F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Arrow Function </a:t>
            </a:r>
            <a:r>
              <a:rPr lang="ko-KR" altLang="en-US" sz="2400" dirty="0"/>
              <a:t>이라고 함</a:t>
            </a:r>
            <a:r>
              <a:rPr lang="en-US" altLang="ko-KR" sz="2400" dirty="0"/>
              <a:t>, Lambda Expression(</a:t>
            </a:r>
            <a:r>
              <a:rPr lang="ko-KR" altLang="en-US" sz="2400" dirty="0" err="1"/>
              <a:t>람다식</a:t>
            </a:r>
            <a:r>
              <a:rPr lang="en-US" altLang="ko-KR" sz="2400" dirty="0"/>
              <a:t>) </a:t>
            </a:r>
            <a:r>
              <a:rPr lang="ko-KR" altLang="en-US" sz="2400" dirty="0"/>
              <a:t>같은 개념</a:t>
            </a:r>
            <a:endParaRPr lang="en-US" altLang="ko-KR" sz="2400" dirty="0"/>
          </a:p>
          <a:p>
            <a:r>
              <a:rPr lang="ko-KR" altLang="en-US" sz="2400" dirty="0"/>
              <a:t>함수를 더 간결하게 표현하는데 활용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자료형</a:t>
            </a:r>
            <a:r>
              <a:rPr lang="en-US" altLang="ko-KR" sz="2400" dirty="0"/>
              <a:t>)(</a:t>
            </a:r>
            <a:r>
              <a:rPr lang="ko-KR" altLang="en-US" sz="2400" dirty="0"/>
              <a:t>함수 이름</a:t>
            </a:r>
            <a:r>
              <a:rPr lang="en-US" altLang="ko-KR" sz="2400" dirty="0"/>
              <a:t>)(</a:t>
            </a:r>
            <a:r>
              <a:rPr lang="ko-KR" altLang="en-US" sz="2400" dirty="0"/>
              <a:t>입력 파라미터</a:t>
            </a:r>
            <a:r>
              <a:rPr lang="en-US" altLang="ko-KR" sz="2400" dirty="0"/>
              <a:t>) =&gt; { </a:t>
            </a:r>
            <a:r>
              <a:rPr lang="ko-KR" altLang="en-US" sz="2400" dirty="0"/>
              <a:t>실행 코드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905A5-8616-96B2-7428-07D10D2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D1AD7-BCD6-B140-B5E7-D1543F2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6010F-1306-0B62-9A2B-285337B4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91" y="3477768"/>
            <a:ext cx="271500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15D414-DA45-A875-8D14-32776920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88" y="3429000"/>
            <a:ext cx="37247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13B-8BD8-354D-C1E8-2B40C926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68FF-4FF5-A28D-C594-27F491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9892-1F87-4DB5-48C2-A560F559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경우에 따라 함수의 이름조차 생략하는 경우도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19A9-4784-3FFC-7F99-679487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CD555-164D-A143-D60A-6D6459E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1933D-72CB-8262-44AF-9E51B37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2" y="2493137"/>
            <a:ext cx="7161078" cy="1933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664686-D0E6-1A71-00F0-A27F7DCF9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82" y="4994363"/>
            <a:ext cx="8879545" cy="61473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8BEB5D-FA31-DC65-D564-5225AC1E8A77}"/>
              </a:ext>
            </a:extLst>
          </p:cNvPr>
          <p:cNvCxnSpPr/>
          <p:nvPr/>
        </p:nvCxnSpPr>
        <p:spPr>
          <a:xfrm>
            <a:off x="2621280" y="4524492"/>
            <a:ext cx="0" cy="36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7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F2B6-9549-A174-663D-7D31F8A5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54364-A564-EB8B-2E4C-D7DD2F9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 프로젝트에서 작성한 계산기 코드를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 내역 확인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계산 히스토리 기록</a:t>
            </a:r>
            <a:r>
              <a:rPr lang="en-US" altLang="ko-KR" dirty="0"/>
              <a:t>, </a:t>
            </a:r>
            <a:r>
              <a:rPr lang="ko-KR" altLang="en-US" dirty="0"/>
              <a:t>사용자 입력 등에서 구조체를 사용하여 더 읽기 편한 소스코드로 만들기 </a:t>
            </a: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산술 연산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간단한 산술 연산 메소드들을 모두 화살표 함수로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D7ED-692A-D57A-46AC-192E824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1FADC-5F62-93D6-B118-A709AFA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82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9052</TotalTime>
  <Words>1181</Words>
  <Application>Microsoft Office PowerPoint</Application>
  <PresentationFormat>와이드스크린</PresentationFormat>
  <Paragraphs>295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Cascadia Mono</vt:lpstr>
      <vt:lpstr>Pretendard Black</vt:lpstr>
      <vt:lpstr>Pretendard</vt:lpstr>
      <vt:lpstr>Arial</vt:lpstr>
      <vt:lpstr>맑은 고딕</vt:lpstr>
      <vt:lpstr>1_코딩온템플릿</vt:lpstr>
      <vt:lpstr>C# 심화 문법</vt:lpstr>
      <vt:lpstr>구조체</vt:lpstr>
      <vt:lpstr>구조체</vt:lpstr>
      <vt:lpstr>PowerPoint 프레젠테이션</vt:lpstr>
      <vt:lpstr>구조체</vt:lpstr>
      <vt:lpstr>구조체</vt:lpstr>
      <vt:lpstr>화살표 함수(람다식) =&gt;</vt:lpstr>
      <vt:lpstr>화살표 함수(람다식) =&gt;</vt:lpstr>
      <vt:lpstr>실습. 계산기 코드 개선</vt:lpstr>
      <vt:lpstr>객체지향 프로그래밍 </vt:lpstr>
      <vt:lpstr>객체지향 프로그래밍 </vt:lpstr>
      <vt:lpstr>객체지향 프로그래밍 </vt:lpstr>
      <vt:lpstr>객체지향 프로그래밍 </vt:lpstr>
      <vt:lpstr>객체지향 프로그래밍 </vt:lpstr>
      <vt:lpstr>실습. 객체지향 프로그래밍</vt:lpstr>
      <vt:lpstr>클래스</vt:lpstr>
      <vt:lpstr>클래스</vt:lpstr>
      <vt:lpstr>접근 제어</vt:lpstr>
      <vt:lpstr>접근 제어</vt:lpstr>
      <vt:lpstr>구조체와 차이점</vt:lpstr>
      <vt:lpstr>네임스페이스</vt:lpstr>
      <vt:lpstr>네임스페이스</vt:lpstr>
      <vt:lpstr>클래스 생성자</vt:lpstr>
      <vt:lpstr>클래스 생성자</vt:lpstr>
      <vt:lpstr>클래스 소멸자</vt:lpstr>
      <vt:lpstr>클래스 생성자/소멸자</vt:lpstr>
      <vt:lpstr>partial 클래스</vt:lpstr>
      <vt:lpstr>속성(Property) </vt:lpstr>
      <vt:lpstr>속성(Property) </vt:lpstr>
      <vt:lpstr>실습.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1451</cp:revision>
  <dcterms:created xsi:type="dcterms:W3CDTF">2022-06-26T11:10:22Z</dcterms:created>
  <dcterms:modified xsi:type="dcterms:W3CDTF">2025-05-07T13:54:23Z</dcterms:modified>
</cp:coreProperties>
</file>