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3"/>
  </p:notesMasterIdLst>
  <p:sldIdLst>
    <p:sldId id="256" r:id="rId2"/>
    <p:sldId id="675" r:id="rId3"/>
    <p:sldId id="684" r:id="rId4"/>
    <p:sldId id="676" r:id="rId5"/>
    <p:sldId id="748" r:id="rId6"/>
    <p:sldId id="682" r:id="rId7"/>
    <p:sldId id="683" r:id="rId8"/>
    <p:sldId id="670" r:id="rId9"/>
    <p:sldId id="673" r:id="rId10"/>
    <p:sldId id="671" r:id="rId11"/>
    <p:sldId id="686" r:id="rId12"/>
    <p:sldId id="749" r:id="rId13"/>
    <p:sldId id="691" r:id="rId14"/>
    <p:sldId id="712" r:id="rId15"/>
    <p:sldId id="713" r:id="rId16"/>
    <p:sldId id="714" r:id="rId17"/>
    <p:sldId id="715" r:id="rId18"/>
    <p:sldId id="716" r:id="rId19"/>
    <p:sldId id="723" r:id="rId20"/>
    <p:sldId id="725" r:id="rId21"/>
    <p:sldId id="726" r:id="rId22"/>
    <p:sldId id="727" r:id="rId23"/>
    <p:sldId id="717" r:id="rId24"/>
    <p:sldId id="720" r:id="rId25"/>
    <p:sldId id="721" r:id="rId26"/>
    <p:sldId id="722" r:id="rId27"/>
    <p:sldId id="724" r:id="rId28"/>
    <p:sldId id="728" r:id="rId29"/>
    <p:sldId id="718" r:id="rId30"/>
    <p:sldId id="719" r:id="rId31"/>
    <p:sldId id="729" r:id="rId32"/>
  </p:sldIdLst>
  <p:sldSz cx="12192000" cy="6858000"/>
  <p:notesSz cx="6858000" cy="9144000"/>
  <p:embeddedFontLst>
    <p:embeddedFont>
      <p:font typeface="Pretendard GOV" panose="020B0600000101010101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Pretendard SemiBold" panose="02000703000000020004" pitchFamily="2" charset="-127"/>
      <p:bold r:id="rId38"/>
    </p:embeddedFont>
    <p:embeddedFont>
      <p:font typeface="Pretendard Black" panose="02000A03000000020004" pitchFamily="2" charset="-127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1400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51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initializecomponent</a:t>
            </a:r>
            <a:r>
              <a:rPr lang="en-US" altLang="ko-KR" dirty="0"/>
              <a:t>' </a:t>
            </a:r>
            <a:r>
              <a:rPr lang="ko-KR" altLang="en-US" dirty="0"/>
              <a:t>이름이 현재 컨텍스트에 없습니다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라는 에러가 나오면 </a:t>
            </a:r>
            <a:r>
              <a:rPr lang="en-US" altLang="ko-KR" dirty="0"/>
              <a:t>.vs </a:t>
            </a:r>
            <a:r>
              <a:rPr lang="ko-KR" altLang="en-US" dirty="0"/>
              <a:t>폴더를 지우고 </a:t>
            </a:r>
            <a:r>
              <a:rPr lang="en-US" altLang="ko-KR" dirty="0"/>
              <a:t>vs</a:t>
            </a:r>
            <a:r>
              <a:rPr lang="ko-KR" altLang="en-US" dirty="0"/>
              <a:t>를 </a:t>
            </a:r>
            <a:r>
              <a:rPr lang="ko-KR" altLang="en-US" dirty="0" err="1"/>
              <a:t>재시작하면</a:t>
            </a:r>
            <a:r>
              <a:rPr lang="ko-KR" altLang="en-US" dirty="0"/>
              <a:t> 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98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탭 형태의 </a:t>
            </a:r>
            <a:r>
              <a:rPr lang="en-US" altLang="ko-KR" b="1" dirty="0" smtClean="0"/>
              <a:t>UI</a:t>
            </a:r>
            <a:r>
              <a:rPr lang="ko-KR" altLang="en-US" dirty="0" smtClean="0"/>
              <a:t>를 구성할 수 있는</a:t>
            </a:r>
            <a:endParaRPr lang="en-US" altLang="ko-KR" dirty="0" smtClean="0"/>
          </a:p>
          <a:p>
            <a:r>
              <a:rPr lang="ko-KR" altLang="en-US" dirty="0" smtClean="0"/>
              <a:t>웹 브라우저처럼 탭 버튼을 눌러 각기 다른 내용을 한 화면에서 전환할 수 있도록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컨트롤입니다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6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GroupBox</a:t>
            </a:r>
            <a:r>
              <a:rPr lang="en-US" altLang="ko-KR" dirty="0" smtClean="0"/>
              <a:t>**</a:t>
            </a:r>
            <a:r>
              <a:rPr lang="ko-KR" altLang="en-US" dirty="0" smtClean="0"/>
              <a:t>는 여러 개의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요소를 </a:t>
            </a:r>
            <a:r>
              <a:rPr lang="ko-KR" altLang="en-US" b="1" dirty="0" smtClean="0"/>
              <a:t>하나의 그룹으로 묶어주고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그룹에 </a:t>
            </a:r>
            <a:r>
              <a:rPr lang="ko-KR" altLang="en-US" b="1" dirty="0" smtClean="0"/>
              <a:t>제목</a:t>
            </a:r>
            <a:r>
              <a:rPr lang="en-US" altLang="ko-KR" b="1" dirty="0" smtClean="0"/>
              <a:t>(Label)</a:t>
            </a:r>
            <a:r>
              <a:rPr lang="ko-KR" altLang="en-US" dirty="0" smtClean="0"/>
              <a:t> 을 붙일 수 있는 **컨테이너</a:t>
            </a:r>
            <a:r>
              <a:rPr lang="en-US" altLang="ko-KR" dirty="0" smtClean="0"/>
              <a:t>(</a:t>
            </a:r>
            <a:r>
              <a:rPr lang="ko-KR" altLang="en-US" dirty="0" smtClean="0"/>
              <a:t>패널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관련된 항목들을 </a:t>
            </a:r>
            <a:r>
              <a:rPr lang="ko-KR" altLang="en-US" b="1" dirty="0" smtClean="0"/>
              <a:t>시각적으로 묶어 표현</a:t>
            </a:r>
            <a:r>
              <a:rPr lang="ko-KR" altLang="en-US" dirty="0" smtClean="0"/>
              <a:t>할 때 사용해요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2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 smtClean="0"/>
              <a:t>RadioButton</a:t>
            </a:r>
            <a:r>
              <a:rPr lang="ko-KR" altLang="en-US" dirty="0" smtClean="0"/>
              <a:t>은 여러 개의 선택지 중 </a:t>
            </a:r>
            <a:r>
              <a:rPr lang="ko-KR" altLang="en-US" b="1" dirty="0" smtClean="0"/>
              <a:t>하나만 선택할 수 있도록 제한</a:t>
            </a:r>
            <a:r>
              <a:rPr lang="ko-KR" altLang="en-US" dirty="0" smtClean="0"/>
              <a:t>하는 컨트롤입니다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중복 선택을 막기 위한 용도</a:t>
            </a:r>
            <a:endParaRPr lang="ko-KR" altLang="en-US" dirty="0" smtClean="0"/>
          </a:p>
          <a:p>
            <a:r>
              <a:rPr lang="ko-KR" altLang="en-US" dirty="0" smtClean="0"/>
              <a:t>설문조사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 선택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성별 선택 등에서 자주 사용됩니다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. Checked / Unchecked</a:t>
            </a:r>
          </a:p>
          <a:p>
            <a:r>
              <a:rPr lang="ko-KR" altLang="en-US" dirty="0" smtClean="0"/>
              <a:t>라디오 버튼의 선택 여부가 바뀔 때 실행할 </a:t>
            </a:r>
            <a:r>
              <a:rPr lang="ko-KR" altLang="en-US" b="1" dirty="0" smtClean="0"/>
              <a:t>이벤트 </a:t>
            </a:r>
            <a:r>
              <a:rPr lang="ko-KR" altLang="en-US" b="1" dirty="0" err="1" smtClean="0"/>
              <a:t>핸들러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메서드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연결</a:t>
            </a:r>
            <a:r>
              <a:rPr lang="ko-KR" altLang="en-US" dirty="0" smtClean="0"/>
              <a:t>하는 속성입니다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3. </a:t>
            </a:r>
            <a:r>
              <a:rPr lang="en-US" altLang="ko-KR" b="1" dirty="0" err="1" smtClean="0"/>
              <a:t>GroupName</a:t>
            </a:r>
            <a:endParaRPr lang="en-US" altLang="ko-KR" b="1" dirty="0" smtClean="0"/>
          </a:p>
          <a:p>
            <a:r>
              <a:rPr lang="ko-KR" altLang="en-US" dirty="0" smtClean="0"/>
              <a:t>여러 개의 라디오 버튼이 </a:t>
            </a:r>
            <a:r>
              <a:rPr lang="ko-KR" altLang="en-US" b="1" dirty="0" smtClean="0"/>
              <a:t>서로 다른 그룹</a:t>
            </a:r>
            <a:r>
              <a:rPr lang="ko-KR" altLang="en-US" dirty="0" smtClean="0"/>
              <a:t>으로 동작하도록 구분하는 속성입니다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같은 </a:t>
            </a:r>
            <a:r>
              <a:rPr lang="en-US" altLang="ko-KR" dirty="0" err="1" smtClean="0"/>
              <a:t>GroupName</a:t>
            </a:r>
            <a:r>
              <a:rPr lang="ko-KR" altLang="en-US" dirty="0" smtClean="0"/>
              <a:t>을 가진 버튼들끼리는 </a:t>
            </a:r>
            <a:r>
              <a:rPr lang="ko-KR" altLang="en-US" b="1" dirty="0" smtClean="0"/>
              <a:t>서로 하나만 선택</a:t>
            </a:r>
            <a:r>
              <a:rPr lang="ko-KR" altLang="en-US" dirty="0" smtClean="0"/>
              <a:t> 가능해요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다른 </a:t>
            </a:r>
            <a:r>
              <a:rPr lang="en-US" altLang="ko-KR" dirty="0" err="1" smtClean="0"/>
              <a:t>GroupName</a:t>
            </a:r>
            <a:r>
              <a:rPr lang="ko-KR" altLang="en-US" dirty="0" smtClean="0"/>
              <a:t>을 부여하면 </a:t>
            </a:r>
            <a:r>
              <a:rPr lang="ko-KR" altLang="en-US" b="1" dirty="0" smtClean="0"/>
              <a:t>동시에 선택 가능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xml</a:t>
            </a:r>
          </a:p>
          <a:p>
            <a:r>
              <a:rPr lang="ko-KR" altLang="en-US" dirty="0" err="1" smtClean="0"/>
              <a:t>복사편집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3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67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57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0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.NET Framework </a:t>
            </a:r>
            <a:r>
              <a:rPr lang="ko-KR" altLang="en-US" dirty="0"/>
              <a:t>또는 </a:t>
            </a:r>
            <a:r>
              <a:rPr lang="en-US" altLang="ko-KR" dirty="0"/>
              <a:t>.NET Core </a:t>
            </a:r>
            <a:r>
              <a:rPr lang="ko-KR" altLang="en-US" dirty="0"/>
              <a:t>기반에서 동작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데스크톱 앱을 만드는 데 사용됨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벡터 기반 렌더링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WPF</a:t>
            </a:r>
            <a:r>
              <a:rPr lang="ko-KR" altLang="en-US" dirty="0"/>
              <a:t>는 </a:t>
            </a:r>
            <a:r>
              <a:rPr lang="en-US" altLang="ko-KR" b="1" dirty="0"/>
              <a:t>DirectX </a:t>
            </a:r>
            <a:r>
              <a:rPr lang="ko-KR" altLang="en-US" b="1" dirty="0"/>
              <a:t>기반 벡터 렌더링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폰트</a:t>
            </a:r>
            <a:r>
              <a:rPr lang="en-US" altLang="ko-KR" dirty="0"/>
              <a:t>, </a:t>
            </a:r>
            <a:r>
              <a:rPr lang="ko-KR" altLang="en-US" dirty="0"/>
              <a:t>도형 등이 </a:t>
            </a:r>
            <a:r>
              <a:rPr lang="ko-KR" altLang="en-US" b="1" dirty="0"/>
              <a:t>해상도에 관계없이 선명하게 표현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어떤 해상도에서도 </a:t>
            </a:r>
            <a:r>
              <a:rPr lang="ko-KR" altLang="en-US" b="1" dirty="0"/>
              <a:t>선명하게 유지됨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장점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고해상도 모니터</a:t>
            </a:r>
            <a:r>
              <a:rPr lang="ko-KR" altLang="en-US" dirty="0"/>
              <a:t>에서도 버튼</a:t>
            </a:r>
            <a:r>
              <a:rPr lang="en-US" altLang="ko-KR" dirty="0"/>
              <a:t>/</a:t>
            </a:r>
            <a:r>
              <a:rPr lang="ko-KR" altLang="en-US" dirty="0"/>
              <a:t>글자가 깨지지 않음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화면 확대해도 </a:t>
            </a:r>
            <a:r>
              <a:rPr lang="ko-KR" altLang="en-US" b="1" dirty="0"/>
              <a:t>선명한 출력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애니메이션</a:t>
            </a:r>
            <a:r>
              <a:rPr lang="en-US" altLang="ko-KR" dirty="0"/>
              <a:t>/</a:t>
            </a:r>
            <a:r>
              <a:rPr lang="ko-KR" altLang="en-US" dirty="0"/>
              <a:t>회전</a:t>
            </a:r>
            <a:r>
              <a:rPr lang="en-US" altLang="ko-KR" dirty="0"/>
              <a:t>/</a:t>
            </a:r>
            <a:r>
              <a:rPr lang="ko-KR" altLang="en-US" dirty="0"/>
              <a:t>스케일 등에 </a:t>
            </a:r>
            <a:r>
              <a:rPr lang="ko-KR" altLang="en-US" b="1" dirty="0"/>
              <a:t>자연스럽게 대응</a:t>
            </a: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1. </a:t>
            </a:r>
            <a:r>
              <a:rPr lang="ko-KR" altLang="en-US" b="1" dirty="0"/>
              <a:t>픽셀 기반</a:t>
            </a:r>
            <a:r>
              <a:rPr lang="en-US" altLang="ko-KR" b="1" dirty="0"/>
              <a:t>(Raster) </a:t>
            </a:r>
            <a:r>
              <a:rPr lang="ko-KR" altLang="en-US" b="1" dirty="0"/>
              <a:t>방식은 어떻게 그림을 그릴까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ko-KR" altLang="en-US" dirty="0"/>
              <a:t>이미지를 아주 작은 정사각형들</a:t>
            </a:r>
            <a:r>
              <a:rPr lang="en-US" altLang="ko-KR" dirty="0"/>
              <a:t>(= </a:t>
            </a:r>
            <a:r>
              <a:rPr lang="ko-KR" altLang="en-US" dirty="0"/>
              <a:t>픽셀</a:t>
            </a:r>
            <a:r>
              <a:rPr lang="en-US" altLang="ko-KR" dirty="0"/>
              <a:t>, 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로 채워서 표현합니다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100x100 </a:t>
            </a:r>
            <a:r>
              <a:rPr lang="ko-KR" altLang="en-US" dirty="0"/>
              <a:t>크기의 사각형을 그린다면 → </a:t>
            </a:r>
            <a:r>
              <a:rPr lang="en-US" altLang="ko-KR" dirty="0"/>
              <a:t>10,000</a:t>
            </a:r>
            <a:r>
              <a:rPr lang="ko-KR" altLang="en-US" dirty="0"/>
              <a:t>개의 픽셀을 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📌 </a:t>
            </a:r>
            <a:r>
              <a:rPr lang="ko-KR" altLang="en-US" b="1" dirty="0"/>
              <a:t>문제점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이걸 </a:t>
            </a:r>
            <a:r>
              <a:rPr lang="en-US" altLang="ko-KR" dirty="0"/>
              <a:t>2</a:t>
            </a:r>
            <a:r>
              <a:rPr lang="ko-KR" altLang="en-US" dirty="0"/>
              <a:t>배 확대하면 </a:t>
            </a:r>
            <a:r>
              <a:rPr lang="ko-KR" altLang="en-US" b="1" dirty="0"/>
              <a:t>기존 픽셀을 억지로 늘려야 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❌ </a:t>
            </a:r>
            <a:r>
              <a:rPr lang="ko-KR" altLang="en-US" b="1" dirty="0"/>
              <a:t>계단 현상</a:t>
            </a:r>
            <a:r>
              <a:rPr lang="en-US" altLang="ko-KR" dirty="0"/>
              <a:t>(</a:t>
            </a:r>
            <a:r>
              <a:rPr lang="ko-KR" altLang="en-US" dirty="0"/>
              <a:t>깨짐</a:t>
            </a:r>
            <a:r>
              <a:rPr lang="en-US" altLang="ko-KR" dirty="0"/>
              <a:t>, </a:t>
            </a:r>
            <a:r>
              <a:rPr lang="ko-KR" altLang="en-US" dirty="0"/>
              <a:t>흐림</a:t>
            </a:r>
            <a:r>
              <a:rPr lang="en-US" altLang="ko-KR" dirty="0"/>
              <a:t>, </a:t>
            </a:r>
            <a:r>
              <a:rPr lang="ko-KR" altLang="en-US" dirty="0" err="1"/>
              <a:t>뭉개짐</a:t>
            </a:r>
            <a:r>
              <a:rPr lang="en-US" altLang="ko-KR" dirty="0"/>
              <a:t>)</a:t>
            </a:r>
            <a:r>
              <a:rPr lang="ko-KR" altLang="en-US" dirty="0"/>
              <a:t>이 생깁니다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2. </a:t>
            </a:r>
            <a:r>
              <a:rPr lang="ko-KR" altLang="en-US" b="1" dirty="0"/>
              <a:t>벡터 기반</a:t>
            </a:r>
            <a:r>
              <a:rPr lang="en-US" altLang="ko-KR" b="1" dirty="0"/>
              <a:t>(Vector) </a:t>
            </a:r>
            <a:r>
              <a:rPr lang="ko-KR" altLang="en-US" b="1" dirty="0"/>
              <a:t>방식은 어떻게 그릴까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ko-KR" altLang="en-US" dirty="0"/>
              <a:t>이미지를 “점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곡선</a:t>
            </a:r>
            <a:r>
              <a:rPr lang="en-US" altLang="ko-KR" dirty="0"/>
              <a:t>, </a:t>
            </a:r>
            <a:r>
              <a:rPr lang="ko-KR" altLang="en-US" dirty="0"/>
              <a:t>좌표</a:t>
            </a:r>
            <a:r>
              <a:rPr lang="en-US" altLang="ko-KR" dirty="0"/>
              <a:t>, </a:t>
            </a:r>
            <a:r>
              <a:rPr lang="ko-KR" altLang="en-US" dirty="0" err="1"/>
              <a:t>수식”으로</a:t>
            </a:r>
            <a:r>
              <a:rPr lang="ko-KR" altLang="en-US" dirty="0"/>
              <a:t> 정의합니다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사각형 </a:t>
            </a:r>
            <a:r>
              <a:rPr lang="en-US" altLang="ko-KR" dirty="0"/>
              <a:t>= (x:0, y:0) ~ (x:100, y:100) </a:t>
            </a:r>
            <a:r>
              <a:rPr lang="ko-KR" altLang="en-US" dirty="0"/>
              <a:t>네 꼭짓점을 잇는 도형</a:t>
            </a:r>
            <a:br>
              <a:rPr lang="ko-KR" altLang="en-US" dirty="0"/>
            </a:br>
            <a:r>
              <a:rPr lang="ko-KR" altLang="en-US" dirty="0"/>
              <a:t>→ 크기를 </a:t>
            </a:r>
            <a:r>
              <a:rPr lang="en-US" altLang="ko-KR" dirty="0"/>
              <a:t>2</a:t>
            </a:r>
            <a:r>
              <a:rPr lang="ko-KR" altLang="en-US" dirty="0"/>
              <a:t>배 키우면</a:t>
            </a:r>
            <a:r>
              <a:rPr lang="en-US" altLang="ko-KR" dirty="0"/>
              <a:t>? (0,0) ~ (200,200)</a:t>
            </a:r>
            <a:r>
              <a:rPr lang="ko-KR" altLang="en-US" dirty="0"/>
              <a:t>로 </a:t>
            </a:r>
            <a:r>
              <a:rPr lang="ko-KR" altLang="en-US" b="1" dirty="0"/>
              <a:t>다시 계산해서</a:t>
            </a:r>
            <a:r>
              <a:rPr lang="ko-KR" altLang="en-US" dirty="0"/>
              <a:t> 그림</a:t>
            </a:r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/>
              <a:t>핵심 차이점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벡터는 “</a:t>
            </a:r>
            <a:r>
              <a:rPr lang="ko-KR" altLang="en-US" dirty="0" err="1"/>
              <a:t>공식”으로</a:t>
            </a:r>
            <a:r>
              <a:rPr lang="ko-KR" altLang="en-US" dirty="0"/>
              <a:t> </a:t>
            </a:r>
            <a:r>
              <a:rPr lang="ko-KR" altLang="en-US" dirty="0" err="1"/>
              <a:t>그려요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확대하면 새 좌표를 계산해서 </a:t>
            </a:r>
            <a:r>
              <a:rPr lang="ko-KR" altLang="en-US" b="1" dirty="0"/>
              <a:t>다시 깔끔하게 그릴 수 있음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👉 그래서 절대 </a:t>
            </a:r>
            <a:r>
              <a:rPr lang="ko-KR" altLang="en-US" b="1" dirty="0"/>
              <a:t>깨지지 않고 항상 선명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1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🟥 </a:t>
            </a:r>
            <a:r>
              <a:rPr lang="en-US" altLang="ko-KR" b="1" dirty="0"/>
              <a:t>1. </a:t>
            </a:r>
            <a:r>
              <a:rPr lang="ko-KR" altLang="en-US" b="1" dirty="0"/>
              <a:t>왼쪽 상단</a:t>
            </a:r>
            <a:r>
              <a:rPr lang="en-US" altLang="ko-KR" b="1" dirty="0"/>
              <a:t>: </a:t>
            </a:r>
            <a:r>
              <a:rPr lang="ko-KR" altLang="en-US" b="1" dirty="0"/>
              <a:t>다양한 브러시</a:t>
            </a:r>
            <a:r>
              <a:rPr lang="en-US" altLang="ko-KR" b="1" dirty="0"/>
              <a:t>(Brush) </a:t>
            </a:r>
            <a:r>
              <a:rPr lang="ko-KR" altLang="en-US" b="1" dirty="0"/>
              <a:t>표현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SolidColorBrush</a:t>
            </a:r>
            <a:r>
              <a:rPr lang="en-US" altLang="ko-KR" b="1" dirty="0"/>
              <a:t>, </a:t>
            </a:r>
            <a:r>
              <a:rPr lang="en-US" altLang="ko-KR" b="1" dirty="0" err="1"/>
              <a:t>LinearGradientBrush</a:t>
            </a:r>
            <a:r>
              <a:rPr lang="en-US" altLang="ko-KR" b="1" dirty="0"/>
              <a:t>, </a:t>
            </a:r>
            <a:r>
              <a:rPr lang="en-US" altLang="ko-KR" b="1" dirty="0" err="1"/>
              <a:t>RadialGradientBrush</a:t>
            </a:r>
            <a:r>
              <a:rPr lang="en-US" altLang="ko-KR" b="1" dirty="0"/>
              <a:t>, </a:t>
            </a:r>
            <a:r>
              <a:rPr lang="en-US" altLang="ko-KR" b="1" dirty="0" err="1"/>
              <a:t>ImageBrush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단색 채우기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선형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노랑 → 빨강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원형 </a:t>
            </a:r>
            <a:r>
              <a:rPr lang="ko-KR" altLang="en-US" dirty="0" err="1"/>
              <a:t>그라디언트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이미지를 브러시로 사용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체리 그림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🟦 </a:t>
            </a:r>
            <a:r>
              <a:rPr lang="en-US" altLang="ko-KR" b="1" dirty="0"/>
              <a:t>2. </a:t>
            </a:r>
            <a:r>
              <a:rPr lang="ko-KR" altLang="en-US" b="1" dirty="0"/>
              <a:t>가운데 오른쪽</a:t>
            </a:r>
            <a:r>
              <a:rPr lang="en-US" altLang="ko-KR" b="1" dirty="0"/>
              <a:t>: </a:t>
            </a:r>
            <a:r>
              <a:rPr lang="ko-KR" altLang="en-US" b="1" dirty="0"/>
              <a:t>텍스트 장식 </a:t>
            </a:r>
            <a:r>
              <a:rPr lang="en-US" altLang="ko-KR" b="1" dirty="0"/>
              <a:t>(Text Decorations)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다양한 </a:t>
            </a:r>
            <a:r>
              <a:rPr lang="ko-KR" altLang="en-US" b="1" dirty="0"/>
              <a:t>텍스트 꾸미기 효과</a:t>
            </a:r>
            <a:r>
              <a:rPr lang="ko-KR" altLang="en-US" dirty="0"/>
              <a:t> 예시입니다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밑줄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밑줄 색상 변경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점선 밑줄 등</a:t>
            </a:r>
          </a:p>
          <a:p>
            <a:r>
              <a:rPr lang="ko-KR" altLang="en-US" dirty="0"/>
              <a:t>📌 </a:t>
            </a:r>
            <a:r>
              <a:rPr lang="en-US" altLang="ko-KR" b="1" dirty="0"/>
              <a:t>XAML</a:t>
            </a:r>
            <a:r>
              <a:rPr lang="ko-KR" altLang="en-US" b="1" dirty="0"/>
              <a:t>로만 설정 가능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코드 없이 스타일링이 가능하다는 점을 보여줍니다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(HTML</a:t>
            </a:r>
            <a:r>
              <a:rPr lang="ko-KR" altLang="en-US" dirty="0"/>
              <a:t>의 </a:t>
            </a:r>
            <a:r>
              <a:rPr lang="en-US" altLang="ko-KR" dirty="0"/>
              <a:t>CSS</a:t>
            </a:r>
            <a:r>
              <a:rPr lang="ko-KR" altLang="en-US" dirty="0"/>
              <a:t>처럼 </a:t>
            </a:r>
            <a:r>
              <a:rPr lang="en-US" altLang="ko-KR" dirty="0"/>
              <a:t>XAML</a:t>
            </a:r>
            <a:r>
              <a:rPr lang="ko-KR" altLang="en-US" dirty="0"/>
              <a:t>도 스타일 지정이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⚫ </a:t>
            </a:r>
            <a:r>
              <a:rPr lang="en-US" altLang="ko-KR" b="1" dirty="0"/>
              <a:t>3. </a:t>
            </a:r>
            <a:r>
              <a:rPr lang="ko-KR" altLang="en-US" b="1" dirty="0"/>
              <a:t>하단 중앙</a:t>
            </a:r>
            <a:r>
              <a:rPr lang="en-US" altLang="ko-KR" b="1" dirty="0"/>
              <a:t>: 3D </a:t>
            </a:r>
            <a:r>
              <a:rPr lang="ko-KR" altLang="en-US" b="1" dirty="0"/>
              <a:t>그래픽 샘플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회색 배경의 윈도우에는 </a:t>
            </a:r>
            <a:r>
              <a:rPr lang="en-US" altLang="ko-KR" dirty="0"/>
              <a:t>3D </a:t>
            </a:r>
            <a:r>
              <a:rPr lang="ko-KR" altLang="en-US" dirty="0"/>
              <a:t>물체</a:t>
            </a:r>
            <a:r>
              <a:rPr lang="en-US" altLang="ko-KR" dirty="0"/>
              <a:t>(</a:t>
            </a:r>
            <a:r>
              <a:rPr lang="ko-KR" altLang="en-US" dirty="0"/>
              <a:t>원뿔</a:t>
            </a:r>
            <a:r>
              <a:rPr lang="en-US" altLang="ko-KR" dirty="0"/>
              <a:t>, </a:t>
            </a:r>
            <a:r>
              <a:rPr lang="ko-KR" altLang="en-US" dirty="0"/>
              <a:t>구</a:t>
            </a:r>
            <a:r>
              <a:rPr lang="en-US" altLang="ko-KR" dirty="0"/>
              <a:t>, </a:t>
            </a:r>
            <a:r>
              <a:rPr lang="ko-KR" altLang="en-US" dirty="0"/>
              <a:t>원통</a:t>
            </a:r>
            <a:r>
              <a:rPr lang="en-US" altLang="ko-KR" dirty="0"/>
              <a:t>)</a:t>
            </a:r>
            <a:r>
              <a:rPr lang="ko-KR" altLang="en-US" dirty="0"/>
              <a:t>가 보이고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물체에 </a:t>
            </a:r>
            <a:r>
              <a:rPr lang="ko-KR" altLang="en-US" b="1" dirty="0"/>
              <a:t>이미지 텍스처</a:t>
            </a:r>
            <a:r>
              <a:rPr lang="ko-KR" altLang="en-US" dirty="0"/>
              <a:t>가 입혀져 있음</a:t>
            </a:r>
          </a:p>
          <a:p>
            <a:pPr>
              <a:buNone/>
            </a:pPr>
            <a:r>
              <a:rPr lang="ko-KR" altLang="en-US" dirty="0"/>
              <a:t>📌 </a:t>
            </a:r>
            <a:r>
              <a:rPr lang="en-US" altLang="ko-KR" b="1" dirty="0"/>
              <a:t>WPF</a:t>
            </a:r>
            <a:r>
              <a:rPr lang="ko-KR" altLang="en-US" b="1" dirty="0"/>
              <a:t>는 기본적으로 </a:t>
            </a:r>
            <a:r>
              <a:rPr lang="en-US" altLang="ko-KR" b="1" dirty="0"/>
              <a:t>3D </a:t>
            </a:r>
            <a:r>
              <a:rPr lang="ko-KR" altLang="en-US" b="1" dirty="0"/>
              <a:t>모델링까지 지원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아주 복잡한 게임 수준은 아니지만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간단한 </a:t>
            </a:r>
            <a:r>
              <a:rPr lang="en-US" altLang="ko-KR" dirty="0"/>
              <a:t>3D </a:t>
            </a:r>
            <a:r>
              <a:rPr lang="ko-KR" altLang="en-US" dirty="0"/>
              <a:t>뷰어나 시각적 효과를 만들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🎲 </a:t>
            </a:r>
            <a:r>
              <a:rPr lang="en-US" altLang="ko-KR" b="1" dirty="0"/>
              <a:t>4. </a:t>
            </a:r>
            <a:r>
              <a:rPr lang="ko-KR" altLang="en-US" b="1" dirty="0"/>
              <a:t>오른쪽 하단</a:t>
            </a:r>
            <a:r>
              <a:rPr lang="en-US" altLang="ko-KR" b="1" dirty="0"/>
              <a:t>: </a:t>
            </a:r>
            <a:r>
              <a:rPr lang="ko-KR" altLang="en-US" b="1" dirty="0"/>
              <a:t>이미지와 곡선의 결합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이미지</a:t>
            </a:r>
            <a:r>
              <a:rPr lang="en-US" altLang="ko-KR" dirty="0"/>
              <a:t>(</a:t>
            </a:r>
            <a:r>
              <a:rPr lang="ko-KR" altLang="en-US" dirty="0"/>
              <a:t>딸기</a:t>
            </a:r>
            <a:r>
              <a:rPr lang="en-US" altLang="ko-KR" dirty="0"/>
              <a:t>?)</a:t>
            </a:r>
            <a:r>
              <a:rPr lang="ko-KR" altLang="en-US" dirty="0"/>
              <a:t>가 곡선을 따라 회전하며 배치된 장면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배경은 </a:t>
            </a:r>
            <a:r>
              <a:rPr lang="en-US" altLang="ko-KR" dirty="0"/>
              <a:t>3D </a:t>
            </a:r>
            <a:r>
              <a:rPr lang="ko-KR" altLang="en-US" dirty="0"/>
              <a:t>공간 느낌이 나는 </a:t>
            </a:r>
            <a:r>
              <a:rPr lang="ko-KR" altLang="en-US" b="1" dirty="0"/>
              <a:t>격자 무늬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선은 부드럽게 휘어진 곡선 </a:t>
            </a:r>
            <a:r>
              <a:rPr lang="en-US" altLang="ko-KR" dirty="0"/>
              <a:t>(Bezier Curve</a:t>
            </a:r>
            <a:r>
              <a:rPr lang="ko-KR" altLang="en-US" dirty="0"/>
              <a:t>로 추정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/>
              <a:t>벡터 기반 선 그리기 </a:t>
            </a:r>
            <a:r>
              <a:rPr lang="en-US" altLang="ko-KR" b="1" dirty="0"/>
              <a:t>+ </a:t>
            </a:r>
            <a:r>
              <a:rPr lang="ko-KR" altLang="en-US" b="1" dirty="0"/>
              <a:t>이미지 변형</a:t>
            </a:r>
            <a:r>
              <a:rPr lang="ko-KR" altLang="en-US" dirty="0"/>
              <a:t> 효과입니다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이미지에 회전</a:t>
            </a:r>
            <a:r>
              <a:rPr lang="en-US" altLang="ko-KR" dirty="0"/>
              <a:t>, </a:t>
            </a:r>
            <a:r>
              <a:rPr lang="ko-KR" altLang="en-US" dirty="0"/>
              <a:t>투명도</a:t>
            </a:r>
            <a:r>
              <a:rPr lang="en-US" altLang="ko-KR" dirty="0"/>
              <a:t>, </a:t>
            </a:r>
            <a:r>
              <a:rPr lang="ko-KR" altLang="en-US" dirty="0"/>
              <a:t>곡선 배치 등을 적용 가능함을 보여줍니다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WPF</a:t>
            </a:r>
            <a:r>
              <a:rPr lang="ko-KR" altLang="en-US" dirty="0"/>
              <a:t>는 </a:t>
            </a:r>
            <a:r>
              <a:rPr lang="en-US" altLang="ko-KR" dirty="0"/>
              <a:t>WinForms</a:t>
            </a:r>
            <a:r>
              <a:rPr lang="ko-KR" altLang="en-US" dirty="0"/>
              <a:t>나 기본 </a:t>
            </a:r>
            <a:r>
              <a:rPr lang="en-US" altLang="ko-KR" dirty="0"/>
              <a:t>UI </a:t>
            </a:r>
            <a:r>
              <a:rPr lang="ko-KR" altLang="en-US" dirty="0"/>
              <a:t>프레임워크로는 </a:t>
            </a:r>
            <a:r>
              <a:rPr lang="ko-KR" altLang="en-US" b="1" dirty="0"/>
              <a:t>표현하기 어려운 고급 </a:t>
            </a:r>
            <a:r>
              <a:rPr lang="en-US" altLang="ko-KR" b="1" dirty="0"/>
              <a:t>UI/UX</a:t>
            </a:r>
            <a:r>
              <a:rPr lang="ko-KR" altLang="en-US" dirty="0"/>
              <a:t>를</a:t>
            </a:r>
            <a:br>
              <a:rPr lang="ko-KR" altLang="en-US" dirty="0"/>
            </a:br>
            <a:r>
              <a:rPr lang="ko-KR" altLang="en-US" b="1" dirty="0"/>
              <a:t>벡터 기반으로 매끄럽고 고성능으로 구현</a:t>
            </a:r>
            <a:r>
              <a:rPr lang="ko-KR" altLang="en-US" dirty="0"/>
              <a:t>할 수 있다는 것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WPF – </a:t>
            </a:r>
            <a:r>
              <a:rPr lang="ko-KR" altLang="en-US" dirty="0"/>
              <a:t>초반에 학습곡선이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– </a:t>
            </a:r>
            <a:r>
              <a:rPr lang="ko-KR" altLang="en-US" dirty="0"/>
              <a:t>디자이너 툴 </a:t>
            </a:r>
            <a:r>
              <a:rPr lang="en-US" altLang="ko-KR" dirty="0"/>
              <a:t>-&gt; </a:t>
            </a:r>
            <a:r>
              <a:rPr lang="ko-KR" altLang="en-US" dirty="0"/>
              <a:t>드래그 </a:t>
            </a:r>
            <a:r>
              <a:rPr lang="en-US" altLang="ko-KR" dirty="0"/>
              <a:t>&amp; </a:t>
            </a:r>
            <a:r>
              <a:rPr lang="ko-KR" altLang="en-US" dirty="0"/>
              <a:t>드롭 방식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큰 규모 프로젝트</a:t>
            </a:r>
            <a:r>
              <a:rPr lang="en-US" altLang="ko-KR" dirty="0"/>
              <a:t>, UI </a:t>
            </a:r>
            <a:r>
              <a:rPr lang="ko-KR" altLang="en-US" dirty="0"/>
              <a:t>커스터마이징에 한계가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2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WPF</a:t>
            </a:r>
          </a:p>
          <a:p>
            <a:pPr>
              <a:buNone/>
            </a:pPr>
            <a:r>
              <a:rPr lang="en-US" altLang="ko-KR" b="1" dirty="0"/>
              <a:t>UI</a:t>
            </a:r>
            <a:r>
              <a:rPr lang="ko-KR" altLang="en-US" b="1" dirty="0"/>
              <a:t>와 로직의 분리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XAML</a:t>
            </a:r>
            <a:r>
              <a:rPr lang="ko-KR" altLang="en-US" dirty="0"/>
              <a:t>이라는 </a:t>
            </a:r>
            <a:r>
              <a:rPr lang="en-US" altLang="ko-KR" dirty="0"/>
              <a:t>XML </a:t>
            </a:r>
            <a:r>
              <a:rPr lang="ko-KR" altLang="en-US" dirty="0"/>
              <a:t>기반의 마크업 언어로 </a:t>
            </a:r>
            <a:r>
              <a:rPr lang="en-US" altLang="ko-KR" dirty="0"/>
              <a:t>UI</a:t>
            </a:r>
            <a:r>
              <a:rPr lang="ko-KR" altLang="en-US" dirty="0"/>
              <a:t>를 정의하고</a:t>
            </a:r>
            <a:r>
              <a:rPr lang="en-US" altLang="ko-KR" dirty="0"/>
              <a:t>, </a:t>
            </a:r>
            <a:r>
              <a:rPr lang="ko-KR" altLang="en-US" dirty="0"/>
              <a:t>그 외 로직은 </a:t>
            </a:r>
            <a:r>
              <a:rPr lang="en-US" altLang="ko-KR" dirty="0"/>
              <a:t>C# 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 err="1"/>
              <a:t>코드비하인드</a:t>
            </a:r>
            <a:r>
              <a:rPr lang="ko-KR" altLang="en-US" dirty="0"/>
              <a:t> 혹은 </a:t>
            </a:r>
            <a:r>
              <a:rPr lang="en-US" altLang="ko-KR" dirty="0"/>
              <a:t>MVVM </a:t>
            </a:r>
            <a:r>
              <a:rPr lang="ko-KR" altLang="en-US" dirty="0"/>
              <a:t>패턴을 사용하는 </a:t>
            </a:r>
            <a:r>
              <a:rPr lang="en-US" altLang="ko-KR" dirty="0" err="1"/>
              <a:t>ViewModel</a:t>
            </a:r>
            <a:r>
              <a:rPr lang="en-US" altLang="ko-KR" dirty="0"/>
              <a:t>)</a:t>
            </a:r>
            <a:r>
              <a:rPr lang="ko-KR" altLang="en-US" dirty="0"/>
              <a:t>로 작성합니다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MVVM </a:t>
            </a:r>
            <a:r>
              <a:rPr lang="ko-KR" altLang="en-US" b="1" dirty="0"/>
              <a:t>패턴</a:t>
            </a:r>
            <a:r>
              <a:rPr lang="ko-KR" altLang="en-US" dirty="0"/>
              <a:t> 적용이 용이하여 유지보수와 확장성이 좋습니다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선언적 프로그래밍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XAML</a:t>
            </a:r>
            <a:r>
              <a:rPr lang="ko-KR" altLang="en-US" dirty="0"/>
              <a:t>을 사용해 </a:t>
            </a:r>
            <a:r>
              <a:rPr lang="en-US" altLang="ko-KR" dirty="0"/>
              <a:t>UI</a:t>
            </a:r>
            <a:r>
              <a:rPr lang="ko-KR" altLang="en-US" dirty="0"/>
              <a:t>를 선언적으로 기술함으로써</a:t>
            </a:r>
            <a:r>
              <a:rPr lang="en-US" altLang="ko-KR" dirty="0"/>
              <a:t>, UI </a:t>
            </a:r>
            <a:r>
              <a:rPr lang="ko-KR" altLang="en-US" dirty="0"/>
              <a:t>디자이너와 개발자가 역할을 분리할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WinForms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코드 중심의 </a:t>
            </a:r>
            <a:r>
              <a:rPr lang="en-US" altLang="ko-KR" b="1" dirty="0"/>
              <a:t>UI </a:t>
            </a:r>
            <a:r>
              <a:rPr lang="ko-KR" altLang="en-US" b="1" dirty="0"/>
              <a:t>구성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 </a:t>
            </a:r>
            <a:r>
              <a:rPr lang="en-US" altLang="ko-KR" dirty="0"/>
              <a:t>UI </a:t>
            </a:r>
            <a:r>
              <a:rPr lang="ko-KR" altLang="en-US" dirty="0"/>
              <a:t>구성과 이벤트 처리를 한 곳에서 코딩합니다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UI </a:t>
            </a:r>
            <a:r>
              <a:rPr lang="ko-KR" altLang="en-US" dirty="0"/>
              <a:t>디자이너 도구가 존재하지만</a:t>
            </a:r>
            <a:r>
              <a:rPr lang="en-US" altLang="ko-KR" dirty="0"/>
              <a:t>, </a:t>
            </a:r>
            <a:r>
              <a:rPr lang="ko-KR" altLang="en-US" dirty="0"/>
              <a:t>기본적으로 폼과 컨트롤을 </a:t>
            </a:r>
            <a:r>
              <a:rPr lang="ko-KR" altLang="en-US" dirty="0" err="1"/>
              <a:t>끌어다</a:t>
            </a:r>
            <a:r>
              <a:rPr lang="ko-KR" altLang="en-US" dirty="0"/>
              <a:t> 놓고 속성을 설정하는 방식입니다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전통적인 이벤트 기반 구조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이벤트 </a:t>
            </a:r>
            <a:r>
              <a:rPr lang="ko-KR" altLang="en-US" dirty="0" err="1"/>
              <a:t>핸들러를</a:t>
            </a:r>
            <a:r>
              <a:rPr lang="ko-KR" altLang="en-US" dirty="0"/>
              <a:t> 통해 </a:t>
            </a:r>
            <a:r>
              <a:rPr lang="en-US" altLang="ko-KR" dirty="0"/>
              <a:t>UI</a:t>
            </a:r>
            <a:r>
              <a:rPr lang="ko-KR" altLang="en-US" dirty="0"/>
              <a:t>와 로직을 연결하지만</a:t>
            </a:r>
            <a:r>
              <a:rPr lang="en-US" altLang="ko-KR" dirty="0"/>
              <a:t>, </a:t>
            </a:r>
            <a:r>
              <a:rPr lang="ko-KR" altLang="en-US" dirty="0"/>
              <a:t>대규모 애플리케이션에서는 코드가 뒤섞이기 쉽습니다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9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XAML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잭설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잼엘이라고도</a:t>
            </a:r>
            <a:r>
              <a:rPr lang="ko-KR" altLang="en-US" dirty="0" smtClean="0"/>
              <a:t> 읽음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</a:t>
            </a:r>
            <a:endParaRPr lang="en-US" altLang="ko-KR" dirty="0" smtClean="0"/>
          </a:p>
          <a:p>
            <a:r>
              <a:rPr lang="en-US" altLang="ko-KR" b="1" dirty="0" smtClean="0"/>
              <a:t>UI</a:t>
            </a:r>
            <a:r>
              <a:rPr lang="ko-KR" altLang="en-US" b="1" dirty="0" smtClean="0"/>
              <a:t>를 </a:t>
            </a:r>
            <a:r>
              <a:rPr lang="ko-KR" altLang="en-US" b="1" dirty="0" err="1" smtClean="0"/>
              <a:t>선언형</a:t>
            </a:r>
            <a:r>
              <a:rPr lang="en-US" altLang="ko-KR" b="1" dirty="0" smtClean="0"/>
              <a:t>(HTML</a:t>
            </a:r>
            <a:r>
              <a:rPr lang="ko-KR" altLang="en-US" b="1" dirty="0" smtClean="0"/>
              <a:t>처럼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으로 정의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*코드</a:t>
            </a:r>
            <a:r>
              <a:rPr lang="en-US" altLang="ko-KR" dirty="0" smtClean="0"/>
              <a:t>(C#)**</a:t>
            </a:r>
            <a:r>
              <a:rPr lang="ko-KR" altLang="en-US" dirty="0" smtClean="0"/>
              <a:t>가 아니라 </a:t>
            </a:r>
            <a:r>
              <a:rPr lang="ko-KR" altLang="en-US" b="1" dirty="0" smtClean="0"/>
              <a:t>태그</a:t>
            </a:r>
            <a:r>
              <a:rPr lang="en-US" altLang="ko-KR" b="1" dirty="0" smtClean="0"/>
              <a:t>(XML)</a:t>
            </a:r>
            <a:r>
              <a:rPr lang="ko-KR" altLang="en-US" dirty="0" smtClean="0"/>
              <a:t> 형식으로 선언합니다</a:t>
            </a:r>
            <a:r>
              <a:rPr lang="en-US" altLang="ko-KR" dirty="0" smtClean="0"/>
              <a:t>.</a:t>
            </a:r>
            <a:r>
              <a:rPr lang="ko-KR" altLang="en-US" b="1" dirty="0" smtClean="0"/>
              <a:t>하기 위한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기반 언어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Why?</a:t>
            </a:r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분리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디자인은 </a:t>
            </a:r>
            <a:r>
              <a:rPr lang="en-US" altLang="ko-KR" dirty="0" smtClean="0"/>
              <a:t>XAML, </a:t>
            </a:r>
            <a:r>
              <a:rPr lang="ko-KR" altLang="en-US" dirty="0" smtClean="0"/>
              <a:t>동작은 </a:t>
            </a:r>
            <a:r>
              <a:rPr lang="en-US" altLang="ko-KR" dirty="0" smtClean="0"/>
              <a:t>C#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xaml.cs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시각적 개발 편리</a:t>
            </a:r>
            <a:endParaRPr lang="en-US" altLang="ko-KR" dirty="0" smtClean="0"/>
          </a:p>
          <a:p>
            <a:r>
              <a:rPr lang="ko-KR" altLang="en-US" dirty="0" err="1" smtClean="0"/>
              <a:t>가독성</a:t>
            </a:r>
            <a:r>
              <a:rPr lang="ko-KR" altLang="en-US" dirty="0" smtClean="0"/>
              <a:t> 좋음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XAML</a:t>
            </a:r>
            <a:r>
              <a:rPr lang="ko-KR" altLang="en-US" dirty="0" smtClean="0"/>
              <a:t>은 “</a:t>
            </a:r>
            <a:r>
              <a:rPr lang="ko-KR" altLang="en-US" dirty="0" err="1" smtClean="0"/>
              <a:t>선언형</a:t>
            </a:r>
            <a:r>
              <a:rPr lang="ko-KR" altLang="en-US" dirty="0" smtClean="0"/>
              <a:t>” 언어이기 때문에 </a:t>
            </a:r>
            <a:r>
              <a:rPr lang="ko-KR" altLang="en-US" b="1" dirty="0" smtClean="0"/>
              <a:t>어떤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를 어떻게 배치할지 선언만 하면 되고</a:t>
            </a:r>
            <a:r>
              <a:rPr lang="en-US" altLang="ko-KR" b="1" dirty="0" smtClean="0"/>
              <a:t>,</a:t>
            </a:r>
            <a:br>
              <a:rPr lang="en-US" altLang="ko-KR" b="1" dirty="0" smtClean="0"/>
            </a:br>
            <a:r>
              <a:rPr lang="ko-KR" altLang="en-US" b="1" dirty="0" smtClean="0"/>
              <a:t>실제 동작은 </a:t>
            </a:r>
            <a:r>
              <a:rPr lang="en-US" altLang="ko-KR" b="1" dirty="0" smtClean="0"/>
              <a:t>C# </a:t>
            </a:r>
            <a:r>
              <a:rPr lang="ko-KR" altLang="en-US" b="1" dirty="0" smtClean="0"/>
              <a:t>코드 뒤쪽에서 처리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2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3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WPF</a:t>
            </a:r>
            <a:r>
              <a:rPr lang="ko-KR" altLang="en-US" dirty="0"/>
              <a:t>에 익숙해지기 위한 가장 보편적인 방법으로 개발자에서 제공하는 튜토리얼을 따라해보기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 err="1"/>
              <a:t>xaml</a:t>
            </a:r>
            <a:r>
              <a:rPr lang="en-US" altLang="ko-KR" dirty="0"/>
              <a:t> </a:t>
            </a:r>
            <a:r>
              <a:rPr lang="ko-KR" altLang="en-US" dirty="0"/>
              <a:t>코드는 긁어서 붙여 넣지 말고 꼭 직접 타이핑을 해보면서 자동 완성 기능의 느낌 익히기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visualstudio/get-started/csharp/tutorial-wpf?view=vs-202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learn.microsoft.com/ko-kr/dotnet/desktop/wpf/getting-started/walkthrough-my-first-wpf-desktop-application?view=netframeworkdesktop-4.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microsoft-edge/webview2/get-started/wp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desktop/wpf/overview/?view=netdesktop-7.0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326" y="2637402"/>
            <a:ext cx="4743348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WPF </a:t>
            </a:r>
            <a:r>
              <a:rPr lang="ko-KR" altLang="en-US" dirty="0">
                <a:solidFill>
                  <a:srgbClr val="00B050"/>
                </a:solidFill>
              </a:rPr>
              <a:t>공식 자습서</a:t>
            </a:r>
            <a:r>
              <a:rPr lang="en-US" altLang="ko-KR" dirty="0">
                <a:solidFill>
                  <a:srgbClr val="00B050"/>
                </a:solidFill>
              </a:rPr>
              <a:t>-1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B4D446-18D8-3F18-0D18-7FC2BB94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3227"/>
            <a:ext cx="6340602" cy="20463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7697CA6C-3F14-3E6D-2B15-90BCC1E34FDB}"/>
              </a:ext>
            </a:extLst>
          </p:cNvPr>
          <p:cNvSpPr txBox="1"/>
          <p:nvPr/>
        </p:nvSpPr>
        <p:spPr>
          <a:xfrm>
            <a:off x="838200" y="4240300"/>
            <a:ext cx="8741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4"/>
              </a:rPr>
              <a:t>https://learn.microsoft.com/ko-kr/visualstudio/get-started/csharp/tutorial-wpf?view=vs-2022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3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WPF </a:t>
            </a:r>
            <a:r>
              <a:rPr lang="ko-KR" altLang="en-US" dirty="0">
                <a:solidFill>
                  <a:srgbClr val="00B050"/>
                </a:solidFill>
              </a:rPr>
              <a:t>공식 자습서</a:t>
            </a:r>
            <a:r>
              <a:rPr lang="en-US" altLang="ko-KR" dirty="0">
                <a:solidFill>
                  <a:srgbClr val="00B050"/>
                </a:solidFill>
              </a:rPr>
              <a:t>-2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ACB17-20E0-1A69-C825-46D3B81AD632}"/>
              </a:ext>
            </a:extLst>
          </p:cNvPr>
          <p:cNvSpPr txBox="1"/>
          <p:nvPr/>
        </p:nvSpPr>
        <p:spPr>
          <a:xfrm>
            <a:off x="728032" y="4098061"/>
            <a:ext cx="103659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2"/>
              </a:rPr>
              <a:t>https://learn.microsoft.com/ko-kr/dotnet/desktop/wpf/getting-started/walkthrough-my-first-wpf-desktop-application?view=netframeworkdesktop-4.8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E09F24-D34C-D97B-0203-DF34E8AD1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32" y="1788428"/>
            <a:ext cx="9726975" cy="21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326" y="2637402"/>
            <a:ext cx="4743348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WPF </a:t>
            </a:r>
            <a:r>
              <a:rPr lang="ko-KR" altLang="en-US" dirty="0" err="1" smtClean="0"/>
              <a:t>도구상자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1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 </a:t>
            </a:r>
            <a:r>
              <a:rPr lang="ko-KR" altLang="en-US"/>
              <a:t>도구상자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A5B2E4-7951-3AD5-077A-562D5794C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" b="67069"/>
          <a:stretch/>
        </p:blipFill>
        <p:spPr>
          <a:xfrm>
            <a:off x="1371600" y="1608462"/>
            <a:ext cx="2232032" cy="4245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FCE003-CAD7-985B-1AC4-109B86326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16" b="32490"/>
          <a:stretch/>
        </p:blipFill>
        <p:spPr>
          <a:xfrm>
            <a:off x="4586131" y="1487274"/>
            <a:ext cx="2232032" cy="453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ABD66A-408B-FE8A-6008-A637A6B7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84" b="-29"/>
          <a:stretch/>
        </p:blipFill>
        <p:spPr>
          <a:xfrm>
            <a:off x="7800662" y="1608460"/>
            <a:ext cx="2232032" cy="42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2E4FC-8B7D-64DC-1289-99C748CC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기본 기능 종합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F0866-A596-4D8E-7F20-0D6F9128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탭 컨트롤</a:t>
            </a:r>
            <a:endParaRPr lang="en-US" altLang="ko-KR"/>
          </a:p>
          <a:p>
            <a:r>
              <a:rPr lang="ko-KR" altLang="en-US"/>
              <a:t>그룹 박스</a:t>
            </a:r>
            <a:endParaRPr lang="en-US" altLang="ko-KR"/>
          </a:p>
          <a:p>
            <a:r>
              <a:rPr lang="ko-KR" altLang="en-US"/>
              <a:t>라디오 버튼</a:t>
            </a:r>
            <a:endParaRPr lang="en-US" altLang="ko-KR"/>
          </a:p>
          <a:p>
            <a:r>
              <a:rPr lang="ko-KR" altLang="en-US"/>
              <a:t>체크 박스</a:t>
            </a:r>
            <a:endParaRPr lang="en-US" altLang="ko-KR"/>
          </a:p>
          <a:p>
            <a:r>
              <a:rPr lang="ko-KR" altLang="en-US"/>
              <a:t>콤보 박스</a:t>
            </a:r>
            <a:endParaRPr lang="en-US" altLang="ko-KR"/>
          </a:p>
          <a:p>
            <a:r>
              <a:rPr lang="ko-KR" altLang="en-US"/>
              <a:t>리스트 박스</a:t>
            </a:r>
            <a:endParaRPr lang="en-US" altLang="ko-KR"/>
          </a:p>
          <a:p>
            <a:r>
              <a:rPr lang="ko-KR" altLang="en-US"/>
              <a:t>슬라이더</a:t>
            </a:r>
            <a:endParaRPr lang="en-US" altLang="ko-KR"/>
          </a:p>
          <a:p>
            <a:r>
              <a:rPr lang="ko-KR" altLang="en-US"/>
              <a:t>웹 브라우저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FC08-267C-B872-7E3A-F2559EFE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27D2-A0A1-7343-A925-5E53E64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AF59BB-C435-AF61-F94D-CAFFEE2F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42" y="1690688"/>
            <a:ext cx="77639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6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탭 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83"/>
            <a:ext cx="4418386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각종 컨트롤을 탭에 포함시켜 한정된 공간에 </a:t>
            </a:r>
            <a:r>
              <a:rPr lang="ko-KR" altLang="en-US" sz="2400" dirty="0" err="1"/>
              <a:t>여러개의</a:t>
            </a:r>
            <a:r>
              <a:rPr lang="ko-KR" altLang="en-US" sz="2400" dirty="0"/>
              <a:t> 컨트롤을 넣을 수 있음</a:t>
            </a:r>
            <a:endParaRPr lang="en-US" altLang="ko-KR" sz="2400" dirty="0"/>
          </a:p>
          <a:p>
            <a:r>
              <a:rPr lang="en-US" altLang="ko-KR" sz="2400" dirty="0" err="1"/>
              <a:t>TabItem</a:t>
            </a:r>
            <a:r>
              <a:rPr lang="en-US" altLang="ko-KR" sz="2400" dirty="0"/>
              <a:t> </a:t>
            </a:r>
            <a:r>
              <a:rPr lang="ko-KR" altLang="en-US" sz="2400" dirty="0"/>
              <a:t>태그를 사용하여 탭의 수를 늘릴 수 있음</a:t>
            </a:r>
            <a:endParaRPr lang="en-US" altLang="ko-KR" sz="2400" dirty="0"/>
          </a:p>
          <a:p>
            <a:r>
              <a:rPr lang="ko-KR" altLang="en-US" sz="2400" dirty="0"/>
              <a:t>탭을 </a:t>
            </a:r>
            <a:r>
              <a:rPr lang="ko-KR" altLang="en-US" sz="2400" dirty="0" err="1"/>
              <a:t>변경시</a:t>
            </a:r>
            <a:r>
              <a:rPr lang="ko-KR" altLang="en-US" sz="2400" dirty="0"/>
              <a:t> 탭에 포함된 컨트롤이 모두 표시</a:t>
            </a:r>
            <a:r>
              <a:rPr lang="en-US" altLang="ko-KR" sz="2400" dirty="0"/>
              <a:t>/</a:t>
            </a:r>
            <a:r>
              <a:rPr lang="ko-KR" altLang="en-US" sz="2400" dirty="0"/>
              <a:t>숨김 처리됨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F9CE0A-64C4-B331-35E5-28D47E31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84" y="1819991"/>
            <a:ext cx="6434597" cy="3758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321AA-310A-12F6-6B35-BBB77536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578" y="1024559"/>
            <a:ext cx="3215222" cy="64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A709FF-9156-8FCE-DCD6-3AF9307CCA75}"/>
              </a:ext>
            </a:extLst>
          </p:cNvPr>
          <p:cNvSpPr txBox="1"/>
          <p:nvPr/>
        </p:nvSpPr>
        <p:spPr>
          <a:xfrm>
            <a:off x="844799" y="5578712"/>
            <a:ext cx="4411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컨트롤의 위치를 자유롭게 변경하기 위해서는 </a:t>
            </a:r>
            <a:endParaRPr lang="en-US" altLang="ko-KR" dirty="0"/>
          </a:p>
          <a:p>
            <a:r>
              <a:rPr lang="en-US" altLang="ko-KR" sz="2400" b="1" dirty="0">
                <a:solidFill>
                  <a:schemeClr val="accent6"/>
                </a:solidFill>
              </a:rPr>
              <a:t>Grid</a:t>
            </a:r>
            <a:r>
              <a:rPr lang="en-US" altLang="ko-KR" dirty="0"/>
              <a:t> </a:t>
            </a:r>
            <a:r>
              <a:rPr lang="ko-KR" altLang="en-US" dirty="0"/>
              <a:t>안에 컨트롤을 생성하는 것이 편함</a:t>
            </a:r>
          </a:p>
        </p:txBody>
      </p:sp>
    </p:spTree>
    <p:extLst>
      <p:ext uri="{BB962C8B-B14F-4D97-AF65-F5344CB8AC3E}">
        <p14:creationId xmlns:p14="http://schemas.microsoft.com/office/powerpoint/2010/main" val="111018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그룹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483"/>
            <a:ext cx="4703284" cy="2852737"/>
          </a:xfrm>
        </p:spPr>
        <p:txBody>
          <a:bodyPr>
            <a:normAutofit/>
          </a:bodyPr>
          <a:lstStyle/>
          <a:p>
            <a:r>
              <a:rPr lang="ko-KR" altLang="en-US" sz="2400"/>
              <a:t>비슷한 역할을 하는 컨트롤을 그룹으로 묶어 정리하는 용도 </a:t>
            </a:r>
            <a:endParaRPr lang="en-US" altLang="ko-KR" sz="2400"/>
          </a:p>
          <a:p>
            <a:r>
              <a:rPr lang="ko-KR" altLang="en-US" sz="2400"/>
              <a:t>기능보다는 시각적으로 정돈된 느낌을 주기 위함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709FF-9156-8FCE-DCD6-3AF9307CCA75}"/>
              </a:ext>
            </a:extLst>
          </p:cNvPr>
          <p:cNvSpPr txBox="1"/>
          <p:nvPr/>
        </p:nvSpPr>
        <p:spPr>
          <a:xfrm>
            <a:off x="844799" y="5163105"/>
            <a:ext cx="4411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컨트롤의 위치를 자유롭게 변경하기 위해서는 </a:t>
            </a:r>
            <a:endParaRPr lang="en-US" altLang="ko-KR"/>
          </a:p>
          <a:p>
            <a:r>
              <a:rPr lang="en-US" altLang="ko-KR" sz="2400" b="1">
                <a:solidFill>
                  <a:schemeClr val="accent6"/>
                </a:solidFill>
              </a:rPr>
              <a:t>Grid</a:t>
            </a:r>
            <a:r>
              <a:rPr lang="en-US" altLang="ko-KR"/>
              <a:t> </a:t>
            </a:r>
            <a:r>
              <a:rPr lang="ko-KR" altLang="en-US"/>
              <a:t>안에 컨트롤을 생성하는 것이 편함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41C09-3E6C-FF1D-21D3-94B83245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23" y="1656605"/>
            <a:ext cx="3486637" cy="1714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93EF13-F807-0078-9FF6-CA53F4FC4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9" r="23510"/>
          <a:stretch/>
        </p:blipFill>
        <p:spPr>
          <a:xfrm>
            <a:off x="5401511" y="3749456"/>
            <a:ext cx="6485689" cy="12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482"/>
            <a:ext cx="4703284" cy="486713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사용자의 중복된 선택을 막고 하나의 선택을 유도하기 위한 컨트롤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err="1"/>
              <a:t>IsChecked</a:t>
            </a:r>
            <a:r>
              <a:rPr lang="en-US" altLang="ko-KR" sz="2400" dirty="0"/>
              <a:t> </a:t>
            </a:r>
            <a:r>
              <a:rPr lang="ko-KR" altLang="en-US" sz="2400" dirty="0"/>
              <a:t>속성으로 체크 여부를 결정</a:t>
            </a:r>
            <a:endParaRPr lang="en-US" altLang="ko-KR" sz="2400" dirty="0"/>
          </a:p>
          <a:p>
            <a:r>
              <a:rPr lang="en-US" altLang="ko-KR" sz="2400" dirty="0"/>
              <a:t>Checked/Unchecked </a:t>
            </a:r>
            <a:r>
              <a:rPr lang="ko-KR" altLang="en-US" sz="2400" dirty="0"/>
              <a:t>속성에 </a:t>
            </a:r>
            <a:r>
              <a:rPr lang="en-US" altLang="ko-KR" sz="2400" dirty="0"/>
              <a:t>C#</a:t>
            </a:r>
            <a:r>
              <a:rPr lang="ko-KR" altLang="en-US" sz="2400" dirty="0"/>
              <a:t>으로 제어할 이벤트 </a:t>
            </a:r>
            <a:r>
              <a:rPr lang="ko-KR" altLang="en-US" sz="2400" dirty="0" err="1"/>
              <a:t>핸들러</a:t>
            </a:r>
            <a:r>
              <a:rPr lang="en-US" altLang="ko-KR" sz="2400" dirty="0"/>
              <a:t>(</a:t>
            </a:r>
            <a:r>
              <a:rPr lang="ko-KR" altLang="en-US" sz="2400" dirty="0"/>
              <a:t>메소드</a:t>
            </a:r>
            <a:r>
              <a:rPr lang="en-US" altLang="ko-KR" sz="2400" dirty="0"/>
              <a:t>)</a:t>
            </a:r>
            <a:r>
              <a:rPr lang="ko-KR" altLang="en-US" sz="2400" dirty="0"/>
              <a:t>를 지정</a:t>
            </a:r>
            <a:endParaRPr lang="en-US" altLang="ko-KR" sz="2400" dirty="0"/>
          </a:p>
          <a:p>
            <a:pPr lvl="1"/>
            <a:r>
              <a:rPr lang="ko-KR" altLang="en-US" sz="2000" dirty="0"/>
              <a:t>더블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메소드가 자동으로 생성됨</a:t>
            </a:r>
            <a:endParaRPr lang="en-US" altLang="ko-KR" sz="2000" dirty="0"/>
          </a:p>
          <a:p>
            <a:r>
              <a:rPr lang="en-US" altLang="ko-KR" sz="2400" dirty="0" err="1"/>
              <a:t>GroupName</a:t>
            </a:r>
            <a:r>
              <a:rPr lang="ko-KR" altLang="en-US" sz="2400" dirty="0"/>
              <a:t>을 설정하여 한 그룹 내에서 하나의 옵션만 선택할 수 있게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E26F4-BC99-A41B-639A-3DF8B4D2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13" y="1646450"/>
            <a:ext cx="3860987" cy="6618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97767B-D5E2-EDAD-0B1A-6014DBE3E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276" y="2644114"/>
            <a:ext cx="6126303" cy="13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62"/>
            <a:ext cx="10515600" cy="4643437"/>
          </a:xfrm>
        </p:spPr>
        <p:txBody>
          <a:bodyPr>
            <a:normAutofit/>
          </a:bodyPr>
          <a:lstStyle/>
          <a:p>
            <a:r>
              <a:rPr lang="en-US" altLang="ko-KR" sz="2400"/>
              <a:t>C#</a:t>
            </a:r>
            <a:r>
              <a:rPr lang="ko-KR" altLang="en-US" sz="2400"/>
              <a:t>에서 </a:t>
            </a:r>
            <a:r>
              <a:rPr lang="en-US" altLang="ko-KR" sz="2400"/>
              <a:t>Checked </a:t>
            </a:r>
            <a:r>
              <a:rPr lang="ko-KR" altLang="en-US" sz="2400"/>
              <a:t>이벤트 핸들러 메소드를 사용 가능</a:t>
            </a:r>
            <a:endParaRPr lang="en-US" altLang="ko-KR" sz="24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858140-74A2-7BD6-B81B-DF76BA08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248641"/>
            <a:ext cx="7894116" cy="23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7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슬라이더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90688"/>
            <a:ext cx="4967075" cy="46845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특정한 값을 실시간으로 변화시키기 위해 사용</a:t>
            </a:r>
            <a:endParaRPr lang="en-US" altLang="ko-KR" sz="2400" dirty="0"/>
          </a:p>
          <a:p>
            <a:r>
              <a:rPr lang="en-US" altLang="ko-KR" sz="2400" dirty="0"/>
              <a:t>Tick </a:t>
            </a:r>
            <a:r>
              <a:rPr lang="ko-KR" altLang="en-US" sz="2400" dirty="0"/>
              <a:t>관련 속성으로 이동 단위를 임의로 설정 가능</a:t>
            </a:r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ValueChanged</a:t>
            </a:r>
            <a:r>
              <a:rPr lang="en-US" altLang="ko-KR" sz="2400" dirty="0"/>
              <a:t> </a:t>
            </a:r>
            <a:r>
              <a:rPr lang="ko-KR" altLang="en-US" sz="2400" dirty="0"/>
              <a:t>이벤트로 값 제어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07803F-942D-ABD4-49D8-485A81CB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31" y="1222624"/>
            <a:ext cx="4258269" cy="933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B78144-D2ED-90E3-07E6-3C8F389C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5" y="4604481"/>
            <a:ext cx="9884788" cy="12754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DAD19E-BD1E-CCF0-6F5F-2B1AC367D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2527"/>
            <a:ext cx="5430971" cy="17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93A3D-192B-8674-8300-3DA6EE65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Presentation Foundation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/>
              <a:t>Microsoft</a:t>
            </a:r>
            <a:r>
              <a:rPr lang="ko-KR" altLang="en-US" dirty="0"/>
              <a:t>에서 </a:t>
            </a:r>
            <a:r>
              <a:rPr lang="en-US" altLang="ko-KR" dirty="0"/>
              <a:t>2006</a:t>
            </a:r>
            <a:r>
              <a:rPr lang="ko-KR" altLang="en-US" dirty="0"/>
              <a:t>년에 만든 </a:t>
            </a:r>
            <a:r>
              <a:rPr lang="en-US" altLang="ko-KR" dirty="0"/>
              <a:t>UI </a:t>
            </a:r>
            <a:r>
              <a:rPr lang="ko-KR" altLang="en-US" dirty="0"/>
              <a:t>프레임워크 </a:t>
            </a:r>
            <a:endParaRPr lang="en-US" altLang="ko-KR" dirty="0"/>
          </a:p>
          <a:p>
            <a:r>
              <a:rPr lang="en-US" altLang="ko-KR" dirty="0"/>
              <a:t>.NET </a:t>
            </a:r>
            <a:r>
              <a:rPr lang="ko-KR" altLang="en-US" dirty="0"/>
              <a:t>환경에서 동작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C#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.NET</a:t>
            </a:r>
            <a:r>
              <a:rPr lang="ko-KR" altLang="en-US" dirty="0"/>
              <a:t>으로 빌드가 가능 </a:t>
            </a:r>
            <a:r>
              <a:rPr lang="en-US" altLang="ko-KR" dirty="0"/>
              <a:t>= Visual Studio </a:t>
            </a:r>
            <a:r>
              <a:rPr lang="ko-KR" altLang="en-US" dirty="0"/>
              <a:t>에서 작업해야 함</a:t>
            </a:r>
            <a:endParaRPr lang="en-US" altLang="ko-KR" dirty="0"/>
          </a:p>
          <a:p>
            <a:r>
              <a:rPr lang="ko-KR" altLang="en-US" b="1" dirty="0"/>
              <a:t>벡터 기반 렌더링 </a:t>
            </a:r>
            <a:r>
              <a:rPr lang="en-US" altLang="ko-KR" dirty="0"/>
              <a:t>(</a:t>
            </a:r>
            <a:r>
              <a:rPr lang="ko-KR" altLang="en-US" dirty="0"/>
              <a:t>해상도 변경에 따른 화질 저하가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*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벡터 기반</a:t>
            </a:r>
            <a:r>
              <a:rPr lang="en-US" altLang="ko-KR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(Vector)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=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수학적 좌표로 도형을 그림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*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렌더링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=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컴퓨터가 내부 데이터를 화면에 그리는 작업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457200" lvl="1" indent="0">
              <a:buNone/>
            </a:pP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885C9-9924-310F-859B-1B9BC8C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컬러 슬라이더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7FB2C-3998-0586-E61E-3AEB0D69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슬라이더 </a:t>
            </a:r>
            <a:r>
              <a:rPr lang="en-US" altLang="ko-KR" sz="2400" dirty="0"/>
              <a:t>3</a:t>
            </a:r>
            <a:r>
              <a:rPr lang="ko-KR" altLang="en-US" sz="2400" dirty="0"/>
              <a:t>개를 넣고 각각 </a:t>
            </a:r>
            <a:r>
              <a:rPr lang="en-US" altLang="ko-KR" sz="2400" dirty="0"/>
              <a:t>Label</a:t>
            </a:r>
            <a:r>
              <a:rPr lang="ko-KR" altLang="en-US" sz="2400" dirty="0"/>
              <a:t>로 </a:t>
            </a:r>
            <a:r>
              <a:rPr lang="en-US" altLang="ko-KR" sz="2400" dirty="0"/>
              <a:t>Red, Green, Blue </a:t>
            </a:r>
            <a:r>
              <a:rPr lang="ko-KR" altLang="en-US" sz="2400" dirty="0"/>
              <a:t>이름을 붙임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범위는 </a:t>
            </a:r>
            <a:r>
              <a:rPr lang="en-US" altLang="ko-KR" sz="2400" dirty="0"/>
              <a:t>0~255</a:t>
            </a:r>
            <a:r>
              <a:rPr lang="ko-KR" altLang="en-US" sz="2400" dirty="0"/>
              <a:t>를 가지고</a:t>
            </a:r>
            <a:r>
              <a:rPr lang="en-US" altLang="ko-KR" sz="2400" dirty="0"/>
              <a:t>, 5 </a:t>
            </a:r>
            <a:r>
              <a:rPr lang="ko-KR" altLang="en-US" sz="2400" dirty="0"/>
              <a:t>단위로 움직임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각 슬라이더의 현재 값을 </a:t>
            </a:r>
            <a:r>
              <a:rPr lang="en-US" altLang="ko-KR" sz="2400" dirty="0"/>
              <a:t>Label </a:t>
            </a:r>
            <a:r>
              <a:rPr lang="ko-KR" altLang="en-US" sz="2400" dirty="0"/>
              <a:t>또는 </a:t>
            </a:r>
            <a:r>
              <a:rPr lang="en-US" altLang="ko-KR" sz="2400" dirty="0" err="1"/>
              <a:t>TextBox</a:t>
            </a:r>
            <a:r>
              <a:rPr lang="ko-KR" altLang="en-US" sz="2400" dirty="0"/>
              <a:t>로 표현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값을 변경할 때마다 지정된 값 대로 창의 배경 색상이 달라짐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WPF Window</a:t>
            </a:r>
            <a:r>
              <a:rPr lang="ko-KR" altLang="en-US" sz="2000" dirty="0"/>
              <a:t> </a:t>
            </a:r>
            <a:r>
              <a:rPr lang="en-US" altLang="ko-KR" sz="2000" dirty="0"/>
              <a:t>Background Color Change</a:t>
            </a:r>
            <a:r>
              <a:rPr lang="ko-KR" altLang="en-US" sz="2000" dirty="0"/>
              <a:t> 검색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그룹 박스 안에 일반</a:t>
            </a:r>
            <a:r>
              <a:rPr lang="en-US" altLang="ko-KR" sz="2400" dirty="0"/>
              <a:t>, </a:t>
            </a:r>
            <a:r>
              <a:rPr lang="ko-KR" altLang="en-US" sz="2400" dirty="0"/>
              <a:t>반전</a:t>
            </a:r>
            <a:r>
              <a:rPr lang="en-US" altLang="ko-KR" sz="2400" dirty="0"/>
              <a:t>, </a:t>
            </a:r>
            <a:r>
              <a:rPr lang="ko-KR" altLang="en-US" sz="2400" dirty="0"/>
              <a:t>흑백 라디오 버튼을 각각 만들고 해당 기능에 따라 배경 색상이 바뀌도록 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흑백은 </a:t>
            </a:r>
            <a:r>
              <a:rPr lang="en-US" altLang="ko-KR" sz="2000" dirty="0"/>
              <a:t>RGB </a:t>
            </a:r>
            <a:r>
              <a:rPr lang="ko-KR" altLang="en-US" sz="2000" dirty="0"/>
              <a:t>값을 평균내서 모든 컬러 채널에 일괄 적용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반전은 </a:t>
            </a:r>
            <a:r>
              <a:rPr lang="en-US" altLang="ko-KR" sz="2000" dirty="0"/>
              <a:t>RGB </a:t>
            </a:r>
            <a:r>
              <a:rPr lang="ko-KR" altLang="en-US" sz="2000" dirty="0"/>
              <a:t>각각의 컬러 채널에서 최대값인 </a:t>
            </a:r>
            <a:r>
              <a:rPr lang="en-US" altLang="ko-KR" sz="2000" dirty="0"/>
              <a:t>255</a:t>
            </a:r>
            <a:r>
              <a:rPr lang="ko-KR" altLang="en-US" sz="2000" dirty="0"/>
              <a:t>에서 현재 값을 뺀 값을 적용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9594-D6D6-D100-0092-E1592798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89A3F-B587-3817-4671-BDB7184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7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4841-5177-B8C6-7F3B-1535971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3. </a:t>
            </a:r>
            <a:r>
              <a:rPr lang="ko-KR" altLang="en-US" dirty="0"/>
              <a:t>컬러 슬라이더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C9810-65D9-6672-4482-D532DBEA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4E3EB-6209-1B45-2492-EE2EB8B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2F31D9-801F-4D12-D116-BF58E8135E4E}"/>
              </a:ext>
            </a:extLst>
          </p:cNvPr>
          <p:cNvGrpSpPr/>
          <p:nvPr/>
        </p:nvGrpSpPr>
        <p:grpSpPr>
          <a:xfrm>
            <a:off x="807522" y="1643149"/>
            <a:ext cx="10818421" cy="4524499"/>
            <a:chOff x="807522" y="1246909"/>
            <a:chExt cx="10818421" cy="45244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89713A-D5A8-B403-846C-5847BD3461FA}"/>
                </a:ext>
              </a:extLst>
            </p:cNvPr>
            <p:cNvSpPr/>
            <p:nvPr/>
          </p:nvSpPr>
          <p:spPr>
            <a:xfrm>
              <a:off x="807522" y="1246909"/>
              <a:ext cx="10818421" cy="45244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BF3D09E-AC3F-DBCC-7D2D-38BB7B3928F1}"/>
                </a:ext>
              </a:extLst>
            </p:cNvPr>
            <p:cNvCxnSpPr/>
            <p:nvPr/>
          </p:nvCxnSpPr>
          <p:spPr>
            <a:xfrm>
              <a:off x="2125683" y="1959429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2ABF564-4B57-6E78-4539-FB1EB36B6039}"/>
                </a:ext>
              </a:extLst>
            </p:cNvPr>
            <p:cNvCxnSpPr/>
            <p:nvPr/>
          </p:nvCxnSpPr>
          <p:spPr>
            <a:xfrm>
              <a:off x="2125683" y="2574966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9FC3478-E325-4141-CDCD-35E8C21311CF}"/>
                </a:ext>
              </a:extLst>
            </p:cNvPr>
            <p:cNvCxnSpPr/>
            <p:nvPr/>
          </p:nvCxnSpPr>
          <p:spPr>
            <a:xfrm>
              <a:off x="2125683" y="3216234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D500E-90A4-221C-C954-6BFEEA5BF206}"/>
                </a:ext>
              </a:extLst>
            </p:cNvPr>
            <p:cNvSpPr txBox="1"/>
            <p:nvPr/>
          </p:nvSpPr>
          <p:spPr>
            <a:xfrm>
              <a:off x="1646712" y="17747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2BBDDF-29AE-5166-52D1-184E42128E13}"/>
                </a:ext>
              </a:extLst>
            </p:cNvPr>
            <p:cNvSpPr txBox="1"/>
            <p:nvPr/>
          </p:nvSpPr>
          <p:spPr>
            <a:xfrm>
              <a:off x="1646712" y="23903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F4BAE-53B5-CE75-EA2F-04FEDDDAA6BD}"/>
                </a:ext>
              </a:extLst>
            </p:cNvPr>
            <p:cNvSpPr txBox="1"/>
            <p:nvPr/>
          </p:nvSpPr>
          <p:spPr>
            <a:xfrm>
              <a:off x="1646712" y="303156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7B23F6E-30B6-BB74-8A9B-6186AF383DB7}"/>
                </a:ext>
              </a:extLst>
            </p:cNvPr>
            <p:cNvSpPr/>
            <p:nvPr/>
          </p:nvSpPr>
          <p:spPr>
            <a:xfrm>
              <a:off x="1646712" y="4085112"/>
              <a:ext cx="9017330" cy="8134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D5D204-DA2E-4687-7380-25D53378331B}"/>
                </a:ext>
              </a:extLst>
            </p:cNvPr>
            <p:cNvSpPr txBox="1"/>
            <p:nvPr/>
          </p:nvSpPr>
          <p:spPr>
            <a:xfrm>
              <a:off x="1646712" y="3657857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Color Type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B3D5A-4705-EF10-6288-E09AC203D780}"/>
                </a:ext>
              </a:extLst>
            </p:cNvPr>
            <p:cNvSpPr txBox="1"/>
            <p:nvPr/>
          </p:nvSpPr>
          <p:spPr>
            <a:xfrm>
              <a:off x="2903017" y="4342891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Original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72D5AC-58F7-5B4F-EB84-69961EC6D0E7}"/>
                </a:ext>
              </a:extLst>
            </p:cNvPr>
            <p:cNvSpPr txBox="1"/>
            <p:nvPr/>
          </p:nvSpPr>
          <p:spPr>
            <a:xfrm>
              <a:off x="5425784" y="4381749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Gray Tone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A6ED1C-FEED-7C62-A105-267269357048}"/>
                </a:ext>
              </a:extLst>
            </p:cNvPr>
            <p:cNvSpPr txBox="1"/>
            <p:nvPr/>
          </p:nvSpPr>
          <p:spPr>
            <a:xfrm>
              <a:off x="8044913" y="4381749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Invert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E76C676-D009-5C61-A29E-F14FCCAE50E3}"/>
                </a:ext>
              </a:extLst>
            </p:cNvPr>
            <p:cNvSpPr/>
            <p:nvPr/>
          </p:nvSpPr>
          <p:spPr>
            <a:xfrm>
              <a:off x="2728105" y="4443991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2C17065-3AB7-7467-93F8-CD94F6F48A52}"/>
                </a:ext>
              </a:extLst>
            </p:cNvPr>
            <p:cNvSpPr/>
            <p:nvPr/>
          </p:nvSpPr>
          <p:spPr>
            <a:xfrm>
              <a:off x="5265967" y="4471589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0C058D-6A8C-C888-337E-AF265773BC80}"/>
                </a:ext>
              </a:extLst>
            </p:cNvPr>
            <p:cNvSpPr/>
            <p:nvPr/>
          </p:nvSpPr>
          <p:spPr>
            <a:xfrm>
              <a:off x="7803829" y="4499187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0042D6-02E8-CAC9-F53C-A949730FB47E}"/>
                </a:ext>
              </a:extLst>
            </p:cNvPr>
            <p:cNvSpPr txBox="1"/>
            <p:nvPr/>
          </p:nvSpPr>
          <p:spPr>
            <a:xfrm>
              <a:off x="10656841" y="177476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7AF11-859C-7345-C3F2-B9F6D72AF726}"/>
                </a:ext>
              </a:extLst>
            </p:cNvPr>
            <p:cNvSpPr txBox="1"/>
            <p:nvPr/>
          </p:nvSpPr>
          <p:spPr>
            <a:xfrm>
              <a:off x="10664042" y="240355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85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567528-106F-92DB-47DC-4EB0C3430847}"/>
                </a:ext>
              </a:extLst>
            </p:cNvPr>
            <p:cNvSpPr txBox="1"/>
            <p:nvPr/>
          </p:nvSpPr>
          <p:spPr>
            <a:xfrm>
              <a:off x="10671243" y="303234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D399D4-A058-0485-3253-CABD04DB89C7}"/>
                </a:ext>
              </a:extLst>
            </p:cNvPr>
            <p:cNvSpPr/>
            <p:nvPr/>
          </p:nvSpPr>
          <p:spPr>
            <a:xfrm>
              <a:off x="3764478" y="1774763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8FDFB1-D326-5C40-400C-01B36E97650E}"/>
                </a:ext>
              </a:extLst>
            </p:cNvPr>
            <p:cNvSpPr/>
            <p:nvPr/>
          </p:nvSpPr>
          <p:spPr>
            <a:xfrm>
              <a:off x="5243107" y="2390300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F69E10-F888-5427-9ED6-0FA32EC9BA99}"/>
                </a:ext>
              </a:extLst>
            </p:cNvPr>
            <p:cNvSpPr/>
            <p:nvPr/>
          </p:nvSpPr>
          <p:spPr>
            <a:xfrm>
              <a:off x="6254867" y="3031568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55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6DB8-87AE-F07C-9FB5-3331F15D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체크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C53F-BD92-76F4-DEA1-1842F4BF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373436"/>
            <a:ext cx="5481505" cy="50347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사용자에게 중복 선택을 허용할 때 사용</a:t>
            </a:r>
            <a:endParaRPr lang="en-US" altLang="ko-KR" sz="2400" dirty="0"/>
          </a:p>
          <a:p>
            <a:r>
              <a:rPr lang="en-US" altLang="ko-KR" sz="2400" dirty="0" err="1"/>
              <a:t>IsChecked</a:t>
            </a:r>
            <a:r>
              <a:rPr lang="en-US" altLang="ko-KR" sz="2400" dirty="0"/>
              <a:t> </a:t>
            </a:r>
            <a:r>
              <a:rPr lang="ko-KR" altLang="en-US" sz="2400" dirty="0"/>
              <a:t>속성으로 체크 여부 설정 </a:t>
            </a:r>
            <a:endParaRPr lang="en-US" altLang="ko-KR" sz="2400" dirty="0"/>
          </a:p>
          <a:p>
            <a:r>
              <a:rPr lang="en-US" altLang="ko-KR" sz="2400" dirty="0"/>
              <a:t>Checked/Unchecked </a:t>
            </a:r>
            <a:r>
              <a:rPr lang="ko-KR" altLang="en-US" sz="2400" dirty="0"/>
              <a:t>속성에 이벤트 </a:t>
            </a:r>
            <a:r>
              <a:rPr lang="ko-KR" altLang="en-US" sz="2400" dirty="0" err="1"/>
              <a:t>핸들러로</a:t>
            </a:r>
            <a:r>
              <a:rPr lang="ko-KR" altLang="en-US" sz="2400" dirty="0"/>
              <a:t> 메소드를 등록하여 </a:t>
            </a:r>
            <a:r>
              <a:rPr lang="en-US" altLang="ko-KR" sz="2400" dirty="0"/>
              <a:t>C#</a:t>
            </a:r>
            <a:r>
              <a:rPr lang="ko-KR" altLang="en-US" sz="2400" dirty="0"/>
              <a:t>에서 제어</a:t>
            </a:r>
            <a:endParaRPr lang="en-US" altLang="ko-KR" sz="2400" dirty="0"/>
          </a:p>
          <a:p>
            <a:pPr lvl="1"/>
            <a:r>
              <a:rPr lang="ko-KR" altLang="en-US" sz="2000" dirty="0"/>
              <a:t>더블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자동으로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7F695-F148-85C5-6010-8C6F3B41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1B667-06B3-65FA-73DE-0801636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C05170-6598-777C-742C-D45B4552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87" y="1424236"/>
            <a:ext cx="3452961" cy="5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DB0E9-9627-0EFD-BA29-FF897D7C0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5"/>
          <a:stretch/>
        </p:blipFill>
        <p:spPr>
          <a:xfrm>
            <a:off x="6497487" y="2279674"/>
            <a:ext cx="5234166" cy="1219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F89E50-98AD-0224-4CE4-0517949B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86" y="3963325"/>
            <a:ext cx="7304419" cy="23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8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95B7-2D5E-C4DC-0B35-6225FBB8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콤보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FE7F5-12CC-4517-67E6-3BBCCA62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437681"/>
            <a:ext cx="4973505" cy="50347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여러가지 옵션 중 하나를 선택하고 나머지 옵션을 숨길 때 사용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ComboBoxItem</a:t>
            </a:r>
            <a:r>
              <a:rPr lang="en-US" altLang="ko-KR" sz="2400" dirty="0"/>
              <a:t> </a:t>
            </a:r>
            <a:r>
              <a:rPr lang="ko-KR" altLang="en-US" sz="2400" dirty="0"/>
              <a:t>태그를 사용하여 요소 추가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C#</a:t>
            </a:r>
            <a:r>
              <a:rPr lang="ko-KR" altLang="en-US" sz="2400" dirty="0"/>
              <a:t>에서 요소를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제거</a:t>
            </a:r>
            <a:r>
              <a:rPr lang="en-US" altLang="ko-KR" sz="2400" dirty="0"/>
              <a:t>, </a:t>
            </a:r>
            <a:r>
              <a:rPr lang="ko-KR" altLang="en-US" sz="2400" dirty="0"/>
              <a:t>선택된 아이템 정보 가져오기를 할 수 있음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B08A7-E5AF-78CE-0BFC-507A415F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D9F78-9F7E-5CCD-5C47-F0DAE9D3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6C7BA0-F56A-038B-13C7-830AC73F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711652"/>
            <a:ext cx="3248155" cy="5905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68AF64-845D-12A9-8B16-F2DD94B7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417531"/>
            <a:ext cx="5798377" cy="1371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8ADA6A-B7F1-5F7C-BB11-7ECFC5B0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135" y="4843135"/>
            <a:ext cx="8134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05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78236"/>
            <a:ext cx="4967075" cy="5034709"/>
          </a:xfrm>
        </p:spPr>
        <p:txBody>
          <a:bodyPr/>
          <a:lstStyle/>
          <a:p>
            <a:r>
              <a:rPr lang="ko-KR" altLang="en-US" dirty="0"/>
              <a:t>데이터를 리스트 형태로 나타냄</a:t>
            </a:r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에서 리스트의 각 요소들을 편집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AEE263-AF29-18C9-B6E6-401AE325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63" y="1500776"/>
            <a:ext cx="3406122" cy="1489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F542C6-3858-EBFD-B7A8-D38CD5C6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88" y="3412017"/>
            <a:ext cx="6515991" cy="1489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E28A4A-A093-E5A2-62A8-80BCC1299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88" y="5133549"/>
            <a:ext cx="3878511" cy="10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7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AFCC732-7783-AFC6-6210-33A29A20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8" y="2814433"/>
            <a:ext cx="11155883" cy="35429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도구상자</a:t>
            </a:r>
            <a:r>
              <a:rPr lang="en-US" altLang="ko-KR" sz="4000" dirty="0"/>
              <a:t> - </a:t>
            </a:r>
            <a:r>
              <a:rPr lang="ko-KR" altLang="en-US" sz="4000" dirty="0"/>
              <a:t>리스트 박스 응용 </a:t>
            </a:r>
            <a:r>
              <a:rPr lang="en-US" altLang="ko-KR" sz="4000" dirty="0"/>
              <a:t>- </a:t>
            </a:r>
            <a:r>
              <a:rPr lang="ko-KR" altLang="en-US" sz="4000" dirty="0"/>
              <a:t>데이터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90688"/>
            <a:ext cx="10515600" cy="4412657"/>
          </a:xfrm>
        </p:spPr>
        <p:txBody>
          <a:bodyPr/>
          <a:lstStyle/>
          <a:p>
            <a:r>
              <a:rPr lang="ko-KR" altLang="en-US" dirty="0"/>
              <a:t>리스트 박스를 포함한 대부분의 컨트롤들은 데이터 템플릿에 데이터를 바인딩</a:t>
            </a:r>
            <a:r>
              <a:rPr lang="en-US" altLang="ko-KR" dirty="0"/>
              <a:t>(Binding)</a:t>
            </a:r>
            <a:r>
              <a:rPr lang="ko-KR" altLang="en-US" dirty="0"/>
              <a:t>하여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39C8F2-B6C3-7C65-63EB-8C69422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43" y="2814433"/>
            <a:ext cx="3023645" cy="1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도구상자</a:t>
            </a:r>
            <a:r>
              <a:rPr lang="en-US" altLang="ko-KR" sz="4000" dirty="0"/>
              <a:t> - </a:t>
            </a:r>
            <a:r>
              <a:rPr lang="ko-KR" altLang="en-US" sz="4000" dirty="0"/>
              <a:t>리스트 박스 응용 </a:t>
            </a:r>
            <a:r>
              <a:rPr lang="en-US" altLang="ko-KR" sz="4000" dirty="0"/>
              <a:t>- </a:t>
            </a:r>
            <a:r>
              <a:rPr lang="ko-KR" altLang="en-US" sz="4000" dirty="0"/>
              <a:t>데이터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500436"/>
            <a:ext cx="10515600" cy="5034709"/>
          </a:xfrm>
        </p:spPr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바인딩할 데이터 변수를 가진 클래스를 작성</a:t>
            </a:r>
            <a:endParaRPr lang="en-US" altLang="ko-KR" dirty="0"/>
          </a:p>
          <a:p>
            <a:r>
              <a:rPr lang="ko-KR" altLang="en-US" dirty="0"/>
              <a:t>해당 클래스로 리스트를 만들어서 리스트 박스에 바인딩하는 방식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8993B9-08FE-3894-52D8-590EA74A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3" y="3210804"/>
            <a:ext cx="4143495" cy="18030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C99FF2-D784-3E66-1B6F-9F751FE7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18" y="3398988"/>
            <a:ext cx="7400694" cy="18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웹 브라우저</a:t>
            </a:r>
            <a:r>
              <a:rPr lang="en-US" altLang="ko-KR" dirty="0"/>
              <a:t>(IE)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703027"/>
            <a:ext cx="4967075" cy="440031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일반 웹 브라우저와 기능은 동일</a:t>
            </a:r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에서 </a:t>
            </a:r>
            <a:r>
              <a:rPr lang="en-US" altLang="ko-KR" sz="2400" dirty="0"/>
              <a:t>Navigate </a:t>
            </a:r>
            <a:r>
              <a:rPr lang="ko-KR" altLang="en-US" sz="2400" dirty="0"/>
              <a:t>메소드를 사용하여 원하는 페이지로 이동 가능 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DEF72A-E46B-E46D-5293-EA04E57AB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8"/>
          <a:stretch/>
        </p:blipFill>
        <p:spPr>
          <a:xfrm>
            <a:off x="793207" y="3704346"/>
            <a:ext cx="4380207" cy="282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3B54B9-E7A7-B26B-E3F3-BE53152F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4222170"/>
            <a:ext cx="5802586" cy="932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67A979-A018-A8DA-FDF3-D1B4C82F1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03" y="1685681"/>
            <a:ext cx="346758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8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웹 브라우저</a:t>
            </a:r>
            <a:r>
              <a:rPr lang="en-US" altLang="ko-KR"/>
              <a:t>(</a:t>
            </a:r>
            <a:r>
              <a:rPr lang="en-US" altLang="ko-KR" dirty="0"/>
              <a:t>E</a:t>
            </a:r>
            <a:r>
              <a:rPr lang="en-US" altLang="ko-KR"/>
              <a:t>dge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85681"/>
            <a:ext cx="4967075" cy="44176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설치방법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https://learn.microsoft.com/en-us/microsoft-edge/webview2/get-started/wpf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67A979-A018-A8DA-FDF3-D1B4C82F1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03" y="1685681"/>
            <a:ext cx="3467584" cy="3486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0721A-9333-F671-4223-9A89B3956A0B}"/>
              </a:ext>
            </a:extLst>
          </p:cNvPr>
          <p:cNvSpPr txBox="1"/>
          <p:nvPr/>
        </p:nvSpPr>
        <p:spPr>
          <a:xfrm>
            <a:off x="926315" y="3304005"/>
            <a:ext cx="6101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DockPanel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&lt;wv2:WebView2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webView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                  </a:t>
            </a:r>
            <a:r>
              <a:rPr lang="ko-KR" altLang="en-US" dirty="0" err="1"/>
              <a:t>Source</a:t>
            </a:r>
            <a:r>
              <a:rPr lang="ko-KR" altLang="en-US" dirty="0"/>
              <a:t>="https://www.microsoft.com"</a:t>
            </a:r>
          </a:p>
          <a:p>
            <a:r>
              <a:rPr lang="ko-KR" altLang="en-US" dirty="0"/>
              <a:t>   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DockPanel</a:t>
            </a:r>
            <a:r>
              <a:rPr lang="ko-KR" alt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B98EA-4232-D193-763E-C915CF30DF20}"/>
              </a:ext>
            </a:extLst>
          </p:cNvPr>
          <p:cNvSpPr txBox="1"/>
          <p:nvPr/>
        </p:nvSpPr>
        <p:spPr>
          <a:xfrm>
            <a:off x="926315" y="5073007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webView.CoreWebView2.Navigate(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addressBar.Text</a:t>
            </a:r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);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2780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845F5E2-6511-EB64-D467-63A30717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571" y="1825625"/>
            <a:ext cx="7658857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8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 </a:t>
            </a:r>
            <a:r>
              <a:rPr lang="ko-KR" altLang="en-US"/>
              <a:t>그래픽 표현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2D5A0854-2A87-BDAB-C7A1-617D6EF4411E}"/>
              </a:ext>
            </a:extLst>
          </p:cNvPr>
          <p:cNvSpPr txBox="1"/>
          <p:nvPr/>
        </p:nvSpPr>
        <p:spPr>
          <a:xfrm>
            <a:off x="360802" y="1494618"/>
            <a:ext cx="989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https://learn.microsoft.com/en-us/dotnet/desktop/wpf/overview/?view=netdesktop-7.0</a:t>
            </a:r>
            <a:endParaRPr lang="ko-KR" altLang="en-US" dirty="0"/>
          </a:p>
        </p:txBody>
      </p:sp>
      <p:pic>
        <p:nvPicPr>
          <p:cNvPr id="2050" name="Picture 2" descr="Illustration of different brushes">
            <a:extLst>
              <a:ext uri="{FF2B5EF4-FFF2-40B4-BE49-F238E27FC236}">
                <a16:creationId xmlns:a16="http://schemas.microsoft.com/office/drawing/2014/main" id="{D48C3CA2-00CB-E3B7-13D3-361B2146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2" y="2547431"/>
            <a:ext cx="4242231" cy="2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3D sample screen shot">
            <a:extLst>
              <a:ext uri="{FF2B5EF4-FFF2-40B4-BE49-F238E27FC236}">
                <a16:creationId xmlns:a16="http://schemas.microsoft.com/office/drawing/2014/main" id="{DFA23A40-CFC0-F4AF-91F8-1EB4D5CC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0" y="3798963"/>
            <a:ext cx="4276952" cy="2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s of an animated cube">
            <a:extLst>
              <a:ext uri="{FF2B5EF4-FFF2-40B4-BE49-F238E27FC236}">
                <a16:creationId xmlns:a16="http://schemas.microsoft.com/office/drawing/2014/main" id="{80FE3084-BE43-A5C1-A82A-76F4EC12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38" y="2370213"/>
            <a:ext cx="4324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558492-04AC-622B-A035-04A46ECC3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386" y="2101607"/>
            <a:ext cx="3487404" cy="1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아래 컨트롤을 사용하여 웹 브라우저 구성</a:t>
            </a:r>
            <a:endParaRPr lang="en-US" altLang="ko-KR" sz="3200" dirty="0"/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리스트 박스</a:t>
            </a:r>
            <a:r>
              <a:rPr lang="en-US" altLang="ko-KR" sz="2800" dirty="0"/>
              <a:t>, </a:t>
            </a:r>
            <a:r>
              <a:rPr lang="ko-KR" altLang="en-US" sz="2800" dirty="0"/>
              <a:t>웹 브라우저</a:t>
            </a:r>
            <a:r>
              <a:rPr lang="en-US" altLang="ko-KR" sz="2800" dirty="0"/>
              <a:t>, </a:t>
            </a:r>
            <a:r>
              <a:rPr lang="ko-KR" altLang="en-US" sz="2800" dirty="0"/>
              <a:t>텍스트 박스</a:t>
            </a:r>
            <a:r>
              <a:rPr lang="en-US" altLang="ko-KR" sz="2800" dirty="0"/>
              <a:t>(URL), 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페이지 이동 버튼</a:t>
            </a:r>
            <a:r>
              <a:rPr lang="en-US" altLang="ko-KR" sz="2800" dirty="0"/>
              <a:t>, </a:t>
            </a:r>
            <a:r>
              <a:rPr lang="ko-KR" altLang="en-US" sz="2800" dirty="0"/>
              <a:t>뒤로 가기 버튼</a:t>
            </a:r>
            <a:r>
              <a:rPr lang="en-US" altLang="ko-KR" sz="2800" dirty="0"/>
              <a:t>, </a:t>
            </a:r>
            <a:r>
              <a:rPr lang="ko-KR" altLang="en-US" sz="2800" dirty="0"/>
              <a:t>앞으로 가기 버튼</a:t>
            </a:r>
            <a:r>
              <a:rPr lang="en-US" altLang="ko-KR" sz="28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즐겨찾기 버튼</a:t>
            </a:r>
            <a:r>
              <a:rPr lang="en-US" altLang="ko-KR" sz="2800" dirty="0"/>
              <a:t>, </a:t>
            </a:r>
            <a:r>
              <a:rPr lang="ko-KR" altLang="en-US" sz="2800" dirty="0"/>
              <a:t>라디오 버튼 저장</a:t>
            </a:r>
            <a:r>
              <a:rPr lang="en-US" altLang="ko-KR" sz="2800" dirty="0"/>
              <a:t>, </a:t>
            </a:r>
            <a:r>
              <a:rPr lang="ko-KR" altLang="en-US" sz="2800" dirty="0"/>
              <a:t>라디오 버튼 불러오기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페이지 이동 </a:t>
            </a:r>
            <a:r>
              <a:rPr lang="en-US" altLang="ko-KR" sz="3200" dirty="0"/>
              <a:t>- URL</a:t>
            </a:r>
            <a:r>
              <a:rPr lang="ko-KR" altLang="en-US" sz="3200" dirty="0"/>
              <a:t>에 적힌 주소로 페이지 이동</a:t>
            </a:r>
            <a:endParaRPr lang="en-US" altLang="ko-KR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뒤로 가기</a:t>
            </a:r>
            <a:r>
              <a:rPr lang="en-US" altLang="ko-KR" sz="3200" dirty="0"/>
              <a:t>, </a:t>
            </a:r>
            <a:r>
              <a:rPr lang="ko-KR" altLang="en-US" sz="3200" dirty="0"/>
              <a:t>앞으로 가기 </a:t>
            </a:r>
            <a:r>
              <a:rPr lang="en-US" altLang="ko-KR" sz="3200" dirty="0"/>
              <a:t>- </a:t>
            </a:r>
            <a:r>
              <a:rPr lang="ko-KR" altLang="en-US" sz="3200" dirty="0"/>
              <a:t>버튼 클릭 시 기존 웹 브라우저와 동일한 기능 수행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1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ko-KR" altLang="en-US" sz="3200" dirty="0"/>
              <a:t>즐겨찾기 </a:t>
            </a:r>
            <a:endParaRPr lang="en-US" altLang="ko-KR" sz="32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라디오 버튼이 </a:t>
            </a:r>
            <a:r>
              <a:rPr lang="en-US" altLang="ko-KR" sz="2800" dirty="0"/>
              <a:t>Add</a:t>
            </a:r>
            <a:r>
              <a:rPr lang="ko-KR" altLang="en-US" sz="2800" dirty="0"/>
              <a:t>로 돼있으면 현재 </a:t>
            </a:r>
            <a:r>
              <a:rPr lang="en-US" altLang="ko-KR" sz="2800" dirty="0"/>
              <a:t>URL</a:t>
            </a:r>
            <a:r>
              <a:rPr lang="ko-KR" altLang="en-US" sz="2800" dirty="0"/>
              <a:t>을 리스트 박스에 추가</a:t>
            </a:r>
            <a:endParaRPr lang="en-US" altLang="ko-KR" sz="28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라디오 버튼이 </a:t>
            </a:r>
            <a:r>
              <a:rPr lang="en-US" altLang="ko-KR" sz="2800" dirty="0"/>
              <a:t>Load</a:t>
            </a:r>
            <a:r>
              <a:rPr lang="ko-KR" altLang="en-US" sz="2800" dirty="0"/>
              <a:t>로 돼있으면 리스트 박스에 선택된 </a:t>
            </a:r>
            <a:r>
              <a:rPr lang="en-US" altLang="ko-KR" sz="2800" dirty="0"/>
              <a:t>URL</a:t>
            </a:r>
            <a:r>
              <a:rPr lang="ko-KR" altLang="en-US" sz="2800" dirty="0"/>
              <a:t>로 웹 브라우저가 이동</a:t>
            </a:r>
            <a:endParaRPr lang="en-US" altLang="ko-KR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ko-KR" altLang="en-US" sz="3200" dirty="0"/>
              <a:t>파일 사용</a:t>
            </a:r>
            <a:endParaRPr lang="en-US" altLang="ko-KR" sz="32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리스트 박스에 변동이 </a:t>
            </a:r>
            <a:r>
              <a:rPr lang="ko-KR" altLang="en-US" sz="2800" dirty="0" err="1"/>
              <a:t>있을때마다</a:t>
            </a:r>
            <a:r>
              <a:rPr lang="ko-KR" altLang="en-US" sz="2800" dirty="0"/>
              <a:t> </a:t>
            </a:r>
            <a:r>
              <a:rPr lang="en-US" altLang="ko-KR" sz="2800" dirty="0"/>
              <a:t>.</a:t>
            </a:r>
            <a:r>
              <a:rPr lang="en-US" altLang="ko-KR" sz="2800" dirty="0" err="1"/>
              <a:t>fvr</a:t>
            </a:r>
            <a:r>
              <a:rPr lang="en-US" altLang="ko-KR" sz="2800" dirty="0"/>
              <a:t> </a:t>
            </a:r>
            <a:r>
              <a:rPr lang="ko-KR" altLang="en-US" sz="2800" dirty="0"/>
              <a:t>파일에 리스트 요소를 저장</a:t>
            </a:r>
            <a:endParaRPr lang="en-US" altLang="ko-KR" sz="28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프로그램이 켜질 때 </a:t>
            </a:r>
            <a:r>
              <a:rPr lang="en-US" altLang="ko-KR" sz="2800" dirty="0"/>
              <a:t>.</a:t>
            </a:r>
            <a:r>
              <a:rPr lang="en-US" altLang="ko-KR" sz="2800" dirty="0" err="1"/>
              <a:t>fvr</a:t>
            </a:r>
            <a:r>
              <a:rPr lang="en-US" altLang="ko-KR" sz="2800" dirty="0"/>
              <a:t> </a:t>
            </a:r>
            <a:r>
              <a:rPr lang="ko-KR" altLang="en-US" sz="2800" dirty="0"/>
              <a:t>파일을 불러와서 리스트 박스의 내용을 채움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1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</a:t>
            </a:r>
            <a:r>
              <a:rPr lang="en-US" altLang="ko-KR"/>
              <a:t>vs WinForm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024F9C-56C9-3DC3-59CB-7942275DE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4" y="1617820"/>
            <a:ext cx="5630887" cy="3837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7690F-29EE-22D5-26E3-4877D812774C}"/>
              </a:ext>
            </a:extLst>
          </p:cNvPr>
          <p:cNvSpPr txBox="1"/>
          <p:nvPr/>
        </p:nvSpPr>
        <p:spPr>
          <a:xfrm>
            <a:off x="7010918" y="1617820"/>
            <a:ext cx="43877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WPF (</a:t>
            </a:r>
            <a:r>
              <a:rPr lang="ko-KR" altLang="en-US"/>
              <a:t>왼쪽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벡터 형식 </a:t>
            </a:r>
            <a:r>
              <a:rPr lang="en-US" altLang="ko-KR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개발 시간이 오래 걸림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표준 컨트롤에 의존하지 않기 때문에 비교적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자유롭게 커스터마이징 가능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UI</a:t>
            </a:r>
            <a:r>
              <a:rPr lang="ko-KR" altLang="en-US">
                <a:solidFill>
                  <a:schemeClr val="accent2"/>
                </a:solidFill>
              </a:rPr>
              <a:t>를 제작하는데 </a:t>
            </a:r>
            <a:r>
              <a:rPr lang="en-US" altLang="ko-KR">
                <a:solidFill>
                  <a:schemeClr val="accent2"/>
                </a:solidFill>
              </a:rPr>
              <a:t>XAML </a:t>
            </a:r>
            <a:r>
              <a:rPr lang="ko-KR" altLang="en-US">
                <a:solidFill>
                  <a:schemeClr val="accent2"/>
                </a:solidFill>
              </a:rPr>
              <a:t>코드를 사용</a:t>
            </a:r>
            <a:endParaRPr lang="en-US" altLang="ko-KR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WinForm </a:t>
            </a:r>
            <a:r>
              <a:rPr lang="ko-KR" altLang="en-US">
                <a:solidFill>
                  <a:schemeClr val="accent2"/>
                </a:solidFill>
              </a:rPr>
              <a:t>보다 사용자 측면</a:t>
            </a:r>
            <a:r>
              <a:rPr lang="en-US" altLang="ko-KR">
                <a:solidFill>
                  <a:schemeClr val="accent2"/>
                </a:solidFill>
              </a:rPr>
              <a:t>(UI)</a:t>
            </a:r>
            <a:r>
              <a:rPr lang="ko-KR" altLang="en-US">
                <a:solidFill>
                  <a:schemeClr val="accent2"/>
                </a:solidFill>
              </a:rPr>
              <a:t>이 강조됨</a:t>
            </a:r>
            <a:endParaRPr lang="en-US" altLang="ko-KR">
              <a:solidFill>
                <a:schemeClr val="accent2"/>
              </a:solidFill>
            </a:endParaRPr>
          </a:p>
          <a:p>
            <a:endParaRPr lang="en-US" altLang="ko-KR"/>
          </a:p>
          <a:p>
            <a:r>
              <a:rPr lang="en-US" altLang="ko-KR"/>
              <a:t>WinForm (</a:t>
            </a:r>
            <a:r>
              <a:rPr lang="ko-KR" altLang="en-US"/>
              <a:t>오른쪽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디자이너 툴에 의존하기 때문에 개발이 쉬움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덕분에 개발 시간이 짧음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확장성이 떨어짐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Visual Studio </a:t>
            </a:r>
            <a:r>
              <a:rPr lang="ko-KR" altLang="en-US">
                <a:solidFill>
                  <a:schemeClr val="accent2"/>
                </a:solidFill>
              </a:rPr>
              <a:t>디자인 툴을 사용</a:t>
            </a:r>
            <a:endParaRPr lang="en-US" altLang="ko-KR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C4C24-5D70-3285-E5C7-6D06BB00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610"/>
            <a:ext cx="10515600" cy="1325563"/>
          </a:xfrm>
        </p:spPr>
        <p:txBody>
          <a:bodyPr/>
          <a:lstStyle/>
          <a:p>
            <a:r>
              <a:rPr lang="en-US" altLang="ko-KR" dirty="0"/>
              <a:t>WPF vs</a:t>
            </a:r>
            <a:r>
              <a:rPr lang="ko-KR" altLang="en-US" dirty="0"/>
              <a:t> </a:t>
            </a:r>
            <a:r>
              <a:rPr lang="en-US" altLang="ko-KR" dirty="0" err="1"/>
              <a:t>WinForm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95CD28-DC82-CBA1-B1B5-90B46C956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7981" y="3014618"/>
            <a:ext cx="4112536" cy="28204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649E-0AAE-AC97-C947-6A18791C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78F1B9-AF90-6AF5-452C-4DD58A9E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34A2C9-BFCE-74E3-6F67-E08A46D1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981" y="612132"/>
            <a:ext cx="4112536" cy="24024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01EF31-2237-9FC3-6B38-426614998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42" y="1611443"/>
            <a:ext cx="6220592" cy="4223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547A8-93A2-2DFC-FC68-4340BEA051CA}"/>
              </a:ext>
            </a:extLst>
          </p:cNvPr>
          <p:cNvSpPr txBox="1"/>
          <p:nvPr/>
        </p:nvSpPr>
        <p:spPr>
          <a:xfrm>
            <a:off x="3200855" y="6093751"/>
            <a:ext cx="7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WPF</a:t>
            </a:r>
            <a:endParaRPr lang="ko-KR" altLang="en-US" b="1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8E549-4494-3C10-B154-6481B4C5C607}"/>
              </a:ext>
            </a:extLst>
          </p:cNvPr>
          <p:cNvSpPr txBox="1"/>
          <p:nvPr/>
        </p:nvSpPr>
        <p:spPr>
          <a:xfrm>
            <a:off x="8609215" y="6109889"/>
            <a:ext cx="12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WinForm</a:t>
            </a:r>
            <a:endParaRPr lang="ko-KR" altLang="en-US" b="1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37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AEA7-BDCC-BBC5-673C-8187D3F3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AAA05-34F6-C103-AE0B-82E01A31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82184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eXtensible</a:t>
            </a:r>
            <a:r>
              <a:rPr lang="en-US" altLang="ko-KR" dirty="0"/>
              <a:t> </a:t>
            </a:r>
            <a:r>
              <a:rPr lang="en-US" altLang="ko-KR" dirty="0" smtClean="0"/>
              <a:t>Application </a:t>
            </a:r>
            <a:r>
              <a:rPr lang="en-US" altLang="ko-KR" u="sng" dirty="0" smtClean="0"/>
              <a:t>Markup </a:t>
            </a:r>
            <a:r>
              <a:rPr lang="en-US" altLang="ko-KR" u="sng" dirty="0"/>
              <a:t>Language (HTML,</a:t>
            </a:r>
            <a:r>
              <a:rPr lang="ko-KR" altLang="en-US" u="sng" dirty="0"/>
              <a:t> </a:t>
            </a:r>
            <a:r>
              <a:rPr lang="en-US" altLang="ko-KR" u="sng" dirty="0"/>
              <a:t>XML </a:t>
            </a:r>
            <a:r>
              <a:rPr lang="ko-KR" altLang="en-US" u="sng" dirty="0"/>
              <a:t>등</a:t>
            </a:r>
            <a:r>
              <a:rPr lang="en-US" altLang="ko-KR" u="sng" dirty="0"/>
              <a:t>)</a:t>
            </a:r>
          </a:p>
          <a:p>
            <a:r>
              <a:rPr lang="en-US" altLang="ko-KR" dirty="0"/>
              <a:t>WPF</a:t>
            </a:r>
            <a:r>
              <a:rPr lang="ko-KR" altLang="en-US" dirty="0"/>
              <a:t>에서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err="1"/>
              <a:t>그리기위한</a:t>
            </a:r>
            <a:r>
              <a:rPr lang="ko-KR" altLang="en-US" dirty="0"/>
              <a:t> 언어</a:t>
            </a:r>
            <a:endParaRPr lang="en-US" altLang="ko-KR" dirty="0"/>
          </a:p>
          <a:p>
            <a:r>
              <a:rPr lang="en-US" altLang="ko-KR" dirty="0"/>
              <a:t>Markup Language </a:t>
            </a:r>
            <a:r>
              <a:rPr lang="ko-KR" altLang="en-US" dirty="0"/>
              <a:t>이기 때문에 </a:t>
            </a:r>
            <a:r>
              <a:rPr lang="ko-KR" altLang="en-US" dirty="0">
                <a:solidFill>
                  <a:srgbClr val="00B050"/>
                </a:solidFill>
              </a:rPr>
              <a:t>태그</a:t>
            </a:r>
            <a:r>
              <a:rPr lang="ko-KR" altLang="en-US" dirty="0"/>
              <a:t>를 사용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9FCD3-5BD7-B34B-A2AE-E36955C8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23847-A55C-A262-B99A-5B9C9B25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780BBB-C28F-1FAE-19C0-8FA24B7DC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7"/>
          <a:stretch/>
        </p:blipFill>
        <p:spPr>
          <a:xfrm>
            <a:off x="1331453" y="3344630"/>
            <a:ext cx="5599741" cy="28027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B2BC4B-8CDC-D2F6-1437-E66B83693617}"/>
              </a:ext>
            </a:extLst>
          </p:cNvPr>
          <p:cNvCxnSpPr>
            <a:cxnSpLocks/>
          </p:cNvCxnSpPr>
          <p:nvPr/>
        </p:nvCxnSpPr>
        <p:spPr>
          <a:xfrm>
            <a:off x="4584031" y="4271211"/>
            <a:ext cx="241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F125E1-F024-1CCC-B9E5-572925E42CF2}"/>
              </a:ext>
            </a:extLst>
          </p:cNvPr>
          <p:cNvSpPr txBox="1"/>
          <p:nvPr/>
        </p:nvSpPr>
        <p:spPr>
          <a:xfrm>
            <a:off x="6997518" y="3948045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Property, Value </a:t>
            </a:r>
            <a:r>
              <a:rPr lang="ko-KR" altLang="en-US" dirty="0"/>
              <a:t>같이 설정 가능한 요소들을 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ko-KR" altLang="en-US" dirty="0"/>
              <a:t>이라고 부름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6E2DAB-19F8-BFC1-8397-B134CA97CF77}"/>
              </a:ext>
            </a:extLst>
          </p:cNvPr>
          <p:cNvCxnSpPr>
            <a:cxnSpLocks/>
          </p:cNvCxnSpPr>
          <p:nvPr/>
        </p:nvCxnSpPr>
        <p:spPr>
          <a:xfrm flipV="1">
            <a:off x="4852736" y="3387958"/>
            <a:ext cx="1736599" cy="1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BB5EB-4D28-147A-1E4E-20B4036639E7}"/>
              </a:ext>
            </a:extLst>
          </p:cNvPr>
          <p:cNvSpPr txBox="1"/>
          <p:nvPr/>
        </p:nvSpPr>
        <p:spPr>
          <a:xfrm>
            <a:off x="6589335" y="3064793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태그를 감싸고 있는 태그가 부모</a:t>
            </a:r>
            <a:r>
              <a:rPr lang="en-US" altLang="ko-KR" dirty="0"/>
              <a:t>(Style), </a:t>
            </a:r>
            <a:r>
              <a:rPr lang="ko-KR" altLang="en-US" dirty="0"/>
              <a:t>감싸져 </a:t>
            </a:r>
            <a:endParaRPr lang="en-US" altLang="ko-KR" dirty="0"/>
          </a:p>
          <a:p>
            <a:r>
              <a:rPr lang="ko-KR" altLang="en-US" dirty="0"/>
              <a:t>있는 태그가 자식</a:t>
            </a:r>
            <a:r>
              <a:rPr lang="en-US" altLang="ko-KR" dirty="0"/>
              <a:t>(Setter)</a:t>
            </a:r>
            <a:r>
              <a:rPr lang="ko-KR" altLang="en-US" dirty="0"/>
              <a:t> 태그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246C99-27CE-0034-5404-509536BAD177}"/>
              </a:ext>
            </a:extLst>
          </p:cNvPr>
          <p:cNvCxnSpPr>
            <a:cxnSpLocks/>
          </p:cNvCxnSpPr>
          <p:nvPr/>
        </p:nvCxnSpPr>
        <p:spPr>
          <a:xfrm flipV="1">
            <a:off x="1941094" y="3077761"/>
            <a:ext cx="1126958" cy="23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D4BE7C-4858-02D1-CB75-4E1E97691DB4}"/>
              </a:ext>
            </a:extLst>
          </p:cNvPr>
          <p:cNvSpPr txBox="1"/>
          <p:nvPr/>
        </p:nvSpPr>
        <p:spPr>
          <a:xfrm>
            <a:off x="3068052" y="289239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열기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C1C75C-A78E-3E37-0565-1A58AD195D0A}"/>
              </a:ext>
            </a:extLst>
          </p:cNvPr>
          <p:cNvCxnSpPr>
            <a:cxnSpLocks/>
          </p:cNvCxnSpPr>
          <p:nvPr/>
        </p:nvCxnSpPr>
        <p:spPr>
          <a:xfrm>
            <a:off x="2225842" y="6019801"/>
            <a:ext cx="1118936" cy="12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9662C9-5E9E-806F-3F7E-315B1F226CB8}"/>
              </a:ext>
            </a:extLst>
          </p:cNvPr>
          <p:cNvSpPr txBox="1"/>
          <p:nvPr/>
        </p:nvSpPr>
        <p:spPr>
          <a:xfrm>
            <a:off x="3344778" y="601980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닫기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A8E242-0162-E545-C0D8-83CB8F09D132}"/>
              </a:ext>
            </a:extLst>
          </p:cNvPr>
          <p:cNvCxnSpPr>
            <a:cxnSpLocks/>
          </p:cNvCxnSpPr>
          <p:nvPr/>
        </p:nvCxnSpPr>
        <p:spPr>
          <a:xfrm>
            <a:off x="3808159" y="5800104"/>
            <a:ext cx="154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AFF5C5-D4BA-8979-6783-877A0E8A3C9A}"/>
              </a:ext>
            </a:extLst>
          </p:cNvPr>
          <p:cNvSpPr txBox="1"/>
          <p:nvPr/>
        </p:nvSpPr>
        <p:spPr>
          <a:xfrm>
            <a:off x="5352044" y="5615438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열고</a:t>
            </a:r>
            <a:r>
              <a:rPr lang="en-US" altLang="ko-KR" dirty="0"/>
              <a:t>, </a:t>
            </a:r>
            <a:r>
              <a:rPr lang="ko-KR" altLang="en-US" dirty="0"/>
              <a:t>닫기 한 줄로 표형</a:t>
            </a:r>
          </a:p>
        </p:txBody>
      </p:sp>
    </p:spTree>
    <p:extLst>
      <p:ext uri="{BB962C8B-B14F-4D97-AF65-F5344CB8AC3E}">
        <p14:creationId xmlns:p14="http://schemas.microsoft.com/office/powerpoint/2010/main" val="270494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F84E-7FFB-60D3-BC28-7E75BB17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8C98E9C-ED04-0A9C-A6B1-164C0752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Markup Language</a:t>
            </a:r>
            <a:r>
              <a:rPr lang="ko-KR" altLang="en-US" dirty="0"/>
              <a:t>인 </a:t>
            </a:r>
            <a:r>
              <a:rPr lang="en-US" altLang="ko-KR" dirty="0"/>
              <a:t>HTML</a:t>
            </a:r>
            <a:r>
              <a:rPr lang="ko-KR" altLang="en-US" dirty="0"/>
              <a:t>과 비교</a:t>
            </a:r>
            <a:endParaRPr lang="en-US" altLang="ko-KR" dirty="0"/>
          </a:p>
          <a:p>
            <a:pPr lvl="1"/>
            <a:r>
              <a:rPr lang="en-US" altLang="ko-KR" dirty="0"/>
              <a:t>HTML : </a:t>
            </a:r>
            <a:r>
              <a:rPr lang="ko-KR" altLang="en-US" dirty="0"/>
              <a:t>정해진 태그 </a:t>
            </a:r>
            <a:r>
              <a:rPr lang="en-US" altLang="ko-KR" dirty="0"/>
              <a:t>(head, body, h1, div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만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XAML </a:t>
            </a:r>
            <a:r>
              <a:rPr lang="en-US" altLang="ko-KR" dirty="0"/>
              <a:t>: Microsoft</a:t>
            </a:r>
            <a:r>
              <a:rPr lang="ko-KR" altLang="en-US" dirty="0"/>
              <a:t>에서 개발한 </a:t>
            </a:r>
            <a:r>
              <a:rPr lang="en-US" altLang="ko-KR" dirty="0"/>
              <a:t>XML,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와 데이터를 주고 받는 목적</a:t>
            </a:r>
            <a:endParaRPr lang="en-US" altLang="ko-KR" dirty="0"/>
          </a:p>
          <a:p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Visual Studio</a:t>
            </a:r>
            <a:r>
              <a:rPr lang="ko-KR" altLang="en-US" dirty="0">
                <a:solidFill>
                  <a:srgbClr val="00B050"/>
                </a:solidFill>
              </a:rPr>
              <a:t>에서 자동 생성해주기도 하지만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설정값이나</a:t>
            </a:r>
            <a:r>
              <a:rPr lang="ko-KR" altLang="en-US" dirty="0">
                <a:solidFill>
                  <a:srgbClr val="00B050"/>
                </a:solidFill>
              </a:rPr>
              <a:t> 옵션은 직접 수정해야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AF525-2966-4A55-EE18-CD8AC217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B1A02-527E-2E3B-E22B-02AA1D76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F311F1-0F11-E073-3378-BF6EEC3C1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6"/>
          <a:stretch/>
        </p:blipFill>
        <p:spPr>
          <a:xfrm>
            <a:off x="838200" y="4453569"/>
            <a:ext cx="9998062" cy="15173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F71830-D9D7-0BFB-8736-173F2649D204}"/>
              </a:ext>
            </a:extLst>
          </p:cNvPr>
          <p:cNvCxnSpPr>
            <a:cxnSpLocks/>
          </p:cNvCxnSpPr>
          <p:nvPr/>
        </p:nvCxnSpPr>
        <p:spPr>
          <a:xfrm flipV="1">
            <a:off x="2141621" y="4318632"/>
            <a:ext cx="457200" cy="3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910758-9756-85DA-EE6E-50F5791314F7}"/>
              </a:ext>
            </a:extLst>
          </p:cNvPr>
          <p:cNvSpPr txBox="1"/>
          <p:nvPr/>
        </p:nvSpPr>
        <p:spPr>
          <a:xfrm>
            <a:off x="1744260" y="401224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 객체 이름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8FFC92-6750-9522-4FB3-8C3ABB84690F}"/>
              </a:ext>
            </a:extLst>
          </p:cNvPr>
          <p:cNvCxnSpPr>
            <a:cxnSpLocks/>
          </p:cNvCxnSpPr>
          <p:nvPr/>
        </p:nvCxnSpPr>
        <p:spPr>
          <a:xfrm flipV="1">
            <a:off x="3026351" y="4090024"/>
            <a:ext cx="1915300" cy="61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CA391E-A3B8-02E7-CFEC-014FE4E3F188}"/>
              </a:ext>
            </a:extLst>
          </p:cNvPr>
          <p:cNvSpPr txBox="1"/>
          <p:nvPr/>
        </p:nvSpPr>
        <p:spPr>
          <a:xfrm>
            <a:off x="3747450" y="369770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에서 사용할 인스턴스 이름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F6E135-86CB-9D38-DF9C-8087BE907EAB}"/>
              </a:ext>
            </a:extLst>
          </p:cNvPr>
          <p:cNvCxnSpPr>
            <a:cxnSpLocks/>
          </p:cNvCxnSpPr>
          <p:nvPr/>
        </p:nvCxnSpPr>
        <p:spPr>
          <a:xfrm flipV="1">
            <a:off x="6460974" y="4381577"/>
            <a:ext cx="1155015" cy="34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C967FA-0CE5-A9A8-524B-01FD58723318}"/>
              </a:ext>
            </a:extLst>
          </p:cNvPr>
          <p:cNvSpPr txBox="1"/>
          <p:nvPr/>
        </p:nvSpPr>
        <p:spPr>
          <a:xfrm>
            <a:off x="7038481" y="3990840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Properties </a:t>
            </a:r>
            <a:r>
              <a:rPr lang="ko-KR" altLang="en-US" dirty="0"/>
              <a:t>창에서 보던 각종 옵션들</a:t>
            </a:r>
          </a:p>
        </p:txBody>
      </p:sp>
    </p:spTree>
    <p:extLst>
      <p:ext uri="{BB962C8B-B14F-4D97-AF65-F5344CB8AC3E}">
        <p14:creationId xmlns:p14="http://schemas.microsoft.com/office/powerpoint/2010/main" val="190918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AED7-228E-7FB6-7AD9-DA2415C8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25CAB-0ECA-EFB5-3AFB-799C6A08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202192"/>
          </a:xfrm>
        </p:spPr>
        <p:txBody>
          <a:bodyPr/>
          <a:lstStyle/>
          <a:p>
            <a:r>
              <a:rPr lang="en-US" altLang="ko-KR"/>
              <a:t>Visual</a:t>
            </a:r>
            <a:r>
              <a:rPr lang="ko-KR" altLang="en-US"/>
              <a:t> </a:t>
            </a:r>
            <a:r>
              <a:rPr lang="en-US" altLang="ko-KR"/>
              <a:t>Studio </a:t>
            </a:r>
            <a:r>
              <a:rPr lang="ko-KR" altLang="en-US"/>
              <a:t>프로젝트 생성에서 </a:t>
            </a:r>
            <a:r>
              <a:rPr lang="en-US" altLang="ko-KR"/>
              <a:t>WPF Application</a:t>
            </a:r>
            <a:r>
              <a:rPr lang="ko-KR" altLang="en-US"/>
              <a:t>을 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871D3-297F-4CA5-29FA-D3D8F95B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72B89-BF1B-6102-082E-EBF38B1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50DA54-594F-53D2-735C-A7037008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25" y="2034238"/>
            <a:ext cx="5986965" cy="42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AED7-228E-7FB6-7AD9-DA2415C8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25CAB-0ECA-EFB5-3AFB-799C6A08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202192"/>
          </a:xfrm>
        </p:spPr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프로젝트는 </a:t>
            </a:r>
            <a:r>
              <a:rPr lang="en-US" altLang="ko-KR" dirty="0"/>
              <a:t>.NET </a:t>
            </a:r>
            <a:r>
              <a:rPr lang="ko-KR" altLang="en-US" dirty="0"/>
              <a:t>최신버전을 사용 가능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은 아직 사용되고는 있지만 </a:t>
            </a:r>
            <a:r>
              <a:rPr lang="en-US" altLang="ko-KR" dirty="0"/>
              <a:t>.NET Framework 4.8 </a:t>
            </a:r>
            <a:r>
              <a:rPr lang="ko-KR" altLang="en-US" dirty="0"/>
              <a:t>이후로는 업데이트가 중단됨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871D3-297F-4CA5-29FA-D3D8F95B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72B89-BF1B-6102-082E-EBF38B1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B24B5-75A7-FC51-0938-9C0B808A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3948052"/>
            <a:ext cx="565864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2662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8485</TotalTime>
  <Words>1573</Words>
  <Application>Microsoft Office PowerPoint</Application>
  <PresentationFormat>와이드스크린</PresentationFormat>
  <Paragraphs>342</Paragraphs>
  <Slides>31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Pretendard GOV</vt:lpstr>
      <vt:lpstr>맑은 고딕</vt:lpstr>
      <vt:lpstr>Pretendard SemiBold</vt:lpstr>
      <vt:lpstr>AppleSDGothicNeoB00</vt:lpstr>
      <vt:lpstr>Pretendard Black</vt:lpstr>
      <vt:lpstr>Arial</vt:lpstr>
      <vt:lpstr>AppleSDGothicNeoH00</vt:lpstr>
      <vt:lpstr>2_코딩온템플릿</vt:lpstr>
      <vt:lpstr>C# WPF</vt:lpstr>
      <vt:lpstr>WPF란?</vt:lpstr>
      <vt:lpstr>WPF 그래픽 표현</vt:lpstr>
      <vt:lpstr>WPF vs WinForm</vt:lpstr>
      <vt:lpstr>WPF vs WinForm</vt:lpstr>
      <vt:lpstr>XAML</vt:lpstr>
      <vt:lpstr>XAML</vt:lpstr>
      <vt:lpstr>WPF 프로젝트 생성</vt:lpstr>
      <vt:lpstr>WPF 프로젝트 생성</vt:lpstr>
      <vt:lpstr>실습. WPF 공식 자습서-1</vt:lpstr>
      <vt:lpstr>실습. WPF 공식 자습서-2</vt:lpstr>
      <vt:lpstr>WPF 도구상자</vt:lpstr>
      <vt:lpstr>WPF 도구상자 </vt:lpstr>
      <vt:lpstr>도구상자 - 기본 기능 종합</vt:lpstr>
      <vt:lpstr>도구상자 - 탭 컨트롤</vt:lpstr>
      <vt:lpstr>도구상자 - 그룹 박스</vt:lpstr>
      <vt:lpstr>도구상자 - 라디오 버튼</vt:lpstr>
      <vt:lpstr>도구상자 - 라디오 버튼</vt:lpstr>
      <vt:lpstr>도구상자 - 슬라이더</vt:lpstr>
      <vt:lpstr>실습. 컬러 슬라이더</vt:lpstr>
      <vt:lpstr>실습3. 컬러 슬라이더</vt:lpstr>
      <vt:lpstr>도구상자 - 체크 박스</vt:lpstr>
      <vt:lpstr>도구상자 - 콤보 박스</vt:lpstr>
      <vt:lpstr>도구상자 - 리스트 박스</vt:lpstr>
      <vt:lpstr>도구상자 - 리스트 박스 응용 - 데이터 바인딩</vt:lpstr>
      <vt:lpstr>도구상자 - 리스트 박스 응용 - 데이터 바인딩</vt:lpstr>
      <vt:lpstr>도구상자 - 웹 브라우저(IE)</vt:lpstr>
      <vt:lpstr>도구상자 - 웹 브라우저(Edge)</vt:lpstr>
      <vt:lpstr>실습. 심플한 웹 브라우저</vt:lpstr>
      <vt:lpstr>실습. 심플한 웹 브라우저</vt:lpstr>
      <vt:lpstr>실습. 심플한 웹 브라우저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1350</cp:revision>
  <dcterms:created xsi:type="dcterms:W3CDTF">2022-06-26T11:10:22Z</dcterms:created>
  <dcterms:modified xsi:type="dcterms:W3CDTF">2025-05-19T18:47:55Z</dcterms:modified>
</cp:coreProperties>
</file>