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59" r:id="rId2"/>
    <p:sldId id="752" r:id="rId3"/>
    <p:sldId id="723" r:id="rId4"/>
    <p:sldId id="726" r:id="rId5"/>
    <p:sldId id="718" r:id="rId6"/>
    <p:sldId id="719" r:id="rId7"/>
    <p:sldId id="721" r:id="rId8"/>
    <p:sldId id="722" r:id="rId9"/>
    <p:sldId id="795" r:id="rId10"/>
    <p:sldId id="265" r:id="rId11"/>
    <p:sldId id="688" r:id="rId12"/>
    <p:sldId id="689" r:id="rId13"/>
    <p:sldId id="793" r:id="rId14"/>
    <p:sldId id="706" r:id="rId15"/>
    <p:sldId id="705" r:id="rId16"/>
    <p:sldId id="708" r:id="rId17"/>
    <p:sldId id="798" r:id="rId18"/>
    <p:sldId id="797" r:id="rId19"/>
    <p:sldId id="799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71030" autoAdjust="0"/>
  </p:normalViewPr>
  <p:slideViewPr>
    <p:cSldViewPr snapToGrid="0">
      <p:cViewPr varScale="1">
        <p:scale>
          <a:sx n="82" d="100"/>
          <a:sy n="82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FEDB-2439-49E8-84B2-1D6C2F3A631A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27ADC-3725-4C53-90DA-A7CB1E9F9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자료구조는 컴퓨터공학의 용어로 </a:t>
            </a:r>
            <a:r>
              <a:rPr lang="ko-KR" altLang="en-US" dirty="0" err="1"/>
              <a:t>코드을</a:t>
            </a:r>
            <a:r>
              <a:rPr lang="ko-KR" altLang="en-US" dirty="0"/>
              <a:t> 어떻게 해야 효과적으로 </a:t>
            </a:r>
            <a:r>
              <a:rPr lang="ko-KR" altLang="en-US" dirty="0" err="1"/>
              <a:t>만들것인가에</a:t>
            </a:r>
            <a:r>
              <a:rPr lang="ko-KR" altLang="en-US" dirty="0"/>
              <a:t> 대한 수학적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brew</a:t>
            </a:r>
            <a:r>
              <a:rPr lang="ko-KR" altLang="en-US" dirty="0"/>
              <a:t>는 이전에 설치했음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https://joone.net/2022/10/02/47-git/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이유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소스 코드의 변경 이력을 쉽게 확인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시점에 저장된 버전과 비교하거나 특정 시점으로 돌아가기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중앙 집중형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하나의 중앙 서버</a:t>
            </a:r>
            <a:r>
              <a:rPr lang="en-US" altLang="ko-KR" dirty="0"/>
              <a:t>(DB)</a:t>
            </a:r>
            <a:r>
              <a:rPr lang="ko-KR" altLang="en-US" dirty="0"/>
              <a:t>에 여러 사용자가 연결된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모든 작업이 중앙 서버를 통해 이루어지므로</a:t>
            </a:r>
            <a:r>
              <a:rPr lang="en-US" altLang="ko-KR" dirty="0"/>
              <a:t>, </a:t>
            </a:r>
            <a:r>
              <a:rPr lang="ko-KR" altLang="en-US" dirty="0"/>
              <a:t>서버에 문제가 발생하면 아무도 작업을 진행할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분산형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각 사용자가 로컬</a:t>
            </a:r>
            <a:r>
              <a:rPr lang="en-US" altLang="ko-KR" dirty="0"/>
              <a:t>(</a:t>
            </a:r>
            <a:r>
              <a:rPr lang="ko-KR" altLang="en-US" dirty="0"/>
              <a:t>자기</a:t>
            </a:r>
            <a:r>
              <a:rPr lang="en-US" altLang="ko-KR" dirty="0"/>
              <a:t>PC)</a:t>
            </a:r>
            <a:r>
              <a:rPr lang="ko-KR" altLang="en-US" dirty="0"/>
              <a:t>에서 작업을 수행할 수 있으며</a:t>
            </a:r>
            <a:r>
              <a:rPr lang="en-US" altLang="ko-KR" dirty="0"/>
              <a:t>, </a:t>
            </a:r>
            <a:r>
              <a:rPr lang="ko-KR" altLang="en-US" dirty="0"/>
              <a:t>변경 사항을 중앙 서버와 동기화하는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중앙 서버에 문제가 생기더라도</a:t>
            </a:r>
            <a:r>
              <a:rPr lang="en-US" altLang="ko-KR" dirty="0"/>
              <a:t>, </a:t>
            </a:r>
            <a:r>
              <a:rPr lang="ko-KR" altLang="en-US" dirty="0"/>
              <a:t>각각의 사용자들은 자기 </a:t>
            </a:r>
            <a:r>
              <a:rPr lang="en-US" altLang="ko-KR" dirty="0"/>
              <a:t>PC </a:t>
            </a:r>
            <a:r>
              <a:rPr lang="ko-KR" altLang="en-US" dirty="0"/>
              <a:t>에서 작업을 계속할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네트워크 장애나 서버 문제에도 개별적인 작업이 가능하므로</a:t>
            </a:r>
            <a:r>
              <a:rPr lang="en-US" altLang="ko-KR" dirty="0"/>
              <a:t>, </a:t>
            </a:r>
            <a:r>
              <a:rPr lang="ko-KR" altLang="en-US" dirty="0"/>
              <a:t>가용성이 높고 유연한 협업이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SVN(</a:t>
            </a:r>
            <a:r>
              <a:rPr lang="en-US" altLang="ko-KR" dirty="0" err="1"/>
              <a:t>Subvision</a:t>
            </a:r>
            <a:r>
              <a:rPr lang="en-US" altLang="ko-KR" dirty="0"/>
              <a:t>)</a:t>
            </a:r>
            <a:r>
              <a:rPr lang="ko-KR" altLang="en-US" dirty="0"/>
              <a:t>을 사용하다가 대부분 </a:t>
            </a:r>
            <a:r>
              <a:rPr lang="en-US" altLang="ko-KR" dirty="0"/>
              <a:t>git</a:t>
            </a:r>
            <a:r>
              <a:rPr lang="ko-KR" altLang="en-US" dirty="0"/>
              <a:t>으로 넘어온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3월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1797369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3월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(window)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3월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(mac)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1889846" y="569800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Homebrew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 후 명령어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brew install 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29667" y="4949071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터미널에서 실행하여 설치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3월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설치 확인</a:t>
            </a:r>
            <a:endParaRPr lang="en-US" altLang="ko-KR" sz="2400" dirty="0"/>
          </a:p>
          <a:p>
            <a:pPr lvl="1"/>
            <a:r>
              <a:rPr lang="en-US" altLang="ko-KR" dirty="0"/>
              <a:t>(window)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(mac) </a:t>
            </a:r>
            <a:r>
              <a:rPr lang="ko-KR" altLang="en-US" dirty="0"/>
              <a:t>터미널 실행</a:t>
            </a:r>
            <a:endParaRPr lang="en-US" altLang="ko-KR" dirty="0"/>
          </a:p>
          <a:p>
            <a:r>
              <a:rPr lang="en-US" altLang="ko-KR" sz="2400" dirty="0"/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 descr="텍스트, 폰트, 화이트, 블랙이(가) 표시된 사진&#10;&#10;자동 생성된 설명">
            <a:extLst>
              <a:ext uri="{FF2B5EF4-FFF2-40B4-BE49-F238E27FC236}">
                <a16:creationId xmlns:a16="http://schemas.microsoft.com/office/drawing/2014/main" id="{1B658F23-6461-C5E1-8072-F329F3E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4" y="3148951"/>
            <a:ext cx="5310893" cy="1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F3C1A1-2AC8-9EE0-22B7-AB04F34AF342}"/>
              </a:ext>
            </a:extLst>
          </p:cNvPr>
          <p:cNvSpPr/>
          <p:nvPr/>
        </p:nvSpPr>
        <p:spPr>
          <a:xfrm>
            <a:off x="7995653" y="202217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B91079-3F86-35FB-FAFA-0855F80F8609}"/>
              </a:ext>
            </a:extLst>
          </p:cNvPr>
          <p:cNvSpPr/>
          <p:nvPr/>
        </p:nvSpPr>
        <p:spPr>
          <a:xfrm>
            <a:off x="6119960" y="311833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40597-4225-20A1-8451-6B78D8ABEA2D}"/>
              </a:ext>
            </a:extLst>
          </p:cNvPr>
          <p:cNvSpPr/>
          <p:nvPr/>
        </p:nvSpPr>
        <p:spPr>
          <a:xfrm>
            <a:off x="9847898" y="311833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FF8D6C-AD63-EFBD-EEB9-ABB52B837046}"/>
              </a:ext>
            </a:extLst>
          </p:cNvPr>
          <p:cNvSpPr/>
          <p:nvPr/>
        </p:nvSpPr>
        <p:spPr>
          <a:xfrm>
            <a:off x="5199699" y="421450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D53F92-242D-2E30-2E96-FFB6983BC646}"/>
              </a:ext>
            </a:extLst>
          </p:cNvPr>
          <p:cNvSpPr/>
          <p:nvPr/>
        </p:nvSpPr>
        <p:spPr>
          <a:xfrm>
            <a:off x="7040219" y="420089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7DC21A-A782-8216-CC0D-808173436139}"/>
              </a:ext>
            </a:extLst>
          </p:cNvPr>
          <p:cNvSpPr/>
          <p:nvPr/>
        </p:nvSpPr>
        <p:spPr>
          <a:xfrm>
            <a:off x="8927634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7BAF71-0333-3E99-62D5-4E9FC16A7E2A}"/>
              </a:ext>
            </a:extLst>
          </p:cNvPr>
          <p:cNvSpPr/>
          <p:nvPr/>
        </p:nvSpPr>
        <p:spPr>
          <a:xfrm>
            <a:off x="10815050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253111-CB44-CAE4-66B2-951F880AE2B3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650292" y="2552505"/>
            <a:ext cx="1436352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8F75DF-58CA-85CC-D893-4D73386D256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02537" y="2552505"/>
            <a:ext cx="1436352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148465-5BDE-2B94-AE5F-74F698738BF1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5510361" y="3648669"/>
            <a:ext cx="700590" cy="5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8C822-A147-C041-3B76-64D2FAA0A35A}"/>
              </a:ext>
            </a:extLst>
          </p:cNvPr>
          <p:cNvCxnSpPr>
            <a:stCxn id="9" idx="5"/>
            <a:endCxn id="19" idx="0"/>
          </p:cNvCxnSpPr>
          <p:nvPr/>
        </p:nvCxnSpPr>
        <p:spPr>
          <a:xfrm>
            <a:off x="6650292" y="3648669"/>
            <a:ext cx="700589" cy="55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0413ED-8202-A284-69F8-3D962C4F18B0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 flipH="1">
            <a:off x="9238296" y="3648670"/>
            <a:ext cx="700593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333584-0489-D8C1-4C83-2FD01EB674F4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10378230" y="3648670"/>
            <a:ext cx="747482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6950112-58E7-CF32-D37D-BBBA43F18CBD}"/>
              </a:ext>
            </a:extLst>
          </p:cNvPr>
          <p:cNvSpPr/>
          <p:nvPr/>
        </p:nvSpPr>
        <p:spPr>
          <a:xfrm>
            <a:off x="4660439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1EF898-8654-12A7-1539-054FFBF20AB7}"/>
              </a:ext>
            </a:extLst>
          </p:cNvPr>
          <p:cNvSpPr/>
          <p:nvPr/>
        </p:nvSpPr>
        <p:spPr>
          <a:xfrm>
            <a:off x="5659966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F86639-331B-EAC7-A553-B8D3064E4D22}"/>
              </a:ext>
            </a:extLst>
          </p:cNvPr>
          <p:cNvSpPr/>
          <p:nvPr/>
        </p:nvSpPr>
        <p:spPr>
          <a:xfrm>
            <a:off x="6524408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027849-9799-0FE3-968C-94A37726E7BE}"/>
              </a:ext>
            </a:extLst>
          </p:cNvPr>
          <p:cNvSpPr/>
          <p:nvPr/>
        </p:nvSpPr>
        <p:spPr>
          <a:xfrm>
            <a:off x="7523935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75CD4D-E68B-9224-6266-E3B6992FB4E1}"/>
              </a:ext>
            </a:extLst>
          </p:cNvPr>
          <p:cNvSpPr/>
          <p:nvPr/>
        </p:nvSpPr>
        <p:spPr>
          <a:xfrm>
            <a:off x="8461513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245800-8AB3-E3E1-4596-B2A781C88190}"/>
              </a:ext>
            </a:extLst>
          </p:cNvPr>
          <p:cNvSpPr/>
          <p:nvPr/>
        </p:nvSpPr>
        <p:spPr>
          <a:xfrm>
            <a:off x="9461040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BBE21B-C07B-C8FA-A84A-58556274FDA6}"/>
              </a:ext>
            </a:extLst>
          </p:cNvPr>
          <p:cNvSpPr/>
          <p:nvPr/>
        </p:nvSpPr>
        <p:spPr>
          <a:xfrm>
            <a:off x="10325482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57705B-826A-B451-E4C3-54A04B331495}"/>
              </a:ext>
            </a:extLst>
          </p:cNvPr>
          <p:cNvSpPr/>
          <p:nvPr/>
        </p:nvSpPr>
        <p:spPr>
          <a:xfrm>
            <a:off x="11325009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20EA29-2187-4CF9-8765-D944C24A4B38}"/>
              </a:ext>
            </a:extLst>
          </p:cNvPr>
          <p:cNvCxnSpPr>
            <a:cxnSpLocks/>
            <a:stCxn id="15" idx="3"/>
            <a:endCxn id="38" idx="0"/>
          </p:cNvCxnSpPr>
          <p:nvPr/>
        </p:nvCxnSpPr>
        <p:spPr>
          <a:xfrm flipH="1">
            <a:off x="4971101" y="4744835"/>
            <a:ext cx="319589" cy="6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CE683-96CD-DBB0-E96D-06BC1F8BDE76}"/>
              </a:ext>
            </a:extLst>
          </p:cNvPr>
          <p:cNvCxnSpPr>
            <a:stCxn id="15" idx="5"/>
            <a:endCxn id="39" idx="0"/>
          </p:cNvCxnSpPr>
          <p:nvPr/>
        </p:nvCxnSpPr>
        <p:spPr>
          <a:xfrm>
            <a:off x="5730031" y="4744835"/>
            <a:ext cx="240597" cy="6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93D39-2341-98A2-3841-3333D04C613F}"/>
              </a:ext>
            </a:extLst>
          </p:cNvPr>
          <p:cNvCxnSpPr>
            <a:stCxn id="19" idx="3"/>
            <a:endCxn id="40" idx="0"/>
          </p:cNvCxnSpPr>
          <p:nvPr/>
        </p:nvCxnSpPr>
        <p:spPr>
          <a:xfrm flipH="1">
            <a:off x="6835070" y="4731230"/>
            <a:ext cx="29614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4B1DA0-6158-A1C4-566B-9549B2F24518}"/>
              </a:ext>
            </a:extLst>
          </p:cNvPr>
          <p:cNvCxnSpPr>
            <a:stCxn id="19" idx="5"/>
            <a:endCxn id="41" idx="0"/>
          </p:cNvCxnSpPr>
          <p:nvPr/>
        </p:nvCxnSpPr>
        <p:spPr>
          <a:xfrm>
            <a:off x="7570551" y="4731230"/>
            <a:ext cx="264046" cy="6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7FC913-2455-21F5-1555-2FF8C378B9B5}"/>
              </a:ext>
            </a:extLst>
          </p:cNvPr>
          <p:cNvCxnSpPr>
            <a:stCxn id="20" idx="3"/>
            <a:endCxn id="42" idx="0"/>
          </p:cNvCxnSpPr>
          <p:nvPr/>
        </p:nvCxnSpPr>
        <p:spPr>
          <a:xfrm flipH="1">
            <a:off x="8772175" y="4731229"/>
            <a:ext cx="246450" cy="6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44DA47-3EAE-B270-7A0E-BD4FE94E84D3}"/>
              </a:ext>
            </a:extLst>
          </p:cNvPr>
          <p:cNvCxnSpPr>
            <a:stCxn id="20" idx="5"/>
            <a:endCxn id="43" idx="0"/>
          </p:cNvCxnSpPr>
          <p:nvPr/>
        </p:nvCxnSpPr>
        <p:spPr>
          <a:xfrm>
            <a:off x="9457966" y="4731229"/>
            <a:ext cx="313736" cy="66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E7F627-7D58-2203-F5B1-BA41A3149770}"/>
              </a:ext>
            </a:extLst>
          </p:cNvPr>
          <p:cNvCxnSpPr>
            <a:stCxn id="21" idx="3"/>
            <a:endCxn id="44" idx="0"/>
          </p:cNvCxnSpPr>
          <p:nvPr/>
        </p:nvCxnSpPr>
        <p:spPr>
          <a:xfrm flipH="1">
            <a:off x="10636144" y="4731229"/>
            <a:ext cx="269897" cy="6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FF40A-2381-ADB6-DC4A-0F5DDAAE23C0}"/>
              </a:ext>
            </a:extLst>
          </p:cNvPr>
          <p:cNvCxnSpPr>
            <a:stCxn id="21" idx="5"/>
            <a:endCxn id="45" idx="0"/>
          </p:cNvCxnSpPr>
          <p:nvPr/>
        </p:nvCxnSpPr>
        <p:spPr>
          <a:xfrm>
            <a:off x="11345382" y="4731229"/>
            <a:ext cx="290289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447426" y="1262155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트리구조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자료구조에서 사용하는 용어로 계층적 관계를 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나타나는데 사용하는 비선형 자료구조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우리는 자료구조를 </a:t>
            </a:r>
            <a:r>
              <a:rPr lang="ko-KR" altLang="en-US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하려는게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아닙니다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CA163-D00E-BF3B-872C-CDB3534E8ACF}"/>
              </a:ext>
            </a:extLst>
          </p:cNvPr>
          <p:cNvSpPr txBox="1"/>
          <p:nvPr/>
        </p:nvSpPr>
        <p:spPr>
          <a:xfrm>
            <a:off x="8572831" y="21481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8ABD6-6DB5-2F56-154A-F2E26803523F}"/>
              </a:ext>
            </a:extLst>
          </p:cNvPr>
          <p:cNvSpPr txBox="1"/>
          <p:nvPr/>
        </p:nvSpPr>
        <p:spPr>
          <a:xfrm>
            <a:off x="6690077" y="322894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2A2AF2-D327-4686-1503-D2DC029D04D4}"/>
              </a:ext>
            </a:extLst>
          </p:cNvPr>
          <p:cNvSpPr txBox="1"/>
          <p:nvPr/>
        </p:nvSpPr>
        <p:spPr>
          <a:xfrm>
            <a:off x="10412775" y="325058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73B0-CAF0-DEAA-BC9D-FC60B36C0233}"/>
              </a:ext>
            </a:extLst>
          </p:cNvPr>
          <p:cNvSpPr txBox="1"/>
          <p:nvPr/>
        </p:nvSpPr>
        <p:spPr>
          <a:xfrm>
            <a:off x="447426" y="2643496"/>
            <a:ext cx="4063407" cy="359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개발을 진행하면서 폴더 구조에 대한 이해를 돕기 위한 형태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프로젝트 소스코드를 담기 위한 최상위 폴더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 하나가 프로젝트단위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447426" y="1262155"/>
            <a:ext cx="8933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폴더 구조는 매우 중요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되는 폴더는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저장소와 연결됨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작업하는 파일의 폴더가 어디인지 꼭 확인하는 버릇이 필요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2" name="그림 7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E51A5B-EE97-19F2-4B31-83C3891D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" y="3006458"/>
            <a:ext cx="3900834" cy="28268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497FB7F-5BE5-8638-C586-CCE02AB6836A}"/>
              </a:ext>
            </a:extLst>
          </p:cNvPr>
          <p:cNvSpPr txBox="1"/>
          <p:nvPr/>
        </p:nvSpPr>
        <p:spPr>
          <a:xfrm>
            <a:off x="5007428" y="3006458"/>
            <a:ext cx="523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폴더 구조 예시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a, b,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2,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&gt; 3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&gt; 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cmd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F71D274-61C0-C992-C889-2D63F09B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폴더 구조 확인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구조를 볼 폴더의 부모 폴더에서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폴더명</a:t>
            </a:r>
            <a:endParaRPr lang="en-US" altLang="ko-KR" dirty="0"/>
          </a:p>
          <a:p>
            <a:r>
              <a:rPr lang="ko-KR" altLang="en-US" sz="2400" dirty="0"/>
              <a:t>명령어 실행이 안된다면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(mac) brew install tree </a:t>
            </a:r>
          </a:p>
          <a:p>
            <a:pPr lvl="1"/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lvl="2"/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/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8" y="5290754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4" y="5632049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CLI &amp; GUI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는 </a:t>
            </a:r>
            <a:r>
              <a:rPr lang="en-US" altLang="ko-KR" dirty="0"/>
              <a:t>Command Line Interface</a:t>
            </a:r>
            <a:r>
              <a:rPr lang="ko-KR" altLang="en-US" dirty="0"/>
              <a:t>의 약자로 터미널 창에서 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를 사용하는 것이 처음에는 어려울 수 있음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 어려운 것을 해결하기 위해 </a:t>
            </a:r>
            <a:r>
              <a:rPr lang="en-US" altLang="ko-KR" dirty="0"/>
              <a:t>GUI(Graphic User Interface)</a:t>
            </a:r>
            <a:r>
              <a:rPr lang="ko-KR" altLang="en-US" dirty="0"/>
              <a:t>형태의 프로그램도 존재</a:t>
            </a:r>
            <a:endParaRPr lang="en-US" altLang="ko-KR" dirty="0"/>
          </a:p>
          <a:p>
            <a:pPr marL="8001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소스트리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것이 좋음</a:t>
            </a:r>
            <a:endParaRPr lang="en-US" altLang="ko-KR" dirty="0"/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에 먼저 익숙해 진 후 </a:t>
            </a:r>
            <a:r>
              <a:rPr lang="en-US" altLang="ko-KR" dirty="0"/>
              <a:t>GUI</a:t>
            </a:r>
            <a:r>
              <a:rPr lang="ko-KR" altLang="en-US" dirty="0"/>
              <a:t>를 사용해도 무관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CLI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는 </a:t>
            </a:r>
            <a:r>
              <a:rPr lang="en-US" altLang="ko-KR" dirty="0"/>
              <a:t>Graphical</a:t>
            </a:r>
            <a:r>
              <a:rPr lang="ko-KR" altLang="en-US" dirty="0"/>
              <a:t> </a:t>
            </a:r>
            <a:r>
              <a:rPr lang="en-US" altLang="ko-KR"/>
              <a:t>User Interface</a:t>
            </a:r>
            <a:r>
              <a:rPr lang="ko-KR" altLang="en-US" dirty="0"/>
              <a:t>의 약자로 터미널 창에서 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/>
              <a:t>코드를 저장할 루트 폴더를 생성</a:t>
            </a:r>
            <a:r>
              <a:rPr lang="en-US" altLang="ko-KR" sz="2400"/>
              <a:t>(</a:t>
            </a:r>
            <a:r>
              <a:rPr lang="ko-KR" altLang="en-US" sz="2400"/>
              <a:t>루트 폴더와 원격저장소가 연결</a:t>
            </a:r>
            <a:r>
              <a:rPr lang="en-US" altLang="ko-KR" sz="2400"/>
              <a:t>)</a:t>
            </a:r>
          </a:p>
          <a:p>
            <a:pPr lvl="1"/>
            <a:r>
              <a:rPr lang="ko-KR" altLang="en-US"/>
              <a:t>터미널 주요 명령어 </a:t>
            </a:r>
            <a:endParaRPr lang="en-US" altLang="ko-KR"/>
          </a:p>
          <a:p>
            <a:pPr lvl="1"/>
            <a:r>
              <a:rPr lang="en-US" altLang="ko-KR"/>
              <a:t>ls :  </a:t>
            </a:r>
            <a:r>
              <a:rPr lang="ko-KR" altLang="en-US"/>
              <a:t>폴더에 있는 모든 파일 검색</a:t>
            </a:r>
            <a:r>
              <a:rPr lang="en-US" altLang="ko-KR"/>
              <a:t>(</a:t>
            </a:r>
            <a:r>
              <a:rPr lang="ko-KR" altLang="en-US"/>
              <a:t>상세 검색은 </a:t>
            </a:r>
            <a:r>
              <a:rPr lang="en-US" altLang="ko-KR"/>
              <a:t>ls –al)</a:t>
            </a:r>
          </a:p>
          <a:p>
            <a:pPr lvl="1"/>
            <a:r>
              <a:rPr lang="en-US" altLang="ko-KR"/>
              <a:t>cd </a:t>
            </a:r>
            <a:r>
              <a:rPr lang="ko-KR" altLang="en-US" err="1"/>
              <a:t>폴더명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폴더로 이동 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cd Documents</a:t>
            </a:r>
          </a:p>
          <a:p>
            <a:pPr lvl="1"/>
            <a:r>
              <a:rPr lang="en-US" altLang="ko-KR" err="1"/>
              <a:t>mkdir</a:t>
            </a:r>
            <a:r>
              <a:rPr lang="en-US" altLang="ko-KR"/>
              <a:t> </a:t>
            </a:r>
            <a:r>
              <a:rPr lang="ko-KR" altLang="en-US" err="1"/>
              <a:t>폴더명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폴더 생성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mkdir git-test</a:t>
            </a:r>
          </a:p>
          <a:p>
            <a:pPr lvl="1"/>
            <a:r>
              <a:rPr lang="en-US" altLang="ko-KR"/>
              <a:t>pwd : </a:t>
            </a:r>
            <a:r>
              <a:rPr lang="ko-KR" altLang="en-US"/>
              <a:t>현재 위치한 전체 경로</a:t>
            </a:r>
            <a:endParaRPr lang="en-US" altLang="ko-KR">
              <a:solidFill>
                <a:schemeClr val="accent1"/>
              </a:solidFill>
            </a:endParaRP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프로젝트 루트 폴더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3월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3월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1024</Words>
  <Application>Microsoft Office PowerPoint</Application>
  <PresentationFormat>와이드스크린</PresentationFormat>
  <Paragraphs>212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G마켓 산스 TTF Bold</vt:lpstr>
      <vt:lpstr>G마켓 산스 TTF Light</vt:lpstr>
      <vt:lpstr>G마켓 산스 TTF Medium</vt:lpstr>
      <vt:lpstr>Pretendard Medium</vt:lpstr>
      <vt:lpstr>Pretendard SemiBold</vt:lpstr>
      <vt:lpstr>Arial</vt:lpstr>
      <vt:lpstr>Wingdings</vt:lpstr>
      <vt:lpstr>맑은 고딕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설치확인</vt:lpstr>
      <vt:lpstr>PowerPoint 프레젠테이션</vt:lpstr>
      <vt:lpstr>폴더 구조의 이해</vt:lpstr>
      <vt:lpstr>폴더 구조의 이해</vt:lpstr>
      <vt:lpstr>폴더 구조 확인하기</vt:lpstr>
      <vt:lpstr>PowerPoint 프레젠테이션</vt:lpstr>
      <vt:lpstr>CLI</vt:lpstr>
      <vt:lpstr>GUI</vt:lpstr>
      <vt:lpstr>프로젝트 루트 폴더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 Coding</dc:creator>
  <cp:lastModifiedBy>On Coding</cp:lastModifiedBy>
  <cp:revision>2</cp:revision>
  <dcterms:created xsi:type="dcterms:W3CDTF">2025-03-21T05:57:18Z</dcterms:created>
  <dcterms:modified xsi:type="dcterms:W3CDTF">2025-03-24T07:19:50Z</dcterms:modified>
</cp:coreProperties>
</file>