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34"/>
  </p:notesMasterIdLst>
  <p:sldIdLst>
    <p:sldId id="669" r:id="rId2"/>
    <p:sldId id="699" r:id="rId3"/>
    <p:sldId id="672" r:id="rId4"/>
    <p:sldId id="698" r:id="rId5"/>
    <p:sldId id="701" r:id="rId6"/>
    <p:sldId id="671" r:id="rId7"/>
    <p:sldId id="696" r:id="rId8"/>
    <p:sldId id="697" r:id="rId9"/>
    <p:sldId id="673" r:id="rId10"/>
    <p:sldId id="578" r:id="rId11"/>
    <p:sldId id="256" r:id="rId12"/>
    <p:sldId id="674" r:id="rId13"/>
    <p:sldId id="676" r:id="rId14"/>
    <p:sldId id="675" r:id="rId15"/>
    <p:sldId id="677" r:id="rId16"/>
    <p:sldId id="679" r:id="rId17"/>
    <p:sldId id="680" r:id="rId18"/>
    <p:sldId id="681" r:id="rId19"/>
    <p:sldId id="682" r:id="rId20"/>
    <p:sldId id="685" r:id="rId21"/>
    <p:sldId id="683" r:id="rId22"/>
    <p:sldId id="687" r:id="rId23"/>
    <p:sldId id="684" r:id="rId24"/>
    <p:sldId id="686" r:id="rId25"/>
    <p:sldId id="688" r:id="rId26"/>
    <p:sldId id="700" r:id="rId27"/>
    <p:sldId id="689" r:id="rId28"/>
    <p:sldId id="690" r:id="rId29"/>
    <p:sldId id="692" r:id="rId30"/>
    <p:sldId id="693" r:id="rId31"/>
    <p:sldId id="691" r:id="rId32"/>
    <p:sldId id="695" r:id="rId33"/>
  </p:sldIdLst>
  <p:sldSz cx="12192000" cy="6858000"/>
  <p:notesSz cx="6858000" cy="9144000"/>
  <p:embeddedFontLst>
    <p:embeddedFont>
      <p:font typeface="AppleSDGothicNeoB00" panose="020B0600000101010101" charset="-127"/>
      <p:regular r:id="rId35"/>
    </p:embeddedFont>
    <p:embeddedFont>
      <p:font typeface="AppleSDGothicNeoH00" panose="020B0600000101010101" charset="-127"/>
      <p:regular r:id="rId36"/>
    </p:embeddedFont>
    <p:embeddedFont>
      <p:font typeface="나눔바른고딕" panose="020B0600000101010101" charset="-127"/>
      <p:regular r:id="rId37"/>
      <p:bold r:id="rId38"/>
    </p:embeddedFont>
    <p:embeddedFont>
      <p:font typeface="Pretendard GOV" panose="02000503000000020004" pitchFamily="2" charset="-127"/>
      <p:regular r:id="rId39"/>
      <p:bold r:id="rId40"/>
    </p:embeddedFont>
    <p:embeddedFont>
      <p:font typeface="Pretendard GOV Black" panose="02000A03000000020004" pitchFamily="2" charset="-127"/>
      <p:bold r:id="rId41"/>
    </p:embeddedFont>
    <p:embeddedFont>
      <p:font typeface="맑은 고딕" panose="020B0503020000020004" pitchFamily="50" charset="-127"/>
      <p:regular r:id="rId42"/>
      <p:bold r:id="rId43"/>
    </p:embeddedFont>
    <p:embeddedFont>
      <p:font typeface="맑은 고딕" panose="020B0503020000020004" pitchFamily="50" charset="-127"/>
      <p:regular r:id="rId42"/>
      <p:bold r:id="rId43"/>
    </p:embeddedFont>
    <p:embeddedFont>
      <p:font typeface="여기어때 잘난체 고딕 TTF" pitchFamily="2" charset="-127"/>
      <p:regular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3" autoAdjust="0"/>
    <p:restoredTop sz="75368" autoAdjust="0"/>
  </p:normalViewPr>
  <p:slideViewPr>
    <p:cSldViewPr snapToGrid="0">
      <p:cViewPr varScale="1">
        <p:scale>
          <a:sx n="88" d="100"/>
          <a:sy n="88" d="100"/>
        </p:scale>
        <p:origin x="860" y="56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682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은 마이크로소프트에서 개발한 만큼 마이크소프트에서 개발하고 배포하는 </a:t>
            </a:r>
            <a:r>
              <a:rPr lang="en-US" altLang="ko-KR" dirty="0"/>
              <a:t>IDE(</a:t>
            </a:r>
            <a:r>
              <a:rPr lang="ko-KR" altLang="en-US" dirty="0"/>
              <a:t>통합개발환경</a:t>
            </a:r>
            <a:r>
              <a:rPr lang="en-US" altLang="ko-KR" dirty="0"/>
              <a:t>)</a:t>
            </a:r>
            <a:r>
              <a:rPr lang="ko-KR" altLang="en-US" dirty="0"/>
              <a:t>을 사용함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그게 비주얼 스튜디오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2022 </a:t>
            </a:r>
            <a:r>
              <a:rPr lang="ko-KR" altLang="en-US" dirty="0"/>
              <a:t>버전이 현재 기준으로 가장 널리 쓰이는 </a:t>
            </a:r>
            <a:r>
              <a:rPr lang="en-US" altLang="ko-KR" dirty="0"/>
              <a:t>LTS(</a:t>
            </a:r>
            <a:r>
              <a:rPr lang="ko-KR" altLang="en-US" dirty="0"/>
              <a:t>장기 지원</a:t>
            </a:r>
            <a:r>
              <a:rPr lang="en-US" altLang="ko-KR" dirty="0"/>
              <a:t>)(Long-Term Support) </a:t>
            </a:r>
            <a:r>
              <a:rPr lang="ko-KR" altLang="en-US" dirty="0"/>
              <a:t>버전임</a:t>
            </a:r>
            <a:endParaRPr lang="en-US" altLang="ko-KR" dirty="0"/>
          </a:p>
          <a:p>
            <a:r>
              <a:rPr lang="en-US" altLang="ko-KR" dirty="0"/>
              <a:t>.NET6 .NET8 </a:t>
            </a:r>
            <a:r>
              <a:rPr lang="ko-KR" altLang="en-US" dirty="0"/>
              <a:t>버전이 </a:t>
            </a:r>
            <a:r>
              <a:rPr lang="en-US" altLang="ko-KR" dirty="0"/>
              <a:t>LTS</a:t>
            </a:r>
            <a:r>
              <a:rPr lang="ko-KR" altLang="en-US" dirty="0"/>
              <a:t> 버전이다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961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다른걸</a:t>
            </a:r>
            <a:r>
              <a:rPr lang="ko-KR" altLang="en-US" dirty="0"/>
              <a:t> 눌렀다면 </a:t>
            </a:r>
            <a:r>
              <a:rPr lang="en-US" altLang="ko-KR" dirty="0"/>
              <a:t>VS </a:t>
            </a:r>
            <a:r>
              <a:rPr lang="ko-KR" altLang="en-US" dirty="0"/>
              <a:t>안에서 </a:t>
            </a:r>
            <a:r>
              <a:rPr lang="en-US" altLang="ko-KR" dirty="0"/>
              <a:t>“</a:t>
            </a:r>
            <a:r>
              <a:rPr lang="ko-KR" altLang="en-US" dirty="0"/>
              <a:t>도구</a:t>
            </a:r>
            <a:r>
              <a:rPr lang="en-US" altLang="ko-KR" dirty="0"/>
              <a:t>“ </a:t>
            </a:r>
            <a:r>
              <a:rPr lang="ko-KR" altLang="en-US" dirty="0"/>
              <a:t>탭</a:t>
            </a:r>
            <a:r>
              <a:rPr lang="en-US" altLang="ko-KR" dirty="0"/>
              <a:t> – “</a:t>
            </a:r>
            <a:r>
              <a:rPr lang="ko-KR" altLang="en-US" dirty="0"/>
              <a:t>도구 및 가져오기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966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626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034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처음에 디자이너 화면이 떠있는데</a:t>
            </a:r>
            <a:r>
              <a:rPr lang="en-US" altLang="ko-KR" dirty="0"/>
              <a:t>, </a:t>
            </a:r>
            <a:r>
              <a:rPr lang="ko-KR" altLang="en-US" dirty="0"/>
              <a:t>단축키 </a:t>
            </a:r>
            <a:r>
              <a:rPr lang="en-US" altLang="ko-KR" dirty="0"/>
              <a:t>F7 </a:t>
            </a:r>
            <a:r>
              <a:rPr lang="ko-KR" altLang="en-US" dirty="0"/>
              <a:t>또는 </a:t>
            </a:r>
            <a:r>
              <a:rPr lang="ko-KR" altLang="en-US" dirty="0" err="1"/>
              <a:t>우클릭</a:t>
            </a:r>
            <a:r>
              <a:rPr lang="ko-KR" altLang="en-US" dirty="0"/>
              <a:t> 후 </a:t>
            </a:r>
            <a:r>
              <a:rPr lang="en-US" altLang="ko-KR" dirty="0"/>
              <a:t>View Code</a:t>
            </a:r>
            <a:r>
              <a:rPr lang="ko-KR" altLang="en-US" dirty="0"/>
              <a:t>를 해서 코드를 보는 것이 가능</a:t>
            </a:r>
            <a:endParaRPr lang="en-US" altLang="ko-KR" dirty="0"/>
          </a:p>
          <a:p>
            <a:r>
              <a:rPr lang="ko-KR" altLang="en-US" dirty="0"/>
              <a:t>디자인 </a:t>
            </a:r>
            <a:r>
              <a:rPr lang="en-US" altLang="ko-KR" dirty="0"/>
              <a:t>View = Shift + F7</a:t>
            </a:r>
          </a:p>
          <a:p>
            <a:r>
              <a:rPr lang="ko-KR" altLang="en-US" dirty="0"/>
              <a:t>코드 </a:t>
            </a:r>
            <a:r>
              <a:rPr lang="en-US" altLang="ko-KR" dirty="0"/>
              <a:t>View = F7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546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솔루션 파일을 </a:t>
            </a:r>
            <a:r>
              <a:rPr lang="ko-KR" altLang="en-US" dirty="0" err="1"/>
              <a:t>더블클릭해서</a:t>
            </a:r>
            <a:r>
              <a:rPr lang="ko-KR" altLang="en-US" dirty="0"/>
              <a:t> </a:t>
            </a:r>
            <a:r>
              <a:rPr lang="ko-KR" altLang="en-US" dirty="0" err="1"/>
              <a:t>열어야함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🔹 </a:t>
            </a:r>
            <a:r>
              <a:rPr lang="ko-KR" altLang="en-US" b="1" dirty="0"/>
              <a:t>솔루션</a:t>
            </a:r>
            <a:r>
              <a:rPr lang="en-US" altLang="ko-KR" b="1" dirty="0"/>
              <a:t>(Solution)</a:t>
            </a:r>
            <a:br>
              <a:rPr lang="en-US" altLang="ko-KR" b="1" dirty="0"/>
            </a:br>
            <a:r>
              <a:rPr lang="en-US" altLang="ko-KR" b="1" dirty="0"/>
              <a:t>- </a:t>
            </a:r>
            <a:r>
              <a:rPr lang="ko-KR" altLang="en-US" dirty="0"/>
              <a:t>여러 개의 </a:t>
            </a:r>
            <a:r>
              <a:rPr lang="ko-KR" altLang="en-US" b="1" dirty="0"/>
              <a:t>프로젝트</a:t>
            </a:r>
            <a:r>
              <a:rPr lang="ko-KR" altLang="en-US" dirty="0"/>
              <a:t>들을 하나로 묶어주는 </a:t>
            </a:r>
            <a:r>
              <a:rPr lang="en-US" altLang="ko-KR" b="1" dirty="0"/>
              <a:t>"</a:t>
            </a:r>
            <a:r>
              <a:rPr lang="ko-KR" altLang="en-US" b="1" dirty="0"/>
              <a:t>큰 단위</a:t>
            </a:r>
            <a:r>
              <a:rPr lang="en-US" altLang="ko-KR" b="1" dirty="0"/>
              <a:t>"</a:t>
            </a:r>
            <a:br>
              <a:rPr lang="ko-KR" altLang="en-US" dirty="0"/>
            </a:br>
            <a:r>
              <a:rPr lang="ko-KR" altLang="en-US" dirty="0"/>
              <a:t>쉽게 말하면</a:t>
            </a:r>
            <a:r>
              <a:rPr lang="en-US" altLang="ko-KR" dirty="0"/>
              <a:t>, "</a:t>
            </a:r>
            <a:r>
              <a:rPr lang="ko-KR" altLang="en-US" b="1" dirty="0"/>
              <a:t>폴더 집합</a:t>
            </a:r>
            <a:r>
              <a:rPr lang="en-US" altLang="ko-KR" dirty="0"/>
              <a:t>" </a:t>
            </a:r>
            <a:r>
              <a:rPr lang="ko-KR" altLang="en-US" dirty="0"/>
              <a:t>또는 </a:t>
            </a:r>
            <a:r>
              <a:rPr lang="en-US" altLang="ko-KR" dirty="0"/>
              <a:t>"</a:t>
            </a:r>
            <a:r>
              <a:rPr lang="ko-KR" altLang="en-US" b="1" dirty="0"/>
              <a:t>작업 묶음</a:t>
            </a:r>
            <a:r>
              <a:rPr lang="en-US" altLang="ko-KR" dirty="0"/>
              <a:t>"</a:t>
            </a:r>
            <a:r>
              <a:rPr lang="ko-KR" altLang="en-US" dirty="0"/>
              <a:t>이라고 생각하시면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확장자</a:t>
            </a:r>
            <a:r>
              <a:rPr lang="en-US" altLang="ko-KR" dirty="0"/>
              <a:t>: .</a:t>
            </a:r>
            <a:r>
              <a:rPr lang="en-US" altLang="ko-KR" dirty="0" err="1"/>
              <a:t>sln</a:t>
            </a:r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r>
              <a:rPr lang="ko-KR" altLang="en-US" b="1" dirty="0"/>
              <a:t>🔹 프로젝트</a:t>
            </a:r>
            <a:r>
              <a:rPr lang="en-US" altLang="ko-KR" b="1" dirty="0"/>
              <a:t>(Project)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실제로 </a:t>
            </a:r>
            <a:r>
              <a:rPr lang="ko-KR" altLang="en-US" b="1" dirty="0"/>
              <a:t>실행하거나 빌드할 대상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ko-KR" altLang="en-US" b="1" dirty="0"/>
              <a:t>작품의 본체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r>
              <a:rPr lang="ko-KR" altLang="en-US" dirty="0"/>
              <a:t>확장자</a:t>
            </a:r>
            <a:r>
              <a:rPr lang="en-US" altLang="ko-KR" dirty="0"/>
              <a:t>: .</a:t>
            </a:r>
            <a:r>
              <a:rPr lang="en-US" altLang="ko-KR" dirty="0" err="1"/>
              <a:t>csproj</a:t>
            </a:r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r>
              <a:rPr lang="ko-KR" altLang="en-US" b="1" dirty="0"/>
              <a:t>🔹 파일</a:t>
            </a:r>
            <a:r>
              <a:rPr lang="en-US" altLang="ko-KR" b="1" dirty="0"/>
              <a:t>(File)</a:t>
            </a:r>
          </a:p>
          <a:p>
            <a:r>
              <a:rPr lang="ko-KR" altLang="en-US" dirty="0"/>
              <a:t>프로젝트 안에 들어있는 실제 </a:t>
            </a:r>
            <a:r>
              <a:rPr lang="ko-KR" altLang="en-US" b="1" dirty="0"/>
              <a:t>코드</a:t>
            </a:r>
            <a:r>
              <a:rPr lang="en-US" altLang="ko-KR" b="1" dirty="0"/>
              <a:t>, </a:t>
            </a:r>
            <a:r>
              <a:rPr lang="ko-KR" altLang="en-US" b="1" dirty="0"/>
              <a:t>이미지</a:t>
            </a:r>
            <a:r>
              <a:rPr lang="en-US" altLang="ko-KR" b="1" dirty="0"/>
              <a:t>, </a:t>
            </a:r>
            <a:r>
              <a:rPr lang="ko-KR" altLang="en-US" b="1" dirty="0"/>
              <a:t>리소스 등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&lt; </a:t>
            </a:r>
            <a:r>
              <a:rPr lang="ko-KR" altLang="en-US" dirty="0"/>
              <a:t>그림 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Solution 'WindowsFormsApp1': </a:t>
            </a:r>
            <a:r>
              <a:rPr lang="ko-KR" altLang="en-US" dirty="0"/>
              <a:t>솔루션 전체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WindowsFormsApp1: </a:t>
            </a:r>
            <a:r>
              <a:rPr lang="ko-KR" altLang="en-US" dirty="0"/>
              <a:t>프로젝트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Properties: </a:t>
            </a:r>
            <a:r>
              <a:rPr lang="ko-KR" altLang="en-US" dirty="0"/>
              <a:t>프로젝트 정보 및 설정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References: </a:t>
            </a:r>
            <a:r>
              <a:rPr lang="ko-KR" altLang="en-US" dirty="0"/>
              <a:t>참조하고 있는 외부 라이브러리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App.config</a:t>
            </a:r>
            <a:r>
              <a:rPr lang="en-US" altLang="ko-KR" dirty="0"/>
              <a:t>: </a:t>
            </a:r>
            <a:r>
              <a:rPr lang="ko-KR" altLang="en-US" dirty="0"/>
              <a:t>설정 파일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Form1.cs: </a:t>
            </a:r>
            <a:r>
              <a:rPr lang="ko-KR" altLang="en-US" dirty="0"/>
              <a:t>폼 디자인 및 이벤트 코드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Program.cs</a:t>
            </a:r>
            <a:r>
              <a:rPr lang="en-US" altLang="ko-KR" dirty="0"/>
              <a:t>: </a:t>
            </a:r>
            <a:r>
              <a:rPr lang="ko-KR" altLang="en-US" dirty="0"/>
              <a:t>메인 실행 파일</a:t>
            </a:r>
          </a:p>
          <a:p>
            <a:endParaRPr lang="en-US" altLang="ko-KR" dirty="0"/>
          </a:p>
          <a:p>
            <a:r>
              <a:rPr lang="en-US" altLang="ko-KR" dirty="0"/>
              <a:t>.vs </a:t>
            </a:r>
            <a:r>
              <a:rPr lang="ko-KR" altLang="en-US" dirty="0"/>
              <a:t>폴더는 </a:t>
            </a:r>
            <a:r>
              <a:rPr lang="en-US" altLang="ko-KR" dirty="0"/>
              <a:t>Visual Studio(</a:t>
            </a:r>
            <a:r>
              <a:rPr lang="ko-KR" altLang="en-US" dirty="0"/>
              <a:t>비주얼 스튜디오</a:t>
            </a:r>
            <a:r>
              <a:rPr lang="en-US" altLang="ko-KR" dirty="0"/>
              <a:t>)</a:t>
            </a:r>
            <a:r>
              <a:rPr lang="ko-KR" altLang="en-US" dirty="0"/>
              <a:t>에서 자동으로 생성하는 </a:t>
            </a:r>
            <a:r>
              <a:rPr lang="ko-KR" altLang="en-US" b="1" dirty="0"/>
              <a:t>숨겨진 설정 폴더</a:t>
            </a:r>
            <a:r>
              <a:rPr lang="en-US" altLang="ko-KR" b="1" dirty="0"/>
              <a:t> (</a:t>
            </a:r>
            <a:r>
              <a:rPr lang="ko-KR" altLang="en-US" b="1" dirty="0"/>
              <a:t>무시해도 됨</a:t>
            </a:r>
            <a:r>
              <a:rPr lang="en-US" altLang="ko-KR" b="1" dirty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92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363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빌드 중 오류가 자꾸 날 때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불필요한 빌드 산출물을 제거하고 싶을 때</a:t>
            </a:r>
            <a:endParaRPr lang="en-US" altLang="ko-KR" dirty="0"/>
          </a:p>
          <a:p>
            <a:r>
              <a:rPr lang="en-US" altLang="ko-KR" dirty="0"/>
              <a:t>    - bin/, obj/ </a:t>
            </a:r>
            <a:r>
              <a:rPr lang="ko-KR" altLang="en-US" dirty="0"/>
              <a:t>폴더안의 불필요한 파일을 없애고 싶을 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프로젝트 구조를 바꾼 후 깔끔하게 다시 빌드하고 싶을 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139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빌드 </a:t>
            </a:r>
            <a:r>
              <a:rPr lang="en-US" altLang="ko-KR" dirty="0"/>
              <a:t>: </a:t>
            </a:r>
            <a:r>
              <a:rPr lang="ko-KR" altLang="en-US" dirty="0"/>
              <a:t>작성한 코드를 기계어</a:t>
            </a:r>
            <a:r>
              <a:rPr lang="en-US" altLang="ko-KR" dirty="0"/>
              <a:t>(</a:t>
            </a:r>
            <a:r>
              <a:rPr lang="ko-KR" altLang="en-US" dirty="0"/>
              <a:t>실행 가능한 파일</a:t>
            </a:r>
            <a:r>
              <a:rPr lang="en-US" altLang="ko-KR" dirty="0"/>
              <a:t>)</a:t>
            </a:r>
            <a:r>
              <a:rPr lang="ko-KR" altLang="en-US" dirty="0"/>
              <a:t>로 변환하는 과정</a:t>
            </a:r>
            <a:r>
              <a:rPr lang="en-US" altLang="ko-KR" dirty="0"/>
              <a:t>.</a:t>
            </a:r>
            <a:r>
              <a:rPr lang="ko-KR" altLang="en-US" dirty="0"/>
              <a:t> 이때</a:t>
            </a:r>
            <a:r>
              <a:rPr lang="en-US" altLang="ko-KR" dirty="0"/>
              <a:t>, </a:t>
            </a:r>
            <a:r>
              <a:rPr lang="ko-KR" altLang="en-US" dirty="0"/>
              <a:t>문법 오류도 함께 검사함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솔루션 빌드</a:t>
            </a:r>
            <a:r>
              <a:rPr lang="en-US" altLang="ko-KR" dirty="0"/>
              <a:t>* : </a:t>
            </a:r>
            <a:r>
              <a:rPr lang="ko-KR" altLang="en-US" dirty="0"/>
              <a:t>솔루션 안에 있는 모든 프로젝트들을 한 번에 빌드함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여러 개의 프로젝트가 있는 경우</a:t>
            </a:r>
            <a:r>
              <a:rPr lang="en-US" altLang="ko-KR" dirty="0"/>
              <a:t>, </a:t>
            </a:r>
            <a:r>
              <a:rPr lang="ko-KR" altLang="en-US" dirty="0"/>
              <a:t>전체를 컴파일하여 문법 오류가 있는지 확인 할 수 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*</a:t>
            </a:r>
            <a:r>
              <a:rPr lang="ko-KR" altLang="en-US" dirty="0"/>
              <a:t>프로젝트 빌드</a:t>
            </a:r>
            <a:r>
              <a:rPr lang="en-US" altLang="ko-KR" dirty="0"/>
              <a:t>* : </a:t>
            </a:r>
            <a:r>
              <a:rPr lang="ko-KR" altLang="en-US" dirty="0"/>
              <a:t>현재 선택된 특정 프로젝트만 빌드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솔루션 전체가 아닌 부분적인 빌드를 하고 싶을 때 유용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007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은 </a:t>
            </a:r>
            <a:r>
              <a:rPr lang="en-US" altLang="ko-KR" dirty="0"/>
              <a:t>C </a:t>
            </a:r>
            <a:r>
              <a:rPr lang="ko-KR" altLang="en-US" dirty="0"/>
              <a:t>계열 </a:t>
            </a:r>
            <a:r>
              <a:rPr lang="en-US" altLang="ko-KR" dirty="0"/>
              <a:t>(C, C++)</a:t>
            </a:r>
            <a:r>
              <a:rPr lang="ko-KR" altLang="en-US" dirty="0"/>
              <a:t>과 </a:t>
            </a:r>
            <a:r>
              <a:rPr lang="en-US" altLang="ko-KR" dirty="0"/>
              <a:t>Java</a:t>
            </a:r>
            <a:r>
              <a:rPr lang="ko-KR" altLang="en-US" dirty="0"/>
              <a:t>의 영향을 받아 </a:t>
            </a:r>
            <a:r>
              <a:rPr lang="en-US" altLang="ko-KR" dirty="0"/>
              <a:t>2000</a:t>
            </a:r>
            <a:r>
              <a:rPr lang="ko-KR" altLang="en-US" dirty="0"/>
              <a:t>년에 </a:t>
            </a:r>
            <a:r>
              <a:rPr lang="en-US" altLang="ko-KR" dirty="0"/>
              <a:t>Microsoft</a:t>
            </a:r>
            <a:r>
              <a:rPr lang="ko-KR" altLang="en-US" dirty="0"/>
              <a:t>에서 개발됨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en-US" altLang="ko-KR" dirty="0"/>
              <a:t>(TMI)</a:t>
            </a:r>
          </a:p>
          <a:p>
            <a:r>
              <a:rPr lang="en-US" altLang="ko-KR" dirty="0"/>
              <a:t>1990</a:t>
            </a:r>
            <a:r>
              <a:rPr lang="ko-KR" altLang="en-US" dirty="0"/>
              <a:t>년대 후반</a:t>
            </a:r>
            <a:r>
              <a:rPr lang="en-US" altLang="ko-KR" dirty="0"/>
              <a:t>, Java</a:t>
            </a:r>
            <a:r>
              <a:rPr lang="ko-KR" altLang="en-US" dirty="0"/>
              <a:t>의 급부상</a:t>
            </a:r>
            <a:endParaRPr lang="en-US" altLang="ko-KR" dirty="0"/>
          </a:p>
          <a:p>
            <a:r>
              <a:rPr lang="en-US" altLang="ko-KR" dirty="0"/>
              <a:t>MS</a:t>
            </a:r>
            <a:r>
              <a:rPr lang="ko-KR" altLang="en-US" dirty="0"/>
              <a:t>에서 </a:t>
            </a:r>
            <a:r>
              <a:rPr lang="en-US" altLang="ko-KR" dirty="0"/>
              <a:t>Java</a:t>
            </a:r>
            <a:r>
              <a:rPr lang="ko-KR" altLang="en-US" dirty="0"/>
              <a:t>를 자사 운영체제</a:t>
            </a:r>
            <a:r>
              <a:rPr lang="en-US" altLang="ko-KR" dirty="0"/>
              <a:t>(windows)</a:t>
            </a:r>
            <a:r>
              <a:rPr lang="ko-KR" altLang="en-US" dirty="0"/>
              <a:t>에 맞게 수정해서 </a:t>
            </a:r>
            <a:r>
              <a:rPr lang="en-US" altLang="ko-KR" dirty="0"/>
              <a:t>J++ </a:t>
            </a:r>
            <a:r>
              <a:rPr lang="ko-KR" altLang="en-US" dirty="0"/>
              <a:t>라는 언어로 사용하려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Java </a:t>
            </a:r>
            <a:r>
              <a:rPr lang="ko-KR" altLang="en-US" dirty="0"/>
              <a:t>원 개발사인 </a:t>
            </a:r>
            <a:r>
              <a:rPr lang="en-US" altLang="ko-KR" dirty="0"/>
              <a:t>Sun Microsystems(</a:t>
            </a:r>
            <a:r>
              <a:rPr lang="ko-KR" altLang="en-US" dirty="0"/>
              <a:t>썬 </a:t>
            </a:r>
            <a:r>
              <a:rPr lang="ko-KR" altLang="en-US" dirty="0" err="1"/>
              <a:t>마이크로시스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Java</a:t>
            </a:r>
            <a:r>
              <a:rPr lang="ko-KR" altLang="en-US" dirty="0"/>
              <a:t>가 플랫폼 독립적이어야 한다는 철학을 지키기 위해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MS</a:t>
            </a:r>
            <a:r>
              <a:rPr lang="ko-KR" altLang="en-US" dirty="0"/>
              <a:t>의 독자적인 </a:t>
            </a:r>
            <a:r>
              <a:rPr lang="en-US" altLang="ko-KR" dirty="0"/>
              <a:t>J++ </a:t>
            </a:r>
            <a:r>
              <a:rPr lang="ko-KR" altLang="en-US" dirty="0"/>
              <a:t>구현은 이 철학을 위배한다는 이유로 법적 분쟁이 이어짐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MS</a:t>
            </a:r>
            <a:r>
              <a:rPr lang="ko-KR" altLang="en-US" dirty="0"/>
              <a:t>는 </a:t>
            </a:r>
            <a:r>
              <a:rPr lang="en-US" altLang="ko-KR" dirty="0"/>
              <a:t>Sun</a:t>
            </a:r>
            <a:r>
              <a:rPr lang="ko-KR" altLang="en-US" dirty="0"/>
              <a:t>과의 관계를 끊고</a:t>
            </a:r>
            <a:r>
              <a:rPr lang="en-US" altLang="ko-KR" dirty="0"/>
              <a:t>, .NET </a:t>
            </a:r>
            <a:r>
              <a:rPr lang="ko-KR" altLang="en-US" dirty="0"/>
              <a:t>플랫폼을 만들며 자체 언어인 </a:t>
            </a:r>
            <a:r>
              <a:rPr lang="en-US" altLang="ko-KR" dirty="0"/>
              <a:t>C#</a:t>
            </a:r>
            <a:r>
              <a:rPr lang="ko-KR" altLang="en-US" dirty="0"/>
              <a:t>을 개발하게 됨</a:t>
            </a:r>
            <a:r>
              <a:rPr lang="en-US" altLang="ko-KR" dirty="0"/>
              <a:t>!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/>
              <a:t>즉</a:t>
            </a:r>
            <a:r>
              <a:rPr lang="en-US" altLang="ko-KR" dirty="0"/>
              <a:t>, MS</a:t>
            </a:r>
            <a:r>
              <a:rPr lang="ko-KR" altLang="en-US" dirty="0"/>
              <a:t>에서 우리만의 </a:t>
            </a:r>
            <a:r>
              <a:rPr lang="en-US" altLang="ko-KR" dirty="0"/>
              <a:t>Java</a:t>
            </a:r>
            <a:r>
              <a:rPr lang="ko-KR" altLang="en-US" dirty="0"/>
              <a:t>를 만들자는 컨셉에서 개발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그래서 </a:t>
            </a:r>
            <a:r>
              <a:rPr lang="en-US" altLang="ko-KR" dirty="0"/>
              <a:t>Java</a:t>
            </a:r>
            <a:r>
              <a:rPr lang="ko-KR" altLang="en-US" dirty="0"/>
              <a:t>와 비슷한 문법을 가지고 있고</a:t>
            </a:r>
            <a:r>
              <a:rPr lang="en-US" altLang="ko-KR" dirty="0"/>
              <a:t>, .NET </a:t>
            </a:r>
            <a:r>
              <a:rPr lang="ko-KR" altLang="en-US" dirty="0"/>
              <a:t>플랫폼에서 작동하도록 설계되었습니다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(</a:t>
            </a:r>
            <a:r>
              <a:rPr lang="ko-KR" altLang="en-US" dirty="0"/>
              <a:t>뒤에 나옴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💡 </a:t>
            </a:r>
            <a:r>
              <a:rPr lang="en-US" altLang="ko-KR" dirty="0"/>
              <a:t>".NET"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ko-KR" altLang="en-US" dirty="0"/>
              <a:t>마이크로소프트의 애플리케이션 개발 프레임워크로</a:t>
            </a:r>
            <a:r>
              <a:rPr lang="en-US" altLang="ko-KR" dirty="0"/>
              <a:t>, </a:t>
            </a:r>
            <a:r>
              <a:rPr lang="ko-KR" altLang="en-US" dirty="0"/>
              <a:t>다양한 언어</a:t>
            </a:r>
            <a:r>
              <a:rPr lang="en-US" altLang="ko-KR" dirty="0"/>
              <a:t>(C#, VB.NET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를 이용해 </a:t>
            </a:r>
            <a:r>
              <a:rPr lang="ko-KR" altLang="en-US" b="1" dirty="0"/>
              <a:t>윈도우</a:t>
            </a:r>
            <a:r>
              <a:rPr lang="en-US" altLang="ko-KR" b="1" dirty="0"/>
              <a:t>, </a:t>
            </a:r>
            <a:r>
              <a:rPr lang="ko-KR" altLang="en-US" b="1" dirty="0"/>
              <a:t>웹</a:t>
            </a:r>
            <a:r>
              <a:rPr lang="en-US" altLang="ko-KR" b="1" dirty="0"/>
              <a:t>, </a:t>
            </a:r>
            <a:r>
              <a:rPr lang="ko-KR" altLang="en-US" b="1" dirty="0"/>
              <a:t>모바일 앱</a:t>
            </a:r>
            <a:r>
              <a:rPr lang="ko-KR" altLang="en-US" dirty="0"/>
              <a:t>을 만들 수 있게 해주는 플랫폼입니다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899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디버그 </a:t>
            </a:r>
            <a:r>
              <a:rPr lang="en-US" altLang="ko-KR" dirty="0"/>
              <a:t>: “</a:t>
            </a:r>
            <a:r>
              <a:rPr lang="ko-KR" altLang="en-US" dirty="0"/>
              <a:t>버그</a:t>
            </a:r>
            <a:r>
              <a:rPr lang="en-US" altLang="ko-KR" dirty="0"/>
              <a:t>(bug)</a:t>
            </a:r>
            <a:r>
              <a:rPr lang="ko-KR" altLang="en-US" dirty="0"/>
              <a:t>를 제거한다</a:t>
            </a:r>
            <a:r>
              <a:rPr lang="en-US" altLang="ko-KR" dirty="0"/>
              <a:t>”</a:t>
            </a:r>
            <a:r>
              <a:rPr lang="ko-KR" altLang="en-US" dirty="0"/>
              <a:t>는 뜻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오류를 찾아내고 고치는 행위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어디서 문제인지 정확히 찾고</a:t>
            </a:r>
            <a:r>
              <a:rPr lang="en-US" altLang="ko-KR" dirty="0"/>
              <a:t>, </a:t>
            </a:r>
            <a:r>
              <a:rPr lang="ko-KR" altLang="en-US" dirty="0"/>
              <a:t>어떤 상황에서 문제가 생기는지 파악 </a:t>
            </a:r>
            <a:r>
              <a:rPr lang="ko-KR" altLang="en-US" dirty="0" err="1"/>
              <a:t>하는것이</a:t>
            </a:r>
            <a:r>
              <a:rPr lang="ko-KR" altLang="en-US" dirty="0"/>
              <a:t> 먼저</a:t>
            </a:r>
            <a:r>
              <a:rPr lang="en-US" altLang="ko-KR" dirty="0"/>
              <a:t>!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디버깅</a:t>
            </a:r>
            <a:r>
              <a:rPr lang="en-US" altLang="ko-KR" dirty="0"/>
              <a:t> : </a:t>
            </a:r>
            <a:r>
              <a:rPr lang="ko-KR" altLang="en-US" dirty="0" err="1"/>
              <a:t>디버그하는</a:t>
            </a:r>
            <a:r>
              <a:rPr lang="ko-KR" altLang="en-US" dirty="0"/>
              <a:t> 과정 전체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코드에서 오류의 원인을 추적하고 해결하는 과정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8482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9326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작성 </a:t>
            </a:r>
            <a:r>
              <a:rPr lang="en-US" altLang="ko-KR" dirty="0"/>
              <a:t>-&gt; </a:t>
            </a:r>
            <a:r>
              <a:rPr lang="ko-KR" altLang="en-US" dirty="0"/>
              <a:t>빌드 </a:t>
            </a:r>
            <a:r>
              <a:rPr lang="en-US" altLang="ko-KR" dirty="0"/>
              <a:t>-&gt; </a:t>
            </a:r>
            <a:r>
              <a:rPr lang="ko-KR" altLang="en-US" dirty="0"/>
              <a:t>실행 전체 과정을 단계별로 정리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 작성 </a:t>
            </a:r>
            <a:r>
              <a:rPr lang="en-US" altLang="ko-KR" dirty="0"/>
              <a:t>-&gt; </a:t>
            </a:r>
            <a:r>
              <a:rPr lang="ko-KR" altLang="en-US" dirty="0"/>
              <a:t>빌드</a:t>
            </a:r>
            <a:r>
              <a:rPr lang="en-US" altLang="ko-KR" dirty="0"/>
              <a:t>(</a:t>
            </a:r>
            <a:r>
              <a:rPr lang="ko-KR" altLang="en-US" dirty="0"/>
              <a:t>컴파일</a:t>
            </a:r>
            <a:r>
              <a:rPr lang="en-US" altLang="ko-KR" dirty="0"/>
              <a:t>) -&gt; </a:t>
            </a:r>
            <a:r>
              <a:rPr lang="ko-KR" altLang="en-US" dirty="0"/>
              <a:t>실행</a:t>
            </a:r>
            <a:r>
              <a:rPr lang="en-US" altLang="ko-KR" dirty="0"/>
              <a:t>(.exe) -&gt; </a:t>
            </a:r>
            <a:r>
              <a:rPr lang="ko-KR" altLang="en-US" dirty="0"/>
              <a:t>메모리에 로드 </a:t>
            </a:r>
            <a:r>
              <a:rPr lang="en-US" altLang="ko-KR" dirty="0"/>
              <a:t>-&gt; </a:t>
            </a:r>
            <a:r>
              <a:rPr lang="ko-KR" altLang="en-US" dirty="0"/>
              <a:t>기계어로 변환 </a:t>
            </a:r>
            <a:r>
              <a:rPr lang="en-US" altLang="ko-KR" dirty="0"/>
              <a:t>(JIT)</a:t>
            </a:r>
          </a:p>
          <a:p>
            <a:endParaRPr lang="en-US" altLang="ko-KR" dirty="0"/>
          </a:p>
          <a:p>
            <a:r>
              <a:rPr lang="en-US" altLang="ko-KR" dirty="0"/>
              <a:t>1. (.cs)</a:t>
            </a:r>
            <a:r>
              <a:rPr lang="ko-KR" altLang="en-US" dirty="0"/>
              <a:t>파일 코드 작성 </a:t>
            </a:r>
            <a:r>
              <a:rPr lang="en-US" altLang="ko-KR" dirty="0"/>
              <a:t>: </a:t>
            </a:r>
            <a:r>
              <a:rPr lang="ko-KR" altLang="en-US" dirty="0"/>
              <a:t>사람이 읽기 쉬운 형태이지만</a:t>
            </a:r>
            <a:r>
              <a:rPr lang="en-US" altLang="ko-KR" dirty="0"/>
              <a:t>, </a:t>
            </a:r>
            <a:r>
              <a:rPr lang="ko-KR" altLang="en-US" dirty="0"/>
              <a:t>컴퓨터는 바로 실습 할 수가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빌드</a:t>
            </a:r>
            <a:r>
              <a:rPr lang="en-US" altLang="ko-KR" dirty="0"/>
              <a:t>(Build) – </a:t>
            </a:r>
            <a:r>
              <a:rPr lang="ko-KR" altLang="en-US" dirty="0"/>
              <a:t>컴파일 포함</a:t>
            </a:r>
            <a:r>
              <a:rPr lang="en-US" altLang="ko-KR" dirty="0"/>
              <a:t>  : .cs</a:t>
            </a:r>
            <a:r>
              <a:rPr lang="ko-KR" altLang="en-US" dirty="0"/>
              <a:t> 코드를 빌드하면 </a:t>
            </a:r>
            <a:r>
              <a:rPr lang="en-US" altLang="ko-KR" dirty="0"/>
              <a:t>.exe </a:t>
            </a:r>
            <a:r>
              <a:rPr lang="ko-KR" altLang="en-US" dirty="0"/>
              <a:t>또는 </a:t>
            </a:r>
            <a:r>
              <a:rPr lang="en-US" altLang="ko-KR" dirty="0"/>
              <a:t>.</a:t>
            </a:r>
            <a:r>
              <a:rPr lang="en-US" altLang="ko-KR" dirty="0" err="1"/>
              <a:t>dll</a:t>
            </a:r>
            <a:r>
              <a:rPr lang="en-US" altLang="ko-KR" dirty="0"/>
              <a:t> </a:t>
            </a:r>
            <a:r>
              <a:rPr lang="ko-KR" altLang="en-US" dirty="0"/>
              <a:t>파일이 생성됨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과정에서 컴파일러가 작동하여 </a:t>
            </a:r>
            <a:r>
              <a:rPr lang="en-US" altLang="ko-KR" dirty="0"/>
              <a:t>C# </a:t>
            </a:r>
            <a:r>
              <a:rPr lang="ko-KR" altLang="en-US" dirty="0"/>
              <a:t>코드를 **</a:t>
            </a:r>
            <a:r>
              <a:rPr lang="en-US" altLang="ko-KR" dirty="0"/>
              <a:t>CIL (</a:t>
            </a:r>
            <a:r>
              <a:rPr lang="ko-KR" altLang="en-US" dirty="0"/>
              <a:t>중간 언어</a:t>
            </a:r>
            <a:r>
              <a:rPr lang="en-US" altLang="ko-KR" dirty="0"/>
              <a:t>)**</a:t>
            </a:r>
            <a:r>
              <a:rPr lang="ko-KR" altLang="en-US" dirty="0"/>
              <a:t>로 변환합니다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  - </a:t>
            </a:r>
            <a:r>
              <a:rPr lang="en-US" altLang="ko-KR" b="1" dirty="0"/>
              <a:t>CIL (Common Intermediate Language)</a:t>
            </a:r>
            <a:r>
              <a:rPr lang="en-US" altLang="ko-KR" dirty="0"/>
              <a:t>: .NET </a:t>
            </a:r>
            <a:r>
              <a:rPr lang="ko-KR" altLang="en-US" dirty="0"/>
              <a:t>언어들이 공통으로 사용하는 중간 언어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  </a:t>
            </a:r>
            <a:r>
              <a:rPr lang="en-US" altLang="ko-KR" b="1" dirty="0"/>
              <a:t> - </a:t>
            </a:r>
            <a:r>
              <a:rPr lang="ko-KR" altLang="en-US" b="1" dirty="0"/>
              <a:t>결과물</a:t>
            </a:r>
            <a:r>
              <a:rPr lang="en-US" altLang="ko-KR" dirty="0"/>
              <a:t>: WindowsFormsApp1.exe, WindowsFormsApp1.pdb </a:t>
            </a:r>
            <a:r>
              <a:rPr lang="ko-KR" altLang="en-US" dirty="0"/>
              <a:t>등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실행 </a:t>
            </a:r>
            <a:r>
              <a:rPr lang="en-US" altLang="ko-KR" dirty="0"/>
              <a:t>(.exe </a:t>
            </a:r>
            <a:r>
              <a:rPr lang="ko-KR" altLang="en-US" dirty="0"/>
              <a:t>실행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.exe </a:t>
            </a:r>
            <a:r>
              <a:rPr lang="ko-KR" altLang="en-US" dirty="0"/>
              <a:t>파일 작동 시작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아직 기계어 실행이 아님</a:t>
            </a:r>
            <a:r>
              <a:rPr lang="en-US" altLang="ko-KR" dirty="0"/>
              <a:t>. -&gt; </a:t>
            </a:r>
            <a:r>
              <a:rPr lang="ko-KR" altLang="en-US" dirty="0"/>
              <a:t>아직 중간 언어 상태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4. RAM</a:t>
            </a:r>
            <a:r>
              <a:rPr lang="ko-KR" altLang="en-US" dirty="0"/>
              <a:t>에 로드 </a:t>
            </a:r>
            <a:r>
              <a:rPr lang="en-US" altLang="ko-KR" dirty="0"/>
              <a:t>-&gt; JIT </a:t>
            </a:r>
            <a:r>
              <a:rPr lang="ko-KR" altLang="en-US" dirty="0"/>
              <a:t>컴파일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.exe</a:t>
            </a:r>
            <a:r>
              <a:rPr lang="ko-KR" altLang="en-US" dirty="0"/>
              <a:t>에 담긴 </a:t>
            </a:r>
            <a:r>
              <a:rPr lang="en-US" altLang="ko-KR" dirty="0"/>
              <a:t>CIL </a:t>
            </a:r>
            <a:r>
              <a:rPr lang="ko-KR" altLang="en-US" dirty="0"/>
              <a:t>코드가 </a:t>
            </a:r>
            <a:r>
              <a:rPr lang="en-US" altLang="ko-KR" dirty="0"/>
              <a:t>CLR( </a:t>
            </a:r>
            <a:r>
              <a:rPr lang="ko-KR" altLang="en-US" dirty="0"/>
              <a:t>공통 언어 런타임 </a:t>
            </a:r>
            <a:r>
              <a:rPr lang="en-US" altLang="ko-KR" dirty="0"/>
              <a:t>)</a:t>
            </a:r>
            <a:r>
              <a:rPr lang="ko-KR" altLang="en-US" dirty="0"/>
              <a:t>을 통해 메모리</a:t>
            </a:r>
            <a:r>
              <a:rPr lang="en-US" altLang="ko-KR" dirty="0"/>
              <a:t>(RAM)</a:t>
            </a:r>
            <a:r>
              <a:rPr lang="ko-KR" altLang="en-US" dirty="0"/>
              <a:t>에 </a:t>
            </a:r>
            <a:r>
              <a:rPr lang="ko-KR" altLang="en-US" dirty="0" err="1"/>
              <a:t>로드됨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CLR</a:t>
            </a:r>
            <a:r>
              <a:rPr lang="ko-KR" altLang="en-US" dirty="0"/>
              <a:t>이 내부적으로 </a:t>
            </a:r>
            <a:r>
              <a:rPr lang="en-US" altLang="ko-KR" dirty="0"/>
              <a:t>JIT(Just-In-Time) </a:t>
            </a:r>
            <a:r>
              <a:rPr lang="ko-KR" altLang="en-US" dirty="0"/>
              <a:t>컴파일러를 작동시켜</a:t>
            </a:r>
            <a:r>
              <a:rPr lang="en-US" altLang="ko-KR" dirty="0"/>
              <a:t>,</a:t>
            </a:r>
          </a:p>
          <a:p>
            <a:pPr marL="628650" lvl="1" indent="-171450">
              <a:buFontTx/>
              <a:buChar char="-"/>
            </a:pPr>
            <a:r>
              <a:rPr lang="ko-KR" altLang="en-US" dirty="0"/>
              <a:t>로드된 </a:t>
            </a:r>
            <a:r>
              <a:rPr lang="en-US" altLang="ko-KR" dirty="0"/>
              <a:t>CIL </a:t>
            </a:r>
            <a:r>
              <a:rPr lang="ko-KR" altLang="en-US" dirty="0"/>
              <a:t>코드를 실시간으로 기계어로 번역</a:t>
            </a:r>
            <a:endParaRPr lang="en-US" altLang="ko-KR" dirty="0"/>
          </a:p>
          <a:p>
            <a:pPr marL="628650" lvl="1" indent="-171450">
              <a:buFontTx/>
              <a:buChar char="-"/>
            </a:pPr>
            <a:r>
              <a:rPr lang="ko-KR" altLang="en-US" dirty="0"/>
              <a:t>그 후</a:t>
            </a:r>
            <a:r>
              <a:rPr lang="en-US" altLang="ko-KR" dirty="0"/>
              <a:t>, CPU</a:t>
            </a:r>
            <a:r>
              <a:rPr lang="ko-KR" altLang="en-US" dirty="0"/>
              <a:t>가 실행할 수 있는 진짜 코드로 작동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회사이름 </a:t>
            </a:r>
            <a:r>
              <a:rPr lang="en-US" altLang="ko-KR" dirty="0"/>
              <a:t>: </a:t>
            </a:r>
            <a:r>
              <a:rPr lang="ko-KR" altLang="en-US" dirty="0" err="1"/>
              <a:t>핸들리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단계 코드     </a:t>
            </a:r>
            <a:r>
              <a:rPr lang="en-US" altLang="ko-KR" dirty="0"/>
              <a:t>	</a:t>
            </a:r>
            <a:r>
              <a:rPr lang="ko-KR" altLang="en-US" dirty="0"/>
              <a:t>작성 </a:t>
            </a:r>
            <a:r>
              <a:rPr lang="en-US" altLang="ko-KR" dirty="0"/>
              <a:t>(.cs)</a:t>
            </a:r>
            <a:r>
              <a:rPr lang="ko-KR" altLang="en-US" dirty="0"/>
              <a:t>사람이 이해할 수 있는 </a:t>
            </a:r>
            <a:r>
              <a:rPr lang="en-US" altLang="ko-KR" dirty="0"/>
              <a:t>C# </a:t>
            </a:r>
            <a:r>
              <a:rPr lang="ko-KR" altLang="en-US" dirty="0"/>
              <a:t>코드 작성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단계 빌드 </a:t>
            </a:r>
            <a:r>
              <a:rPr lang="en-US" altLang="ko-KR" dirty="0"/>
              <a:t>		(</a:t>
            </a:r>
            <a:r>
              <a:rPr lang="ko-KR" altLang="en-US" dirty="0"/>
              <a:t>컴파일 포함</a:t>
            </a:r>
            <a:r>
              <a:rPr lang="en-US" altLang="ko-KR" dirty="0"/>
              <a:t>)C# → CIL </a:t>
            </a:r>
            <a:r>
              <a:rPr lang="ko-KR" altLang="en-US" dirty="0"/>
              <a:t>중간 언어로 변환 → </a:t>
            </a:r>
            <a:r>
              <a:rPr lang="en-US" altLang="ko-KR" dirty="0"/>
              <a:t>.exe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단계 실행  </a:t>
            </a:r>
            <a:r>
              <a:rPr lang="en-US" altLang="ko-KR" dirty="0"/>
              <a:t>		(.exe </a:t>
            </a:r>
            <a:r>
              <a:rPr lang="ko-KR" altLang="en-US" dirty="0"/>
              <a:t>실행</a:t>
            </a:r>
            <a:r>
              <a:rPr lang="en-US" altLang="ko-KR" dirty="0"/>
              <a:t>)</a:t>
            </a:r>
            <a:r>
              <a:rPr lang="ko-KR" altLang="en-US" dirty="0"/>
              <a:t>프로그램을 실행하여 메모리에 올림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CLR → RAM</a:t>
            </a:r>
            <a:r>
              <a:rPr lang="ko-KR" altLang="en-US" dirty="0"/>
              <a:t>에 로드    </a:t>
            </a:r>
            <a:r>
              <a:rPr lang="en-US" altLang="ko-KR" dirty="0"/>
              <a:t>CIL </a:t>
            </a:r>
            <a:r>
              <a:rPr lang="ko-KR" altLang="en-US" dirty="0"/>
              <a:t>코드가 실행 준비됨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단계 </a:t>
            </a:r>
            <a:r>
              <a:rPr lang="en-US" altLang="ko-KR" dirty="0"/>
              <a:t>JIT </a:t>
            </a:r>
            <a:r>
              <a:rPr lang="ko-KR" altLang="en-US" dirty="0"/>
              <a:t>컴파일</a:t>
            </a:r>
            <a:r>
              <a:rPr lang="en-US" altLang="ko-KR" dirty="0"/>
              <a:t>	</a:t>
            </a:r>
            <a:r>
              <a:rPr lang="ko-KR" altLang="en-US" dirty="0"/>
              <a:t>중간 언어 → 기계어로 변환 → 실제 실행됨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9802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컴퓨터는 기계어 즉</a:t>
            </a:r>
            <a:r>
              <a:rPr lang="en-US" altLang="ko-KR" dirty="0"/>
              <a:t>, 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로만 구성된 언어를 이해할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C# </a:t>
            </a:r>
            <a:r>
              <a:rPr lang="ko-KR" altLang="en-US" dirty="0"/>
              <a:t>문법으로 작성된 소스 코드를 기계어로 번역해줄 필요가 있는데</a:t>
            </a:r>
            <a:r>
              <a:rPr lang="en-US" altLang="ko-KR" dirty="0"/>
              <a:t>, </a:t>
            </a:r>
            <a:r>
              <a:rPr lang="ko-KR" altLang="en-US" dirty="0"/>
              <a:t>이 번역 과정을 컴파일이라고 하고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번역을 해주는 프로그램을 컴파일러라고 한다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ko-KR" altLang="en-US" dirty="0"/>
              <a:t>컴파일 과정에서 보통은 중간에 소스 코드와 기계어의 중간에서 </a:t>
            </a:r>
            <a:r>
              <a:rPr lang="ko-KR" altLang="en-US" dirty="0" err="1"/>
              <a:t>어샘블리</a:t>
            </a:r>
            <a:r>
              <a:rPr lang="ko-KR" altLang="en-US" dirty="0"/>
              <a:t> 코드로 변환이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MSIL</a:t>
            </a:r>
            <a:r>
              <a:rPr lang="ko-KR" altLang="en-US" dirty="0"/>
              <a:t>도 엄밀히 말하면 조금 다르지만</a:t>
            </a:r>
            <a:r>
              <a:rPr lang="en-US" altLang="ko-KR" dirty="0"/>
              <a:t>, C# </a:t>
            </a:r>
            <a:r>
              <a:rPr lang="ko-KR" altLang="en-US" dirty="0"/>
              <a:t>컴파일 과정에서는 </a:t>
            </a:r>
            <a:r>
              <a:rPr lang="ko-KR" altLang="en-US" dirty="0" err="1"/>
              <a:t>어샘블리</a:t>
            </a:r>
            <a:r>
              <a:rPr lang="ko-KR" altLang="en-US" dirty="0"/>
              <a:t> 코드의 역할을 한다고 볼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5034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16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5819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9961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한줄용</a:t>
            </a:r>
            <a:r>
              <a:rPr lang="ko-KR" altLang="en-US" dirty="0"/>
              <a:t> 주석 </a:t>
            </a:r>
            <a:r>
              <a:rPr lang="en-US" altLang="ko-KR" dirty="0"/>
              <a:t>//</a:t>
            </a:r>
          </a:p>
          <a:p>
            <a:endParaRPr lang="en-US" altLang="ko-KR" dirty="0"/>
          </a:p>
          <a:p>
            <a:r>
              <a:rPr lang="ko-KR" altLang="en-US" dirty="0" err="1"/>
              <a:t>여러줄용</a:t>
            </a:r>
            <a:r>
              <a:rPr lang="ko-KR" altLang="en-US" dirty="0"/>
              <a:t> 주석 </a:t>
            </a:r>
            <a:r>
              <a:rPr lang="en-US" altLang="ko-KR" dirty="0"/>
              <a:t>/* */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64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Windows Forms</a:t>
            </a:r>
            <a:r>
              <a:rPr lang="ko-KR" altLang="en-US" dirty="0"/>
              <a:t>의 </a:t>
            </a:r>
            <a:r>
              <a:rPr lang="en-US" altLang="ko-KR" dirty="0" err="1"/>
              <a:t>TextBox</a:t>
            </a:r>
            <a:r>
              <a:rPr lang="ko-KR" altLang="en-US" dirty="0"/>
              <a:t>에서는 </a:t>
            </a:r>
            <a:r>
              <a:rPr lang="en-US" altLang="ko-KR" dirty="0"/>
              <a:t>\r\n</a:t>
            </a:r>
            <a:r>
              <a:rPr lang="ko-KR" altLang="en-US" dirty="0"/>
              <a:t>을 함께 써야 </a:t>
            </a:r>
            <a:r>
              <a:rPr lang="ko-KR" altLang="en-US" dirty="0" err="1"/>
              <a:t>줄바꿈이</a:t>
            </a:r>
            <a:r>
              <a:rPr lang="ko-KR" altLang="en-US" dirty="0"/>
              <a:t> 정확하게 동작합니다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9759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VS</a:t>
            </a:r>
            <a:r>
              <a:rPr lang="ko-KR" altLang="en-US" dirty="0"/>
              <a:t>에서 제공하는 대화형 콘솔 환경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한 줄씩 </a:t>
            </a:r>
            <a:r>
              <a:rPr lang="en-US" altLang="ko-KR" dirty="0"/>
              <a:t>C# </a:t>
            </a:r>
            <a:r>
              <a:rPr lang="ko-KR" altLang="en-US" dirty="0"/>
              <a:t>코드를 입력하고 즉시 실행 결과를 확인할 수 있는 도구임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/>
              <a:t>테스트용 </a:t>
            </a:r>
            <a:r>
              <a:rPr lang="en-US" altLang="ko-KR" dirty="0"/>
              <a:t>(</a:t>
            </a:r>
            <a:r>
              <a:rPr lang="ko-KR" altLang="en-US" dirty="0"/>
              <a:t>짧은 코드 실험</a:t>
            </a:r>
            <a:r>
              <a:rPr lang="en-US" altLang="ko-KR" dirty="0"/>
              <a:t>, </a:t>
            </a:r>
            <a:r>
              <a:rPr lang="ko-KR" altLang="en-US" dirty="0"/>
              <a:t>변수 테스트 등에 좋음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IME </a:t>
            </a:r>
            <a:r>
              <a:rPr lang="ko-KR" altLang="en-US" dirty="0"/>
              <a:t>오류가 많음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C# Interactive</a:t>
            </a:r>
            <a:r>
              <a:rPr lang="ko-KR" altLang="en-US" dirty="0"/>
              <a:t>가 한글 조합 상태를 지원하지 못함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&gt; </a:t>
            </a:r>
            <a:r>
              <a:rPr lang="ko-KR" altLang="en-US" dirty="0"/>
              <a:t>메모장</a:t>
            </a:r>
            <a:r>
              <a:rPr lang="en-US" altLang="ko-KR" dirty="0"/>
              <a:t>/</a:t>
            </a:r>
            <a:r>
              <a:rPr lang="ko-KR" altLang="en-US" dirty="0"/>
              <a:t>편집기에서 입력 후 복사</a:t>
            </a:r>
            <a:r>
              <a:rPr lang="en-US" altLang="ko-KR" dirty="0"/>
              <a:t>-</a:t>
            </a:r>
            <a:r>
              <a:rPr lang="ko-KR" altLang="en-US" dirty="0"/>
              <a:t>붙여넣기</a:t>
            </a:r>
            <a:r>
              <a:rPr lang="en-US" altLang="ko-KR" dirty="0"/>
              <a:t>, </a:t>
            </a:r>
            <a:r>
              <a:rPr lang="ko-KR" altLang="en-US"/>
              <a:t>또는 콘솔 앱 사용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995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6FC02-32DF-161A-4569-A8F4BBA62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864A04-1EF8-1062-E7DC-E7FFF49B3D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B891463-0D86-027C-A291-4B7D8019E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도 정적 타입의 언어</a:t>
            </a:r>
            <a:r>
              <a:rPr lang="en-US" altLang="ko-KR" dirty="0"/>
              <a:t>, </a:t>
            </a:r>
            <a:r>
              <a:rPr lang="ko-KR" altLang="en-US" dirty="0"/>
              <a:t>데이터 타입을 정확하게 명시해주지 않으면 실행도 못하고 오류가 발생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정적 타입 언어가 한 편으로는 개발에 있어 신뢰성과 직관성이 있기 때문에 자바스크립트에서 파생되어 타입스크립트가 나왔고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파이썬에서도</a:t>
            </a:r>
            <a:r>
              <a:rPr lang="ko-KR" altLang="en-US" dirty="0"/>
              <a:t> 데이터 형식을 명시할 수 있는 옵션이 </a:t>
            </a:r>
            <a:r>
              <a:rPr lang="en-US" altLang="ko-KR" dirty="0"/>
              <a:t>3.5 </a:t>
            </a:r>
            <a:r>
              <a:rPr lang="ko-KR" altLang="en-US" dirty="0"/>
              <a:t>버전에서 추가되었음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D02BAB-D22B-482A-A53B-EDC7FEFB2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218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036C5-6891-D9CB-650A-AC495BE78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A2EA48-FF6E-080A-CF72-D1CFD496DD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336723D-4BFE-E03D-B178-61381D1E4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7BE2D0-22CB-0A7D-215A-7E4CA317DD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441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C#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배우다 보면 반드시 만나게 되는 것이 바로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.NET 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닷넷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C#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실제로 실행시켜주는 기반 환경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개발자가 다양한 프로그램을 쉽게 만들 수 있도록 도와주는 플랫폼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0" indent="0">
              <a:buFontTx/>
              <a:buNone/>
            </a:pPr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Microsoft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만든 프로그래밍 플랫폼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.NET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은 모든 운영 체제에서 기본적으로 실행할 수 있는 데스크톱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웹 및 모바일 애플리케이션 빌드를 위한 오픈 소스 플랫폼입니다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.NET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은 여러 언어를 지원하는 통합 실행 환경이다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>
              <a:buNone/>
            </a:pPr>
            <a:r>
              <a:rPr lang="ko-KR" altLang="en-US" b="1" dirty="0"/>
              <a:t>🔄 </a:t>
            </a:r>
            <a:r>
              <a:rPr lang="en-US" altLang="ko-KR" b="1" dirty="0"/>
              <a:t>.NET</a:t>
            </a:r>
            <a:r>
              <a:rPr lang="ko-KR" altLang="en-US" b="1" dirty="0"/>
              <a:t>에서의 공통 실행 과정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개발자가 </a:t>
            </a:r>
            <a:r>
              <a:rPr lang="en-US" altLang="ko-KR" dirty="0"/>
              <a:t>C#, F#, VB </a:t>
            </a:r>
            <a:r>
              <a:rPr lang="ko-KR" altLang="en-US" dirty="0"/>
              <a:t>중 하나로 코드를 작성합니다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이 코드는 </a:t>
            </a:r>
            <a:r>
              <a:rPr lang="ko-KR" altLang="en-US" b="1" dirty="0" err="1"/>
              <a:t>컴파일</a:t>
            </a:r>
            <a:r>
              <a:rPr lang="ko-KR" altLang="en-US" dirty="0" err="1"/>
              <a:t>되어</a:t>
            </a:r>
            <a:r>
              <a:rPr lang="ko-KR" altLang="en-US" dirty="0"/>
              <a:t> **중간 언어</a:t>
            </a:r>
            <a:r>
              <a:rPr lang="en-US" altLang="ko-KR" dirty="0"/>
              <a:t>(IL, Intermediate Language)**</a:t>
            </a:r>
            <a:r>
              <a:rPr lang="ko-KR" altLang="en-US" dirty="0"/>
              <a:t>로 변환됩니다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이 중간 언어는 </a:t>
            </a:r>
            <a:r>
              <a:rPr lang="en-US" altLang="ko-KR" dirty="0"/>
              <a:t>.NET </a:t>
            </a:r>
            <a:r>
              <a:rPr lang="ko-KR" altLang="en-US" dirty="0"/>
              <a:t>안의 **</a:t>
            </a:r>
            <a:r>
              <a:rPr lang="en-US" altLang="ko-KR" dirty="0"/>
              <a:t>CLR(Common Language Runtime)**</a:t>
            </a:r>
            <a:r>
              <a:rPr lang="ko-KR" altLang="en-US" dirty="0"/>
              <a:t>이 **실제 실행 가능한 코드</a:t>
            </a:r>
            <a:r>
              <a:rPr lang="en-US" altLang="ko-KR" dirty="0"/>
              <a:t>(</a:t>
            </a:r>
            <a:r>
              <a:rPr lang="ko-KR" altLang="en-US" dirty="0"/>
              <a:t>기계어</a:t>
            </a:r>
            <a:r>
              <a:rPr lang="en-US" altLang="ko-KR" dirty="0"/>
              <a:t>)**</a:t>
            </a:r>
            <a:r>
              <a:rPr lang="ko-KR" altLang="en-US" dirty="0"/>
              <a:t>로 바꿔 실행합니다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즉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어떤 언어로 개발하든 </a:t>
            </a:r>
            <a:r>
              <a:rPr lang="en-US" altLang="ko-KR" dirty="0"/>
              <a:t>.NET</a:t>
            </a:r>
            <a:r>
              <a:rPr lang="ko-KR" altLang="en-US" dirty="0"/>
              <a:t>이라는 같은 엔진에서 돌아간다</a:t>
            </a:r>
            <a:r>
              <a:rPr lang="en-US" altLang="ko-KR" dirty="0"/>
              <a:t>!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12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이미지는 </a:t>
            </a:r>
            <a:r>
              <a:rPr lang="en-US" altLang="ko-KR" dirty="0"/>
              <a:t>MS .NET </a:t>
            </a:r>
            <a:r>
              <a:rPr lang="ko-KR" altLang="en-US" dirty="0"/>
              <a:t>기술 스택 구조를 시각적으로 표현한 아키텍처 다이어그램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 </a:t>
            </a:r>
            <a:r>
              <a:rPr lang="ko-KR" altLang="en-US" dirty="0"/>
              <a:t>전체 구조 개요</a:t>
            </a:r>
            <a:r>
              <a:rPr lang="en-US" altLang="ko-KR" dirty="0"/>
              <a:t> &gt;</a:t>
            </a:r>
          </a:p>
          <a:p>
            <a:r>
              <a:rPr lang="en-US" altLang="ko-KR" dirty="0"/>
              <a:t>.NET Framework – (</a:t>
            </a:r>
            <a:r>
              <a:rPr lang="ko-KR" altLang="en-US" dirty="0"/>
              <a:t>파란색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.NET Core – (</a:t>
            </a:r>
            <a:r>
              <a:rPr lang="ko-KR" altLang="en-US" dirty="0"/>
              <a:t>초록색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.Xamarin – (</a:t>
            </a:r>
            <a:r>
              <a:rPr lang="ko-KR" altLang="en-US" dirty="0"/>
              <a:t>보라색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 세 가지 플랫폼은 각각 다양한 운영체제와 환경을 타겟으로 하는 애플리케이션을 만들기 위해 사용됨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밑에 공통적으로 </a:t>
            </a:r>
            <a:r>
              <a:rPr lang="en-US" altLang="ko-KR" dirty="0"/>
              <a:t>.NET Standard Library </a:t>
            </a:r>
            <a:r>
              <a:rPr lang="ko-KR" altLang="en-US" dirty="0"/>
              <a:t>와 </a:t>
            </a:r>
            <a:r>
              <a:rPr lang="en-US" altLang="ko-KR" dirty="0"/>
              <a:t>Common Infrastructure </a:t>
            </a:r>
            <a:r>
              <a:rPr lang="ko-KR" altLang="en-US" dirty="0"/>
              <a:t>를 공유함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 </a:t>
            </a:r>
            <a:r>
              <a:rPr lang="ko-KR" altLang="en-US" dirty="0"/>
              <a:t>위쪽 </a:t>
            </a:r>
            <a:r>
              <a:rPr lang="en-US" altLang="ko-KR" dirty="0"/>
              <a:t>&gt; : App Models</a:t>
            </a:r>
          </a:p>
          <a:p>
            <a:pPr>
              <a:buNone/>
            </a:pPr>
            <a:r>
              <a:rPr lang="ko-KR" altLang="en-US" dirty="0"/>
              <a:t>사용자가 실제로 애플리케이션을 만들 때 사용하는 인터페이스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“UI”</a:t>
            </a:r>
            <a:r>
              <a:rPr lang="ko-KR" altLang="en-US" dirty="0"/>
              <a:t>나 웹 서버 등을 의미함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b="1" dirty="0"/>
              <a:t>.NET Framework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WPF (Windows Presentation Foundation)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데스크탑용 </a:t>
            </a:r>
            <a:r>
              <a:rPr lang="en-US" altLang="ko-KR" dirty="0"/>
              <a:t>GUI </a:t>
            </a:r>
            <a:r>
              <a:rPr lang="ko-KR" altLang="en-US" dirty="0"/>
              <a:t>앱 개발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Windows Forms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오래된 </a:t>
            </a:r>
            <a:r>
              <a:rPr lang="en-US" altLang="ko-KR" dirty="0"/>
              <a:t>GUI </a:t>
            </a:r>
            <a:r>
              <a:rPr lang="ko-KR" altLang="en-US" dirty="0"/>
              <a:t>앱 방식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ASP.NET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웹 애플리케이션</a:t>
            </a:r>
            <a:endParaRPr lang="en-US" altLang="ko-KR" dirty="0"/>
          </a:p>
          <a:p>
            <a:pPr>
              <a:buFont typeface="Arial" panose="020B0604020202020204" pitchFamily="34" charset="0"/>
              <a:buNone/>
            </a:pPr>
            <a:endParaRPr lang="ko-KR" altLang="en-US" dirty="0"/>
          </a:p>
          <a:p>
            <a:pPr>
              <a:buNone/>
            </a:pPr>
            <a:r>
              <a:rPr lang="en-US" altLang="ko-KR" b="1" dirty="0"/>
              <a:t>.NET Core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UWP (Universal Windows Platform)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윈도우 </a:t>
            </a:r>
            <a:r>
              <a:rPr lang="en-US" altLang="ko-KR" dirty="0"/>
              <a:t>10</a:t>
            </a:r>
            <a:r>
              <a:rPr lang="ko-KR" altLang="en-US" dirty="0"/>
              <a:t>용 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ASP.NET Core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크로스플랫폼 웹 앱 및 </a:t>
            </a:r>
            <a:r>
              <a:rPr lang="en-US" altLang="ko-KR" dirty="0"/>
              <a:t>API </a:t>
            </a:r>
            <a:r>
              <a:rPr lang="ko-KR" altLang="en-US" dirty="0"/>
              <a:t>개발 </a:t>
            </a:r>
            <a:r>
              <a:rPr lang="en-US" altLang="ko-KR" dirty="0"/>
              <a:t>(</a:t>
            </a:r>
            <a:r>
              <a:rPr lang="ko-KR" altLang="en-US" dirty="0"/>
              <a:t>빠르고 유연함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b="1" dirty="0"/>
              <a:t>Xamarin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/>
              <a:t>Xamarin.iOS</a:t>
            </a:r>
            <a:r>
              <a:rPr lang="en-US" altLang="ko-KR" b="1" dirty="0"/>
              <a:t> / </a:t>
            </a:r>
            <a:r>
              <a:rPr lang="en-US" altLang="ko-KR" b="1" dirty="0" err="1"/>
              <a:t>Xamarin.Android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네이티브 모바일 앱 개발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/>
              <a:t>Xamarin.Forms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공통 </a:t>
            </a:r>
            <a:r>
              <a:rPr lang="en-US" altLang="ko-KR" dirty="0"/>
              <a:t>UI </a:t>
            </a:r>
            <a:r>
              <a:rPr lang="ko-KR" altLang="en-US" dirty="0"/>
              <a:t>코드를 기반으로 다양한 플랫폼 앱 개발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/>
              <a:t>Xamarin.Mac</a:t>
            </a:r>
            <a:r>
              <a:rPr lang="ko-KR" altLang="en-US" dirty="0"/>
              <a:t> </a:t>
            </a:r>
            <a:r>
              <a:rPr lang="en-US" altLang="ko-KR" dirty="0"/>
              <a:t>– macOS</a:t>
            </a:r>
            <a:r>
              <a:rPr lang="ko-KR" altLang="en-US" dirty="0"/>
              <a:t>용 앱 개발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&lt; </a:t>
            </a:r>
            <a:r>
              <a:rPr lang="ko-KR" altLang="en-US" dirty="0"/>
              <a:t>중간 </a:t>
            </a:r>
            <a:r>
              <a:rPr lang="en-US" altLang="ko-KR" dirty="0"/>
              <a:t>&gt; : Base Libraries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모든 플랫폼은 각각의 기본 클래스 라이브러리를 가지고 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Ex) </a:t>
            </a:r>
            <a:r>
              <a:rPr lang="ko-KR" altLang="en-US" dirty="0"/>
              <a:t>문자열 처리</a:t>
            </a:r>
            <a:r>
              <a:rPr lang="en-US" altLang="ko-KR" dirty="0"/>
              <a:t>, </a:t>
            </a:r>
            <a:r>
              <a:rPr lang="ko-KR" altLang="en-US" dirty="0"/>
              <a:t>날짜 계산</a:t>
            </a:r>
            <a:r>
              <a:rPr lang="en-US" altLang="ko-KR" dirty="0"/>
              <a:t>, </a:t>
            </a:r>
            <a:r>
              <a:rPr lang="ko-KR" altLang="en-US" dirty="0"/>
              <a:t>파일 입출력 같은 기본 기능이 여기에 포함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이 라이브러리들은 </a:t>
            </a:r>
            <a:r>
              <a:rPr lang="en-US" altLang="ko-KR" dirty="0"/>
              <a:t>.NET Standard Library</a:t>
            </a:r>
            <a:r>
              <a:rPr lang="ko-KR" altLang="en-US" dirty="0"/>
              <a:t>를 통해 공통적으로 공유 가능한 </a:t>
            </a:r>
            <a:r>
              <a:rPr lang="en-US" altLang="ko-KR" dirty="0"/>
              <a:t>API </a:t>
            </a:r>
            <a:r>
              <a:rPr lang="ko-KR" altLang="en-US" dirty="0"/>
              <a:t>들을 정의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&lt; </a:t>
            </a:r>
            <a:r>
              <a:rPr lang="ko-KR" altLang="en-US" dirty="0"/>
              <a:t>중간 </a:t>
            </a:r>
            <a:r>
              <a:rPr lang="en-US" altLang="ko-KR" dirty="0"/>
              <a:t>&gt; : .NET Standard Library (.NET</a:t>
            </a:r>
            <a:r>
              <a:rPr lang="ko-KR" altLang="en-US" dirty="0"/>
              <a:t> 표준 라이브러리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핵심개념</a:t>
            </a:r>
            <a:r>
              <a:rPr lang="en-US" altLang="ko-KR" dirty="0"/>
              <a:t>! : .NET Standard</a:t>
            </a:r>
            <a:r>
              <a:rPr lang="ko-KR" altLang="en-US" dirty="0"/>
              <a:t>는 서로 다른 플랫폼 간에 공통으로 사용할 수 있는 </a:t>
            </a:r>
            <a:r>
              <a:rPr lang="en-US" altLang="ko-KR" dirty="0"/>
              <a:t>API </a:t>
            </a:r>
            <a:r>
              <a:rPr lang="ko-KR" altLang="en-US" dirty="0"/>
              <a:t>집합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하나의 코드가 여러 플랫폼에서 재사용되도록 하는 표준화된 라이브러리 계약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더 쉽게 말하면</a:t>
            </a:r>
            <a:r>
              <a:rPr lang="en-US" altLang="ko-KR" dirty="0"/>
              <a:t>, </a:t>
            </a:r>
            <a:r>
              <a:rPr lang="ko-KR" altLang="en-US" dirty="0"/>
              <a:t>여기 정의된 </a:t>
            </a:r>
            <a:r>
              <a:rPr lang="en-US" altLang="ko-KR" dirty="0"/>
              <a:t>API</a:t>
            </a:r>
            <a:r>
              <a:rPr lang="ko-KR" altLang="en-US" dirty="0"/>
              <a:t>들은 모든 </a:t>
            </a:r>
            <a:r>
              <a:rPr lang="en-US" altLang="ko-KR" dirty="0"/>
              <a:t>.NET </a:t>
            </a:r>
            <a:r>
              <a:rPr lang="ko-KR" altLang="en-US" dirty="0"/>
              <a:t>플랫폼에서 작동해야 해</a:t>
            </a:r>
            <a:r>
              <a:rPr lang="en-US" altLang="ko-KR" dirty="0"/>
              <a:t>! </a:t>
            </a:r>
            <a:r>
              <a:rPr lang="ko-KR" altLang="en-US" dirty="0"/>
              <a:t>라는 약속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= .NET Framework, .NET Core, Xamarin </a:t>
            </a:r>
            <a:r>
              <a:rPr lang="ko-KR" altLang="en-US" dirty="0"/>
              <a:t>등 어디서든 사용 가능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>
              <a:buNone/>
            </a:pPr>
            <a:r>
              <a:rPr lang="ko-KR" altLang="en-US" dirty="0"/>
              <a:t>용어 해석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Platform Agnostic</a:t>
            </a:r>
            <a:r>
              <a:rPr lang="en-US" altLang="ko-KR" dirty="0"/>
              <a:t>: </a:t>
            </a:r>
            <a:r>
              <a:rPr lang="ko-KR" altLang="en-US" dirty="0"/>
              <a:t>특정 플랫폼에 종속되지 않는다는 의미입니다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.NET Platform Standard</a:t>
            </a:r>
            <a:r>
              <a:rPr lang="en-US" altLang="ko-KR" dirty="0"/>
              <a:t>: .NET Standard</a:t>
            </a:r>
            <a:r>
              <a:rPr lang="ko-KR" altLang="en-US" dirty="0"/>
              <a:t>의 기술적인 정의 또는 계약</a:t>
            </a:r>
            <a:r>
              <a:rPr lang="en-US" altLang="ko-KR" dirty="0"/>
              <a:t>(contract)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&lt; </a:t>
            </a:r>
            <a:r>
              <a:rPr lang="ko-KR" altLang="en-US" dirty="0"/>
              <a:t>끝 </a:t>
            </a:r>
            <a:r>
              <a:rPr lang="en-US" altLang="ko-KR" dirty="0"/>
              <a:t>&gt; : Common Infrastructure (</a:t>
            </a:r>
            <a:r>
              <a:rPr lang="ko-KR" altLang="en-US" dirty="0"/>
              <a:t>공통 인프라</a:t>
            </a:r>
            <a:r>
              <a:rPr lang="en-US" altLang="ko-KR" dirty="0"/>
              <a:t>)</a:t>
            </a:r>
          </a:p>
          <a:p>
            <a:pPr marL="0" indent="0">
              <a:buFontTx/>
              <a:buNone/>
            </a:pPr>
            <a:r>
              <a:rPr lang="ko-KR" altLang="en-US" dirty="0"/>
              <a:t>모든 플랫폼이 공통으로 사용하는 기반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r>
              <a:rPr lang="ko-KR" altLang="en-US" dirty="0"/>
              <a:t>개발자가 신경 쓰지 않아도 동작하게끔</a:t>
            </a:r>
            <a:r>
              <a:rPr lang="en-US" altLang="ko-KR" dirty="0"/>
              <a:t>, .NET</a:t>
            </a:r>
            <a:r>
              <a:rPr lang="ko-KR" altLang="en-US" dirty="0"/>
              <a:t>이 내부에서 처리함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34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altLang="ko-KR" b="1" dirty="0"/>
              <a:t>.NET Framework : </a:t>
            </a:r>
            <a:r>
              <a:rPr lang="nl-NL" altLang="ko-KR" b="0" dirty="0"/>
              <a:t>windows </a:t>
            </a:r>
            <a:r>
              <a:rPr lang="ko-KR" altLang="en-US" b="0" dirty="0"/>
              <a:t>전용 데스크탑 및 웹 애플리케이션 개발 목적</a:t>
            </a:r>
            <a:endParaRPr lang="nl-NL" altLang="ko-KR" dirty="0"/>
          </a:p>
          <a:p>
            <a:r>
              <a:rPr lang="nl-NL" altLang="ko-KR" b="1" dirty="0"/>
              <a:t>.NET Core : </a:t>
            </a:r>
            <a:r>
              <a:rPr lang="ko-KR" altLang="en-US" b="0" dirty="0"/>
              <a:t>크로스 플랫폼 웹</a:t>
            </a:r>
            <a:r>
              <a:rPr lang="en-US" altLang="ko-KR" b="0" dirty="0"/>
              <a:t>/</a:t>
            </a:r>
            <a:r>
              <a:rPr lang="ko-KR" altLang="en-US" b="0" dirty="0"/>
              <a:t>콘솔 애플리케이션 개발</a:t>
            </a:r>
            <a:endParaRPr lang="nl-NL" altLang="ko-KR" b="1" dirty="0"/>
          </a:p>
          <a:p>
            <a:r>
              <a:rPr lang="nl-NL" altLang="ko-KR" b="1" dirty="0"/>
              <a:t>Xamarin</a:t>
            </a:r>
            <a:r>
              <a:rPr lang="nl-NL" altLang="ko-KR" dirty="0"/>
              <a:t> : </a:t>
            </a:r>
            <a:r>
              <a:rPr lang="ko-KR" altLang="en-US" dirty="0"/>
              <a:t>모바일 앱 </a:t>
            </a:r>
            <a:r>
              <a:rPr lang="en-US" altLang="ko-KR" dirty="0"/>
              <a:t>(</a:t>
            </a:r>
            <a:r>
              <a:rPr lang="ko-KR" altLang="en-US" dirty="0"/>
              <a:t>안드로이드</a:t>
            </a:r>
            <a:r>
              <a:rPr lang="en-US" altLang="ko-KR" dirty="0"/>
              <a:t>, iOS) </a:t>
            </a:r>
            <a:r>
              <a:rPr lang="ko-KR" altLang="en-US" dirty="0"/>
              <a:t>및 일부 </a:t>
            </a:r>
            <a:r>
              <a:rPr lang="en-US" altLang="ko-KR" dirty="0"/>
              <a:t>Mac </a:t>
            </a:r>
            <a:r>
              <a:rPr lang="ko-KR" altLang="en-US" dirty="0"/>
              <a:t>앱 개발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쉬운 예시</a:t>
            </a:r>
            <a:endParaRPr lang="en-US" altLang="ko-KR" dirty="0"/>
          </a:p>
          <a:p>
            <a:pPr>
              <a:buNone/>
            </a:pPr>
            <a:r>
              <a:rPr lang="ko-KR" altLang="en-US" dirty="0"/>
              <a:t>✨ </a:t>
            </a:r>
            <a:r>
              <a:rPr lang="en-US" altLang="ko-KR" dirty="0"/>
              <a:t>"JavaScript </a:t>
            </a:r>
            <a:r>
              <a:rPr lang="ko-KR" altLang="en-US" dirty="0"/>
              <a:t>개발을 하려면 </a:t>
            </a:r>
            <a:r>
              <a:rPr lang="en-US" altLang="ko-KR" dirty="0"/>
              <a:t>Node.js, Express, Babel, NPM,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등을 설치하죠</a:t>
            </a:r>
            <a:r>
              <a:rPr lang="en-US" altLang="ko-KR" dirty="0"/>
              <a:t>?"</a:t>
            </a:r>
          </a:p>
          <a:p>
            <a:pPr>
              <a:buNone/>
            </a:pPr>
            <a:r>
              <a:rPr lang="en-US" altLang="ko-KR" dirty="0"/>
              <a:t>.NET</a:t>
            </a:r>
            <a:r>
              <a:rPr lang="ko-KR" altLang="en-US" dirty="0"/>
              <a:t>은 그 모든 걸 하나로 묶어서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✨ "C#</a:t>
            </a:r>
            <a:r>
              <a:rPr lang="ko-KR" altLang="en-US" dirty="0"/>
              <a:t>으로 </a:t>
            </a:r>
            <a:r>
              <a:rPr lang="ko-KR" altLang="en-US" dirty="0" err="1"/>
              <a:t>웹앱도</a:t>
            </a:r>
            <a:r>
              <a:rPr lang="en-US" altLang="ko-KR" dirty="0"/>
              <a:t>, </a:t>
            </a:r>
            <a:r>
              <a:rPr lang="ko-KR" altLang="en-US" dirty="0"/>
              <a:t>데스크탑도</a:t>
            </a:r>
            <a:r>
              <a:rPr lang="en-US" altLang="ko-KR" dirty="0"/>
              <a:t>, </a:t>
            </a:r>
            <a:r>
              <a:rPr lang="ko-KR" altLang="en-US" dirty="0"/>
              <a:t>모바일도 만들 수 있도록 다 갖춰진 플랫폼</a:t>
            </a:r>
            <a:r>
              <a:rPr lang="en-US" altLang="ko-KR" dirty="0"/>
              <a:t>"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플랫폼이란</a:t>
            </a:r>
            <a:r>
              <a:rPr lang="en-US" altLang="ko-KR" dirty="0"/>
              <a:t>?!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어떤 프로그램을 만들고 실행할 수 있게 도와주는 ‘기반 환경’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개발자가 프로그램을 만들 수 있도록 언어</a:t>
            </a:r>
            <a:r>
              <a:rPr lang="en-US" altLang="ko-KR" dirty="0"/>
              <a:t>, </a:t>
            </a:r>
            <a:r>
              <a:rPr lang="ko-KR" altLang="en-US" dirty="0"/>
              <a:t>도구</a:t>
            </a:r>
            <a:r>
              <a:rPr lang="en-US" altLang="ko-KR" dirty="0"/>
              <a:t>, </a:t>
            </a:r>
            <a:r>
              <a:rPr lang="ko-KR" altLang="en-US" dirty="0"/>
              <a:t>실행 환경</a:t>
            </a:r>
            <a:r>
              <a:rPr lang="en-US" altLang="ko-KR" dirty="0"/>
              <a:t>, </a:t>
            </a:r>
            <a:r>
              <a:rPr lang="ko-KR" altLang="en-US" dirty="0"/>
              <a:t>라이브러리 등을 모아놓은 </a:t>
            </a:r>
            <a:r>
              <a:rPr lang="en-US" altLang="ko-KR" dirty="0"/>
              <a:t>'</a:t>
            </a:r>
            <a:r>
              <a:rPr lang="ko-KR" altLang="en-US" dirty="0"/>
              <a:t>토대</a:t>
            </a:r>
            <a:r>
              <a:rPr lang="en-US" altLang="ko-KR" dirty="0"/>
              <a:t>’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dirty="0"/>
              <a:t>정말 간단하게 설명하자면</a:t>
            </a:r>
            <a:r>
              <a:rPr lang="en-US" altLang="ko-KR" dirty="0"/>
              <a:t>, </a:t>
            </a:r>
            <a:r>
              <a:rPr lang="ko-KR" altLang="en-US" dirty="0"/>
              <a:t>주방을 </a:t>
            </a:r>
            <a:r>
              <a:rPr lang="ko-KR" altLang="en-US" dirty="0" err="1"/>
              <a:t>일컫음</a:t>
            </a:r>
            <a:r>
              <a:rPr lang="en-US" altLang="ko-KR" dirty="0"/>
              <a:t>.</a:t>
            </a:r>
            <a:r>
              <a:rPr lang="ko-KR" altLang="en-US" dirty="0"/>
              <a:t> 개발자는 요리사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dirty="0"/>
              <a:t>주방은 가스레인지</a:t>
            </a:r>
            <a:r>
              <a:rPr lang="en-US" altLang="ko-KR" dirty="0"/>
              <a:t>, </a:t>
            </a:r>
            <a:r>
              <a:rPr lang="ko-KR" altLang="en-US" dirty="0"/>
              <a:t>도마</a:t>
            </a:r>
            <a:r>
              <a:rPr lang="en-US" altLang="ko-KR" dirty="0"/>
              <a:t>, </a:t>
            </a:r>
            <a:r>
              <a:rPr lang="ko-KR" altLang="en-US" dirty="0"/>
              <a:t>칼</a:t>
            </a:r>
            <a:r>
              <a:rPr lang="en-US" altLang="ko-KR" dirty="0"/>
              <a:t>, </a:t>
            </a:r>
            <a:r>
              <a:rPr lang="ko-KR" altLang="en-US" dirty="0"/>
              <a:t>냄비</a:t>
            </a:r>
            <a:r>
              <a:rPr lang="en-US" altLang="ko-KR" dirty="0"/>
              <a:t>, </a:t>
            </a:r>
            <a:r>
              <a:rPr lang="ko-KR" altLang="en-US" dirty="0"/>
              <a:t>조리대 등이 잘 갖춰져 있음</a:t>
            </a:r>
            <a:r>
              <a:rPr lang="en-US" altLang="ko-KR" dirty="0"/>
              <a:t>.</a:t>
            </a:r>
          </a:p>
          <a:p>
            <a:pPr marL="628650" lvl="1" indent="-171450">
              <a:buFont typeface="Wingdings" panose="05000000000000000000" pitchFamily="2" charset="2"/>
              <a:buChar char="è"/>
            </a:pPr>
            <a:r>
              <a:rPr lang="ko-KR" altLang="en-US" dirty="0"/>
              <a:t>이 덕에 요리사는 재료만 있으면 바로 요리가 가능한 것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72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이미지는 </a:t>
            </a:r>
            <a:r>
              <a:rPr lang="en-US" altLang="ko-KR" dirty="0"/>
              <a:t>MS </a:t>
            </a:r>
            <a:r>
              <a:rPr lang="en-US" altLang="ko-KR" b="1" dirty="0">
                <a:solidFill>
                  <a:srgbClr val="0070C0"/>
                </a:solidFill>
                <a:highlight>
                  <a:srgbClr val="00FFFF"/>
                </a:highlight>
              </a:rPr>
              <a:t>.NET </a:t>
            </a:r>
            <a:r>
              <a:rPr lang="en-US" altLang="ko-KR" b="1" dirty="0" err="1">
                <a:solidFill>
                  <a:srgbClr val="0070C0"/>
                </a:solidFill>
                <a:highlight>
                  <a:srgbClr val="00FFFF"/>
                </a:highlight>
              </a:rPr>
              <a:t>FrameWork</a:t>
            </a:r>
            <a:r>
              <a:rPr lang="ko-KR" altLang="en-US" dirty="0"/>
              <a:t>의 작동 원리를 시각적으로 설명한 그림</a:t>
            </a:r>
            <a:r>
              <a:rPr lang="en-US" altLang="ko-KR" dirty="0"/>
              <a:t>!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C#,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F#, VB </a:t>
            </a:r>
            <a:r>
              <a:rPr lang="ko-KR" altLang="en-US" dirty="0">
                <a:sym typeface="Wingdings" panose="05000000000000000000" pitchFamily="2" charset="2"/>
              </a:rPr>
              <a:t>등 다양한 언어를 사용하는데도 하나의 닷넷 플랫폼에서 모두 호환되는 이유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r>
              <a:rPr lang="ko-KR" altLang="en-US" dirty="0">
                <a:sym typeface="Wingdings" panose="05000000000000000000" pitchFamily="2" charset="2"/>
              </a:rPr>
              <a:t>를 보여줌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sym typeface="Wingdings" panose="05000000000000000000" pitchFamily="2" charset="2"/>
              </a:rPr>
              <a:t>*</a:t>
            </a:r>
            <a:r>
              <a:rPr lang="ko-KR" altLang="en-US" dirty="0">
                <a:sym typeface="Wingdings" panose="05000000000000000000" pitchFamily="2" charset="2"/>
              </a:rPr>
              <a:t>큰 구조 흐름</a:t>
            </a:r>
            <a:r>
              <a:rPr lang="en-US" altLang="ko-KR" dirty="0">
                <a:sym typeface="Wingdings" panose="05000000000000000000" pitchFamily="2" charset="2"/>
              </a:rPr>
              <a:t>*</a:t>
            </a:r>
          </a:p>
          <a:p>
            <a:pPr marL="228600" indent="-228600">
              <a:buFont typeface="Wingdings" panose="05000000000000000000" pitchFamily="2" charset="2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C#, F#, VB.NET </a:t>
            </a:r>
            <a:r>
              <a:rPr lang="ko-KR" altLang="en-US" dirty="0">
                <a:sym typeface="Wingdings" panose="05000000000000000000" pitchFamily="2" charset="2"/>
              </a:rPr>
              <a:t>코드 작성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28600" indent="-228600">
              <a:buFont typeface="Wingdings" panose="05000000000000000000" pitchFamily="2" charset="2"/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각 언어별 컴파일러가 중간 언어</a:t>
            </a:r>
            <a:r>
              <a:rPr lang="en-US" altLang="ko-KR" dirty="0">
                <a:sym typeface="Wingdings" panose="05000000000000000000" pitchFamily="2" charset="2"/>
              </a:rPr>
              <a:t>(CIL)</a:t>
            </a:r>
            <a:r>
              <a:rPr lang="ko-KR" altLang="en-US" dirty="0">
                <a:sym typeface="Wingdings" panose="05000000000000000000" pitchFamily="2" charset="2"/>
              </a:rPr>
              <a:t>로 번역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28600" indent="-228600">
              <a:buFont typeface="Wingdings" panose="05000000000000000000" pitchFamily="2" charset="2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CIL </a:t>
            </a:r>
            <a:r>
              <a:rPr lang="ko-KR" altLang="en-US" dirty="0">
                <a:sym typeface="Wingdings" panose="05000000000000000000" pitchFamily="2" charset="2"/>
              </a:rPr>
              <a:t>코드는 </a:t>
            </a:r>
            <a:r>
              <a:rPr lang="en-US" altLang="ko-KR" dirty="0">
                <a:sym typeface="Wingdings" panose="05000000000000000000" pitchFamily="2" charset="2"/>
              </a:rPr>
              <a:t>CLR</a:t>
            </a:r>
            <a:r>
              <a:rPr lang="ko-KR" altLang="en-US" dirty="0">
                <a:sym typeface="Wingdings" panose="05000000000000000000" pitchFamily="2" charset="2"/>
              </a:rPr>
              <a:t>이 실행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28600" indent="-228600">
              <a:buFont typeface="Wingdings" panose="05000000000000000000" pitchFamily="2" charset="2"/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최종적으로 머신 코드로 변환되어 </a:t>
            </a:r>
            <a:r>
              <a:rPr lang="en-US" altLang="ko-KR" dirty="0">
                <a:sym typeface="Wingdings" panose="05000000000000000000" pitchFamily="2" charset="2"/>
              </a:rPr>
              <a:t>OS</a:t>
            </a:r>
            <a:r>
              <a:rPr lang="ko-KR" altLang="en-US" dirty="0">
                <a:sym typeface="Wingdings" panose="05000000000000000000" pitchFamily="2" charset="2"/>
              </a:rPr>
              <a:t>에서 실행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None/>
            </a:pPr>
            <a:br>
              <a:rPr lang="en-US" altLang="ko-KR" dirty="0"/>
            </a:br>
            <a:r>
              <a:rPr lang="ko-KR" altLang="en-US" b="1" dirty="0"/>
              <a:t>📌 주요 용어 설명과 흐름</a:t>
            </a:r>
          </a:p>
          <a:p>
            <a:pPr>
              <a:buNone/>
            </a:pPr>
            <a:r>
              <a:rPr lang="en-US" altLang="ko-KR" b="1" dirty="0"/>
              <a:t>1. C#, F#, Visual Basic (VB.NET)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닷넷 프레임워크에서 사용 가능한 언어들입니다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서로 문법은 다르지만</a:t>
            </a:r>
            <a:r>
              <a:rPr lang="en-US" altLang="ko-KR" dirty="0"/>
              <a:t>, </a:t>
            </a:r>
            <a:r>
              <a:rPr lang="ko-KR" altLang="en-US" dirty="0"/>
              <a:t>공통된 구조</a:t>
            </a:r>
            <a:r>
              <a:rPr lang="en-US" altLang="ko-KR" dirty="0"/>
              <a:t>(CIL)</a:t>
            </a:r>
            <a:r>
              <a:rPr lang="ko-KR" altLang="en-US" dirty="0"/>
              <a:t>로 변환될 수 있기 때문에 </a:t>
            </a:r>
            <a:r>
              <a:rPr lang="ko-KR" altLang="en-US" b="1" dirty="0"/>
              <a:t>동일한 실행 환경에서 동작</a:t>
            </a:r>
            <a:r>
              <a:rPr lang="ko-KR" altLang="en-US" dirty="0"/>
              <a:t> 가능합니다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None/>
            </a:pPr>
            <a:r>
              <a:rPr lang="en-US" altLang="ko-KR" b="1" dirty="0"/>
              <a:t>2. Compiler (</a:t>
            </a:r>
            <a:r>
              <a:rPr lang="ko-KR" altLang="en-US" b="1" dirty="0"/>
              <a:t>컴파일러</a:t>
            </a:r>
            <a:r>
              <a:rPr lang="en-US" altLang="ko-KR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각 언어별 코드를 </a:t>
            </a:r>
            <a:r>
              <a:rPr lang="en-US" altLang="ko-KR" b="1" dirty="0"/>
              <a:t>CIL (Common Intermediate Language)</a:t>
            </a:r>
            <a:r>
              <a:rPr lang="ko-KR" altLang="en-US" dirty="0"/>
              <a:t> 로 번역해주는 역할입니다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예</a:t>
            </a:r>
            <a:r>
              <a:rPr lang="en-US" altLang="ko-KR" dirty="0"/>
              <a:t>: C# </a:t>
            </a:r>
            <a:r>
              <a:rPr lang="ko-KR" altLang="en-US" dirty="0"/>
              <a:t>컴파일러는 </a:t>
            </a:r>
            <a:r>
              <a:rPr lang="en-US" altLang="ko-KR" dirty="0"/>
              <a:t>.cs </a:t>
            </a:r>
            <a:r>
              <a:rPr lang="ko-KR" altLang="en-US" dirty="0"/>
              <a:t>파일을 </a:t>
            </a:r>
            <a:r>
              <a:rPr lang="en-US" altLang="ko-KR" b="1" dirty="0"/>
              <a:t>CIL</a:t>
            </a:r>
            <a:r>
              <a:rPr lang="ko-KR" altLang="en-US" b="1" dirty="0"/>
              <a:t>로 컴파일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💡 </a:t>
            </a:r>
            <a:r>
              <a:rPr lang="en-US" altLang="ko-KR" dirty="0"/>
              <a:t>CIL(Common Intermediate Language):</a:t>
            </a:r>
            <a:br>
              <a:rPr lang="en-US" altLang="ko-KR" dirty="0"/>
            </a:br>
            <a:r>
              <a:rPr lang="ko-KR" altLang="en-US" dirty="0"/>
              <a:t>닷넷에서 모든 언어가 공통으로 번역되는 </a:t>
            </a:r>
            <a:r>
              <a:rPr lang="ko-KR" altLang="en-US" b="1" dirty="0"/>
              <a:t>중간 언어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JVM</a:t>
            </a:r>
            <a:r>
              <a:rPr lang="ko-KR" altLang="en-US" dirty="0"/>
              <a:t>의 바이트코드와 비슷한 </a:t>
            </a:r>
            <a:r>
              <a:rPr lang="ko-KR" altLang="en-US" dirty="0" err="1"/>
              <a:t>역할이에요</a:t>
            </a:r>
            <a:r>
              <a:rPr lang="en-US" altLang="ko-KR" dirty="0"/>
              <a:t>.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b="1" dirty="0"/>
              <a:t>3. CLR (Common Language Runtime)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.NET</a:t>
            </a:r>
            <a:r>
              <a:rPr lang="ko-KR" altLang="en-US" dirty="0"/>
              <a:t>의 실행 엔진입니다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**CIL</a:t>
            </a:r>
            <a:r>
              <a:rPr lang="ko-KR" altLang="en-US" dirty="0"/>
              <a:t>을 최종적으로 머신 코드</a:t>
            </a:r>
            <a:r>
              <a:rPr lang="en-US" altLang="ko-KR" dirty="0"/>
              <a:t>(</a:t>
            </a:r>
            <a:r>
              <a:rPr lang="ko-KR" altLang="en-US" dirty="0"/>
              <a:t>기계어</a:t>
            </a:r>
            <a:r>
              <a:rPr lang="en-US" altLang="ko-KR" dirty="0"/>
              <a:t>)**</a:t>
            </a:r>
            <a:r>
              <a:rPr lang="ko-KR" altLang="en-US" dirty="0"/>
              <a:t>로 변환하고 실행합니다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또한 메모리 관리</a:t>
            </a:r>
            <a:r>
              <a:rPr lang="en-US" altLang="ko-KR" dirty="0"/>
              <a:t>, </a:t>
            </a:r>
            <a:r>
              <a:rPr lang="ko-KR" altLang="en-US" dirty="0"/>
              <a:t>예외 처리</a:t>
            </a:r>
            <a:r>
              <a:rPr lang="en-US" altLang="ko-KR" dirty="0"/>
              <a:t>, </a:t>
            </a:r>
            <a:r>
              <a:rPr lang="ko-KR" altLang="en-US" dirty="0"/>
              <a:t>보안 같은 기능도 맡고 있어요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💡 </a:t>
            </a:r>
            <a:r>
              <a:rPr lang="en-US" altLang="ko-KR" dirty="0"/>
              <a:t>CLR</a:t>
            </a:r>
            <a:r>
              <a:rPr lang="ko-KR" altLang="en-US" dirty="0"/>
              <a:t>은 </a:t>
            </a:r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en-US" altLang="ko-KR" dirty="0"/>
              <a:t>JVM(Java Virtual Machine)</a:t>
            </a:r>
            <a:r>
              <a:rPr lang="ko-KR" altLang="en-US" dirty="0"/>
              <a:t>과 비슷한 개념입니다</a:t>
            </a:r>
            <a:r>
              <a:rPr lang="en-US" altLang="ko-KR" dirty="0"/>
              <a:t>.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b="1" dirty="0"/>
              <a:t>4. Machine Code (</a:t>
            </a:r>
            <a:r>
              <a:rPr lang="ko-KR" altLang="en-US" b="1" dirty="0"/>
              <a:t>기계어</a:t>
            </a:r>
            <a:r>
              <a:rPr lang="en-US" altLang="ko-KR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CPU</a:t>
            </a:r>
            <a:r>
              <a:rPr lang="ko-KR" altLang="en-US" dirty="0"/>
              <a:t>가 직접 이해할 수 있는 이진 코드입니다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최종적으로 컴퓨터가 실행하는 코드입니다</a:t>
            </a:r>
            <a:r>
              <a:rPr lang="en-US" altLang="ko-KR" dirty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>
              <a:buNone/>
            </a:pPr>
            <a:r>
              <a:rPr lang="ko-KR" altLang="en-US" b="1" dirty="0"/>
              <a:t>🌍 언어 비유로 보면</a:t>
            </a:r>
            <a:r>
              <a:rPr lang="en-US" altLang="ko-KR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한국어</a:t>
            </a:r>
            <a:r>
              <a:rPr lang="en-US" altLang="ko-KR" b="1" dirty="0"/>
              <a:t>, </a:t>
            </a:r>
            <a:r>
              <a:rPr lang="ko-KR" altLang="en-US" b="1" dirty="0"/>
              <a:t>일본어</a:t>
            </a:r>
            <a:r>
              <a:rPr lang="en-US" altLang="ko-KR" b="1" dirty="0"/>
              <a:t>, </a:t>
            </a:r>
            <a:r>
              <a:rPr lang="ko-KR" altLang="en-US" b="1" dirty="0"/>
              <a:t>중국어</a:t>
            </a:r>
            <a:r>
              <a:rPr lang="ko-KR" altLang="en-US" dirty="0"/>
              <a:t> 👉 </a:t>
            </a:r>
            <a:r>
              <a:rPr lang="en-US" altLang="ko-KR" dirty="0"/>
              <a:t>C#, F#, VB.NET </a:t>
            </a:r>
            <a:r>
              <a:rPr lang="ko-KR" altLang="en-US" dirty="0"/>
              <a:t>같은 </a:t>
            </a:r>
            <a:r>
              <a:rPr lang="ko-KR" altLang="en-US" b="1" dirty="0"/>
              <a:t>프로그래밍 언어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영어</a:t>
            </a:r>
            <a:r>
              <a:rPr lang="ko-KR" altLang="en-US" dirty="0"/>
              <a:t> 👉 모든 언어가 번역되는 </a:t>
            </a:r>
            <a:r>
              <a:rPr lang="ko-KR" altLang="en-US" b="1" dirty="0"/>
              <a:t>중간 언어</a:t>
            </a:r>
            <a:r>
              <a:rPr lang="en-US" altLang="ko-KR" b="1" dirty="0"/>
              <a:t>(CIL)</a:t>
            </a:r>
            <a:br>
              <a:rPr lang="ko-KR" altLang="en-US" dirty="0"/>
            </a:br>
            <a:r>
              <a:rPr lang="en-US" altLang="ko-KR" dirty="0"/>
              <a:t>(→ </a:t>
            </a:r>
            <a:r>
              <a:rPr lang="ko-KR" altLang="en-US" dirty="0"/>
              <a:t>다 같이 알아들을 수 있는 공통 언어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통역사</a:t>
            </a:r>
            <a:r>
              <a:rPr lang="ko-KR" altLang="en-US" dirty="0"/>
              <a:t> 👉 번역된 영어를 듣고 실제로 요리하는 </a:t>
            </a:r>
            <a:r>
              <a:rPr lang="en-US" altLang="ko-KR" b="1" dirty="0"/>
              <a:t>CLR (</a:t>
            </a:r>
            <a:r>
              <a:rPr lang="ko-KR" altLang="en-US" b="1" dirty="0"/>
              <a:t>실행 엔진</a:t>
            </a:r>
            <a:r>
              <a:rPr lang="en-US" altLang="ko-KR" b="1" dirty="0"/>
              <a:t>)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요리 결과물</a:t>
            </a:r>
            <a:r>
              <a:rPr lang="ko-KR" altLang="en-US" dirty="0"/>
              <a:t> 👉 </a:t>
            </a:r>
            <a:r>
              <a:rPr lang="en-US" altLang="ko-KR" dirty="0"/>
              <a:t>CPU</a:t>
            </a:r>
            <a:r>
              <a:rPr lang="ko-KR" altLang="en-US" dirty="0"/>
              <a:t>가 실행할 수 있는 </a:t>
            </a:r>
            <a:r>
              <a:rPr lang="ko-KR" altLang="en-US" b="1" dirty="0"/>
              <a:t>기계어</a:t>
            </a:r>
            <a:r>
              <a:rPr lang="en-US" altLang="ko-KR" b="1" dirty="0"/>
              <a:t>(Machine Code)</a:t>
            </a:r>
            <a:endParaRPr lang="ko-KR" alt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br>
              <a:rPr lang="en-US" altLang="ko-KR" dirty="0"/>
            </a:br>
            <a:r>
              <a:rPr lang="ko-KR" altLang="en-US" dirty="0"/>
              <a:t>참고로 닷넷과 닷넷 프레임워크는 다른 것</a:t>
            </a:r>
            <a:r>
              <a:rPr lang="en-US" altLang="ko-KR" dirty="0"/>
              <a:t>!</a:t>
            </a:r>
          </a:p>
          <a:p>
            <a:pPr>
              <a:buNone/>
            </a:pPr>
            <a:r>
              <a:rPr lang="ko-KR" altLang="en-US" b="1" dirty="0"/>
              <a:t>🧩 </a:t>
            </a:r>
            <a:r>
              <a:rPr lang="en-US" altLang="ko-KR" b="1" dirty="0"/>
              <a:t>".NET"</a:t>
            </a:r>
            <a:r>
              <a:rPr lang="ko-KR" altLang="en-US" b="1" dirty="0"/>
              <a:t>은 플랫폼 전체 이름</a:t>
            </a:r>
          </a:p>
          <a:p>
            <a:pPr>
              <a:buNone/>
            </a:pPr>
            <a:r>
              <a:rPr lang="ko-KR" altLang="en-US" dirty="0"/>
              <a:t>여러 기술과 구성요소가 포함된 </a:t>
            </a:r>
            <a:r>
              <a:rPr lang="ko-KR" altLang="en-US" b="1" dirty="0"/>
              <a:t>우산 개념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예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.NET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.NET 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Xamarin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MAUI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ASP.NET Core</a:t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ko-KR" altLang="en-US" dirty="0"/>
              <a:t>이 모두를 통칭해서 </a:t>
            </a:r>
            <a:r>
              <a:rPr lang="en-US" altLang="ko-KR" b="1" dirty="0"/>
              <a:t>.NET</a:t>
            </a:r>
            <a:r>
              <a:rPr lang="ko-KR" altLang="en-US" dirty="0"/>
              <a:t>이라고 부릅니다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181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프로그램을 작성할 때 미리 객체 단위로 기능을</a:t>
            </a:r>
            <a:r>
              <a:rPr lang="ko-KR" altLang="en-US" dirty="0">
                <a:highlight>
                  <a:srgbClr val="00FFFF"/>
                </a:highlight>
              </a:rPr>
              <a:t> </a:t>
            </a:r>
            <a:r>
              <a:rPr lang="ko-KR" altLang="en-US" dirty="0"/>
              <a:t>구분할 필요가 있음</a:t>
            </a:r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r>
              <a:rPr lang="ko-KR" altLang="en-US" b="1" dirty="0"/>
              <a:t>중심</a:t>
            </a:r>
            <a:r>
              <a:rPr lang="ko-KR" altLang="en-US" dirty="0"/>
              <a:t>에는 </a:t>
            </a:r>
            <a:r>
              <a:rPr lang="en-US" altLang="ko-KR" dirty="0"/>
              <a:t>C#</a:t>
            </a:r>
            <a:r>
              <a:rPr lang="ko-KR" altLang="en-US" dirty="0"/>
              <a:t>이 있고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그로부터 </a:t>
            </a:r>
            <a:r>
              <a:rPr lang="en-US" altLang="ko-KR" b="1" dirty="0"/>
              <a:t>6</a:t>
            </a:r>
            <a:r>
              <a:rPr lang="ko-KR" altLang="en-US" b="1" dirty="0"/>
              <a:t>가지 주요 분야</a:t>
            </a:r>
            <a:r>
              <a:rPr lang="ko-KR" altLang="en-US" dirty="0"/>
              <a:t>로 갈라지며 각각의 기술로 연결됩니다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b="1" dirty="0"/>
              <a:t>🌿 </a:t>
            </a:r>
            <a:r>
              <a:rPr lang="en-US" altLang="ko-KR" b="1" dirty="0"/>
              <a:t>C# </a:t>
            </a:r>
            <a:r>
              <a:rPr lang="ko-KR" altLang="en-US" b="1" dirty="0"/>
              <a:t>활용 분야 </a:t>
            </a:r>
            <a:r>
              <a:rPr lang="en-US" altLang="ko-KR" b="1" dirty="0"/>
              <a:t>6</a:t>
            </a:r>
            <a:r>
              <a:rPr lang="ko-KR" altLang="en-US" b="1" dirty="0"/>
              <a:t>가지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윈도우 애플리케이션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웹 개발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클라우드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모바일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게임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IoT</a:t>
            </a:r>
          </a:p>
          <a:p>
            <a:endParaRPr lang="en-US" altLang="ko-KR" dirty="0"/>
          </a:p>
          <a:p>
            <a:r>
              <a:rPr lang="en-US" altLang="ko-KR" dirty="0"/>
              <a:t>WPF - Windows Presentation Foundation</a:t>
            </a:r>
          </a:p>
          <a:p>
            <a:r>
              <a:rPr lang="ko-KR" altLang="en-US" dirty="0"/>
              <a:t>고급 데스크탑 </a:t>
            </a:r>
            <a:r>
              <a:rPr lang="en-US" altLang="ko-KR" dirty="0"/>
              <a:t>UI </a:t>
            </a:r>
            <a:r>
              <a:rPr lang="ko-KR" altLang="en-US" dirty="0"/>
              <a:t>개발 가능</a:t>
            </a:r>
            <a:r>
              <a:rPr lang="en-US" altLang="ko-KR" dirty="0"/>
              <a:t>, XAML</a:t>
            </a:r>
            <a:r>
              <a:rPr lang="ko-KR" altLang="en-US" dirty="0"/>
              <a:t>을 사용하여 </a:t>
            </a:r>
            <a:r>
              <a:rPr lang="en-US" altLang="ko-KR" dirty="0"/>
              <a:t>UI </a:t>
            </a:r>
            <a:r>
              <a:rPr lang="ko-KR" altLang="en-US" dirty="0"/>
              <a:t>구성</a:t>
            </a:r>
            <a:endParaRPr lang="en-US" altLang="ko-KR" dirty="0"/>
          </a:p>
          <a:p>
            <a:r>
              <a:rPr lang="ko-KR" altLang="en-US" dirty="0"/>
              <a:t>→ </a:t>
            </a:r>
            <a:r>
              <a:rPr lang="en-US" altLang="ko-KR" dirty="0"/>
              <a:t>MVVM </a:t>
            </a:r>
            <a:r>
              <a:rPr lang="ko-KR" altLang="en-US" dirty="0"/>
              <a:t>패턴과 잘 어울림</a:t>
            </a:r>
            <a:endParaRPr lang="en-US" altLang="ko-KR" dirty="0"/>
          </a:p>
          <a:p>
            <a:r>
              <a:rPr lang="ko-KR" altLang="en-US" dirty="0"/>
              <a:t>→ 디자인 요소가 많고 복잡한 앱에 적합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요약</a:t>
            </a:r>
            <a:r>
              <a:rPr lang="en-US" altLang="ko-KR" dirty="0"/>
              <a:t>: C#</a:t>
            </a:r>
            <a:r>
              <a:rPr lang="ko-KR" altLang="en-US" dirty="0"/>
              <a:t>으로 </a:t>
            </a:r>
            <a:r>
              <a:rPr lang="en-US" altLang="ko-KR" dirty="0"/>
              <a:t>Windows </a:t>
            </a:r>
            <a:r>
              <a:rPr lang="ko-KR" altLang="en-US" dirty="0"/>
              <a:t>앱을 만들려면 보통 </a:t>
            </a:r>
            <a:r>
              <a:rPr lang="en-US" altLang="ko-KR" b="1" dirty="0"/>
              <a:t>WPF</a:t>
            </a:r>
            <a:r>
              <a:rPr lang="ko-KR" altLang="en-US" b="1" dirty="0"/>
              <a:t>를 사용함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1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5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26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07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10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18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07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75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930"/>
            <a:ext cx="10515600" cy="1325563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12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8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94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94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2025-04-08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9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Malgun Gothic Semilight" panose="020B0503020000020004" pitchFamily="34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sualstudio.microsoft.com/ko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9">
            <a:extLst>
              <a:ext uri="{FF2B5EF4-FFF2-40B4-BE49-F238E27FC236}">
                <a16:creationId xmlns:a16="http://schemas.microsoft.com/office/drawing/2014/main" id="{CB502657-4F55-3AF0-1407-3491E15A4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K-Digital Training  </a:t>
            </a:r>
            <a:r>
              <a:rPr lang="ko-KR" altLang="en-US" dirty="0" err="1"/>
              <a:t>스마트팩토리</a:t>
            </a:r>
            <a:r>
              <a:rPr lang="ko-KR" altLang="en-US" dirty="0"/>
              <a:t> 단기 </a:t>
            </a:r>
            <a:r>
              <a:rPr lang="en-US" altLang="ko-KR" dirty="0"/>
              <a:t>3</a:t>
            </a:r>
            <a:r>
              <a:rPr lang="ko-KR" altLang="en-US" dirty="0"/>
              <a:t>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   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78D3EA-D15D-AC23-FCDE-3921C4292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425" y="2652291"/>
            <a:ext cx="2996917" cy="9350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D59D44-8929-10F4-AB8C-A6FAA9049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836" y="2667000"/>
            <a:ext cx="3698753" cy="79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48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A7593FC-4DB6-8B05-0819-B72136C7B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183" y="190878"/>
            <a:ext cx="6430057" cy="600908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87F89D-A654-FEA1-8E95-69CA07053544}"/>
              </a:ext>
            </a:extLst>
          </p:cNvPr>
          <p:cNvSpPr/>
          <p:nvPr/>
        </p:nvSpPr>
        <p:spPr>
          <a:xfrm>
            <a:off x="5667768" y="763260"/>
            <a:ext cx="1330037" cy="52143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9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049" y="2517939"/>
            <a:ext cx="7772498" cy="1036141"/>
          </a:xfrm>
        </p:spPr>
        <p:txBody>
          <a:bodyPr>
            <a:noAutofit/>
          </a:bodyPr>
          <a:lstStyle/>
          <a:p>
            <a:r>
              <a:rPr lang="en-US" altLang="ko-KR" dirty="0"/>
              <a:t>C#</a:t>
            </a:r>
            <a:r>
              <a:rPr lang="ko-KR" altLang="en-US" dirty="0"/>
              <a:t> 개발 환경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2025-04-08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55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F6618-4440-151C-C6D3-B8A0268A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설치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6C352-1714-1B87-47F6-D2206492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8CE204-637C-074B-C227-46DD6155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16083E-8F1B-36D1-2EF0-12C69ECB5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236" y="1403662"/>
            <a:ext cx="10141527" cy="486883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B96DBA4-384D-5BFC-79E5-8ED960725E38}"/>
              </a:ext>
            </a:extLst>
          </p:cNvPr>
          <p:cNvSpPr/>
          <p:nvPr/>
        </p:nvSpPr>
        <p:spPr>
          <a:xfrm>
            <a:off x="1934598" y="5214347"/>
            <a:ext cx="1171339" cy="26449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C52BB-B249-32AB-0C38-DA78220BAF62}"/>
              </a:ext>
            </a:extLst>
          </p:cNvPr>
          <p:cNvSpPr txBox="1"/>
          <p:nvPr/>
        </p:nvSpPr>
        <p:spPr>
          <a:xfrm>
            <a:off x="5660578" y="769257"/>
            <a:ext cx="4898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https://visualstudio.microsoft.com/ko/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4577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F6618-4440-151C-C6D3-B8A0268A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설치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B22D02-9201-5B62-2184-1BECFE1A8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1570720"/>
            <a:ext cx="9042400" cy="4565238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6C352-1714-1B87-47F6-D2206492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8CE204-637C-074B-C227-46DD6155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96DBA4-384D-5BFC-79E5-8ED960725E38}"/>
              </a:ext>
            </a:extLst>
          </p:cNvPr>
          <p:cNvSpPr/>
          <p:nvPr/>
        </p:nvSpPr>
        <p:spPr>
          <a:xfrm>
            <a:off x="3529589" y="3220971"/>
            <a:ext cx="3207761" cy="87477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5D6431A-A25D-E3B3-086C-96CF03ED4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391" y="920045"/>
            <a:ext cx="4124901" cy="427732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883075-A630-4C08-9E58-D1EE0730E7E4}"/>
              </a:ext>
            </a:extLst>
          </p:cNvPr>
          <p:cNvSpPr/>
          <p:nvPr/>
        </p:nvSpPr>
        <p:spPr>
          <a:xfrm>
            <a:off x="8298871" y="2536758"/>
            <a:ext cx="625976" cy="2593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2621F6-5B71-D947-AAD3-41EC509D5E0D}"/>
              </a:ext>
            </a:extLst>
          </p:cNvPr>
          <p:cNvSpPr/>
          <p:nvPr/>
        </p:nvSpPr>
        <p:spPr>
          <a:xfrm>
            <a:off x="10194669" y="1148669"/>
            <a:ext cx="634547" cy="27565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670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469B0EF-935B-90E3-CB0C-BBEBDC8CE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999" y="2019923"/>
            <a:ext cx="5111976" cy="34029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10A72E9-376D-E22A-0181-DEFA3F09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 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C1CBC-6061-EB2D-FA31-B949EF6C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E2C114-E9FF-F50F-CB13-25C87E6A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299F02-B3C2-BD1D-9E66-073995B17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77" y="2019923"/>
            <a:ext cx="5111978" cy="34029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95397A0-320A-7487-5780-61DD3532E7F1}"/>
              </a:ext>
            </a:extLst>
          </p:cNvPr>
          <p:cNvSpPr/>
          <p:nvPr/>
        </p:nvSpPr>
        <p:spPr>
          <a:xfrm>
            <a:off x="3799984" y="3798779"/>
            <a:ext cx="1821246" cy="50116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8324CC-2A83-C906-3F7C-E7AAAF9B77DE}"/>
              </a:ext>
            </a:extLst>
          </p:cNvPr>
          <p:cNvSpPr/>
          <p:nvPr/>
        </p:nvSpPr>
        <p:spPr>
          <a:xfrm>
            <a:off x="8238414" y="2621144"/>
            <a:ext cx="2673929" cy="54524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054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380AC79-113B-852D-F487-E02B2F837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57" y="1521976"/>
            <a:ext cx="6409539" cy="426670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10A72E9-376D-E22A-0181-DEFA3F09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 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C1CBC-6061-EB2D-FA31-B949EF6C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E2C114-E9FF-F50F-CB13-25C87E6A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5397A0-320A-7487-5780-61DD3532E7F1}"/>
              </a:ext>
            </a:extLst>
          </p:cNvPr>
          <p:cNvSpPr/>
          <p:nvPr/>
        </p:nvSpPr>
        <p:spPr>
          <a:xfrm>
            <a:off x="981214" y="3695385"/>
            <a:ext cx="3643686" cy="4307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366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9122389-B86F-7B21-872D-2D72DF979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06" y="1325563"/>
            <a:ext cx="6733493" cy="46526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10A72E9-376D-E22A-0181-DEFA3F09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Form1.cs </a:t>
            </a:r>
            <a:r>
              <a:rPr lang="ko-KR" altLang="en-US" dirty="0"/>
              <a:t>코드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C1CBC-6061-EB2D-FA31-B949EF6C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E2C114-E9FF-F50F-CB13-25C87E6A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5397A0-320A-7487-5780-61DD3532E7F1}"/>
              </a:ext>
            </a:extLst>
          </p:cNvPr>
          <p:cNvSpPr/>
          <p:nvPr/>
        </p:nvSpPr>
        <p:spPr>
          <a:xfrm>
            <a:off x="5711911" y="1654987"/>
            <a:ext cx="1709088" cy="152651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F643B0-4A98-1D06-0761-8170C9AE7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153" y="1808174"/>
            <a:ext cx="4083495" cy="303965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DCC38CE-6B3B-6D22-EF28-E47641E9BC0A}"/>
              </a:ext>
            </a:extLst>
          </p:cNvPr>
          <p:cNvSpPr/>
          <p:nvPr/>
        </p:nvSpPr>
        <p:spPr>
          <a:xfrm>
            <a:off x="8827356" y="3084524"/>
            <a:ext cx="2896292" cy="28590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50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7208127-756F-0A0E-5D98-DACA98C8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227" y="1558603"/>
            <a:ext cx="7005546" cy="48405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10A72E9-376D-E22A-0181-DEFA3F09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Form1.cs </a:t>
            </a:r>
            <a:r>
              <a:rPr lang="ko-KR" altLang="en-US" dirty="0"/>
              <a:t>코드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C1CBC-6061-EB2D-FA31-B949EF6C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E2C114-E9FF-F50F-CB13-25C87E6A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63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DD7A1-EF9E-6858-4E23-7514CBAE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 구조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0F67B-85D9-AF56-45E4-A9031E1F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226E54-4282-3AB7-1737-A560B324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9D77D0-449E-2BC8-3A6E-8B6A73A53567}"/>
              </a:ext>
            </a:extLst>
          </p:cNvPr>
          <p:cNvSpPr/>
          <p:nvPr/>
        </p:nvSpPr>
        <p:spPr>
          <a:xfrm>
            <a:off x="785931" y="1579419"/>
            <a:ext cx="4602228" cy="3672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/>
              <a:t>WindowsFromsApp1 </a:t>
            </a:r>
            <a:r>
              <a:rPr lang="ko-KR" altLang="en-US" dirty="0"/>
              <a:t>솔루션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FEF426-F844-CF2E-677C-86A9DD1E4C3E}"/>
              </a:ext>
            </a:extLst>
          </p:cNvPr>
          <p:cNvSpPr/>
          <p:nvPr/>
        </p:nvSpPr>
        <p:spPr>
          <a:xfrm>
            <a:off x="1052944" y="2285366"/>
            <a:ext cx="4108503" cy="125102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/>
              <a:t>WindowsFromsApp1 </a:t>
            </a:r>
            <a:r>
              <a:rPr lang="ko-KR" altLang="en-US"/>
              <a:t>프로젝트</a:t>
            </a:r>
            <a:br>
              <a:rPr lang="en-US" altLang="ko-KR"/>
            </a:br>
            <a:endParaRPr lang="en-US" altLang="ko-KR"/>
          </a:p>
          <a:p>
            <a:pPr algn="ctr"/>
            <a:r>
              <a:rPr lang="ko-KR" altLang="en-US"/>
              <a:t>소스 코드 및 리소스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7E8CDCF-F77E-F522-768B-9308429CE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518" y="932319"/>
            <a:ext cx="3310265" cy="26040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A8B184-E933-1B31-7F9F-19731F82D5C2}"/>
              </a:ext>
            </a:extLst>
          </p:cNvPr>
          <p:cNvSpPr/>
          <p:nvPr/>
        </p:nvSpPr>
        <p:spPr>
          <a:xfrm>
            <a:off x="1053906" y="3702658"/>
            <a:ext cx="4108503" cy="104422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/>
              <a:t>프로젝트를 솔루션에 추가 가능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CBEB47-A116-B3D7-E730-F47905DA2116}"/>
              </a:ext>
            </a:extLst>
          </p:cNvPr>
          <p:cNvSpPr txBox="1"/>
          <p:nvPr/>
        </p:nvSpPr>
        <p:spPr>
          <a:xfrm>
            <a:off x="884172" y="5423911"/>
            <a:ext cx="4402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프로젝트 단위로 프로그램이 실행됨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048082-DEA8-F90F-116A-83F300615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831" y="2921906"/>
            <a:ext cx="3987255" cy="27328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11E808-B958-74F3-9610-E8561FED23C6}"/>
              </a:ext>
            </a:extLst>
          </p:cNvPr>
          <p:cNvSpPr txBox="1"/>
          <p:nvPr/>
        </p:nvSpPr>
        <p:spPr>
          <a:xfrm>
            <a:off x="10065956" y="238136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솔루션 폴더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0AF858-38B9-1951-4AEC-E5756E52C687}"/>
              </a:ext>
            </a:extLst>
          </p:cNvPr>
          <p:cNvSpPr txBox="1"/>
          <p:nvPr/>
        </p:nvSpPr>
        <p:spPr>
          <a:xfrm>
            <a:off x="10521738" y="476531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솔루션 파일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19D8BE-AB19-7048-2E4E-D8E8BB1CCE90}"/>
              </a:ext>
            </a:extLst>
          </p:cNvPr>
          <p:cNvSpPr txBox="1"/>
          <p:nvPr/>
        </p:nvSpPr>
        <p:spPr>
          <a:xfrm>
            <a:off x="10185387" y="4224773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폴더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34E1B4A-F2A2-57DF-70BD-2169D582B8A4}"/>
              </a:ext>
            </a:extLst>
          </p:cNvPr>
          <p:cNvCxnSpPr>
            <a:stCxn id="14" idx="2"/>
          </p:cNvCxnSpPr>
          <p:nvPr/>
        </p:nvCxnSpPr>
        <p:spPr>
          <a:xfrm flipH="1">
            <a:off x="10065956" y="2750698"/>
            <a:ext cx="617317" cy="38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8E8150B-1968-150B-6175-296A06146A65}"/>
              </a:ext>
            </a:extLst>
          </p:cNvPr>
          <p:cNvCxnSpPr/>
          <p:nvPr/>
        </p:nvCxnSpPr>
        <p:spPr>
          <a:xfrm flipH="1">
            <a:off x="9771233" y="4457428"/>
            <a:ext cx="385408" cy="2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26CDC0A-2558-932E-0B42-0C6A5C196762}"/>
              </a:ext>
            </a:extLst>
          </p:cNvPr>
          <p:cNvCxnSpPr/>
          <p:nvPr/>
        </p:nvCxnSpPr>
        <p:spPr>
          <a:xfrm flipH="1">
            <a:off x="9963937" y="4939758"/>
            <a:ext cx="532770" cy="19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E3DE53B-B588-BB6E-3A61-DD15B6A760CC}"/>
              </a:ext>
            </a:extLst>
          </p:cNvPr>
          <p:cNvSpPr txBox="1"/>
          <p:nvPr/>
        </p:nvSpPr>
        <p:spPr>
          <a:xfrm>
            <a:off x="10521738" y="5035489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!</a:t>
            </a:r>
            <a:r>
              <a:rPr lang="ko-KR" altLang="en-US" dirty="0">
                <a:solidFill>
                  <a:srgbClr val="FF0000"/>
                </a:solidFill>
              </a:rPr>
              <a:t>이것을 실행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48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73751-B20A-6C25-A31B-66756F0D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 이동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60BC7-C3DF-85A7-CC39-52A5EB90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F884FA-E7F7-7416-E189-39E7A711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F762E0-59FD-5805-75A2-AB76DA7A3D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181"/>
          <a:stretch/>
        </p:blipFill>
        <p:spPr>
          <a:xfrm>
            <a:off x="1338435" y="1808737"/>
            <a:ext cx="2595582" cy="3607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FBEF6A-E1D4-DC85-764C-FDBC220F9887}"/>
              </a:ext>
            </a:extLst>
          </p:cNvPr>
          <p:cNvSpPr txBox="1"/>
          <p:nvPr/>
        </p:nvSpPr>
        <p:spPr>
          <a:xfrm>
            <a:off x="5728224" y="2644170"/>
            <a:ext cx="44855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솔루션 폴더를 통째로 복사 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또는 </a:t>
            </a:r>
            <a:r>
              <a:rPr lang="en-US" altLang="ko-KR" sz="3200" dirty="0"/>
              <a:t>Push</a:t>
            </a:r>
            <a:r>
              <a:rPr lang="ko-KR" altLang="en-US" sz="3200" dirty="0"/>
              <a:t>하여 관리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35C5072-7012-438E-F42D-B6B82E9374C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536688" y="3429000"/>
            <a:ext cx="2191536" cy="1460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07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0CAFE-1815-E878-75E7-A9A04992A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34212-91ED-17AB-D71F-B9445F0B9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049" y="2517939"/>
            <a:ext cx="7772498" cy="1036141"/>
          </a:xfrm>
        </p:spPr>
        <p:txBody>
          <a:bodyPr>
            <a:noAutofit/>
          </a:bodyPr>
          <a:lstStyle/>
          <a:p>
            <a:r>
              <a:rPr lang="en-US" altLang="ko-KR" dirty="0"/>
              <a:t>C#</a:t>
            </a:r>
            <a:r>
              <a:rPr lang="ko-KR" altLang="en-US" dirty="0"/>
              <a:t> 소개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BB832-9467-F22F-ECC0-0E5BD13D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2025-04-08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993BD-24DB-1C2B-AF6D-0E63A2AF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022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5E50-F082-F9C2-6E88-E58534D8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솔루션 정리 </a:t>
            </a:r>
            <a:r>
              <a:rPr lang="en-US" altLang="ko-KR" sz="4800" dirty="0"/>
              <a:t>(</a:t>
            </a:r>
            <a:r>
              <a:rPr lang="ko-KR" altLang="en-US" sz="4800" dirty="0"/>
              <a:t>용량 줄이기</a:t>
            </a:r>
            <a:r>
              <a:rPr lang="en-US" altLang="ko-KR" sz="4800" dirty="0"/>
              <a:t>)</a:t>
            </a:r>
            <a:endParaRPr lang="ko-KR" altLang="en-US" sz="48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88C1E-A02A-01ED-C05A-E820E5A2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E1E467-2002-B5E7-3BEF-6AA72B96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8783B7-5068-E518-3D79-FA60B9360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618" y="1572967"/>
            <a:ext cx="8206764" cy="405701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B1A3FCC-38B4-4B97-EBAD-C13E95D462A7}"/>
              </a:ext>
            </a:extLst>
          </p:cNvPr>
          <p:cNvSpPr/>
          <p:nvPr/>
        </p:nvSpPr>
        <p:spPr>
          <a:xfrm>
            <a:off x="4863462" y="2342679"/>
            <a:ext cx="4585338" cy="32495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123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5E50-F082-F9C2-6E88-E58534D8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솔루션 정리 </a:t>
            </a:r>
            <a:r>
              <a:rPr lang="en-US" altLang="ko-KR" sz="4800" dirty="0"/>
              <a:t>(</a:t>
            </a:r>
            <a:r>
              <a:rPr lang="ko-KR" altLang="en-US" sz="4800" dirty="0"/>
              <a:t>용량 줄이기</a:t>
            </a:r>
            <a:r>
              <a:rPr lang="en-US" altLang="ko-KR" sz="4800" dirty="0"/>
              <a:t>)</a:t>
            </a:r>
            <a:endParaRPr lang="ko-KR" altLang="en-US" sz="48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88C1E-A02A-01ED-C05A-E820E5A2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E1E467-2002-B5E7-3BEF-6AA72B96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614980-5382-073F-8749-1ABE6740E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747" y="1378462"/>
            <a:ext cx="3511661" cy="45709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7B14B39-9077-E107-1F65-6A6FA26AB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566" y="1378463"/>
            <a:ext cx="3511660" cy="457099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0A043D-546C-EE5D-FD46-446CD82157A1}"/>
              </a:ext>
            </a:extLst>
          </p:cNvPr>
          <p:cNvSpPr/>
          <p:nvPr/>
        </p:nvSpPr>
        <p:spPr>
          <a:xfrm>
            <a:off x="2584502" y="2969911"/>
            <a:ext cx="1292252" cy="51387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1ACD40-9527-4262-B957-52FF78F77AC9}"/>
              </a:ext>
            </a:extLst>
          </p:cNvPr>
          <p:cNvSpPr/>
          <p:nvPr/>
        </p:nvSpPr>
        <p:spPr>
          <a:xfrm>
            <a:off x="7618740" y="2969911"/>
            <a:ext cx="1292252" cy="51387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6655225-4138-9BB4-F235-71E46D977E83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3876754" y="3226850"/>
            <a:ext cx="37419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541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38C32-F0FC-BDF5-5FED-B7E81C55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빌드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06148-8518-29B3-2A72-E77B5EFD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81D89C-BC7F-A354-3B30-8D671D6D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B8D944-531E-09AE-E537-15DCBE4DB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24" y="2385314"/>
            <a:ext cx="7598424" cy="333535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648D649-176D-BB1F-37B1-0B10A5A8A7CA}"/>
              </a:ext>
            </a:extLst>
          </p:cNvPr>
          <p:cNvSpPr/>
          <p:nvPr/>
        </p:nvSpPr>
        <p:spPr>
          <a:xfrm>
            <a:off x="3841116" y="2652517"/>
            <a:ext cx="4358256" cy="32495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53639F-03D9-717A-C7F6-4F26C75B03DF}"/>
              </a:ext>
            </a:extLst>
          </p:cNvPr>
          <p:cNvSpPr txBox="1"/>
          <p:nvPr/>
        </p:nvSpPr>
        <p:spPr>
          <a:xfrm>
            <a:off x="9125449" y="1604657"/>
            <a:ext cx="2056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솔루션 빌드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8122E3-E4DD-9FC2-6405-6622DC29E32C}"/>
              </a:ext>
            </a:extLst>
          </p:cNvPr>
          <p:cNvSpPr txBox="1"/>
          <p:nvPr/>
        </p:nvSpPr>
        <p:spPr>
          <a:xfrm>
            <a:off x="9285407" y="3451513"/>
            <a:ext cx="2411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프로젝트 빌드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074A24-C16F-212A-652D-B9C53B4F9518}"/>
              </a:ext>
            </a:extLst>
          </p:cNvPr>
          <p:cNvSpPr/>
          <p:nvPr/>
        </p:nvSpPr>
        <p:spPr>
          <a:xfrm>
            <a:off x="3841115" y="3711336"/>
            <a:ext cx="4358256" cy="32495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D1AA17-1346-8972-6BA0-EBD2D007FB09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8199372" y="1897045"/>
            <a:ext cx="926077" cy="917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D1B534D-E4BE-493C-3D04-4B2515A2691E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8199371" y="3743901"/>
            <a:ext cx="1086036" cy="129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5BD8DC5-081F-0599-A7DB-328B1343AF63}"/>
              </a:ext>
            </a:extLst>
          </p:cNvPr>
          <p:cNvSpPr txBox="1"/>
          <p:nvPr/>
        </p:nvSpPr>
        <p:spPr>
          <a:xfrm>
            <a:off x="1009578" y="1762364"/>
            <a:ext cx="5416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실행하지 </a:t>
            </a:r>
            <a:r>
              <a:rPr lang="ko-KR" altLang="en-US" sz="2800"/>
              <a:t>않고 오류만 </a:t>
            </a:r>
            <a:r>
              <a:rPr lang="ko-KR" altLang="en-US" sz="2800" dirty="0"/>
              <a:t>체크 할 때 사용</a:t>
            </a:r>
          </a:p>
        </p:txBody>
      </p:sp>
    </p:spTree>
    <p:extLst>
      <p:ext uri="{BB962C8B-B14F-4D97-AF65-F5344CB8AC3E}">
        <p14:creationId xmlns:p14="http://schemas.microsoft.com/office/powerpoint/2010/main" val="2703064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6BEC3-2BAC-FF61-3E8A-C8316512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실행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C6B6E-0653-E9E1-0D00-F7B6541B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8B0CFE-3A0A-9272-7484-EFF6F1B7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C7B925-F0D0-B956-7716-6BF7AD306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49" y="3156947"/>
            <a:ext cx="11179701" cy="23093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EF627F-7F4D-E937-DDC8-7642E0E4B373}"/>
              </a:ext>
            </a:extLst>
          </p:cNvPr>
          <p:cNvSpPr txBox="1"/>
          <p:nvPr/>
        </p:nvSpPr>
        <p:spPr>
          <a:xfrm>
            <a:off x="2835145" y="1690531"/>
            <a:ext cx="2198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디버그 모드 실행</a:t>
            </a:r>
            <a:endParaRPr lang="en-US" altLang="ko-KR" sz="2400" dirty="0"/>
          </a:p>
          <a:p>
            <a:r>
              <a:rPr lang="ko-KR" altLang="en-US" sz="2400" dirty="0"/>
              <a:t>단축키</a:t>
            </a:r>
            <a:r>
              <a:rPr lang="en-US" altLang="ko-KR" sz="2400" dirty="0"/>
              <a:t>: F5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021C05-250C-FDC8-40EB-9FEE74FF45B6}"/>
              </a:ext>
            </a:extLst>
          </p:cNvPr>
          <p:cNvSpPr txBox="1"/>
          <p:nvPr/>
        </p:nvSpPr>
        <p:spPr>
          <a:xfrm>
            <a:off x="5676586" y="1555117"/>
            <a:ext cx="2350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디버깅 없이 실행</a:t>
            </a:r>
            <a:endParaRPr lang="en-US" altLang="ko-KR" sz="2400" dirty="0"/>
          </a:p>
          <a:p>
            <a:r>
              <a:rPr lang="ko-KR" altLang="en-US" sz="2400" dirty="0"/>
              <a:t>단축키</a:t>
            </a:r>
            <a:r>
              <a:rPr lang="en-US" altLang="ko-KR" sz="2400" dirty="0"/>
              <a:t>: Ctrl + F5</a:t>
            </a:r>
            <a:endParaRPr lang="ko-KR" altLang="en-US" sz="2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0DA0B2-FD22-3342-B634-943B7DC899B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934164" y="2521528"/>
            <a:ext cx="2161836" cy="1054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3B57937-1CCA-0DE0-D630-97D42129BCB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851747" y="2386114"/>
            <a:ext cx="1" cy="1141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93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7A64B-4555-5EAC-31A8-D68FEEF34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작동 테스트 </a:t>
            </a:r>
            <a:r>
              <a:rPr lang="en-US" altLang="ko-KR" dirty="0"/>
              <a:t>– </a:t>
            </a:r>
            <a:r>
              <a:rPr lang="ko-KR" altLang="en-US" dirty="0"/>
              <a:t>메시지 박스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14DC0-4090-9C7A-D2D5-AF21053F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589A92-6A1D-F60B-7004-D6D00B3D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E6EF76-6A2E-C8B4-2108-220886E71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666" y="1439878"/>
            <a:ext cx="4277322" cy="4658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E24414-04AF-7C14-B43A-EFC6DE799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631" y="3445204"/>
            <a:ext cx="1506407" cy="16836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52993D-6D95-D930-FBAC-C97E93C20324}"/>
              </a:ext>
            </a:extLst>
          </p:cNvPr>
          <p:cNvSpPr txBox="1"/>
          <p:nvPr/>
        </p:nvSpPr>
        <p:spPr>
          <a:xfrm>
            <a:off x="7012920" y="2365349"/>
            <a:ext cx="1600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Ctrl+F5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D3E4E-DD80-1CC6-EEA7-55968DFCCACF}"/>
              </a:ext>
            </a:extLst>
          </p:cNvPr>
          <p:cNvSpPr txBox="1"/>
          <p:nvPr/>
        </p:nvSpPr>
        <p:spPr>
          <a:xfrm>
            <a:off x="303037" y="1553068"/>
            <a:ext cx="1872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Form1.cs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38937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B2F383AD-C705-077C-28DB-B8CA90B3B5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148"/>
          <a:stretch/>
        </p:blipFill>
        <p:spPr>
          <a:xfrm>
            <a:off x="7583593" y="1406608"/>
            <a:ext cx="4201468" cy="181000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CCCF130-C9EB-652D-A30F-E93F3E5A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실행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56DA1-BB34-45D2-9223-0C8D5C296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(</a:t>
            </a:r>
            <a:r>
              <a:rPr lang="ko-KR" altLang="en-US" sz="2400" dirty="0"/>
              <a:t>파일이름</a:t>
            </a:r>
            <a:r>
              <a:rPr lang="en-US" altLang="ko-KR" sz="2400" dirty="0"/>
              <a:t>).cs </a:t>
            </a:r>
            <a:r>
              <a:rPr lang="ko-KR" altLang="en-US" sz="2400" dirty="0"/>
              <a:t>파일에 코드 작성</a:t>
            </a:r>
            <a:endParaRPr lang="en-US" altLang="ko-KR" sz="24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/>
              <a:t>코드를 빌드</a:t>
            </a:r>
            <a:r>
              <a:rPr lang="en-US" altLang="ko-KR" sz="2400" dirty="0"/>
              <a:t> -&gt; .exe,</a:t>
            </a:r>
            <a:r>
              <a:rPr lang="ko-KR" altLang="en-US" sz="2400" dirty="0"/>
              <a:t> </a:t>
            </a:r>
            <a:r>
              <a:rPr lang="en-US" altLang="ko-KR" sz="2400" dirty="0"/>
              <a:t>.dll</a:t>
            </a:r>
            <a:r>
              <a:rPr lang="ko-KR" altLang="en-US" sz="2400" dirty="0"/>
              <a:t> 파일 생성</a:t>
            </a:r>
            <a:endParaRPr lang="en-US" altLang="ko-KR" sz="2400" dirty="0"/>
          </a:p>
          <a:p>
            <a:pPr lvl="1"/>
            <a:r>
              <a:rPr lang="ko-KR" altLang="en-US" sz="2000" dirty="0"/>
              <a:t>빌드 과정에 </a:t>
            </a:r>
            <a:r>
              <a:rPr lang="en-US" altLang="ko-KR" sz="2000" dirty="0"/>
              <a:t>C#</a:t>
            </a: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rgbClr val="00B050"/>
                </a:solidFill>
              </a:rPr>
              <a:t>컴파일</a:t>
            </a:r>
            <a:r>
              <a:rPr lang="ko-KR" altLang="en-US" sz="2000" dirty="0"/>
              <a:t>이 포함됨</a:t>
            </a:r>
            <a:endParaRPr lang="en-US" altLang="ko-KR" sz="2000" dirty="0"/>
          </a:p>
          <a:p>
            <a:pPr lvl="1"/>
            <a:r>
              <a:rPr lang="ko-KR" altLang="en-US" sz="2000" dirty="0"/>
              <a:t>프로그램을 실행 가능한 파일을 생성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.exe </a:t>
            </a:r>
            <a:r>
              <a:rPr lang="ko-KR" altLang="en-US" sz="2400" dirty="0"/>
              <a:t>파일 실행 </a:t>
            </a:r>
            <a:r>
              <a:rPr lang="en-US" altLang="ko-KR" sz="2400" dirty="0"/>
              <a:t>(Ctrl + F5 </a:t>
            </a:r>
            <a:r>
              <a:rPr lang="ko-KR" altLang="en-US" sz="2400" dirty="0"/>
              <a:t>로 실행 시 </a:t>
            </a:r>
            <a:r>
              <a:rPr lang="ko-KR" altLang="en-US" sz="2400" dirty="0" err="1"/>
              <a:t>여기까지만</a:t>
            </a:r>
            <a:r>
              <a:rPr lang="ko-KR" altLang="en-US" sz="2400" dirty="0"/>
              <a:t> 실행 됨</a:t>
            </a:r>
            <a:r>
              <a:rPr lang="en-US" altLang="ko-KR" sz="2400" dirty="0"/>
              <a:t>)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ko-KR" sz="2000" dirty="0"/>
              <a:t>.exe </a:t>
            </a:r>
            <a:r>
              <a:rPr lang="ko-KR" altLang="en-US" sz="2000" dirty="0"/>
              <a:t>을 구성하는 </a:t>
            </a:r>
            <a:r>
              <a:rPr lang="en-US" altLang="ko-KR" sz="2000" dirty="0"/>
              <a:t>CIL </a:t>
            </a:r>
            <a:r>
              <a:rPr lang="ko-KR" altLang="en-US" sz="2000" dirty="0"/>
              <a:t>코드가 </a:t>
            </a:r>
            <a:r>
              <a:rPr lang="en-US" altLang="ko-KR" sz="2000" dirty="0"/>
              <a:t>CLR</a:t>
            </a:r>
            <a:r>
              <a:rPr lang="ko-KR" altLang="en-US" sz="2000" dirty="0"/>
              <a:t>을 거쳐 메모리</a:t>
            </a:r>
            <a:r>
              <a:rPr lang="en-US" altLang="ko-KR" sz="2000" dirty="0"/>
              <a:t>(RAM)</a:t>
            </a:r>
            <a:r>
              <a:rPr lang="ko-KR" altLang="en-US" sz="2000" dirty="0"/>
              <a:t>에 로드 됨</a:t>
            </a:r>
            <a:endParaRPr lang="en-US" altLang="ko-KR" sz="2000" dirty="0"/>
          </a:p>
          <a:p>
            <a:pPr marL="971550" lvl="1" indent="-514350">
              <a:buFont typeface="+mj-lt"/>
              <a:buAutoNum type="arabicParenR"/>
            </a:pPr>
            <a:r>
              <a:rPr lang="ko-KR" altLang="en-US" sz="2000" dirty="0"/>
              <a:t>메모리에 로드 된 프로그램을 </a:t>
            </a:r>
            <a:r>
              <a:rPr lang="en-US" altLang="ko-KR" sz="2000" dirty="0"/>
              <a:t>JIT(Just-In-Time) </a:t>
            </a:r>
            <a:r>
              <a:rPr lang="ko-KR" altLang="en-US" sz="2000" dirty="0"/>
              <a:t>컴파일러가 기계어로 번역</a:t>
            </a:r>
            <a:endParaRPr lang="en-US" altLang="ko-KR" sz="2000" dirty="0"/>
          </a:p>
          <a:p>
            <a:pPr marL="971550" lvl="1" indent="-514350">
              <a:buFont typeface="+mj-lt"/>
              <a:buAutoNum type="arabicParenR"/>
            </a:pPr>
            <a:endParaRPr lang="ko-KR" altLang="en-US" sz="2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880464-A111-A9E5-B74A-37238FE5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50E039-5887-3D92-F40D-76474039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A6FB2-E1C5-E23B-CA96-86A6DA8E9F2E}"/>
              </a:ext>
            </a:extLst>
          </p:cNvPr>
          <p:cNvSpPr txBox="1"/>
          <p:nvPr/>
        </p:nvSpPr>
        <p:spPr>
          <a:xfrm>
            <a:off x="7927503" y="2943548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* CIL</a:t>
            </a:r>
            <a:r>
              <a:rPr lang="ko-KR" altLang="en-US" dirty="0">
                <a:solidFill>
                  <a:schemeClr val="accent1"/>
                </a:solidFill>
              </a:rPr>
              <a:t>의 결과물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15F6F2-33C5-6423-DA3B-FB0B2C086936}"/>
              </a:ext>
            </a:extLst>
          </p:cNvPr>
          <p:cNvSpPr/>
          <p:nvPr/>
        </p:nvSpPr>
        <p:spPr>
          <a:xfrm>
            <a:off x="1311144" y="4980774"/>
            <a:ext cx="1964826" cy="9370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 작성</a:t>
            </a:r>
            <a:endParaRPr lang="en-US" altLang="ko-KR" dirty="0"/>
          </a:p>
          <a:p>
            <a:pPr algn="ctr"/>
            <a:r>
              <a:rPr lang="en-US" altLang="ko-KR" dirty="0"/>
              <a:t>.cs </a:t>
            </a:r>
            <a:r>
              <a:rPr lang="ko-KR" altLang="en-US" dirty="0"/>
              <a:t>파일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5ACEF0-F334-F084-2992-FA6A57ED0A0C}"/>
              </a:ext>
            </a:extLst>
          </p:cNvPr>
          <p:cNvSpPr/>
          <p:nvPr/>
        </p:nvSpPr>
        <p:spPr>
          <a:xfrm>
            <a:off x="3774734" y="4981468"/>
            <a:ext cx="1964826" cy="93707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빌드</a:t>
            </a:r>
            <a:endParaRPr lang="en-US" altLang="ko-KR" dirty="0"/>
          </a:p>
          <a:p>
            <a:pPr algn="ctr"/>
            <a:r>
              <a:rPr lang="en-US" altLang="ko-KR" dirty="0"/>
              <a:t>.exe, .dll </a:t>
            </a:r>
            <a:r>
              <a:rPr lang="ko-KR" altLang="en-US" dirty="0"/>
              <a:t>파일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CAEA6A-0B2E-875E-FE77-CEABF0618F7C}"/>
              </a:ext>
            </a:extLst>
          </p:cNvPr>
          <p:cNvSpPr/>
          <p:nvPr/>
        </p:nvSpPr>
        <p:spPr>
          <a:xfrm>
            <a:off x="6238324" y="4982856"/>
            <a:ext cx="1964826" cy="93707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  <a:endParaRPr lang="en-US" altLang="ko-KR" dirty="0"/>
          </a:p>
          <a:p>
            <a:pPr algn="ctr"/>
            <a:r>
              <a:rPr lang="en-US" altLang="ko-KR" dirty="0"/>
              <a:t>.exe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3C8205-3CBF-53FD-9009-C8168DDB33AD}"/>
              </a:ext>
            </a:extLst>
          </p:cNvPr>
          <p:cNvSpPr/>
          <p:nvPr/>
        </p:nvSpPr>
        <p:spPr>
          <a:xfrm>
            <a:off x="8701914" y="4980773"/>
            <a:ext cx="1964826" cy="93707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로드</a:t>
            </a:r>
            <a:endParaRPr lang="en-US" altLang="ko-KR" dirty="0"/>
          </a:p>
          <a:p>
            <a:pPr algn="ctr"/>
            <a:r>
              <a:rPr lang="en-US" altLang="ko-KR" dirty="0"/>
              <a:t>RAM</a:t>
            </a:r>
            <a:r>
              <a:rPr lang="ko-KR" altLang="en-US" dirty="0"/>
              <a:t>에 등록</a:t>
            </a:r>
            <a:endParaRPr lang="en-US" altLang="ko-KR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DB7F270-70B4-5D88-5E2A-95CCF9B6E2FE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275970" y="5449310"/>
            <a:ext cx="498764" cy="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0D94059-9F59-C5E5-B665-AAEDE69892E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739560" y="5450004"/>
            <a:ext cx="498764" cy="1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DC86543-6744-673C-08DB-BB13A1AD877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8203150" y="5449309"/>
            <a:ext cx="498764" cy="2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472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5DD72-F359-6F3D-073F-D363E7F48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FE4C9-A4F8-76BD-D932-34E81BA3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A86DF-58EE-EE1C-11D3-D061854B1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소스 코드를 컴퓨터가 알아들을 수 있는 기계어로 변환하는 것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89788-8290-B34E-85A0-56B589E7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365D76-628A-B165-0B89-0B6169AE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17" name="그림 16" descr="텍스트, 스크린샷, 블랙, 디자인이(가) 표시된 사진&#10;&#10;자동 생성된 설명">
            <a:extLst>
              <a:ext uri="{FF2B5EF4-FFF2-40B4-BE49-F238E27FC236}">
                <a16:creationId xmlns:a16="http://schemas.microsoft.com/office/drawing/2014/main" id="{81AB8F67-3615-C39C-EB83-B8C1562BA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6" y="2706715"/>
            <a:ext cx="6803571" cy="363991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34360E1-D132-3007-EC7F-B86C456CC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757" y="4626249"/>
            <a:ext cx="4316186" cy="1866626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C9C7A5D-1F8E-73DF-A503-F56BFEEAC25F}"/>
              </a:ext>
            </a:extLst>
          </p:cNvPr>
          <p:cNvCxnSpPr/>
          <p:nvPr/>
        </p:nvCxnSpPr>
        <p:spPr>
          <a:xfrm flipH="1" flipV="1">
            <a:off x="4212771" y="4419600"/>
            <a:ext cx="2699658" cy="106001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28" name="Picture 4" descr="encoding - Difference between machine language, binary code and a binary  file - Stack Overflow">
            <a:extLst>
              <a:ext uri="{FF2B5EF4-FFF2-40B4-BE49-F238E27FC236}">
                <a16:creationId xmlns:a16="http://schemas.microsoft.com/office/drawing/2014/main" id="{114F77D0-566A-79D9-1EEB-A59CCB462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638" y="1509713"/>
            <a:ext cx="27527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5D31BF4-F28D-366A-D4A0-E9275EA58DEA}"/>
              </a:ext>
            </a:extLst>
          </p:cNvPr>
          <p:cNvCxnSpPr>
            <a:cxnSpLocks/>
          </p:cNvCxnSpPr>
          <p:nvPr/>
        </p:nvCxnSpPr>
        <p:spPr>
          <a:xfrm flipH="1">
            <a:off x="7228114" y="2695932"/>
            <a:ext cx="1682524" cy="155319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448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B9D811F-6916-56DE-351B-157AEC8BC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383" y="1512266"/>
            <a:ext cx="6710050" cy="46191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C378878-B0C3-433B-ED5B-077A8461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확인용 텍스트 박스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E1B3B-0C7B-94C0-23C9-62859DF7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91C1F-DF2F-E9F2-8FC7-05BCE325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6682AA-E12F-D954-78FB-7E4693A4D06A}"/>
              </a:ext>
            </a:extLst>
          </p:cNvPr>
          <p:cNvSpPr/>
          <p:nvPr/>
        </p:nvSpPr>
        <p:spPr>
          <a:xfrm>
            <a:off x="2148451" y="3319788"/>
            <a:ext cx="2274664" cy="2550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581E6D-F8A7-8A96-4CAB-7BD2CCE44445}"/>
              </a:ext>
            </a:extLst>
          </p:cNvPr>
          <p:cNvSpPr/>
          <p:nvPr/>
        </p:nvSpPr>
        <p:spPr>
          <a:xfrm>
            <a:off x="1910383" y="2609923"/>
            <a:ext cx="290967" cy="43781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7703B9-07A2-7EB6-7D96-53B20C1F3948}"/>
              </a:ext>
            </a:extLst>
          </p:cNvPr>
          <p:cNvCxnSpPr>
            <a:stCxn id="10" idx="3"/>
          </p:cNvCxnSpPr>
          <p:nvPr/>
        </p:nvCxnSpPr>
        <p:spPr>
          <a:xfrm>
            <a:off x="4423115" y="3447313"/>
            <a:ext cx="2161309" cy="749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4D5E57-B6F4-8816-7CDB-54D28C447225}"/>
              </a:ext>
            </a:extLst>
          </p:cNvPr>
          <p:cNvSpPr txBox="1"/>
          <p:nvPr/>
        </p:nvSpPr>
        <p:spPr>
          <a:xfrm>
            <a:off x="5503769" y="3390172"/>
            <a:ext cx="1946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Drag</a:t>
            </a:r>
            <a:r>
              <a:rPr lang="ko-KR" altLang="en-US" sz="2000" dirty="0"/>
              <a:t> </a:t>
            </a:r>
            <a:r>
              <a:rPr lang="en-US" altLang="ko-KR" sz="2000" dirty="0"/>
              <a:t>and</a:t>
            </a:r>
            <a:r>
              <a:rPr lang="ko-KR" altLang="en-US" sz="2000" dirty="0"/>
              <a:t> </a:t>
            </a:r>
            <a:r>
              <a:rPr lang="en-US" altLang="ko-KR" sz="2000" dirty="0"/>
              <a:t>Drop!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8497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BEE1F73-2313-96A4-F9A6-14B0B9F39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68" y="1418715"/>
            <a:ext cx="3591426" cy="391532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C378878-B0C3-433B-ED5B-077A8461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확인용 텍스트 박스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E1B3B-0C7B-94C0-23C9-62859DF7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91C1F-DF2F-E9F2-8FC7-05BCE325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6682AA-E12F-D954-78FB-7E4693A4D06A}"/>
              </a:ext>
            </a:extLst>
          </p:cNvPr>
          <p:cNvSpPr/>
          <p:nvPr/>
        </p:nvSpPr>
        <p:spPr>
          <a:xfrm>
            <a:off x="2297336" y="4874281"/>
            <a:ext cx="2032839" cy="32495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7703B9-07A2-7EB6-7D96-53B20C1F394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330175" y="3083266"/>
            <a:ext cx="1821243" cy="1953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091B542-8B93-CEFA-7B9F-A1AC96A47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164" y="1325563"/>
            <a:ext cx="2962688" cy="475363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420601-3F7F-F1C2-9179-718541FC5677}"/>
              </a:ext>
            </a:extLst>
          </p:cNvPr>
          <p:cNvSpPr/>
          <p:nvPr/>
        </p:nvSpPr>
        <p:spPr>
          <a:xfrm>
            <a:off x="6371832" y="2563091"/>
            <a:ext cx="2076922" cy="2783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2B8FD4-7D9B-C4F6-0C32-C69F4F593882}"/>
              </a:ext>
            </a:extLst>
          </p:cNvPr>
          <p:cNvSpPr/>
          <p:nvPr/>
        </p:nvSpPr>
        <p:spPr>
          <a:xfrm>
            <a:off x="6349161" y="5117401"/>
            <a:ext cx="2221590" cy="26953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EC4DDF3-0B5D-C7E2-83E1-CBDC13A144F4}"/>
              </a:ext>
            </a:extLst>
          </p:cNvPr>
          <p:cNvCxnSpPr/>
          <p:nvPr/>
        </p:nvCxnSpPr>
        <p:spPr>
          <a:xfrm flipV="1">
            <a:off x="8570751" y="4556886"/>
            <a:ext cx="1192925" cy="6952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5E3346-2255-2BAC-D53D-82B8DB58B432}"/>
              </a:ext>
            </a:extLst>
          </p:cNvPr>
          <p:cNvSpPr txBox="1"/>
          <p:nvPr/>
        </p:nvSpPr>
        <p:spPr>
          <a:xfrm>
            <a:off x="9763676" y="4227950"/>
            <a:ext cx="1712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TextBox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ko-KR" altLang="en-US" dirty="0"/>
              <a:t>객체 이름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ADE6BF-7734-B25F-3F6C-B84A407AE691}"/>
              </a:ext>
            </a:extLst>
          </p:cNvPr>
          <p:cNvSpPr txBox="1"/>
          <p:nvPr/>
        </p:nvSpPr>
        <p:spPr>
          <a:xfrm>
            <a:off x="9763676" y="2472338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여러 줄 출력 가능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76F0EB7-4B77-AD15-C653-35B13AFF384F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8448754" y="2657004"/>
            <a:ext cx="1314922" cy="452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074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D715A63-A15B-CFC8-2CD4-B2736819C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96" y="1325563"/>
            <a:ext cx="5458587" cy="461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C378878-B0C3-433B-ED5B-077A8461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확인용 텍스트 박스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E1B3B-0C7B-94C0-23C9-62859DF7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91C1F-DF2F-E9F2-8FC7-05BCE325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ADE6BF-7734-B25F-3F6C-B84A407AE691}"/>
              </a:ext>
            </a:extLst>
          </p:cNvPr>
          <p:cNvSpPr txBox="1"/>
          <p:nvPr/>
        </p:nvSpPr>
        <p:spPr>
          <a:xfrm>
            <a:off x="7205777" y="1863288"/>
            <a:ext cx="398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Muitiline</a:t>
            </a:r>
            <a:r>
              <a:rPr lang="en-US" altLang="ko-KR" dirty="0"/>
              <a:t> </a:t>
            </a:r>
            <a:r>
              <a:rPr lang="ko-KR" altLang="en-US" dirty="0"/>
              <a:t>옵션을 켜면 창 크기 조절이 가능</a:t>
            </a:r>
            <a:endParaRPr lang="en-US" altLang="ko-KR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76F0EB7-4B77-AD15-C653-35B13AFF384F}"/>
              </a:ext>
            </a:extLst>
          </p:cNvPr>
          <p:cNvCxnSpPr>
            <a:cxnSpLocks/>
          </p:cNvCxnSpPr>
          <p:nvPr/>
        </p:nvCxnSpPr>
        <p:spPr>
          <a:xfrm flipV="1">
            <a:off x="5735782" y="2047954"/>
            <a:ext cx="1398049" cy="4470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EC5B860-A735-F58F-FDDC-7775FEB071C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871808" y="3307769"/>
            <a:ext cx="1333969" cy="5127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1117ACA-C3DB-B88A-6F4F-3F3D70BE82EF}"/>
              </a:ext>
            </a:extLst>
          </p:cNvPr>
          <p:cNvSpPr txBox="1"/>
          <p:nvPr/>
        </p:nvSpPr>
        <p:spPr>
          <a:xfrm>
            <a:off x="7205777" y="2984603"/>
            <a:ext cx="3135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창 크기를 적당하게 줄이고</a:t>
            </a:r>
            <a:endParaRPr lang="en-US" altLang="ko-KR" dirty="0"/>
          </a:p>
          <a:p>
            <a:r>
              <a:rPr lang="ko-KR" altLang="en-US" dirty="0"/>
              <a:t>텍스트박스 크기를 적당히 맞추기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574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A9872-4811-9400-78DC-833C9217B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소개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D4741-BAAA-DABF-DA16-754F0CAB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36E05-B6E7-AC45-45DA-29020673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43BDAC-E705-BAF9-D37F-FA03E05CF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37" y="2177116"/>
            <a:ext cx="2257740" cy="21338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1E0FFD-B2E2-9C4D-2ECA-94EC8F73C887}"/>
              </a:ext>
            </a:extLst>
          </p:cNvPr>
          <p:cNvSpPr txBox="1"/>
          <p:nvPr/>
        </p:nvSpPr>
        <p:spPr>
          <a:xfrm>
            <a:off x="1201813" y="4659671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1972</a:t>
            </a:r>
            <a:endParaRPr lang="ko-KR" altLang="en-US" sz="3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C11B608-1F72-150A-9626-AAECEE528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408" y="2089239"/>
            <a:ext cx="2185428" cy="22577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D0A796-F736-D392-CC6F-404795FA9055}"/>
              </a:ext>
            </a:extLst>
          </p:cNvPr>
          <p:cNvSpPr txBox="1"/>
          <p:nvPr/>
        </p:nvSpPr>
        <p:spPr>
          <a:xfrm>
            <a:off x="3598824" y="4657117"/>
            <a:ext cx="125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1983</a:t>
            </a:r>
            <a:endParaRPr lang="ko-KR" altLang="en-US" sz="3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6698040-AB9D-DD1F-8CE6-C759444CE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5556" y="2177116"/>
            <a:ext cx="2257740" cy="22577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3A83E2-CF98-6DA5-C814-36429CB2D0B6}"/>
              </a:ext>
            </a:extLst>
          </p:cNvPr>
          <p:cNvSpPr txBox="1"/>
          <p:nvPr/>
        </p:nvSpPr>
        <p:spPr>
          <a:xfrm>
            <a:off x="9117034" y="4657117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2000</a:t>
            </a:r>
            <a:endParaRPr lang="ko-KR" altLang="en-US" sz="36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9DA4963-39BF-8D1A-D7B1-A8EF508D34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0798" y="3601302"/>
            <a:ext cx="1286054" cy="16671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BD25C6-B747-5101-E7A7-162CFF77CA14}"/>
              </a:ext>
            </a:extLst>
          </p:cNvPr>
          <p:cNvSpPr txBox="1"/>
          <p:nvPr/>
        </p:nvSpPr>
        <p:spPr>
          <a:xfrm>
            <a:off x="6709685" y="5438409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1995</a:t>
            </a:r>
            <a:endParaRPr lang="ko-KR" altLang="en-US" sz="24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70968CB-A9AC-D2E4-34A9-846178022E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2507" y="2083396"/>
            <a:ext cx="2762636" cy="7525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FA0CAB-C875-A8F5-DEC6-0F7AF7902DD4}"/>
              </a:ext>
            </a:extLst>
          </p:cNvPr>
          <p:cNvSpPr txBox="1"/>
          <p:nvPr/>
        </p:nvSpPr>
        <p:spPr>
          <a:xfrm>
            <a:off x="6739243" y="2901857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1991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9570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3C8C8DF9-A338-F93D-AAB2-E080CBD9E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03" y="1569582"/>
            <a:ext cx="7350932" cy="465237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C378878-B0C3-433B-ED5B-077A8461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확인용 텍스트 박스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E1B3B-0C7B-94C0-23C9-62859DF7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91C1F-DF2F-E9F2-8FC7-05BCE325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ADE6BF-7734-B25F-3F6C-B84A407AE691}"/>
              </a:ext>
            </a:extLst>
          </p:cNvPr>
          <p:cNvSpPr txBox="1"/>
          <p:nvPr/>
        </p:nvSpPr>
        <p:spPr>
          <a:xfrm>
            <a:off x="5326742" y="2359492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코드 보기 단축키</a:t>
            </a:r>
            <a:r>
              <a:rPr lang="en-US" altLang="ko-KR" dirty="0">
                <a:solidFill>
                  <a:srgbClr val="00B0F0"/>
                </a:solidFill>
              </a:rPr>
              <a:t>: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r>
              <a:rPr lang="en-US" altLang="ko-KR" dirty="0">
                <a:solidFill>
                  <a:srgbClr val="00B0F0"/>
                </a:solidFill>
              </a:rPr>
              <a:t>F7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897B18-E28C-22CC-31AD-5F965D83E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0884" y="2474209"/>
            <a:ext cx="2470224" cy="2585502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33ACF8C-5803-3893-37CE-4B18D4F5F223}"/>
              </a:ext>
            </a:extLst>
          </p:cNvPr>
          <p:cNvCxnSpPr>
            <a:cxnSpLocks/>
          </p:cNvCxnSpPr>
          <p:nvPr/>
        </p:nvCxnSpPr>
        <p:spPr>
          <a:xfrm flipV="1">
            <a:off x="7676535" y="3766960"/>
            <a:ext cx="1407009" cy="1682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6F8075-DE1D-C5B4-962C-619779266F90}"/>
              </a:ext>
            </a:extLst>
          </p:cNvPr>
          <p:cNvSpPr txBox="1"/>
          <p:nvPr/>
        </p:nvSpPr>
        <p:spPr>
          <a:xfrm>
            <a:off x="5326742" y="4328652"/>
            <a:ext cx="294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주석</a:t>
            </a:r>
            <a:r>
              <a:rPr lang="en-US" altLang="ko-KR" dirty="0">
                <a:solidFill>
                  <a:srgbClr val="00B0F0"/>
                </a:solidFill>
              </a:rPr>
              <a:t>: // </a:t>
            </a:r>
            <a:r>
              <a:rPr lang="ko-KR" altLang="en-US" dirty="0">
                <a:solidFill>
                  <a:srgbClr val="00B0F0"/>
                </a:solidFill>
              </a:rPr>
              <a:t>또는 </a:t>
            </a:r>
            <a:r>
              <a:rPr lang="en-US" altLang="ko-KR" dirty="0">
                <a:solidFill>
                  <a:srgbClr val="00B0F0"/>
                </a:solidFill>
              </a:rPr>
              <a:t>/* */ </a:t>
            </a:r>
            <a:r>
              <a:rPr lang="ko-KR" altLang="en-US" dirty="0">
                <a:solidFill>
                  <a:srgbClr val="00B0F0"/>
                </a:solidFill>
              </a:rPr>
              <a:t>감싸기</a:t>
            </a:r>
            <a:endParaRPr lang="en-US" altLang="ko-K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77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5BCD2-75A2-FD29-7A7D-18F68512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/r/n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E5A55D-5CA3-B90A-808A-E7BE372BB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23574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/r (CR, Carriage Return, </a:t>
            </a:r>
            <a:r>
              <a:rPr lang="ko-KR" altLang="en-US" dirty="0" err="1">
                <a:solidFill>
                  <a:schemeClr val="accent2"/>
                </a:solidFill>
              </a:rPr>
              <a:t>캐리지</a:t>
            </a:r>
            <a:r>
              <a:rPr lang="ko-KR" altLang="en-US" dirty="0">
                <a:solidFill>
                  <a:schemeClr val="accent2"/>
                </a:solidFill>
              </a:rPr>
              <a:t> 리턴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ko-KR" altLang="en-US" dirty="0"/>
              <a:t>옛날 </a:t>
            </a:r>
            <a:r>
              <a:rPr lang="en-US" altLang="ko-KR" dirty="0"/>
              <a:t>Mac OS</a:t>
            </a:r>
            <a:r>
              <a:rPr lang="ko-KR" altLang="en-US" dirty="0"/>
              <a:t>에서 줄 바꾸기 문자로 사용</a:t>
            </a:r>
            <a:endParaRPr lang="en-US" altLang="ko-KR" dirty="0"/>
          </a:p>
          <a:p>
            <a:pPr lvl="1"/>
            <a:r>
              <a:rPr lang="en-US" altLang="ko-KR" b="1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(</a:t>
            </a:r>
            <a:r>
              <a:rPr lang="ko-KR" altLang="en-US" b="1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커서를</a:t>
            </a:r>
            <a:r>
              <a:rPr lang="en-US" altLang="ko-KR" b="1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) </a:t>
            </a:r>
            <a:r>
              <a:rPr lang="ko-KR" altLang="en-US" b="1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줄 가장 앞으로 이동</a:t>
            </a:r>
            <a:endParaRPr lang="en-US" altLang="ko-KR" b="1" dirty="0">
              <a:latin typeface="Pretendard GOV" panose="02000503000000020004" pitchFamily="2" charset="-127"/>
              <a:ea typeface="Pretendard GOV" panose="02000503000000020004" pitchFamily="2" charset="-127"/>
              <a:cs typeface="Pretendard GOV" panose="02000503000000020004" pitchFamily="2" charset="-127"/>
            </a:endParaRPr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chemeClr val="accent2"/>
                </a:solidFill>
              </a:rPr>
              <a:t>/n (LF, Line Feed, </a:t>
            </a:r>
            <a:r>
              <a:rPr lang="ko-KR" altLang="en-US" dirty="0">
                <a:solidFill>
                  <a:schemeClr val="accent2"/>
                </a:solidFill>
              </a:rPr>
              <a:t>줄 바꿈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ko-KR" altLang="en-US" dirty="0"/>
              <a:t>유닉스</a:t>
            </a:r>
            <a:r>
              <a:rPr lang="en-US" altLang="ko-KR" dirty="0"/>
              <a:t>, Mac OS X (</a:t>
            </a:r>
            <a:r>
              <a:rPr lang="ko-KR" altLang="en-US" dirty="0"/>
              <a:t>요즘 맥</a:t>
            </a:r>
            <a:r>
              <a:rPr lang="en-US" altLang="ko-KR" dirty="0"/>
              <a:t>) </a:t>
            </a:r>
            <a:r>
              <a:rPr lang="ko-KR" altLang="en-US" dirty="0"/>
              <a:t>에서 줄 바꾸기 문자로 사용</a:t>
            </a:r>
            <a:endParaRPr lang="en-US" altLang="ko-KR" dirty="0"/>
          </a:p>
          <a:p>
            <a:pPr lvl="1"/>
            <a:r>
              <a:rPr lang="ko-KR" altLang="en-US" dirty="0"/>
              <a:t>밑의 줄로 이동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chemeClr val="accent2"/>
                </a:solidFill>
              </a:rPr>
              <a:t>/r/n (CR + LF)</a:t>
            </a:r>
          </a:p>
          <a:p>
            <a:pPr lvl="1"/>
            <a:r>
              <a:rPr lang="ko-KR" altLang="en-US" dirty="0"/>
              <a:t>윈도우에서 줄 바꾸기 문자로 사용</a:t>
            </a:r>
            <a:endParaRPr lang="en-US" altLang="ko-KR" dirty="0"/>
          </a:p>
          <a:p>
            <a:pPr lvl="1"/>
            <a:r>
              <a:rPr lang="ko-KR" altLang="en-US" dirty="0"/>
              <a:t>줄 가장 앞으로 </a:t>
            </a:r>
            <a:r>
              <a:rPr lang="en-US" altLang="ko-KR" dirty="0"/>
              <a:t>+ </a:t>
            </a:r>
            <a:r>
              <a:rPr lang="ko-KR" altLang="en-US" dirty="0"/>
              <a:t>밑의 줄로 이동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3EC3D-7678-D1BB-4A62-120DE11E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F3F5F-929C-A17E-965A-D32BBB6E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30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5BCD2-75A2-FD29-7A7D-18F68512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 </a:t>
            </a:r>
            <a:r>
              <a:rPr lang="en-US" altLang="ko-KR" dirty="0"/>
              <a:t>Interactive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대화형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3EC3D-7678-D1BB-4A62-120DE11E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F3F5F-929C-A17E-965A-D32BBB6E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03BE709-D3A1-F8E3-932F-3A5C87AF6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49" y="1718432"/>
            <a:ext cx="4639322" cy="7811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2567998-8DEB-293D-3E29-A73B67310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889" y="1718432"/>
            <a:ext cx="2657846" cy="144800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6C1A157-FE6D-23C2-B75A-00D721886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349" y="3661794"/>
            <a:ext cx="9164329" cy="2229161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E6D0DA3-D11F-9D00-9D02-27CE329805C2}"/>
              </a:ext>
            </a:extLst>
          </p:cNvPr>
          <p:cNvCxnSpPr>
            <a:stCxn id="9" idx="3"/>
          </p:cNvCxnSpPr>
          <p:nvPr/>
        </p:nvCxnSpPr>
        <p:spPr>
          <a:xfrm flipV="1">
            <a:off x="5495671" y="2109011"/>
            <a:ext cx="9655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96C0F8B-D622-8924-6499-96FBD0B01FD1}"/>
              </a:ext>
            </a:extLst>
          </p:cNvPr>
          <p:cNvCxnSpPr>
            <a:cxnSpLocks/>
          </p:cNvCxnSpPr>
          <p:nvPr/>
        </p:nvCxnSpPr>
        <p:spPr>
          <a:xfrm>
            <a:off x="7718696" y="3136206"/>
            <a:ext cx="0" cy="49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94589D-7D2A-7125-56C9-891D690220FD}"/>
              </a:ext>
            </a:extLst>
          </p:cNvPr>
          <p:cNvSpPr txBox="1"/>
          <p:nvPr/>
        </p:nvSpPr>
        <p:spPr>
          <a:xfrm>
            <a:off x="2350235" y="5048093"/>
            <a:ext cx="455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00B0F0"/>
                </a:solidFill>
              </a:rPr>
              <a:t>파이썬 인터프리터와 같이 한 줄 단위로 실행 가능</a:t>
            </a:r>
          </a:p>
        </p:txBody>
      </p:sp>
    </p:spTree>
    <p:extLst>
      <p:ext uri="{BB962C8B-B14F-4D97-AF65-F5344CB8AC3E}">
        <p14:creationId xmlns:p14="http://schemas.microsoft.com/office/powerpoint/2010/main" val="387479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88E97-92F5-263A-9D46-327E2DCC2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36915-178F-EA0E-16BB-4A57653A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소개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D8C36C-BB7E-75E4-3D5B-CCEEF370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028D0-2675-90B9-315C-5DB791D2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8C88EA-196E-75A4-3EEA-CBBC341992F3}"/>
              </a:ext>
            </a:extLst>
          </p:cNvPr>
          <p:cNvSpPr txBox="1"/>
          <p:nvPr/>
        </p:nvSpPr>
        <p:spPr>
          <a:xfrm>
            <a:off x="1469572" y="1867096"/>
            <a:ext cx="3515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정적 타입 </a:t>
            </a:r>
            <a:r>
              <a:rPr lang="en-US" altLang="ko-KR" sz="2400" dirty="0"/>
              <a:t>(Static Typing)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B00EE-685A-05CE-C785-6AFFBF6EEED5}"/>
              </a:ext>
            </a:extLst>
          </p:cNvPr>
          <p:cNvSpPr txBox="1"/>
          <p:nvPr/>
        </p:nvSpPr>
        <p:spPr>
          <a:xfrm>
            <a:off x="6886310" y="1867095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동적 타입 </a:t>
            </a:r>
            <a:r>
              <a:rPr lang="en-US" altLang="ko-KR" sz="2400" dirty="0"/>
              <a:t>(Dynamic Typing)</a:t>
            </a:r>
            <a:endParaRPr lang="ko-KR" altLang="en-US" sz="24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E0223B8-A0BF-EE8C-1072-38AB79E94AB9}"/>
              </a:ext>
            </a:extLst>
          </p:cNvPr>
          <p:cNvCxnSpPr/>
          <p:nvPr/>
        </p:nvCxnSpPr>
        <p:spPr>
          <a:xfrm>
            <a:off x="6096000" y="1690688"/>
            <a:ext cx="0" cy="4517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299C1D-2DC4-C3EF-AC35-4F567BEE3881}"/>
              </a:ext>
            </a:extLst>
          </p:cNvPr>
          <p:cNvSpPr txBox="1"/>
          <p:nvPr/>
        </p:nvSpPr>
        <p:spPr>
          <a:xfrm>
            <a:off x="785089" y="2505167"/>
            <a:ext cx="488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타입을 명시적으로 지정해야만 하는 개발 언어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22CBD4-9D6F-F287-B21D-406DC0C70EC5}"/>
              </a:ext>
            </a:extLst>
          </p:cNvPr>
          <p:cNvSpPr txBox="1"/>
          <p:nvPr/>
        </p:nvSpPr>
        <p:spPr>
          <a:xfrm>
            <a:off x="6510406" y="2505167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타입이 런타임 시점에서 결정되는 개발 언어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A78ED58-0DAA-1468-C9A8-214EB5739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86" y="4864353"/>
            <a:ext cx="1027869" cy="97148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84E1BCC-304D-1F3B-8D95-BDC11BF94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812" y="4836544"/>
            <a:ext cx="971489" cy="100363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20A6372-6C11-1615-E117-E6FDDAF1F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5658" y="4864353"/>
            <a:ext cx="971489" cy="97148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72C9BE9-C12D-A35A-D9EF-3AAE4448EF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503" y="4777194"/>
            <a:ext cx="832466" cy="1079123"/>
          </a:xfrm>
          <a:prstGeom prst="rect">
            <a:avLst/>
          </a:prstGeom>
        </p:spPr>
      </p:pic>
      <p:pic>
        <p:nvPicPr>
          <p:cNvPr id="1028" name="Picture 4" descr="Python (programming language) - Wikipedia">
            <a:extLst>
              <a:ext uri="{FF2B5EF4-FFF2-40B4-BE49-F238E27FC236}">
                <a16:creationId xmlns:a16="http://schemas.microsoft.com/office/drawing/2014/main" id="{D4C1ED9E-4F92-04F6-268A-7E66436D5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795" y="4912173"/>
            <a:ext cx="923988" cy="101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Script &amp; TypeScript - ADM Interactive">
            <a:extLst>
              <a:ext uri="{FF2B5EF4-FFF2-40B4-BE49-F238E27FC236}">
                <a16:creationId xmlns:a16="http://schemas.microsoft.com/office/drawing/2014/main" id="{E95DCE4C-DBF9-6E70-C996-411295BBAE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t="17204" r="50166" b="16400"/>
          <a:stretch/>
        </p:blipFill>
        <p:spPr bwMode="auto">
          <a:xfrm>
            <a:off x="4782192" y="4967101"/>
            <a:ext cx="925976" cy="90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JavaScript &amp; TypeScript - ADM Interactive">
            <a:extLst>
              <a:ext uri="{FF2B5EF4-FFF2-40B4-BE49-F238E27FC236}">
                <a16:creationId xmlns:a16="http://schemas.microsoft.com/office/drawing/2014/main" id="{CF2CB845-8530-A7CE-DBDE-2E84EFFE47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8" t="17204" r="4122" b="16400"/>
          <a:stretch/>
        </p:blipFill>
        <p:spPr bwMode="auto">
          <a:xfrm>
            <a:off x="8636964" y="4902201"/>
            <a:ext cx="925286" cy="90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uby (programming language) - Wikipedia">
            <a:extLst>
              <a:ext uri="{FF2B5EF4-FFF2-40B4-BE49-F238E27FC236}">
                <a16:creationId xmlns:a16="http://schemas.microsoft.com/office/drawing/2014/main" id="{3A411AF3-A105-0051-F5E2-30BB776A2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523" y="4864353"/>
            <a:ext cx="919783" cy="91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44B4654-2ADD-6D3D-2383-76908076C8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1446" y="3030309"/>
            <a:ext cx="4096322" cy="162900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DE1068E-3792-B417-0D01-733F3DE388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0846" y="3050905"/>
            <a:ext cx="4201111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9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6B0D8-6F23-F756-C77E-47AF58E15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985CA-9C89-852E-BB15-6506A2B4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 </a:t>
            </a:r>
            <a:r>
              <a:rPr lang="ko-KR" altLang="en-US" b="1" dirty="0">
                <a:latin typeface="여기어때 잘난체 고딕 TTF" pitchFamily="2" charset="-127"/>
                <a:ea typeface="여기어때 잘난체 고딕 TTF" pitchFamily="2" charset="-127"/>
              </a:rPr>
              <a:t>특징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0D60C-21AF-064D-B8C8-DCB0E6B9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24BAAB-6E74-7120-A5C1-029E09E84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8B9F3-1DBB-C532-0F6E-24AE0E0AF4F1}"/>
              </a:ext>
            </a:extLst>
          </p:cNvPr>
          <p:cNvSpPr txBox="1"/>
          <p:nvPr/>
        </p:nvSpPr>
        <p:spPr>
          <a:xfrm>
            <a:off x="972659" y="1690688"/>
            <a:ext cx="10814179" cy="4272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latin typeface="Pretendard GOV Black" panose="02000A03000000020004" pitchFamily="2" charset="-127"/>
                <a:ea typeface="Pretendard GOV Black" panose="02000A03000000020004" pitchFamily="2" charset="-127"/>
                <a:cs typeface="Pretendard GOV Black" panose="02000A03000000020004" pitchFamily="2" charset="-127"/>
              </a:rPr>
              <a:t>객체지향 언어</a:t>
            </a:r>
            <a:endParaRPr lang="en-US" altLang="ko-KR" sz="2800" dirty="0">
              <a:latin typeface="Pretendard GOV Black" panose="02000A03000000020004" pitchFamily="2" charset="-127"/>
              <a:ea typeface="Pretendard GOV Black" panose="02000A03000000020004" pitchFamily="2" charset="-127"/>
              <a:cs typeface="Pretendard GOV Black" panose="02000A03000000020004" pitchFamily="2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2800" b="1" dirty="0"/>
              <a:t>👉 </a:t>
            </a:r>
            <a:r>
              <a:rPr lang="ko-KR" altLang="en-US" sz="2800" b="1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객체지향 이란</a:t>
            </a:r>
            <a:r>
              <a:rPr lang="en-US" altLang="ko-KR" sz="2800" b="1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?</a:t>
            </a:r>
          </a:p>
          <a:p>
            <a:pPr lvl="1"/>
            <a:r>
              <a:rPr lang="ko-KR" altLang="en-US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현실 세계의 </a:t>
            </a:r>
            <a:r>
              <a:rPr lang="en-US" altLang="ko-KR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“</a:t>
            </a:r>
            <a:r>
              <a:rPr lang="ko-KR" altLang="en-US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사물</a:t>
            </a:r>
            <a:r>
              <a:rPr lang="en-US" altLang="ko-KR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(</a:t>
            </a:r>
            <a:r>
              <a:rPr lang="ko-KR" altLang="en-US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객체</a:t>
            </a:r>
            <a:r>
              <a:rPr lang="en-US" altLang="ko-KR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)”</a:t>
            </a:r>
            <a:r>
              <a:rPr lang="ko-KR" altLang="en-US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을 컴퓨터 프로그램 안에서도 그대로 표현하고</a:t>
            </a:r>
            <a:r>
              <a:rPr lang="en-US" altLang="ko-KR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, </a:t>
            </a:r>
          </a:p>
          <a:p>
            <a:pPr lvl="1"/>
            <a:r>
              <a:rPr lang="ko-KR" altLang="en-US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그 객체들 끼리 서로 상호작용하도록 설계하는 프로그래밍 방식</a:t>
            </a:r>
            <a:r>
              <a:rPr lang="en-US" altLang="ko-KR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latin typeface="Pretendard GOV Black" panose="02000A03000000020004" pitchFamily="2" charset="-127"/>
                <a:ea typeface="Pretendard GOV Black" panose="02000A03000000020004" pitchFamily="2" charset="-127"/>
                <a:cs typeface="Pretendard GOV Black" panose="02000A03000000020004" pitchFamily="2" charset="-127"/>
              </a:rPr>
              <a:t>정적 타입 언어</a:t>
            </a:r>
            <a:endParaRPr lang="en-US" altLang="ko-KR" sz="2800" dirty="0">
              <a:latin typeface="Pretendard GOV Black" panose="02000A03000000020004" pitchFamily="2" charset="-127"/>
              <a:ea typeface="Pretendard GOV Black" panose="02000A03000000020004" pitchFamily="2" charset="-127"/>
              <a:cs typeface="Pretendard GOV Black" panose="02000A03000000020004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latin typeface="Pretendard GOV Black" panose="02000A03000000020004" pitchFamily="2" charset="-127"/>
                <a:ea typeface="Pretendard GOV Black" panose="02000A03000000020004" pitchFamily="2" charset="-127"/>
                <a:cs typeface="Pretendard GOV Black" panose="02000A03000000020004" pitchFamily="2" charset="-127"/>
              </a:rPr>
              <a:t>간결하고 명확한 문법</a:t>
            </a:r>
            <a:endParaRPr lang="en-US" altLang="ko-KR" sz="2800" dirty="0">
              <a:latin typeface="Pretendard GOV Black" panose="02000A03000000020004" pitchFamily="2" charset="-127"/>
              <a:ea typeface="Pretendard GOV Black" panose="02000A03000000020004" pitchFamily="2" charset="-127"/>
              <a:cs typeface="Pretendard GOV Black" panose="02000A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247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FBD34-D07E-B476-BE61-C1BE59A0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의 구조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CF6BFE-38D3-4C6B-A4DE-643B0793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271E9C-CD20-EDAA-AAC0-33A2199F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398BC4D-4D5E-FA1F-1646-23682704F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955" y="3518900"/>
            <a:ext cx="2386089" cy="23246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9EA926-B9B0-9425-CF55-032C55E70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085" y="1431839"/>
            <a:ext cx="7006111" cy="19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7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C05DA-6F08-FC42-6428-A22A6232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닷넷과 닷넷 프레임워크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63F831-5095-3F5C-77B8-3675449C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DD751C-9A41-0E9E-7FB7-110348EF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26" name="Picture 2" descr=".NET Framework와 .NET Core 비교">
            <a:extLst>
              <a:ext uri="{FF2B5EF4-FFF2-40B4-BE49-F238E27FC236}">
                <a16:creationId xmlns:a16="http://schemas.microsoft.com/office/drawing/2014/main" id="{4003EB71-479B-0BB6-AF42-2EE9A036FE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758"/>
          <a:stretch/>
        </p:blipFill>
        <p:spPr bwMode="auto">
          <a:xfrm>
            <a:off x="2059604" y="1433237"/>
            <a:ext cx="7794756" cy="451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51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C05DA-6F08-FC42-6428-A22A6232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닷넷과 닷넷 프레임워크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18508-4666-89F6-7080-BFBB31C7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/>
                </a:solidFill>
              </a:rPr>
              <a:t>Net</a:t>
            </a:r>
            <a:r>
              <a:rPr lang="en-US" altLang="ko-KR" dirty="0">
                <a:solidFill>
                  <a:schemeClr val="accent2"/>
                </a:solidFill>
              </a:rPr>
              <a:t> Framework </a:t>
            </a:r>
            <a:r>
              <a:rPr lang="en-US" altLang="ko-KR" dirty="0"/>
              <a:t>- </a:t>
            </a:r>
            <a:r>
              <a:rPr lang="ko-KR" altLang="en-US" dirty="0"/>
              <a:t>윈도우 환경에서만 작동</a:t>
            </a:r>
            <a:r>
              <a:rPr lang="en-US" altLang="ko-KR" dirty="0"/>
              <a:t>, </a:t>
            </a:r>
            <a:r>
              <a:rPr lang="ko-KR" altLang="en-US" dirty="0"/>
              <a:t>많은 기능 포함</a:t>
            </a:r>
            <a:endParaRPr lang="en-US" altLang="ko-KR" dirty="0"/>
          </a:p>
          <a:p>
            <a:r>
              <a:rPr lang="en-US" altLang="ko-KR" dirty="0" err="1">
                <a:solidFill>
                  <a:schemeClr val="accent2"/>
                </a:solidFill>
              </a:rPr>
              <a:t>.Net</a:t>
            </a:r>
            <a:r>
              <a:rPr lang="en-US" altLang="ko-KR" dirty="0">
                <a:solidFill>
                  <a:schemeClr val="accent2"/>
                </a:solidFill>
              </a:rPr>
              <a:t> Core </a:t>
            </a:r>
            <a:r>
              <a:rPr lang="en-US" altLang="ko-KR" dirty="0"/>
              <a:t>- </a:t>
            </a:r>
            <a:r>
              <a:rPr lang="ko-KR" altLang="en-US" dirty="0"/>
              <a:t>멀티플랫폼에서 작동</a:t>
            </a:r>
            <a:r>
              <a:rPr lang="en-US" altLang="ko-KR" dirty="0"/>
              <a:t>, </a:t>
            </a:r>
            <a:r>
              <a:rPr lang="ko-KR" altLang="en-US" dirty="0"/>
              <a:t>비교적 적은 기능</a:t>
            </a:r>
            <a:r>
              <a:rPr lang="en-US" altLang="ko-KR" dirty="0"/>
              <a:t>, </a:t>
            </a:r>
            <a:r>
              <a:rPr lang="ko-KR" altLang="en-US" dirty="0"/>
              <a:t>가벼움</a:t>
            </a:r>
            <a:endParaRPr lang="en-US" altLang="ko-KR" dirty="0"/>
          </a:p>
          <a:p>
            <a:r>
              <a:rPr lang="en-US" altLang="ko-KR" dirty="0" err="1">
                <a:solidFill>
                  <a:schemeClr val="accent2"/>
                </a:solidFill>
              </a:rPr>
              <a:t>.Net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.Net</a:t>
            </a:r>
            <a:r>
              <a:rPr lang="en-US" altLang="ko-KR" dirty="0"/>
              <a:t> 5.0 </a:t>
            </a:r>
            <a:r>
              <a:rPr lang="ko-KR" altLang="en-US" dirty="0"/>
              <a:t>부터 </a:t>
            </a:r>
            <a:r>
              <a:rPr lang="en-US" altLang="ko-KR" dirty="0" err="1"/>
              <a:t>.Net</a:t>
            </a:r>
            <a:r>
              <a:rPr lang="en-US" altLang="ko-KR" dirty="0"/>
              <a:t> Core </a:t>
            </a:r>
            <a:r>
              <a:rPr lang="ko-KR" altLang="en-US" dirty="0"/>
              <a:t>와 </a:t>
            </a:r>
            <a:r>
              <a:rPr lang="en-US" altLang="ko-KR" dirty="0" err="1"/>
              <a:t>.Net</a:t>
            </a:r>
            <a:r>
              <a:rPr lang="en-US" altLang="ko-KR" dirty="0"/>
              <a:t> Framework</a:t>
            </a:r>
            <a:r>
              <a:rPr lang="ko-KR" altLang="en-US" dirty="0"/>
              <a:t>를 통합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윈도우용 어플리케이션 개발은 아직 </a:t>
            </a:r>
            <a:r>
              <a:rPr lang="en-US" altLang="ko-KR" dirty="0" err="1">
                <a:solidFill>
                  <a:schemeClr val="accent2"/>
                </a:solidFill>
              </a:rPr>
              <a:t>.Net</a:t>
            </a:r>
            <a:r>
              <a:rPr lang="en-US" altLang="ko-KR" dirty="0">
                <a:solidFill>
                  <a:schemeClr val="accent2"/>
                </a:solidFill>
              </a:rPr>
              <a:t> Framework</a:t>
            </a:r>
            <a:r>
              <a:rPr lang="ko-KR" altLang="en-US" dirty="0"/>
              <a:t>를 이용하는 것이 편리함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63F831-5095-3F5C-77B8-3675449C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DD751C-9A41-0E9E-7FB7-110348EF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66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6B2C1-73FA-CD62-4CA8-C1E8D149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닷넷 프레임워크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16381-33C9-0F5D-78BD-6327CC48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30018C-A61C-7D8B-7280-C5712E6B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0AB220-93AA-E5C1-66B6-B293B0909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626" y="1467465"/>
            <a:ext cx="3567681" cy="46268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CC54BA-C86B-DB09-0B18-B23214DDC1BB}"/>
              </a:ext>
            </a:extLst>
          </p:cNvPr>
          <p:cNvSpPr txBox="1"/>
          <p:nvPr/>
        </p:nvSpPr>
        <p:spPr>
          <a:xfrm>
            <a:off x="8375307" y="3521574"/>
            <a:ext cx="354648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C#, F#, VSB </a:t>
            </a:r>
            <a:r>
              <a:rPr lang="ko-KR" altLang="en-US" sz="1600" dirty="0">
                <a:latin typeface="+mn-ea"/>
              </a:rPr>
              <a:t>등 </a:t>
            </a:r>
            <a:r>
              <a:rPr lang="en-US" altLang="ko-KR" sz="1600" dirty="0">
                <a:latin typeface="+mn-ea"/>
              </a:rPr>
              <a:t>CIL</a:t>
            </a:r>
            <a:r>
              <a:rPr lang="ko-KR" altLang="en-US" sz="1600" dirty="0">
                <a:latin typeface="+mn-ea"/>
              </a:rPr>
              <a:t>로 번역이 가능한 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언어는 모두 닷넷 호환 가능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CIL, CLR </a:t>
            </a:r>
            <a:r>
              <a:rPr lang="ko-KR" altLang="en-US" sz="1600" dirty="0">
                <a:latin typeface="+mn-ea"/>
              </a:rPr>
              <a:t>두번의 번역이 이루어지고 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OS</a:t>
            </a:r>
            <a:r>
              <a:rPr lang="ko-KR" altLang="en-US" sz="1600" dirty="0">
                <a:latin typeface="+mn-ea"/>
              </a:rPr>
              <a:t>로 컴파일 결과가 전달됨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FCC1D-1648-B5F5-B63E-7F9C8F74EC37}"/>
              </a:ext>
            </a:extLst>
          </p:cNvPr>
          <p:cNvSpPr txBox="1"/>
          <p:nvPr/>
        </p:nvSpPr>
        <p:spPr>
          <a:xfrm>
            <a:off x="742995" y="1536174"/>
            <a:ext cx="406463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각종 유용한 클래스 및 서비스를 기본 제공</a:t>
            </a:r>
            <a:endParaRPr lang="en-US" altLang="ko-KR" sz="2400" dirty="0"/>
          </a:p>
          <a:p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다양한 분야에서 활용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000" dirty="0"/>
              <a:t>      데스크톱</a:t>
            </a:r>
            <a:endParaRPr lang="en-US" altLang="ko-KR" sz="2000" dirty="0"/>
          </a:p>
          <a:p>
            <a:r>
              <a:rPr lang="ko-KR" altLang="en-US" sz="2000" dirty="0"/>
              <a:t>      웹</a:t>
            </a:r>
            <a:endParaRPr lang="en-US" altLang="ko-KR" sz="2000" dirty="0"/>
          </a:p>
          <a:p>
            <a:r>
              <a:rPr lang="ko-KR" altLang="en-US" sz="2000" dirty="0"/>
              <a:t>      클라우드</a:t>
            </a:r>
            <a:endParaRPr lang="en-US" altLang="ko-KR" sz="2000" dirty="0"/>
          </a:p>
          <a:p>
            <a:r>
              <a:rPr lang="ko-KR" altLang="en-US" sz="2000" dirty="0"/>
              <a:t>      모바일</a:t>
            </a:r>
            <a:endParaRPr lang="en-US" altLang="ko-KR" sz="2000" dirty="0"/>
          </a:p>
          <a:p>
            <a:r>
              <a:rPr lang="ko-KR" altLang="en-US" sz="2000" dirty="0"/>
              <a:t>      게임</a:t>
            </a:r>
            <a:endParaRPr lang="en-US" altLang="ko-KR" sz="2000" dirty="0"/>
          </a:p>
          <a:p>
            <a:r>
              <a:rPr lang="en-US" altLang="ko-KR" sz="2000" dirty="0"/>
              <a:t>      IoT</a:t>
            </a:r>
          </a:p>
          <a:p>
            <a:r>
              <a:rPr lang="ko-KR" altLang="en-US" sz="2000" dirty="0"/>
              <a:t>      인공 지능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32950620"/>
      </p:ext>
    </p:extLst>
  </p:cSld>
  <p:clrMapOvr>
    <a:masterClrMapping/>
  </p:clrMapOvr>
</p:sld>
</file>

<file path=ppt/theme/theme1.xml><?xml version="1.0" encoding="utf-8"?>
<a:theme xmlns:a="http://schemas.openxmlformats.org/drawingml/2006/main" name="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코딩온템플릿</Template>
  <TotalTime>9944</TotalTime>
  <Words>2794</Words>
  <Application>Microsoft Office PowerPoint</Application>
  <PresentationFormat>와이드스크린</PresentationFormat>
  <Paragraphs>468</Paragraphs>
  <Slides>32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3" baseType="lpstr">
      <vt:lpstr>AppleSDGothicNeoH00</vt:lpstr>
      <vt:lpstr>맑은 고딕</vt:lpstr>
      <vt:lpstr>여기어때 잘난체 고딕 TTF</vt:lpstr>
      <vt:lpstr>맑은 고딕</vt:lpstr>
      <vt:lpstr>Pretendard GOV</vt:lpstr>
      <vt:lpstr>Pretendard GOV Black</vt:lpstr>
      <vt:lpstr>나눔바른고딕</vt:lpstr>
      <vt:lpstr>AppleSDGothicNeoB00</vt:lpstr>
      <vt:lpstr>Arial</vt:lpstr>
      <vt:lpstr>Wingdings</vt:lpstr>
      <vt:lpstr>코딩온템플릿</vt:lpstr>
      <vt:lpstr>    x</vt:lpstr>
      <vt:lpstr>C# 소개</vt:lpstr>
      <vt:lpstr>C# 소개</vt:lpstr>
      <vt:lpstr>C# 소개</vt:lpstr>
      <vt:lpstr>C# 특징</vt:lpstr>
      <vt:lpstr>C# 의 구조</vt:lpstr>
      <vt:lpstr>닷넷과 닷넷 프레임워크</vt:lpstr>
      <vt:lpstr>닷넷과 닷넷 프레임워크</vt:lpstr>
      <vt:lpstr>닷넷 프레임워크</vt:lpstr>
      <vt:lpstr>PowerPoint 프레젠테이션</vt:lpstr>
      <vt:lpstr>C# 개발 환경</vt:lpstr>
      <vt:lpstr>Visual Studio 설치</vt:lpstr>
      <vt:lpstr>Visual Studio 설치</vt:lpstr>
      <vt:lpstr>솔루션 생성</vt:lpstr>
      <vt:lpstr>솔루션 생성</vt:lpstr>
      <vt:lpstr>Form1.cs 코드 확인</vt:lpstr>
      <vt:lpstr>Form1.cs 코드 확인</vt:lpstr>
      <vt:lpstr>솔루션 구조</vt:lpstr>
      <vt:lpstr>솔루션 이동</vt:lpstr>
      <vt:lpstr>솔루션 정리 (용량 줄이기)</vt:lpstr>
      <vt:lpstr>솔루션 정리 (용량 줄이기)</vt:lpstr>
      <vt:lpstr>코드 빌드</vt:lpstr>
      <vt:lpstr>코드 실행</vt:lpstr>
      <vt:lpstr>작동 테스트 – 메시지 박스 </vt:lpstr>
      <vt:lpstr>코드 실행 과정</vt:lpstr>
      <vt:lpstr>컴파일이란?</vt:lpstr>
      <vt:lpstr>출력 확인용 텍스트 박스</vt:lpstr>
      <vt:lpstr>출력 확인용 텍스트 박스</vt:lpstr>
      <vt:lpstr>출력 확인용 텍스트 박스</vt:lpstr>
      <vt:lpstr>출력 확인용 텍스트 박스</vt:lpstr>
      <vt:lpstr>/r/n 이란?</vt:lpstr>
      <vt:lpstr>C# Interactive (대화형)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On Coding</cp:lastModifiedBy>
  <cp:revision>1094</cp:revision>
  <dcterms:created xsi:type="dcterms:W3CDTF">2022-06-26T11:10:22Z</dcterms:created>
  <dcterms:modified xsi:type="dcterms:W3CDTF">2025-04-08T01:49:05Z</dcterms:modified>
</cp:coreProperties>
</file>