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56"/>
  </p:notesMasterIdLst>
  <p:sldIdLst>
    <p:sldId id="256" r:id="rId2"/>
    <p:sldId id="680" r:id="rId3"/>
    <p:sldId id="681" r:id="rId4"/>
    <p:sldId id="682" r:id="rId5"/>
    <p:sldId id="672" r:id="rId6"/>
    <p:sldId id="718" r:id="rId7"/>
    <p:sldId id="719" r:id="rId8"/>
    <p:sldId id="720" r:id="rId9"/>
    <p:sldId id="721" r:id="rId10"/>
    <p:sldId id="675" r:id="rId11"/>
    <p:sldId id="677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1" r:id="rId24"/>
    <p:sldId id="792" r:id="rId25"/>
    <p:sldId id="778" r:id="rId26"/>
    <p:sldId id="673" r:id="rId27"/>
    <p:sldId id="725" r:id="rId28"/>
    <p:sldId id="679" r:id="rId29"/>
    <p:sldId id="794" r:id="rId30"/>
    <p:sldId id="795" r:id="rId31"/>
    <p:sldId id="796" r:id="rId32"/>
    <p:sldId id="805" r:id="rId33"/>
    <p:sldId id="804" r:id="rId34"/>
    <p:sldId id="797" r:id="rId35"/>
    <p:sldId id="798" r:id="rId36"/>
    <p:sldId id="800" r:id="rId37"/>
    <p:sldId id="801" r:id="rId38"/>
    <p:sldId id="806" r:id="rId39"/>
    <p:sldId id="807" r:id="rId40"/>
    <p:sldId id="724" r:id="rId41"/>
    <p:sldId id="726" r:id="rId42"/>
    <p:sldId id="710" r:id="rId43"/>
    <p:sldId id="687" r:id="rId44"/>
    <p:sldId id="686" r:id="rId45"/>
    <p:sldId id="728" r:id="rId46"/>
    <p:sldId id="727" r:id="rId47"/>
    <p:sldId id="810" r:id="rId48"/>
    <p:sldId id="811" r:id="rId49"/>
    <p:sldId id="812" r:id="rId50"/>
    <p:sldId id="813" r:id="rId51"/>
    <p:sldId id="814" r:id="rId52"/>
    <p:sldId id="815" r:id="rId53"/>
    <p:sldId id="816" r:id="rId54"/>
    <p:sldId id="817" r:id="rId55"/>
  </p:sldIdLst>
  <p:sldSz cx="12192000" cy="6858000"/>
  <p:notesSz cx="6858000" cy="9144000"/>
  <p:embeddedFontLst>
    <p:embeddedFont>
      <p:font typeface="Pretendard" panose="020B0600000101010101" charset="-127"/>
      <p:regular r:id="rId57"/>
      <p:bold r:id="rId58"/>
    </p:embeddedFont>
    <p:embeddedFont>
      <p:font typeface="Pretendard Black" panose="020B0600000101010101" charset="-127"/>
      <p:bold r:id="rId59"/>
    </p:embeddedFont>
    <p:embeddedFont>
      <p:font typeface="Pretendard GOV Black" panose="02000A03000000020004" pitchFamily="2" charset="-127"/>
      <p:bold r:id="rId60"/>
    </p:embeddedFont>
    <p:embeddedFont>
      <p:font typeface="Pretendard GOV SemiBold" panose="02000703000000020004" pitchFamily="2" charset="-127"/>
      <p:bold r:id="rId61"/>
    </p:embeddedFont>
    <p:embeddedFont>
      <p:font typeface="Pretendard GOV" panose="02000503000000020004" pitchFamily="2" charset="-127"/>
      <p:regular r:id="rId62"/>
      <p:bold r:id="rId63"/>
    </p:embeddedFont>
    <p:embeddedFont>
      <p:font typeface="맑은 고딕" panose="020B0503020000020004" pitchFamily="50" charset="-127"/>
      <p:regular r:id="rId64"/>
      <p:bold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37869" autoAdjust="0"/>
  </p:normalViewPr>
  <p:slideViewPr>
    <p:cSldViewPr snapToGrid="0">
      <p:cViewPr varScale="1">
        <p:scale>
          <a:sx n="41" d="100"/>
          <a:sy n="41" d="100"/>
        </p:scale>
        <p:origin x="2964" y="4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언어를 배울 때는 내가 알고 있는 기존 언어와 차이점만 기억을 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자세한 문법 또는 함수의 사용법은 그때그때 검색을 통해 찾아보고 적용하면 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이론을 충분히 공부하고 무언가 시작하기 보다는 일단 시작하고 부딪히는 곳을 적극적으로 검색하여 찾아보며 </a:t>
            </a:r>
            <a:r>
              <a:rPr lang="ko-KR" altLang="en-US" dirty="0" err="1"/>
              <a:t>해결해나가는</a:t>
            </a:r>
            <a:r>
              <a:rPr lang="ko-KR" altLang="en-US" dirty="0"/>
              <a:t> 것이 훨씬 좋음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지난 강의에서 소개한 것과 같이 동적 언어이고</a:t>
            </a:r>
            <a:r>
              <a:rPr lang="en-US" altLang="ko-KR" dirty="0"/>
              <a:t>, Indent </a:t>
            </a:r>
            <a:r>
              <a:rPr lang="ko-KR" altLang="en-US" dirty="0"/>
              <a:t>종속적인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들여쓰기로 소스코드의 묶음 또는 단위를 구분하기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들여쓰기를 정확하게 하는 것이 매우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 </a:t>
            </a:r>
            <a:r>
              <a:rPr lang="ko-KR" altLang="en-US" dirty="0"/>
              <a:t>및 정적 언어들에서는 </a:t>
            </a:r>
            <a:r>
              <a:rPr lang="ko-KR" altLang="en-US" dirty="0" err="1"/>
              <a:t>파이썬의</a:t>
            </a:r>
            <a:r>
              <a:rPr lang="ko-KR" altLang="en-US" dirty="0"/>
              <a:t> 들여쓰기 역할을 중괄호가 한다고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VS_01_Base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ㄱㄱ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4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표기법에 대해 배워보겠습니다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다음과 같은 </a:t>
            </a:r>
            <a:r>
              <a:rPr lang="en-US" altLang="ko-KR" dirty="0"/>
              <a:t>4</a:t>
            </a:r>
            <a:r>
              <a:rPr lang="ko-KR" altLang="en-US" dirty="0"/>
              <a:t>개의 표기법이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5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문장이 있습니다</a:t>
            </a:r>
            <a:r>
              <a:rPr lang="en-US" altLang="ko-KR" dirty="0"/>
              <a:t>. </a:t>
            </a:r>
            <a:r>
              <a:rPr lang="ko-KR" altLang="en-US" dirty="0"/>
              <a:t>한눈에 보기 어렵죠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9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에선 안씀</a:t>
            </a:r>
            <a:endParaRPr lang="en-US" altLang="ko-KR" dirty="0"/>
          </a:p>
          <a:p>
            <a:r>
              <a:rPr lang="ko-KR" altLang="en-US" dirty="0" err="1"/>
              <a:t>변수명이나</a:t>
            </a:r>
            <a:r>
              <a:rPr lang="ko-KR" altLang="en-US" dirty="0"/>
              <a:t> </a:t>
            </a:r>
            <a:r>
              <a:rPr lang="ko-KR" altLang="en-US" dirty="0" err="1"/>
              <a:t>식별자에</a:t>
            </a:r>
            <a:r>
              <a:rPr lang="ko-KR" altLang="en-US" dirty="0"/>
              <a:t> </a:t>
            </a:r>
            <a:r>
              <a:rPr lang="en-US" altLang="ko-KR" dirty="0"/>
              <a:t>-(</a:t>
            </a:r>
            <a:r>
              <a:rPr lang="ko-KR" altLang="en-US" dirty="0"/>
              <a:t>하이픈</a:t>
            </a:r>
            <a:r>
              <a:rPr lang="en-US" altLang="ko-KR" dirty="0"/>
              <a:t>)</a:t>
            </a:r>
            <a:r>
              <a:rPr lang="ko-KR" altLang="en-US" dirty="0"/>
              <a:t>을 사용할 수 없기 때문입니다</a:t>
            </a:r>
            <a:r>
              <a:rPr lang="en-US" altLang="ko-KR" dirty="0"/>
              <a:t>. </a:t>
            </a:r>
            <a:r>
              <a:rPr lang="ko-KR" altLang="en-US" dirty="0"/>
              <a:t>하이픈은 빼기 연산자로 인식되기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잘 안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5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단어의 첫 글자를 제외한 나머지 단어의 첫 글자를 대문자로 쓰는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변수나 함수의 이름을 작성할 때 사용</a:t>
            </a:r>
          </a:p>
          <a:p>
            <a:r>
              <a:rPr lang="ko-KR" altLang="en-US" dirty="0"/>
              <a:t>지역 변수 </a:t>
            </a:r>
            <a:r>
              <a:rPr lang="en-US" altLang="ko-KR" dirty="0"/>
              <a:t>/ </a:t>
            </a:r>
            <a:r>
              <a:rPr lang="ko-KR" altLang="en-US" dirty="0"/>
              <a:t>매개변수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카멜 </a:t>
            </a:r>
            <a:r>
              <a:rPr lang="ko-KR" altLang="en-US" dirty="0" err="1"/>
              <a:t>케이스랑</a:t>
            </a:r>
            <a:r>
              <a:rPr lang="ko-KR" altLang="en-US" dirty="0"/>
              <a:t> 비슷하지만 맨 앞의 알파벳도 대문자로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클래스명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인터페이스명 </a:t>
            </a:r>
            <a:r>
              <a:rPr lang="en-US" altLang="ko-KR" dirty="0"/>
              <a:t>/ </a:t>
            </a:r>
            <a:r>
              <a:rPr lang="ko-KR" altLang="en-US" dirty="0" err="1"/>
              <a:t>메서드명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속성명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상수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1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50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 언어 및 컴퓨터 과학 분야에서 매우 흔히 사용되는 관행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부터 시작하는 것을 의미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4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문법을 배우기에 앞서</a:t>
            </a:r>
            <a:r>
              <a:rPr lang="en-US" altLang="ko-KR" dirty="0"/>
              <a:t>, </a:t>
            </a:r>
            <a:r>
              <a:rPr lang="ko-KR" altLang="en-US" dirty="0"/>
              <a:t>앞으로 맞이하게 될 오류를 해결할 때</a:t>
            </a:r>
            <a:r>
              <a:rPr lang="en-US" altLang="ko-KR" dirty="0"/>
              <a:t>,</a:t>
            </a:r>
            <a:r>
              <a:rPr lang="ko-KR" altLang="en-US" dirty="0"/>
              <a:t> 항상 메시지를 자세히 읽어보는 습관이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코드에서 전역 변수를 사용하려고 하면 오류가 발생하고</a:t>
            </a:r>
            <a:r>
              <a:rPr lang="en-US" altLang="ko-KR" dirty="0"/>
              <a:t>, C#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버전 이상에서 지원한다고 메시지가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버전에 따라 문법도 바뀐다는 점을 기억해주면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노션참고</a:t>
            </a:r>
            <a:r>
              <a:rPr lang="en-US" altLang="ko-KR" dirty="0"/>
              <a:t>) https://www.notion.so/C-NET-Framework-1dfd6fe891f280b4a605da18d7c51f6a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컴퓨터는 </a:t>
            </a:r>
            <a:r>
              <a:rPr lang="en-US" altLang="ko-KR" dirty="0"/>
              <a:t>0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90-41C0-444C-B2BC-50B3345F5FF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7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1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2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변수에는 자료형과 일치하는 형태의 데이터만 복사가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점은 </a:t>
            </a:r>
            <a:r>
              <a:rPr lang="en-US" altLang="ko-KR" dirty="0"/>
              <a:t>=</a:t>
            </a:r>
            <a:r>
              <a:rPr lang="ko-KR" altLang="en-US" dirty="0"/>
              <a:t>을 기준으로 우 항에 있는 값을 복사하여 좌 항에 붙여넣기를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같아 좌 항</a:t>
            </a:r>
            <a:r>
              <a:rPr lang="en-US" altLang="ko-KR" dirty="0"/>
              <a:t>,</a:t>
            </a:r>
            <a:r>
              <a:rPr lang="ko-KR" altLang="en-US" dirty="0"/>
              <a:t> 우 항이 같다는 의미가 아니어서 변수는 꼭 좌 항에 위치해야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자료형 앞에 </a:t>
            </a:r>
            <a:r>
              <a:rPr lang="en-US" altLang="ko-KR" dirty="0"/>
              <a:t>u </a:t>
            </a:r>
            <a:r>
              <a:rPr lang="ko-KR" altLang="en-US" dirty="0"/>
              <a:t>가 붙어있는 경우 </a:t>
            </a:r>
            <a:r>
              <a:rPr lang="en-US" altLang="ko-KR" dirty="0"/>
              <a:t>unsigned</a:t>
            </a:r>
            <a:r>
              <a:rPr lang="ko-KR" altLang="en-US" dirty="0"/>
              <a:t>를 의미하는데</a:t>
            </a:r>
            <a:r>
              <a:rPr lang="en-US" altLang="ko-KR" dirty="0"/>
              <a:t>,</a:t>
            </a:r>
            <a:r>
              <a:rPr lang="ko-KR" altLang="en-US" dirty="0"/>
              <a:t> 이는 마이너스 기호를 사용하지 못하는 대신</a:t>
            </a:r>
            <a:r>
              <a:rPr lang="en-US" altLang="ko-KR" dirty="0"/>
              <a:t> </a:t>
            </a:r>
            <a:r>
              <a:rPr lang="ko-KR" altLang="en-US" dirty="0"/>
              <a:t>양수 값을 두 배 더 표현할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8bit </a:t>
            </a:r>
            <a:r>
              <a:rPr lang="ko-KR" altLang="en-US" dirty="0"/>
              <a:t>데이터를 기준으로 했을 때 </a:t>
            </a:r>
            <a:r>
              <a:rPr lang="en-US" altLang="ko-KR" dirty="0"/>
              <a:t>2^8</a:t>
            </a:r>
            <a:r>
              <a:rPr lang="ko-KR" altLang="en-US" dirty="0"/>
              <a:t>로 총 </a:t>
            </a:r>
            <a:r>
              <a:rPr lang="en-US" altLang="ko-KR" dirty="0"/>
              <a:t>256</a:t>
            </a:r>
            <a:r>
              <a:rPr lang="ko-KR" altLang="en-US" dirty="0"/>
              <a:t>가지의 데이터를 표현할 수 있는데</a:t>
            </a:r>
            <a:r>
              <a:rPr lang="en-US" altLang="ko-KR" dirty="0"/>
              <a:t>, 0</a:t>
            </a:r>
            <a:r>
              <a:rPr lang="ko-KR" altLang="en-US" dirty="0"/>
              <a:t>을 기준으로 음수 </a:t>
            </a:r>
            <a:r>
              <a:rPr lang="en-US" altLang="ko-KR" dirty="0"/>
              <a:t>127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양수 </a:t>
            </a:r>
            <a:r>
              <a:rPr lang="en-US" altLang="ko-KR" dirty="0"/>
              <a:t>127</a:t>
            </a:r>
            <a:r>
              <a:rPr lang="ko-KR" altLang="en-US" dirty="0"/>
              <a:t>개를 표현하거나</a:t>
            </a:r>
            <a:r>
              <a:rPr lang="en-US" altLang="ko-KR" dirty="0"/>
              <a:t>, </a:t>
            </a:r>
            <a:r>
              <a:rPr lang="ko-KR" altLang="en-US" dirty="0"/>
              <a:t>양수만 </a:t>
            </a:r>
            <a:r>
              <a:rPr lang="en-US" altLang="ko-KR" dirty="0"/>
              <a:t>255</a:t>
            </a:r>
            <a:r>
              <a:rPr lang="ko-KR" altLang="en-US" dirty="0"/>
              <a:t>개를 표현하거나 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소수 같은 경우 </a:t>
            </a:r>
            <a:r>
              <a:rPr lang="en-US" altLang="ko-KR" dirty="0"/>
              <a:t>float, double, decimal </a:t>
            </a:r>
            <a:r>
              <a:rPr lang="ko-KR" altLang="en-US" dirty="0"/>
              <a:t>세 가지 타입이 있는데</a:t>
            </a:r>
            <a:r>
              <a:rPr lang="en-US" altLang="ko-KR" dirty="0"/>
              <a:t>, </a:t>
            </a:r>
            <a:r>
              <a:rPr lang="ko-KR" altLang="en-US" dirty="0"/>
              <a:t>숫자로 된 데이터만 놓고 봤을 때</a:t>
            </a:r>
            <a:r>
              <a:rPr lang="en-US" altLang="ko-KR" dirty="0"/>
              <a:t>, </a:t>
            </a:r>
            <a:r>
              <a:rPr lang="ko-KR" altLang="en-US" dirty="0"/>
              <a:t>본 숫자가 어떤 데이터를 의미하는지 확실하게 표현하기 위해 </a:t>
            </a:r>
            <a:endParaRPr lang="en-US" altLang="ko-KR" dirty="0"/>
          </a:p>
          <a:p>
            <a:r>
              <a:rPr lang="ko-KR" altLang="en-US" dirty="0"/>
              <a:t>숫자 뒤에 </a:t>
            </a:r>
            <a:r>
              <a:rPr lang="en-US" altLang="ko-KR" dirty="0"/>
              <a:t>f </a:t>
            </a:r>
            <a:r>
              <a:rPr lang="ko-KR" altLang="en-US" dirty="0"/>
              <a:t>또는</a:t>
            </a:r>
            <a:r>
              <a:rPr lang="en-US" altLang="ko-KR" dirty="0"/>
              <a:t> m</a:t>
            </a:r>
            <a:r>
              <a:rPr lang="ko-KR" altLang="en-US" dirty="0"/>
              <a:t>을 붙여서 이 소수가 </a:t>
            </a:r>
            <a:r>
              <a:rPr lang="en-US" altLang="ko-KR" dirty="0"/>
              <a:t>float </a:t>
            </a:r>
            <a:r>
              <a:rPr lang="ko-KR" altLang="en-US" dirty="0"/>
              <a:t>인지</a:t>
            </a:r>
            <a:r>
              <a:rPr lang="en-US" altLang="ko-KR" dirty="0"/>
              <a:t>, decimal </a:t>
            </a:r>
            <a:r>
              <a:rPr lang="ko-KR" altLang="en-US" dirty="0"/>
              <a:t>인지 아니면 </a:t>
            </a:r>
            <a:r>
              <a:rPr lang="en-US" altLang="ko-KR" dirty="0"/>
              <a:t>double</a:t>
            </a:r>
            <a:r>
              <a:rPr lang="ko-KR" altLang="en-US" dirty="0"/>
              <a:t>인지 식별할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 같은 경우 단일 문자</a:t>
            </a:r>
            <a:r>
              <a:rPr lang="en-US" altLang="ko-KR" dirty="0"/>
              <a:t>(</a:t>
            </a:r>
            <a:r>
              <a:rPr lang="ko-KR" altLang="en-US" dirty="0"/>
              <a:t>한 글자</a:t>
            </a:r>
            <a:r>
              <a:rPr lang="en-US" altLang="ko-KR" dirty="0"/>
              <a:t>)</a:t>
            </a:r>
            <a:r>
              <a:rPr lang="ko-KR" altLang="en-US" dirty="0"/>
              <a:t>는 작은 따옴표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여러 글자</a:t>
            </a:r>
            <a:r>
              <a:rPr lang="en-US" altLang="ko-KR" dirty="0"/>
              <a:t>) </a:t>
            </a:r>
            <a:r>
              <a:rPr lang="ko-KR" altLang="en-US" dirty="0"/>
              <a:t>같은 경우는 큰 따옴표를 사용하여 데이터를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컴퓨터가 </a:t>
            </a:r>
            <a:r>
              <a:rPr lang="ko-KR" altLang="en-US" b="1" dirty="0"/>
              <a:t>정보를 표현하는 가장 작은 단위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0 </a:t>
            </a:r>
            <a:r>
              <a:rPr lang="ko-KR" altLang="en-US" b="1" dirty="0"/>
              <a:t>또는 </a:t>
            </a:r>
            <a:r>
              <a:rPr lang="en-US" altLang="ko-KR" b="1" dirty="0"/>
              <a:t>1</a:t>
            </a:r>
            <a:r>
              <a:rPr lang="en-US" altLang="ko-KR" dirty="0"/>
              <a:t>, </a:t>
            </a:r>
            <a:r>
              <a:rPr lang="ko-KR" altLang="en-US" dirty="0"/>
              <a:t>단 두 가지 값만 가질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1 byte = 8 bit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n</a:t>
            </a:r>
            <a:r>
              <a:rPr lang="ko-KR" altLang="en-US" dirty="0"/>
              <a:t>비트로는 </a:t>
            </a:r>
            <a:r>
              <a:rPr lang="en-US" altLang="ko-KR" dirty="0"/>
              <a:t>2ⁿ</a:t>
            </a:r>
            <a:r>
              <a:rPr lang="ko-KR" altLang="en-US" dirty="0"/>
              <a:t>개의 값을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4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수학에서 말하는 변수 </a:t>
            </a:r>
            <a:r>
              <a:rPr lang="en-US" altLang="ko-KR" dirty="0"/>
              <a:t>x</a:t>
            </a:r>
            <a:r>
              <a:rPr lang="ko-KR" altLang="en-US" dirty="0"/>
              <a:t>와 같은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96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myNumber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변수 이름</a:t>
            </a:r>
            <a:endParaRPr lang="en-US" altLang="ko-KR" baseline="0" dirty="0"/>
          </a:p>
          <a:p>
            <a:r>
              <a:rPr lang="en-US" altLang="ko-KR" baseline="0" dirty="0"/>
              <a:t>Memory </a:t>
            </a:r>
            <a:r>
              <a:rPr lang="ko-KR" altLang="en-US" baseline="0" dirty="0"/>
              <a:t>테이블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컴퓨터의 메모리 공간 </a:t>
            </a:r>
            <a:r>
              <a:rPr lang="en-US" altLang="ko-KR" baseline="0" dirty="0"/>
              <a:t>(RAM)</a:t>
            </a:r>
            <a:r>
              <a:rPr lang="ko-KR" altLang="en-US" baseline="0" dirty="0"/>
              <a:t>을 추상적 표현</a:t>
            </a:r>
            <a:endParaRPr lang="en-US" altLang="ko-KR" baseline="0" dirty="0"/>
          </a:p>
          <a:p>
            <a:r>
              <a:rPr lang="en-US" altLang="ko-KR" baseline="0" dirty="0"/>
              <a:t>Address: </a:t>
            </a:r>
            <a:r>
              <a:rPr lang="ko-KR" altLang="en-US" baseline="0" dirty="0"/>
              <a:t>메모리의 주소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 데이터가 저장된 위치</a:t>
            </a:r>
            <a:endParaRPr lang="en-US" altLang="ko-KR" baseline="0" dirty="0"/>
          </a:p>
          <a:p>
            <a:r>
              <a:rPr lang="en-US" altLang="ko-KR" baseline="0" dirty="0"/>
              <a:t>Value : </a:t>
            </a:r>
            <a:r>
              <a:rPr lang="ko-KR" altLang="en-US" baseline="0" dirty="0"/>
              <a:t>실제 저장된 값</a:t>
            </a:r>
            <a:endParaRPr lang="en-US" altLang="ko-KR" baseline="0" dirty="0"/>
          </a:p>
          <a:p>
            <a:r>
              <a:rPr lang="ko-KR" altLang="en-US" baseline="0" dirty="0"/>
              <a:t>화살표 </a:t>
            </a:r>
            <a:r>
              <a:rPr lang="en-US" altLang="ko-KR" baseline="0" dirty="0"/>
              <a:t>: </a:t>
            </a:r>
            <a:r>
              <a:rPr lang="ko-KR" altLang="en-US" baseline="0" dirty="0" err="1"/>
              <a:t>변수명이</a:t>
            </a:r>
            <a:r>
              <a:rPr lang="ko-KR" altLang="en-US" baseline="0" dirty="0"/>
              <a:t> 실제 메모리 주소를 가리키고 있다는 것을 의미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dirty="0" err="1"/>
              <a:t>myNumber</a:t>
            </a:r>
            <a:r>
              <a:rPr lang="ko-KR" altLang="en-US" dirty="0"/>
              <a:t>는 우리가 코드를 작성할 때 쓰는 </a:t>
            </a:r>
            <a:r>
              <a:rPr lang="ko-KR" altLang="en-US" b="1" dirty="0"/>
              <a:t>변수 이름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변수는 실제로 </a:t>
            </a:r>
            <a:r>
              <a:rPr lang="ko-KR" altLang="en-US" b="1" dirty="0"/>
              <a:t>메모리 어딘가의 주소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0012CCGWH80)</a:t>
            </a:r>
            <a:r>
              <a:rPr lang="ko-KR" altLang="en-US" b="1" dirty="0"/>
              <a:t>에 있는 데이터를 참조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주소에는 값 </a:t>
            </a:r>
            <a:r>
              <a:rPr lang="en-US" altLang="ko-KR" dirty="0"/>
              <a:t>23</a:t>
            </a:r>
            <a:r>
              <a:rPr lang="ko-KR" altLang="en-US" dirty="0"/>
              <a:t>이 저장되어 있고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 err="1"/>
              <a:t>myNumber</a:t>
            </a:r>
            <a:r>
              <a:rPr lang="ko-KR" altLang="en-US" dirty="0"/>
              <a:t>라는 이름을 통해 그 값을 사용할 수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9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프로그래머와 컴퓨터 사이의 약속된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지키지 않으면 오류로 인식한다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47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54B1-E321-21CB-CCEA-769261AC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66C4B9-302D-6E8A-29AB-5F15DB975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846829-FC0D-87B6-3FB6-0FE8F34AD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8475E-02A6-F87C-B4E7-261B209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9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우리가 사용할 </a:t>
            </a:r>
            <a:r>
              <a:rPr lang="en-US" altLang="ko-KR" dirty="0"/>
              <a:t>.NET Framework 4.7.2</a:t>
            </a:r>
            <a:r>
              <a:rPr lang="ko-KR" altLang="en-US" dirty="0"/>
              <a:t>는 </a:t>
            </a:r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/>
              <a:t>7.3</a:t>
            </a:r>
            <a:r>
              <a:rPr lang="ko-KR" altLang="en-US" dirty="0"/>
              <a:t>을 이용하기 때문에 전역</a:t>
            </a:r>
            <a:r>
              <a:rPr lang="en-US" altLang="ko-KR" dirty="0"/>
              <a:t>(</a:t>
            </a:r>
            <a:r>
              <a:rPr lang="ko-KR" altLang="en-US" dirty="0"/>
              <a:t>아직은 배우지 않았지만</a:t>
            </a:r>
            <a:r>
              <a:rPr lang="en-US" altLang="ko-KR" dirty="0"/>
              <a:t>) </a:t>
            </a:r>
            <a:r>
              <a:rPr lang="ko-KR" altLang="en-US" dirty="0"/>
              <a:t>변수 선언이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③ </a:t>
            </a:r>
            <a:r>
              <a:rPr lang="en-US" altLang="ko-KR" b="1" dirty="0"/>
              <a:t>3rdPlayer</a:t>
            </a:r>
            <a:endParaRPr lang="ko-KR" altLang="en-US" dirty="0"/>
          </a:p>
          <a:p>
            <a:r>
              <a:rPr lang="ko-KR" altLang="en-US" dirty="0"/>
              <a:t>숫자로 시작하면 안 됨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35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② </a:t>
            </a:r>
            <a:r>
              <a:rPr lang="en-US" altLang="ko-KR" b="1" dirty="0" err="1"/>
              <a:t>StudentInfo</a:t>
            </a:r>
            <a:endParaRPr lang="ko-KR" altLang="en-US" dirty="0"/>
          </a:p>
          <a:p>
            <a:r>
              <a:rPr lang="ko-KR" altLang="en-US" dirty="0" err="1"/>
              <a:t>클래스명은</a:t>
            </a:r>
            <a:r>
              <a:rPr lang="ko-KR" altLang="en-US" dirty="0"/>
              <a:t> </a:t>
            </a:r>
            <a:r>
              <a:rPr lang="en-US" altLang="ko-KR" dirty="0" err="1"/>
              <a:t>PascalCase</a:t>
            </a:r>
            <a:r>
              <a:rPr lang="en-US" altLang="ko-KR" dirty="0"/>
              <a:t> </a:t>
            </a:r>
            <a:r>
              <a:rPr lang="ko-KR" altLang="en-US" dirty="0"/>
              <a:t>사용이 관례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6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② </a:t>
            </a:r>
            <a:r>
              <a:rPr lang="en-US" altLang="ko-KR" b="1" dirty="0"/>
              <a:t>total$ = 100;</a:t>
            </a:r>
            <a:endParaRPr lang="ko-KR" altLang="en-US" dirty="0"/>
          </a:p>
          <a:p>
            <a:r>
              <a:rPr lang="en-US" altLang="ko-KR" dirty="0"/>
              <a:t>$</a:t>
            </a:r>
            <a:r>
              <a:rPr lang="ko-KR" altLang="en-US" dirty="0"/>
              <a:t>는 식별자에 사용할 수 없는 </a:t>
            </a:r>
            <a:r>
              <a:rPr lang="ko-KR" altLang="en-US" dirty="0" err="1"/>
              <a:t>특수문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에서는 **</a:t>
            </a:r>
            <a:r>
              <a:rPr lang="ko-KR" altLang="en-US" dirty="0" err="1"/>
              <a:t>예약어</a:t>
            </a:r>
            <a:r>
              <a:rPr lang="en-US" altLang="ko-KR" dirty="0"/>
              <a:t>(keywords)**</a:t>
            </a:r>
            <a:r>
              <a:rPr lang="ko-KR" altLang="en-US" dirty="0"/>
              <a:t>를 변수명으로 사용하고 싶을 때 앞에 </a:t>
            </a:r>
            <a:r>
              <a:rPr lang="en-US" altLang="ko-KR" dirty="0"/>
              <a:t>@</a:t>
            </a:r>
            <a:r>
              <a:rPr lang="ko-KR" altLang="en-US" dirty="0"/>
              <a:t>를 붙이면 사용할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ko-KR" altLang="en-US" dirty="0"/>
              <a:t>를 붙이면 **</a:t>
            </a:r>
            <a:r>
              <a:rPr lang="en-US" altLang="ko-KR" dirty="0"/>
              <a:t>"</a:t>
            </a:r>
            <a:r>
              <a:rPr lang="ko-KR" altLang="en-US" dirty="0"/>
              <a:t>나는 이걸 예약어가 아니라 식별자로 쓸게요</a:t>
            </a:r>
            <a:r>
              <a:rPr lang="en-US" altLang="ko-KR" dirty="0"/>
              <a:t>"**</a:t>
            </a:r>
            <a:r>
              <a:rPr lang="ko-KR" altLang="en-US" dirty="0"/>
              <a:t>라는 뜻이 되어 사용이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9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: </a:t>
            </a:r>
            <a:r>
              <a:rPr lang="ko-KR" altLang="en-US" b="1" dirty="0"/>
              <a:t>③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camelCase</a:t>
            </a:r>
            <a:r>
              <a:rPr lang="ko-KR" altLang="en-US" dirty="0"/>
              <a:t>는 </a:t>
            </a:r>
            <a:r>
              <a:rPr lang="ko-KR" altLang="en-US" dirty="0" err="1"/>
              <a:t>변수명으로</a:t>
            </a:r>
            <a:r>
              <a:rPr lang="ko-KR" altLang="en-US" dirty="0"/>
              <a:t> 권장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ko-KR" altLang="en-US" dirty="0" err="1"/>
              <a:t>클래스형이거나</a:t>
            </a:r>
            <a:r>
              <a:rPr lang="ko-KR" altLang="en-US" dirty="0"/>
              <a:t> 잘못된 형식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33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https://www.inflearn.com/pages/infmation-69-20240509</a:t>
            </a:r>
          </a:p>
          <a:p>
            <a:endParaRPr lang="en-US" altLang="ko-KR" dirty="0"/>
          </a:p>
          <a:p>
            <a:r>
              <a:rPr lang="ko-KR" altLang="en-US" dirty="0"/>
              <a:t>글 한번 읽어보세요</a:t>
            </a:r>
            <a:r>
              <a:rPr lang="en-US" altLang="ko-KR" dirty="0"/>
              <a:t>~ </a:t>
            </a:r>
            <a:r>
              <a:rPr lang="ko-KR" altLang="en-US" dirty="0"/>
              <a:t>나중에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7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-&gt; int </a:t>
            </a:r>
            <a:r>
              <a:rPr lang="ko-KR" altLang="en-US" dirty="0"/>
              <a:t>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뒤에 붙이면 앞에 있는 요소의 안에서 기능을 꺼내 온다고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Parse</a:t>
            </a:r>
            <a:r>
              <a:rPr lang="ko-KR" altLang="en-US" dirty="0"/>
              <a:t>로 전달되는 값이 숫자로 변환이 불가능한 값이라면 오류가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는 대부분의 숫자형 자료형에 포함되어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-&gt; string </a:t>
            </a:r>
            <a:r>
              <a:rPr lang="ko-KR" altLang="en-US" dirty="0"/>
              <a:t>으로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거의 모든 자료형 및 각종 데이터 형식에서 </a:t>
            </a:r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찍어보면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해당 자료형을 </a:t>
            </a:r>
            <a:r>
              <a:rPr lang="en-US" altLang="ko-KR" dirty="0"/>
              <a:t>string 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로 변환시켜 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Var</a:t>
            </a:r>
            <a:r>
              <a:rPr lang="en-US" altLang="ko-KR" dirty="0"/>
              <a:t>” </a:t>
            </a:r>
            <a:r>
              <a:rPr lang="ko-KR" altLang="en-US" dirty="0"/>
              <a:t>키워드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컴파일러가 자동으로 </a:t>
            </a:r>
            <a:r>
              <a:rPr lang="ko-KR" altLang="en-US" dirty="0" err="1">
                <a:sym typeface="Wingdings" panose="05000000000000000000" pitchFamily="2" charset="2"/>
              </a:rPr>
              <a:t>자료형을</a:t>
            </a:r>
            <a:r>
              <a:rPr lang="ko-KR" altLang="en-US" dirty="0">
                <a:sym typeface="Wingdings" panose="05000000000000000000" pitchFamily="2" charset="2"/>
              </a:rPr>
              <a:t> 추론하게 해주는 키워드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Why?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코드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간결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반복적 쓰는 번거로움 </a:t>
            </a:r>
            <a:r>
              <a:rPr lang="ko-KR" altLang="en-US" dirty="0" err="1">
                <a:sym typeface="Wingdings" panose="05000000000000000000" pitchFamily="2" charset="2"/>
              </a:rPr>
              <a:t>줄여줌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**</a:t>
            </a:r>
            <a:r>
              <a:rPr lang="ko-KR" altLang="en-US" dirty="0"/>
              <a:t>주의</a:t>
            </a:r>
            <a:r>
              <a:rPr lang="en-US" altLang="ko-KR" dirty="0"/>
              <a:t>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Var</a:t>
            </a:r>
            <a:r>
              <a:rPr lang="ko-KR" altLang="en-US" baseline="0" dirty="0"/>
              <a:t>는 반드시 초기화와 함께 사용해야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초기화된 값으로 </a:t>
            </a:r>
            <a:r>
              <a:rPr lang="ko-KR" altLang="en-US" baseline="0" dirty="0" err="1"/>
              <a:t>자료형이</a:t>
            </a:r>
            <a:r>
              <a:rPr lang="ko-KR" altLang="en-US" baseline="0" dirty="0"/>
              <a:t> 결정되므로 명확하지 않으면 오히려 </a:t>
            </a:r>
            <a:r>
              <a:rPr lang="ko-KR" altLang="en-US" baseline="0" dirty="0" err="1"/>
              <a:t>가독성이</a:t>
            </a:r>
            <a:r>
              <a:rPr lang="ko-KR" altLang="en-US" baseline="0" dirty="0"/>
              <a:t> 떨어짐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+= </a:t>
            </a:r>
            <a:r>
              <a:rPr lang="ko-KR" altLang="en-US" dirty="0"/>
              <a:t>기호와 관련해서는 소스코드를 작성해서 보여줄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10;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아래 두 줄은 완전히 같은 기능을 함</a:t>
            </a:r>
            <a:endParaRPr lang="en-US" altLang="ko-KR" dirty="0"/>
          </a:p>
          <a:p>
            <a:r>
              <a:rPr lang="en-US" altLang="ko-KR" dirty="0"/>
              <a:t>a += 5; </a:t>
            </a:r>
          </a:p>
          <a:p>
            <a:r>
              <a:rPr lang="en-US" altLang="ko-KR" dirty="0"/>
              <a:t>a = a + 5;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위 내용을 전혀 모르셔도 괜찮습니다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용어가 있다는 사실을 기억하고</a:t>
            </a:r>
            <a:r>
              <a:rPr lang="en-US" altLang="ko-KR" dirty="0"/>
              <a:t>, </a:t>
            </a:r>
            <a:r>
              <a:rPr lang="ko-KR" altLang="en-US" dirty="0"/>
              <a:t>위 내용을 모두 이해할 수 있도록 앞으로 교육을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이름은 최소 단어 세 글자를 조합하여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예를 들어 로켓이 목적지에 도착하기 까지의 거리를 표현하는 </a:t>
            </a:r>
            <a:r>
              <a:rPr lang="en-US" altLang="ko-KR" dirty="0"/>
              <a:t>long </a:t>
            </a:r>
            <a:r>
              <a:rPr lang="ko-KR" altLang="en-US" dirty="0"/>
              <a:t>타입 변수가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나쁨</a:t>
            </a:r>
            <a:endParaRPr lang="en-US" altLang="ko-KR" dirty="0"/>
          </a:p>
          <a:p>
            <a:r>
              <a:rPr lang="en-US" altLang="ko-KR" dirty="0" err="1"/>
              <a:t>remainDistance</a:t>
            </a:r>
            <a:r>
              <a:rPr lang="en-US" altLang="ko-KR" dirty="0"/>
              <a:t>: </a:t>
            </a:r>
            <a:r>
              <a:rPr lang="ko-KR" altLang="en-US" dirty="0"/>
              <a:t>나쁘지 않음</a:t>
            </a:r>
            <a:endParaRPr lang="en-US" altLang="ko-KR" dirty="0"/>
          </a:p>
          <a:p>
            <a:r>
              <a:rPr lang="en-US" altLang="ko-KR" dirty="0" err="1"/>
              <a:t>remainDistnace_cm</a:t>
            </a:r>
            <a:r>
              <a:rPr lang="en-US" altLang="ko-KR" dirty="0"/>
              <a:t>: </a:t>
            </a:r>
            <a:r>
              <a:rPr lang="ko-KR" altLang="en-US" dirty="0"/>
              <a:t>좋음 </a:t>
            </a:r>
            <a:r>
              <a:rPr lang="en-US" altLang="ko-KR" dirty="0"/>
              <a:t>(</a:t>
            </a:r>
            <a:r>
              <a:rPr lang="ko-KR" altLang="en-US" dirty="0"/>
              <a:t>단위가 </a:t>
            </a:r>
            <a:r>
              <a:rPr lang="en-US" altLang="ko-KR" dirty="0"/>
              <a:t>cm </a:t>
            </a:r>
            <a:r>
              <a:rPr lang="ko-KR" altLang="en-US" dirty="0"/>
              <a:t>임을 기입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변수명을 복잡하게 짓는 경우는 많지 않지만</a:t>
            </a:r>
            <a:r>
              <a:rPr lang="en-US" altLang="ko-KR" dirty="0"/>
              <a:t>, </a:t>
            </a:r>
            <a:r>
              <a:rPr lang="ko-KR" altLang="en-US" dirty="0"/>
              <a:t>이후 클래스</a:t>
            </a:r>
            <a:r>
              <a:rPr lang="en-US" altLang="ko-KR" dirty="0"/>
              <a:t>, </a:t>
            </a:r>
            <a:r>
              <a:rPr lang="ko-KR" altLang="en-US" dirty="0"/>
              <a:t>함수 명은 용도에 맞게 고민하여 이름을 지어야 하기 때문에 지금 미리 연습하는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75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D1C6-1E3A-773B-AFC0-FCE68B92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B0020-5881-858A-4AB9-0605C1BB2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3D9A7-6F86-8837-D075-D241671CD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1BAE8-D062-669A-CAD4-144DE975F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053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1C876-1320-0CC1-1613-B44EF114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6B7EE-6775-10BE-9E0F-48712EF1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B9837D-CA8A-C7A7-1B5D-B67FFDE7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- * / </a:t>
            </a:r>
            <a:r>
              <a:rPr lang="ko-KR" dirty="0"/>
              <a:t>는</a:t>
            </a:r>
            <a:r>
              <a:rPr lang="en-US" altLang="ko-KR" dirty="0"/>
              <a:t> </a:t>
            </a:r>
            <a:r>
              <a:rPr lang="ko-KR" dirty="0"/>
              <a:t>기본</a:t>
            </a:r>
            <a:r>
              <a:rPr lang="ko-KR" altLang="en-US" dirty="0"/>
              <a:t>적으로 알고 있으니 넘어가고</a:t>
            </a:r>
            <a:r>
              <a:rPr lang="en-US" altLang="ko-KR" dirty="0"/>
              <a:t>, </a:t>
            </a:r>
            <a:r>
              <a:rPr lang="ko-KR" altLang="en-US" dirty="0"/>
              <a:t>추가적인 연산자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28135-700D-3083-E0E6-8307814CF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293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14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56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6BFF-7F8C-01D2-CED3-6467985F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E88F6C-CA5F-92B1-9D43-F746C0E15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0BB335-6E3F-A1BB-1499-C1962CA78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6C27-3E46-F3F1-63AA-5D749AF33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99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|| </a:t>
            </a:r>
            <a:r>
              <a:rPr lang="ko-KR" altLang="en-US" dirty="0"/>
              <a:t>연산자 모든 값이 </a:t>
            </a:r>
            <a:r>
              <a:rPr lang="en-US" altLang="ko-KR" dirty="0"/>
              <a:t>false</a:t>
            </a:r>
            <a:r>
              <a:rPr lang="ko-KR" altLang="en-US" dirty="0"/>
              <a:t>일 때만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&amp;&amp; </a:t>
            </a:r>
            <a:r>
              <a:rPr lang="ko-KR" altLang="en-US" dirty="0"/>
              <a:t>연산자 하나라도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  <a:p>
            <a:endParaRPr lang="en-US" altLang="ko-KR" dirty="0"/>
          </a:p>
          <a:p>
            <a:r>
              <a:rPr lang="en-US" altLang="ko-KR" dirty="0"/>
              <a:t>!(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조건이 있는 경우 앞에서부터 확인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314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6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“B80OlI1” </a:t>
            </a:r>
            <a:r>
              <a:rPr lang="ko-KR" altLang="en-US" dirty="0"/>
              <a:t>이런 문자들을 쉽게 구분할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문자들이 확실히 구분되도록 만들어진 폰트를 사용해야 코딩 오류를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</a:t>
            </a:r>
            <a:r>
              <a:rPr lang="ko-KR" altLang="en-US" b="1" dirty="0"/>
              <a:t>문자 폭이 일정한 </a:t>
            </a:r>
            <a:r>
              <a:rPr lang="en-US" altLang="ko-KR" b="1" dirty="0"/>
              <a:t>Mono </a:t>
            </a:r>
            <a:r>
              <a:rPr lang="ko-KR" altLang="en-US" b="1" dirty="0"/>
              <a:t>타입 폰트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 err="1"/>
              <a:t>모노스페이스</a:t>
            </a:r>
            <a:r>
              <a:rPr lang="en-US" altLang="ko-KR" b="1" dirty="0"/>
              <a:t>(Monospace)</a:t>
            </a:r>
            <a:r>
              <a:rPr lang="ko-KR" altLang="en-US" dirty="0"/>
              <a:t> </a:t>
            </a:r>
            <a:r>
              <a:rPr lang="ko-KR" altLang="en-US" dirty="0" err="1"/>
              <a:t>폰트란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문자가 같은 너비를 가지는 글꼴입니다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코드의 줄 정렬</a:t>
            </a:r>
            <a:r>
              <a:rPr lang="en-US" altLang="ko-KR" dirty="0"/>
              <a:t>, </a:t>
            </a:r>
            <a:r>
              <a:rPr lang="ko-KR" altLang="en-US" dirty="0"/>
              <a:t>변수 명 구분 등이 더 정확하고 예쁩니다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샘플코드를 보면</a:t>
            </a:r>
            <a:r>
              <a:rPr lang="en-US" altLang="ko-KR" dirty="0"/>
              <a:t>, </a:t>
            </a:r>
            <a:r>
              <a:rPr lang="ko-KR" altLang="en-US" dirty="0"/>
              <a:t>어떤 폰트를 썼을 때 글자들이 구분되는지 확인할 수 있음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Scope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코드가 </a:t>
            </a:r>
            <a:r>
              <a:rPr lang="ko-KR" altLang="en-US" b="1" dirty="0"/>
              <a:t>어느 범위 안에서 유효하게 동작하는지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지금은 클래스와 함수를 배우지 않았기 때문에 앞에 파란색으로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적혀있으면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ko-KR" altLang="en-US" dirty="0"/>
              <a:t>없으면 함수 정도로 이해해도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그래도</a:t>
            </a:r>
            <a:r>
              <a:rPr lang="en-US" altLang="ko-KR" dirty="0"/>
              <a:t> </a:t>
            </a:r>
            <a:r>
              <a:rPr lang="ko-KR" altLang="en-US" dirty="0"/>
              <a:t>살짝 설명을 하고 넘어가자면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을 포함한 대부분의 프로그래밍 언어들은 만들고자 하는 기능을 아주 작은 단위로 쪼개서 개발을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계산기를 만들 때</a:t>
            </a:r>
            <a:r>
              <a:rPr lang="en-US" altLang="ko-KR" dirty="0"/>
              <a:t>, </a:t>
            </a:r>
            <a:r>
              <a:rPr lang="ko-KR" altLang="en-US" dirty="0"/>
              <a:t>계산기에 들어있는 모든 기능을 각각 쪼개서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등 가능한 작은 기능으로 나눠서 각각 개발을 하는데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이런 작은 하나의 기능을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 </a:t>
            </a:r>
            <a:r>
              <a:rPr lang="ko-KR" altLang="en-US" dirty="0"/>
              <a:t>라는 것으로 만들고</a:t>
            </a:r>
            <a:r>
              <a:rPr lang="en-US" altLang="ko-KR" dirty="0"/>
              <a:t>, </a:t>
            </a:r>
            <a:r>
              <a:rPr lang="ko-KR" altLang="en-US" dirty="0"/>
              <a:t>비슷한 성격의 함수들을 모아서 클래스라는 상위 개념을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소스코드에서는 </a:t>
            </a:r>
            <a:r>
              <a:rPr lang="en-US" altLang="ko-KR" dirty="0"/>
              <a:t>Form1 (</a:t>
            </a:r>
            <a:r>
              <a:rPr lang="ko-KR" altLang="en-US" dirty="0"/>
              <a:t>윈도우 화면 </a:t>
            </a:r>
            <a:r>
              <a:rPr lang="en-US" altLang="ko-KR" dirty="0"/>
              <a:t>1) </a:t>
            </a:r>
            <a:r>
              <a:rPr lang="ko-KR" altLang="en-US" dirty="0"/>
              <a:t>이라는 클래스 안에 같은 이름으로 된 함수가 하나 있다고 볼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작은 단위의 묶음 또는 기능을 표현할 때 중괄호</a:t>
            </a:r>
            <a:r>
              <a:rPr lang="en-US" altLang="ko-KR" dirty="0"/>
              <a:t> {, } 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수학의 소괄호 </a:t>
            </a:r>
            <a:r>
              <a:rPr lang="en-US" altLang="ko-KR" dirty="0"/>
              <a:t>(, ) </a:t>
            </a:r>
            <a:r>
              <a:rPr lang="ko-KR" altLang="en-US" dirty="0"/>
              <a:t>와 어느정도 비슷한 역할을 한다고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트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AFCC098-95A8-6767-4379-8DD4626B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1CCB6AA-ECDD-5B10-7505-0EFEAC9C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B667F6-930A-7162-796D-3A16CE2A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A323E6-E95B-6EB2-7753-649DE78B1653}"/>
              </a:ext>
            </a:extLst>
          </p:cNvPr>
          <p:cNvSpPr txBox="1">
            <a:spLocks/>
          </p:cNvSpPr>
          <p:nvPr userDrawn="1"/>
        </p:nvSpPr>
        <p:spPr>
          <a:xfrm>
            <a:off x="6096000" y="2203895"/>
            <a:ext cx="3287846" cy="45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>
              <a:solidFill>
                <a:srgbClr val="6EC17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592518"/>
            <a:ext cx="10515600" cy="1325563"/>
          </a:xfrm>
        </p:spPr>
        <p:txBody>
          <a:bodyPr>
            <a:noAutofit/>
          </a:bodyPr>
          <a:lstStyle>
            <a:lvl1pPr algn="ctr">
              <a:defRPr sz="8000" b="1">
                <a:solidFill>
                  <a:srgbClr val="6EC173"/>
                </a:solidFill>
              </a:defRPr>
            </a:lvl1pPr>
          </a:lstStyle>
          <a:p>
            <a:r>
              <a:rPr lang="ko-KR" altLang="en-US" dirty="0"/>
              <a:t>파트 제목</a:t>
            </a:r>
          </a:p>
        </p:txBody>
      </p:sp>
    </p:spTree>
    <p:extLst>
      <p:ext uri="{BB962C8B-B14F-4D97-AF65-F5344CB8AC3E}">
        <p14:creationId xmlns:p14="http://schemas.microsoft.com/office/powerpoint/2010/main" val="1879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: Form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2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pPr lvl="2"/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</a:p>
          <a:p>
            <a:pPr lvl="2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2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WindowsFormsApp1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123910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123910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123910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클래스의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tab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다르게 줄 간격</a:t>
            </a:r>
            <a:r>
              <a:rPr lang="en-US" altLang="ko-KR" dirty="0"/>
              <a:t>, </a:t>
            </a:r>
            <a:r>
              <a:rPr lang="ko-KR" altLang="en-US" dirty="0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WindowsFormsApp1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: Form { </a:t>
            </a:r>
            <a:r>
              <a:rPr lang="en-US" altLang="ko-KR" sz="18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    { </a:t>
            </a:r>
            <a:r>
              <a:rPr lang="en-US" altLang="ko-KR" sz="18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 }}}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표기법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DFA10-ECF7-38FE-C364-618B708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C1192-3240-5090-C940-3FE8EE2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0264-2D2C-B74D-690D-09ABEE8D6A14}"/>
              </a:ext>
            </a:extLst>
          </p:cNvPr>
          <p:cNvSpPr txBox="1"/>
          <p:nvPr/>
        </p:nvSpPr>
        <p:spPr>
          <a:xfrm>
            <a:off x="2088313" y="1735992"/>
            <a:ext cx="8246377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dash-case (kebab-case)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snake_case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camelCase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PascalCase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060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DB307-7949-D58B-82A2-BD9AA9B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58EF4-F0FC-F44C-A482-6DCA246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E86DB-D526-9EBA-3FC4-AD9F816D5DF6}"/>
              </a:ext>
            </a:extLst>
          </p:cNvPr>
          <p:cNvSpPr txBox="1"/>
          <p:nvPr/>
        </p:nvSpPr>
        <p:spPr>
          <a:xfrm>
            <a:off x="982910" y="2782669"/>
            <a:ext cx="1022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tomakeyoufeelmyloveknowmetoowell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342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472513" y="2413260"/>
            <a:ext cx="706180" cy="706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170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dash-case(kebab-case)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1079" y="3942929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to-make-you-feel-my-love-know-me-too-well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32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5835712" y="2715339"/>
            <a:ext cx="836231" cy="8362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2211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snake_case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9699" y="404090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to_make_you_feel_my_love_know_me_too_well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07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6125317" y="2270130"/>
            <a:ext cx="920200" cy="92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5" y="2137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camelCase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8575" y="399948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711818" y="2319287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A9060B-A033-8F5B-90C2-15E54BAC7EF2}"/>
              </a:ext>
            </a:extLst>
          </p:cNvPr>
          <p:cNvSpPr/>
          <p:nvPr/>
        </p:nvSpPr>
        <p:spPr>
          <a:xfrm>
            <a:off x="6188066" y="2319286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46" y="2206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PascalCase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4F5186B-3CC4-C6C5-0E8F-A82DC1D4EADA}"/>
              </a:ext>
            </a:extLst>
          </p:cNvPr>
          <p:cNvSpPr txBox="1">
            <a:spLocks/>
          </p:cNvSpPr>
          <p:nvPr/>
        </p:nvSpPr>
        <p:spPr>
          <a:xfrm>
            <a:off x="804746" y="4078396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44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306" y="1953647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Zero-based numbering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및 </a:t>
            </a:r>
            <a:r>
              <a:rPr lang="en-US" altLang="ko-KR" dirty="0" err="1"/>
              <a:t>.Net</a:t>
            </a:r>
            <a:r>
              <a:rPr lang="ko-KR" altLang="en-US" dirty="0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7.3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https://learn.microsoft.com/ko-kr/dotnet/csharp/whats-new/csharp-version-history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역사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공식 문서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프로그래밍에서는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기반으로 번호를 매긴다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특수한 경우를 제외하고는 </a:t>
            </a:r>
            <a:r>
              <a:rPr lang="en-US" altLang="ko-KR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부터 숫자를 시작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첫 번째 요소의 번호</a:t>
            </a:r>
            <a:r>
              <a:rPr lang="en-US" altLang="ko-KR" dirty="0"/>
              <a:t>(index)</a:t>
            </a:r>
            <a:r>
              <a:rPr lang="ko-KR" altLang="en-US" dirty="0"/>
              <a:t>가 </a:t>
            </a:r>
            <a:r>
              <a:rPr lang="en-US" altLang="ko-KR" b="1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Zero-based Numbering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49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전자 인간'으로 인정받은 로봇, 세금도 내야 할까? : 네이버 포스트">
            <a:extLst>
              <a:ext uri="{FF2B5EF4-FFF2-40B4-BE49-F238E27FC236}">
                <a16:creationId xmlns:a16="http://schemas.microsoft.com/office/drawing/2014/main" id="{84B4980F-7834-BF60-09E3-32D9407C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8" y="3714161"/>
            <a:ext cx="2500927" cy="2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화이팅 - 뽐뿌:짤방갤러리">
            <a:extLst>
              <a:ext uri="{FF2B5EF4-FFF2-40B4-BE49-F238E27FC236}">
                <a16:creationId xmlns:a16="http://schemas.microsoft.com/office/drawing/2014/main" id="{E6D3F84E-1B3A-FFEF-6B72-9E0EDD4CF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80"/>
          <a:stretch/>
        </p:blipFill>
        <p:spPr bwMode="auto">
          <a:xfrm>
            <a:off x="489408" y="494122"/>
            <a:ext cx="2500927" cy="21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6C226-6DF5-E7DA-7B6E-694B7A28DFF2}"/>
              </a:ext>
            </a:extLst>
          </p:cNvPr>
          <p:cNvSpPr txBox="1"/>
          <p:nvPr/>
        </p:nvSpPr>
        <p:spPr>
          <a:xfrm>
            <a:off x="4110087" y="1392716"/>
            <a:ext cx="509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1 2 3 4 5 6 7 8 9 10 ~</a:t>
            </a:r>
            <a:endParaRPr lang="ko-KR" altLang="en-US" sz="4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F2C-272B-673E-3472-3C46DC6F4D48}"/>
              </a:ext>
            </a:extLst>
          </p:cNvPr>
          <p:cNvSpPr txBox="1"/>
          <p:nvPr/>
        </p:nvSpPr>
        <p:spPr>
          <a:xfrm>
            <a:off x="4110087" y="4788771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0 1 2 3 4 5 6 7 8 9 ~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2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4034" cy="4351338"/>
          </a:xfrm>
        </p:spPr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포함한 대부분의 프로그래밍 언어에서 데이터의 위치를 가리키는 번호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리스트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문자열과 같은 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순서가 있는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각 요소를 구별하기 위해 부여된 번호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위치의 데이터에 빠르게 접근하거나 수정하기 위해 사용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75" y="4096244"/>
            <a:ext cx="7159083" cy="20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주석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8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한 줄 주석 </a:t>
            </a:r>
            <a:r>
              <a:rPr lang="en-US" altLang="ko-KR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5168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//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이후의 문장은 모두 주석으로 간주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짧은 설명이나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TODO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기록할 때 사용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2970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여러 줄 주석 </a:t>
            </a:r>
            <a:r>
              <a:rPr lang="en-US" altLang="ko-KR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(/* */)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302047"/>
            <a:ext cx="10515600" cy="11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블록 단위로 주석을 달고 싶을 때 사용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중첩은 안됨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안에 다른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/* */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 쓰면 오류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74" y="1701839"/>
            <a:ext cx="3702977" cy="37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유니코드 문자열</a:t>
            </a:r>
            <a:endParaRPr lang="ko-KR" altLang="en-US" sz="4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 variable,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변하는 값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변수는 데이터를 담는 빈 그릇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이름은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식별자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네이밍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규칙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적용 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122" name="Picture 2" descr="JavaScript] 변수란? - 하나몬">
            <a:extLst>
              <a:ext uri="{FF2B5EF4-FFF2-40B4-BE49-F238E27FC236}">
                <a16:creationId xmlns:a16="http://schemas.microsoft.com/office/drawing/2014/main" id="{78BD32F7-5C33-4786-ADB2-B79C1D69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3632345"/>
            <a:ext cx="8601456" cy="26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C#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버전은 닷넷 버전에 따라 달라짐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Core -&gt;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오픈소스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,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멀티 플랫폼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Framework -&gt;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윈도우용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5.x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부터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Core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와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Framework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163337"/>
            <a:ext cx="9468396" cy="326845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 언어에서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이름을 붙일 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사용하는 단어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변수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 이름 등으로 사용함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rgbClr val="F99F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규칙</a:t>
            </a:r>
            <a:endParaRPr lang="en-US" altLang="ko-KR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 문자는 알파벳 문자이거나 밑줄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이어야 함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문자는 문자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밑줄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숫자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(0-9)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여야 함</a:t>
            </a:r>
          </a:p>
          <a:p>
            <a:pPr lvl="1"/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대소문자 구분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예약어는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 불가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관례</a:t>
            </a:r>
          </a:p>
          <a:p>
            <a:pPr lvl="1"/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camelCase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PascalCase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메서드명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속성명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2" y="2373703"/>
            <a:ext cx="4281558" cy="2215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41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</a:t>
            </a:r>
            <a:r>
              <a:rPr lang="en-US" altLang="ko-KR" dirty="0"/>
              <a:t>(</a:t>
            </a:r>
            <a:r>
              <a:rPr lang="ko-KR" altLang="en-US" dirty="0" err="1"/>
              <a:t>예약어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컴파일러에 특별한 의미가 있는 미리 정의된 예약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언어 자체에서 </a:t>
            </a:r>
            <a:r>
              <a:rPr lang="ko-KR" altLang="en-US" b="1" dirty="0">
                <a:solidFill>
                  <a:srgbClr val="00B050"/>
                </a:solidFill>
              </a:rPr>
              <a:t>미리 정해놓은 의미가 있는 키워드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프로그래머가 **</a:t>
            </a:r>
            <a:r>
              <a:rPr lang="ko-KR" altLang="en-US" dirty="0" err="1"/>
              <a:t>식별자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등</a:t>
            </a:r>
            <a:r>
              <a:rPr lang="en-US" altLang="ko-KR" dirty="0"/>
              <a:t>)**</a:t>
            </a:r>
            <a:r>
              <a:rPr lang="ko-KR" altLang="en-US" dirty="0"/>
              <a:t>로 사용할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9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E5C9-10EA-C492-5CF2-843FF136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2A275-4127-D1CB-714C-747EAFF3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8" y="827882"/>
            <a:ext cx="8212409" cy="54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Q1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totalCount</a:t>
            </a:r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_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score</a:t>
            </a:r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3rdPlayer  </a:t>
            </a:r>
          </a:p>
          <a:p>
            <a:r>
              <a:rPr lang="ko-KR" altLang="en-US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</a:t>
            </a:r>
            <a:r>
              <a:rPr lang="ko-KR" altLang="en-US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user_name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가장 적절하게 이름이 지어진 것은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855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Q2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7715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student_info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studentinfo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STUDENTINFO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**클래스 이름**으로 가장 적절한 </a:t>
            </a:r>
            <a:r>
              <a:rPr lang="ko-KR" altLang="en-US" sz="40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식별자는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598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Q3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@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5;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total$ = 100;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_value = 10;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count2 = 2;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3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코드 중 **컴파일 오류가 발생하는 경우**는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580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Q4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①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PrintResult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②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Total_Count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③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userScore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</a:t>
            </a:r>
          </a:p>
          <a:p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④ name list</a:t>
            </a:r>
            <a:endParaRPr lang="ko-KR" altLang="en-US" sz="32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변수 이름으로 가장 권장되는 작명은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729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Tip!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74512" cy="438983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18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6BD1A-D2D1-C9B0-C309-76BC6EE0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49AE4-CF9D-9B58-4C5D-FFE8567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48B07-F707-4BCB-43BF-CC26FE62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"/>
            <a:ext cx="6268671" cy="63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7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.NET Framework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버전 확인하기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솔루션 탐색기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프로젝트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우클릭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&gt;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속성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“^"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/>
              <a:t>사용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Parse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Parse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"200"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</a:t>
            </a:r>
            <a:r>
              <a:rPr lang="en-US" altLang="ko-KR" sz="32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ToString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ToString</a:t>
            </a:r>
            <a:r>
              <a:rPr lang="en-US" altLang="ko-KR" sz="32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153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767" y="4860358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70" y="1987101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1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6D82-EADC-5D18-3B0A-4BDE810F5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3DB5A-05B1-3446-B25D-2681E646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D85D85-56BD-157C-4FE0-5A98DBE8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대입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=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&gt;, &gt;=, &lt;, &lt;=, ==, !=,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산술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+, -, *, /, %(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**(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거듭제곱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논리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!(not), &amp;&amp;(and), ||(or)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7B804D-23B1-7043-97AE-04AD870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13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5592-085E-DDC3-7949-8B294200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46AE-FD48-6A36-53F3-56DFC16D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기본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43C10E-8D0D-FE8A-BB4A-2C6D02F1C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연산자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홀수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1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홀수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짝수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0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짝수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 제곱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 ** 3 = 8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 ** 3 = 27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sz="3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B22BD-C003-557D-3E08-A8D1F76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네임스페이스를 가져오기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,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파이썬의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import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와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비슷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회색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검은색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클래스를 상속 받는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-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접근 제어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: public</a:t>
            </a:r>
          </a:p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- partial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58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클래스와 같은 이름의 메소드 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윈폼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09700" y="5063473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3851" y="535981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코드를 실행하려면 반드시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;(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세미콜론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 줄여 쓰기 </a:t>
            </a:r>
            <a:r>
              <a:rPr lang="en-US" altLang="ko-KR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대입 연산자</a:t>
            </a:r>
            <a:r>
              <a:rPr lang="en-US" altLang="ko-KR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+ 5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5 </a:t>
            </a:r>
            <a:r>
              <a:rPr lang="ko-KR" altLang="en-US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*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*=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35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증감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++ </a:t>
            </a:r>
            <a:r>
              <a:rPr lang="ko-KR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-- </a:t>
            </a:r>
            <a:r>
              <a:rPr lang="ko-KR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- 1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83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CE215-53FE-B4FD-8440-B672F7AD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2F9D-7D4F-EBB9-5C76-E2C8789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비교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3E9234-49B3-229C-5B9C-73C9AC7C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==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!=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동일하지 않으면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작으면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크면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작거나 같으면 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C1337-79C8-91AA-0D1A-236998FD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599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논리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|| (or)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 중 하나라도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&amp;&amp; (and)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값이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 (not) : true ➡ false, false ➡ true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970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삼항</a:t>
            </a:r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형식</a:t>
            </a:r>
            <a:endParaRPr lang="en-US" altLang="ko-KR" sz="3600" dirty="0">
              <a:latin typeface="Kim jung chul Gothic Regular" panose="020B0503000000000000" pitchFamily="34" charset="-127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조건 </a:t>
            </a:r>
            <a:r>
              <a:rPr lang="en-US" altLang="ko-KR" sz="3600" b="1" dirty="0">
                <a:solidFill>
                  <a:srgbClr val="00B050"/>
                </a:solidFill>
                <a:latin typeface="Kim jung chul Gothic Regular" panose="020B0503000000000000" pitchFamily="34" charset="-127"/>
                <a:cs typeface="Arial"/>
              </a:rPr>
              <a:t>?</a:t>
            </a:r>
            <a:r>
              <a:rPr lang="en-US" altLang="ko-KR" sz="3600" b="1" dirty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참일 때 값 </a:t>
            </a:r>
            <a:r>
              <a:rPr lang="en-US" altLang="ko-KR" sz="3600" b="1" dirty="0">
                <a:solidFill>
                  <a:srgbClr val="FF0000"/>
                </a:solidFill>
                <a:latin typeface="Kim jung chul Gothic Regular" panose="020B0503000000000000" pitchFamily="34" charset="-127"/>
                <a:cs typeface="Arial"/>
              </a:rPr>
              <a:t>:</a:t>
            </a:r>
            <a:r>
              <a:rPr lang="en-US" altLang="ko-KR" sz="3600" dirty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>
                <a:latin typeface="Kim jung chul Gothic Regular" panose="020B0503000000000000" pitchFamily="34" charset="-127"/>
                <a:cs typeface="Arial"/>
              </a:rPr>
              <a:t>거짓일 때 값</a:t>
            </a:r>
            <a:endParaRPr lang="en-US" altLang="ko-KR" sz="3600" dirty="0">
              <a:latin typeface="Kim jung chul Gothic Regular" panose="020B0503000000000000" pitchFamily="34" charset="-127"/>
              <a:cs typeface="Arial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7" y="4046594"/>
            <a:ext cx="9476244" cy="12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9218</TotalTime>
  <Words>2905</Words>
  <Application>Microsoft Office PowerPoint</Application>
  <PresentationFormat>와이드스크린</PresentationFormat>
  <Paragraphs>555</Paragraphs>
  <Slides>54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Pretendard Black</vt:lpstr>
      <vt:lpstr>Kim jung chul Gothic Regular</vt:lpstr>
      <vt:lpstr>Wingdings</vt:lpstr>
      <vt:lpstr>Pretendard</vt:lpstr>
      <vt:lpstr>Arial</vt:lpstr>
      <vt:lpstr>맑은 고딕</vt:lpstr>
      <vt:lpstr>Pretendard GOV SemiBold</vt:lpstr>
      <vt:lpstr>Pretendard GOV Black</vt:lpstr>
      <vt:lpstr>Pretendard GOV</vt:lpstr>
      <vt:lpstr>코딩온템플릿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표기법</vt:lpstr>
      <vt:lpstr>PowerPoint 프레젠테이션</vt:lpstr>
      <vt:lpstr>PowerPoint 프레젠테이션</vt:lpstr>
      <vt:lpstr>dash-case(kebab-case)</vt:lpstr>
      <vt:lpstr>snake_case</vt:lpstr>
      <vt:lpstr>camelCase</vt:lpstr>
      <vt:lpstr>PascalCase</vt:lpstr>
      <vt:lpstr>Zero-based numbering</vt:lpstr>
      <vt:lpstr>Zero-based Numbering</vt:lpstr>
      <vt:lpstr>PowerPoint 프레젠테이션</vt:lpstr>
      <vt:lpstr>인덱스 (Index)</vt:lpstr>
      <vt:lpstr>주석</vt:lpstr>
      <vt:lpstr>한 줄 주석 (//)</vt:lpstr>
      <vt:lpstr>변수, 자료형</vt:lpstr>
      <vt:lpstr>변수 및 기본 자료형</vt:lpstr>
      <vt:lpstr>자료형의 종류</vt:lpstr>
      <vt:lpstr>자료형의 종류</vt:lpstr>
      <vt:lpstr>변수</vt:lpstr>
      <vt:lpstr>변수</vt:lpstr>
      <vt:lpstr>식별자</vt:lpstr>
      <vt:lpstr>키워드 (예약어)</vt:lpstr>
      <vt:lpstr>PowerPoint 프레젠테이션</vt:lpstr>
      <vt:lpstr>Q1. 퀴즈</vt:lpstr>
      <vt:lpstr>Q2. 퀴즈</vt:lpstr>
      <vt:lpstr>Q3. 퀴즈</vt:lpstr>
      <vt:lpstr>Q4. 퀴즈</vt:lpstr>
      <vt:lpstr>변수명 Tip!</vt:lpstr>
      <vt:lpstr>PowerPoint 프레젠테이션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연산자</vt:lpstr>
      <vt:lpstr>연산자</vt:lpstr>
      <vt:lpstr>기본 연산자</vt:lpstr>
      <vt:lpstr>연산자 줄여 쓰기 (대입 연산자)</vt:lpstr>
      <vt:lpstr>증감 연산자</vt:lpstr>
      <vt:lpstr>비교 연산자</vt:lpstr>
      <vt:lpstr>논리 연산자</vt:lpstr>
      <vt:lpstr>삼항 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1422</cp:revision>
  <dcterms:created xsi:type="dcterms:W3CDTF">2022-06-26T11:10:22Z</dcterms:created>
  <dcterms:modified xsi:type="dcterms:W3CDTF">2025-04-25T04:57:20Z</dcterms:modified>
</cp:coreProperties>
</file>