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sldIdLst>
    <p:sldId id="85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4" r:id="rId10"/>
    <p:sldId id="853" r:id="rId11"/>
    <p:sldId id="798" r:id="rId12"/>
    <p:sldId id="799" r:id="rId13"/>
    <p:sldId id="801" r:id="rId14"/>
    <p:sldId id="800" r:id="rId15"/>
    <p:sldId id="802" r:id="rId16"/>
    <p:sldId id="808" r:id="rId17"/>
    <p:sldId id="804" r:id="rId18"/>
    <p:sldId id="805" r:id="rId19"/>
    <p:sldId id="806" r:id="rId20"/>
    <p:sldId id="807" r:id="rId21"/>
    <p:sldId id="818" r:id="rId22"/>
    <p:sldId id="819" r:id="rId23"/>
    <p:sldId id="820" r:id="rId24"/>
    <p:sldId id="764" r:id="rId25"/>
    <p:sldId id="813" r:id="rId26"/>
    <p:sldId id="814" r:id="rId27"/>
    <p:sldId id="812" r:id="rId28"/>
    <p:sldId id="816" r:id="rId29"/>
    <p:sldId id="810" r:id="rId30"/>
    <p:sldId id="811" r:id="rId31"/>
    <p:sldId id="722" r:id="rId32"/>
    <p:sldId id="714" r:id="rId33"/>
    <p:sldId id="727" r:id="rId34"/>
    <p:sldId id="728" r:id="rId35"/>
    <p:sldId id="729" r:id="rId36"/>
    <p:sldId id="730" r:id="rId37"/>
    <p:sldId id="731" r:id="rId38"/>
    <p:sldId id="821" r:id="rId39"/>
    <p:sldId id="822" r:id="rId40"/>
    <p:sldId id="823" r:id="rId41"/>
    <p:sldId id="746" r:id="rId42"/>
  </p:sldIdLst>
  <p:sldSz cx="12192000" cy="6858000"/>
  <p:notesSz cx="6858000" cy="9144000"/>
  <p:embeddedFontLst>
    <p:embeddedFont>
      <p:font typeface="AppleSDGothicNeoH00" panose="020B0600000101010101" charset="-127"/>
      <p:regular r:id="rId44"/>
    </p:embeddedFont>
    <p:embeddedFont>
      <p:font typeface="Malgun Gothic Semilight" panose="020B0502040204020203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AppleSDGothicNeoB00" panose="020B0600000101010101" charset="-127"/>
      <p:regular r:id="rId48"/>
    </p:embeddedFont>
    <p:embeddedFont>
      <p:font typeface="Pretendard SemiBold" panose="02000703000000020004" pitchFamily="2" charset="-127"/>
      <p:bold r:id="rId49"/>
    </p:embeddedFont>
    <p:embeddedFont>
      <p:font typeface="Pretendard" panose="02000503000000020004" pitchFamily="2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82" d="100"/>
          <a:sy n="82" d="100"/>
        </p:scale>
        <p:origin x="1518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C1234-3408-0EA1-DE03-EEE307AA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9AFF8B-D238-9ECB-824B-F73822C30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833A9-A05C-74AA-5BCF-A4B11BEF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B79E-9736-E135-B9D5-3C01447CA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0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5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rodev.tistory.com/8" TargetMode="Externa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간의 </a:t>
            </a:r>
            <a:r>
              <a:rPr lang="ko-KR" altLang="en-US" dirty="0">
                <a:solidFill>
                  <a:srgbClr val="00B050"/>
                </a:solidFill>
              </a:rPr>
              <a:t>공통된 필드 및 메소드</a:t>
            </a:r>
            <a:r>
              <a:rPr lang="ko-KR" altLang="en-US" dirty="0"/>
              <a:t>를 모아서 관련성이 있는 객체끼리 공유하는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713299" y="325552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86987" y="413641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2048225" y="492882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902373" y="400129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308112" y="4853320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901957" y="485331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706291" y="4853322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112446" y="4853321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86820" y="3304313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428269" y="3931634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834424" y="3931634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513132" y="3931634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513132" y="3931634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220423" y="4241857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550735" y="4611188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92290" y="3290239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095692" y="358373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135560" y="548064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558809" y="548064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872867" y="5490251"/>
            <a:ext cx="8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빠르다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328667" y="5497625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차례에 걸쳐 상속 하는 것은 가능하나</a:t>
            </a:r>
            <a:r>
              <a:rPr lang="en-US" altLang="ko-KR" dirty="0"/>
              <a:t>, </a:t>
            </a:r>
            <a:r>
              <a:rPr lang="ko-KR" altLang="en-US" dirty="0"/>
              <a:t>한 번에 여러 개의 상속을 받는 것은 불가능 </a:t>
            </a:r>
            <a:r>
              <a:rPr lang="en-US" altLang="ko-KR" dirty="0"/>
              <a:t>(</a:t>
            </a:r>
            <a:r>
              <a:rPr lang="ko-KR" altLang="en-US" dirty="0"/>
              <a:t>대신 인터페이스를 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 설계의 핵심은 </a:t>
            </a:r>
            <a:r>
              <a:rPr lang="ko-KR" altLang="en-US" dirty="0">
                <a:solidFill>
                  <a:srgbClr val="00B050"/>
                </a:solidFill>
              </a:rPr>
              <a:t>상속 관계를 어떻게 나눌지 </a:t>
            </a:r>
            <a:r>
              <a:rPr lang="ko-KR" altLang="en-US" dirty="0"/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354159" y="347772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693171" y="439530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4064771" y="4407305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736392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166859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354159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880471" y="4105047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219483" y="4105047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693171" y="5022623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219483" y="5022623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591083" y="5034626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692789" y="351818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496881" y="351818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바다생물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219101" y="4145501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518784" y="5373522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8045096" y="4145501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614931" y="472719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dirty="0"/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dirty="0"/>
              <a:t>NPC(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몬스터가 존재 </a:t>
            </a:r>
            <a:endParaRPr lang="en-US" altLang="ko-KR" sz="2400" dirty="0"/>
          </a:p>
          <a:p>
            <a:r>
              <a:rPr lang="ko-KR" altLang="en-US" sz="2400" dirty="0"/>
              <a:t>플레이어는 전사</a:t>
            </a:r>
            <a:r>
              <a:rPr lang="en-US" altLang="ko-KR" sz="2400" dirty="0"/>
              <a:t>, </a:t>
            </a:r>
            <a:r>
              <a:rPr lang="ko-KR" altLang="en-US" sz="2400" dirty="0"/>
              <a:t>마법사</a:t>
            </a:r>
            <a:r>
              <a:rPr lang="en-US" altLang="ko-KR" sz="2400" dirty="0"/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오크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슬라임</a:t>
            </a:r>
            <a:r>
              <a:rPr lang="ko-KR" altLang="en-US" sz="2400" dirty="0"/>
              <a:t> 두 종류가 존재 </a:t>
            </a:r>
            <a:endParaRPr lang="en-US" altLang="ko-KR" sz="2400" dirty="0"/>
          </a:p>
          <a:p>
            <a:r>
              <a:rPr lang="ko-KR" altLang="en-US" sz="2400" dirty="0"/>
              <a:t>전투는 체력</a:t>
            </a:r>
            <a:r>
              <a:rPr lang="en-US" altLang="ko-KR" sz="2400" dirty="0"/>
              <a:t>, </a:t>
            </a:r>
            <a:r>
              <a:rPr lang="ko-KR" altLang="en-US" sz="2400" dirty="0"/>
              <a:t>공격력이 존재하고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공격력에 따라 상대방의 체력을 깎을 수 있음</a:t>
            </a:r>
            <a:endParaRPr lang="en-US" altLang="ko-KR" sz="2400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자식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부모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81" y="2958632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92" y="2958632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887497" y="3502742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6831-3C2E-7171-2D04-0A104C6C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47FCC-6A9F-3131-110D-84A99AAC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키워드를 통해 클래스의 인스턴스가 생성됨과 동시에 </a:t>
            </a:r>
            <a:r>
              <a:rPr lang="en-US" altLang="ko-KR" dirty="0"/>
              <a:t>1</a:t>
            </a:r>
            <a:r>
              <a:rPr lang="ko-KR" altLang="en-US" dirty="0"/>
              <a:t>회 실행되는 메소드</a:t>
            </a:r>
            <a:endParaRPr lang="en-US" altLang="ko-KR" dirty="0"/>
          </a:p>
          <a:p>
            <a:r>
              <a:rPr lang="ko-KR" altLang="en-US" dirty="0"/>
              <a:t>클래스의 이름과 동일한 이름을 사용</a:t>
            </a:r>
            <a:endParaRPr lang="en-US" altLang="ko-KR" dirty="0"/>
          </a:p>
          <a:p>
            <a:r>
              <a:rPr lang="ko-KR" altLang="en-US" dirty="0"/>
              <a:t>출력 자료형은 지정할 수 없고 반드시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ko-KR" altLang="en-US" dirty="0"/>
              <a:t>으로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6D25-4283-7805-2C33-2EE9A5B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00D58-DE24-7AFB-BCCA-48897FD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F938D-C858-17CB-80B3-28899371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07" y="3735451"/>
            <a:ext cx="4414916" cy="23257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0C83D5-60A7-3D5F-75A9-F96CE8207EB5}"/>
              </a:ext>
            </a:extLst>
          </p:cNvPr>
          <p:cNvCxnSpPr/>
          <p:nvPr/>
        </p:nvCxnSpPr>
        <p:spPr>
          <a:xfrm flipH="1">
            <a:off x="3280565" y="5277394"/>
            <a:ext cx="24035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DC3598-D8D0-6461-4A7D-96EB31A72831}"/>
              </a:ext>
            </a:extLst>
          </p:cNvPr>
          <p:cNvSpPr txBox="1"/>
          <p:nvPr/>
        </p:nvSpPr>
        <p:spPr>
          <a:xfrm>
            <a:off x="5722930" y="50927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바로 이 녀석</a:t>
            </a:r>
          </a:p>
        </p:txBody>
      </p:sp>
    </p:spTree>
    <p:extLst>
      <p:ext uri="{BB962C8B-B14F-4D97-AF65-F5344CB8AC3E}">
        <p14:creationId xmlns:p14="http://schemas.microsoft.com/office/powerpoint/2010/main" val="128876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A674-A594-D385-4860-3083854A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CBAF1-0EE2-E40C-02AE-338D6AD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C9521-7C31-B725-3871-F5FF4F27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10B80-A372-3728-8240-AEBEFA3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8FA-AEDF-32C8-6154-847FAFB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3DA338-0B63-6A6D-BCC8-1069E205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724CB4-465C-4D64-8DF8-1DB7086E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9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클래스에 자녀 클래스의 인스턴스를 생성하는 것 </a:t>
            </a:r>
            <a:endParaRPr lang="en-US" altLang="ko-KR" dirty="0"/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상위 개념의 객체에 하위 개념을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54" y="1914743"/>
            <a:ext cx="522042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않음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최소 </a:t>
            </a:r>
            <a:r>
              <a:rPr lang="en-US" altLang="ko-KR" sz="2400" dirty="0"/>
              <a:t>1</a:t>
            </a:r>
            <a:r>
              <a:rPr lang="ko-KR" altLang="en-US" sz="2400" dirty="0"/>
              <a:t>회 이상 사용</a:t>
            </a:r>
            <a:endParaRPr lang="en-US" altLang="ko-KR" sz="2400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5" y="2445316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81" y="2415820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648" y="4736671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성격의 클래스 간 동일한 구조를 갖기 위한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8D7C-9FC4-C570-550D-F705F655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D9F5-50D1-CC6B-5541-7926B2A5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DA0BC-F116-C0CE-7264-A3BF149D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값에 따라 여러 개의 생성자를 정의 가능</a:t>
            </a:r>
            <a:endParaRPr lang="en-US" altLang="ko-KR" dirty="0"/>
          </a:p>
          <a:p>
            <a:r>
              <a:rPr lang="ko-KR" altLang="en-US" dirty="0"/>
              <a:t>입력 값이 없는 생성자를 기본 생성자라고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5436-D667-90C5-0202-F739286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9CBA1-639F-1B5F-90F7-6C2720BC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5B8CAD-4498-37B0-8780-10E48D59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9" y="2792993"/>
            <a:ext cx="3954250" cy="3699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5CEF1-FF87-8720-6ACA-83D8FE4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23" y="2921218"/>
            <a:ext cx="3533373" cy="12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3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dirty="0"/>
              <a:t>(virtual, override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기능을 하는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ref</a:t>
            </a:r>
            <a:r>
              <a:rPr lang="ko-KR" altLang="en-US" dirty="0"/>
              <a:t>를 사용하여 배열을 입력 받고</a:t>
            </a:r>
            <a:r>
              <a:rPr lang="en-US" altLang="ko-KR" dirty="0"/>
              <a:t>, </a:t>
            </a:r>
            <a:r>
              <a:rPr lang="ko-KR" altLang="en-US" dirty="0"/>
              <a:t>배열에 있는 값을 </a:t>
            </a:r>
            <a:r>
              <a:rPr lang="en-US" altLang="ko-KR" dirty="0"/>
              <a:t>1</a:t>
            </a:r>
            <a:r>
              <a:rPr lang="ko-KR" altLang="en-US" dirty="0"/>
              <a:t>부터 배열의 크기만큼 채워 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을 사용하여 초기화 되지 않은</a:t>
            </a:r>
            <a:r>
              <a:rPr lang="en-US" altLang="ko-KR" dirty="0"/>
              <a:t>(new </a:t>
            </a:r>
            <a:r>
              <a:rPr lang="ko-KR" altLang="en-US" dirty="0"/>
              <a:t>적용 전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  <a:r>
              <a:rPr lang="en-US" altLang="ko-KR" dirty="0"/>
              <a:t>,</a:t>
            </a:r>
            <a:r>
              <a:rPr lang="ko-KR" altLang="en-US" dirty="0"/>
              <a:t> 원하는 크기를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크기 만큼의 배열을 생성 후 </a:t>
            </a:r>
            <a:r>
              <a:rPr lang="en-US" altLang="ko-KR" dirty="0"/>
              <a:t>1</a:t>
            </a:r>
            <a:r>
              <a:rPr lang="ko-KR" altLang="en-US" dirty="0"/>
              <a:t>부터 배열의 크기 만큼 값을 채워 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err="1"/>
              <a:t>Excaption</a:t>
            </a:r>
            <a:r>
              <a:rPr lang="en-US" altLang="ko-KR" dirty="0"/>
              <a:t>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가 정상적으로 수행되거나</a:t>
            </a:r>
            <a:r>
              <a:rPr lang="en-US" altLang="ko-KR" dirty="0"/>
              <a:t>, catch</a:t>
            </a:r>
            <a:r>
              <a:rPr lang="ko-KR" altLang="en-US" dirty="0"/>
              <a:t>를 통해 문제가 해결된 경우 실행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에서 문제가 발생했으나 </a:t>
            </a:r>
            <a:r>
              <a:rPr lang="en-US" altLang="ko-KR" dirty="0"/>
              <a:t>catch</a:t>
            </a:r>
            <a:r>
              <a:rPr lang="ko-KR" altLang="en-US" dirty="0"/>
              <a:t>로 해결하지 못한 경우 실행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F863-EE0E-563C-5AAA-EAFCA0B6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111E-D790-7A6C-0C73-AC82D23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10648-72CE-788F-6363-3199391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인스턴스가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벗어나고 </a:t>
            </a:r>
            <a:r>
              <a:rPr lang="ko-KR" altLang="en-US" dirty="0" err="1">
                <a:solidFill>
                  <a:srgbClr val="00B050"/>
                </a:solidFill>
              </a:rPr>
              <a:t>가비지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제거될 때 </a:t>
            </a:r>
            <a:r>
              <a:rPr lang="en-US" altLang="ko-KR" dirty="0"/>
              <a:t>1</a:t>
            </a:r>
            <a:r>
              <a:rPr lang="ko-KR" altLang="en-US" dirty="0"/>
              <a:t>회만 작동하는 메소드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직접 소멸자가 호출되는 시기를 정할 수 없음</a:t>
            </a:r>
            <a:endParaRPr lang="en-US" altLang="ko-KR" dirty="0"/>
          </a:p>
          <a:p>
            <a:r>
              <a:rPr lang="ko-KR" altLang="en-US" dirty="0"/>
              <a:t>생성자와 규칙은 같으나 앞에 </a:t>
            </a:r>
            <a:r>
              <a:rPr lang="en-US" altLang="ko-KR" dirty="0">
                <a:solidFill>
                  <a:srgbClr val="00B050"/>
                </a:solidFill>
              </a:rPr>
              <a:t>~</a:t>
            </a:r>
            <a:r>
              <a:rPr lang="en-US" altLang="ko-KR" dirty="0"/>
              <a:t> </a:t>
            </a:r>
            <a:r>
              <a:rPr lang="ko-KR" altLang="en-US" dirty="0"/>
              <a:t>이 붙음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7E0DC-C3C7-D23D-2B5B-1016504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E64A7-B8ED-FFEA-B4AD-CFDC2513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05328-B9C0-67AB-E031-63DB806C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01" y="3301510"/>
            <a:ext cx="4228882" cy="301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85B8E-B093-29F1-E6E7-DE0ADDFF9F9F}"/>
              </a:ext>
            </a:extLst>
          </p:cNvPr>
          <p:cNvSpPr txBox="1"/>
          <p:nvPr/>
        </p:nvSpPr>
        <p:spPr>
          <a:xfrm>
            <a:off x="953589" y="4585063"/>
            <a:ext cx="4961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가비지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콜렉터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(Garbage Collector, GC)</a:t>
            </a: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Heap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영역에 할당된 요소 중 사용하지 않는 것들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스코프를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벗어났거나 어디서도 호출된 적이 없는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것들을 할당 해제 시켜주는 것으로 메모리에서 삭제함</a:t>
            </a:r>
          </a:p>
        </p:txBody>
      </p:sp>
    </p:spTree>
    <p:extLst>
      <p:ext uri="{BB962C8B-B14F-4D97-AF65-F5344CB8AC3E}">
        <p14:creationId xmlns:p14="http://schemas.microsoft.com/office/powerpoint/2010/main" val="1108126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5078-6DD6-4F22-3E56-08C43929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72EC60B1-7DD5-5899-25C5-4BAAD8B4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983975"/>
            <a:ext cx="4149012" cy="33280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EEF5B9-7979-EBA5-6466-FE9F8D0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생성자</a:t>
            </a:r>
            <a:r>
              <a:rPr lang="en-US" altLang="ko-KR"/>
              <a:t>/</a:t>
            </a:r>
            <a:r>
              <a:rPr lang="ko-KR" altLang="en-US"/>
              <a:t>소멸자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D278-EF09-19C0-FAE8-6845F0FF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ABB20-68BA-1FB7-BAC3-0F78CA6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23A963-20D7-A461-2A67-D4D0EF9D482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98482" y="1915272"/>
            <a:ext cx="1185306" cy="9041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118095-CB66-AA83-756C-D8297869E93D}"/>
              </a:ext>
            </a:extLst>
          </p:cNvPr>
          <p:cNvSpPr txBox="1"/>
          <p:nvPr/>
        </p:nvSpPr>
        <p:spPr>
          <a:xfrm>
            <a:off x="2540260" y="154594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 이름과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32B8BF-66CB-910F-A7CA-120ABD77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9" y="2226535"/>
            <a:ext cx="5134254" cy="20844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E83073-70C5-4327-1A94-94A6D7FE8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426541"/>
            <a:ext cx="1621085" cy="168440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6A3487-9B7B-0903-2D83-D2EB39C54E91}"/>
              </a:ext>
            </a:extLst>
          </p:cNvPr>
          <p:cNvCxnSpPr>
            <a:cxnSpLocks/>
          </p:cNvCxnSpPr>
          <p:nvPr/>
        </p:nvCxnSpPr>
        <p:spPr>
          <a:xfrm>
            <a:off x="7449310" y="4018151"/>
            <a:ext cx="16115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BE95B3-5AC6-82CA-D425-01E1BDC7CD78}"/>
              </a:ext>
            </a:extLst>
          </p:cNvPr>
          <p:cNvSpPr txBox="1"/>
          <p:nvPr/>
        </p:nvSpPr>
        <p:spPr>
          <a:xfrm>
            <a:off x="755224" y="560114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접근 제어 없이 </a:t>
            </a:r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~ 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기호만 붙임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676146-BC17-82D1-ABAE-85B06B293A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3176" y="4313255"/>
            <a:ext cx="1041630" cy="12878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67D5B25-DC24-35BD-D6BC-9AEC9647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90553"/>
            <a:ext cx="1621085" cy="18118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86FEC2-386B-9520-8C6D-8377224BD23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07633" y="1915423"/>
            <a:ext cx="2352168" cy="903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2B23B-1C09-AE94-E775-45C07A25C536}"/>
              </a:ext>
            </a:extLst>
          </p:cNvPr>
          <p:cNvSpPr txBox="1"/>
          <p:nvPr/>
        </p:nvSpPr>
        <p:spPr>
          <a:xfrm>
            <a:off x="5105428" y="154609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변수 입력 가능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partial </a:t>
            </a:r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26160-AA9C-CBBE-F4B0-0BA70C4F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694873"/>
            <a:ext cx="4245935" cy="21613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025AC-EF66-7496-2136-65897B3669AD}"/>
              </a:ext>
            </a:extLst>
          </p:cNvPr>
          <p:cNvCxnSpPr/>
          <p:nvPr/>
        </p:nvCxnSpPr>
        <p:spPr>
          <a:xfrm>
            <a:off x="1195291" y="322072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93243-0014-FB4A-4789-DE8C27D20843}"/>
              </a:ext>
            </a:extLst>
          </p:cNvPr>
          <p:cNvSpPr txBox="1"/>
          <p:nvPr/>
        </p:nvSpPr>
        <p:spPr>
          <a:xfrm>
            <a:off x="528320" y="1621513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여러 파일에 걸쳐 하나의 클래스를 정의함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4717-1FBF-FE80-250A-DCA9A7A6258F}"/>
              </a:ext>
            </a:extLst>
          </p:cNvPr>
          <p:cNvSpPr txBox="1"/>
          <p:nvPr/>
        </p:nvSpPr>
        <p:spPr>
          <a:xfrm>
            <a:off x="528320" y="500565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Form1.cs</a:t>
            </a:r>
            <a:endParaRPr lang="ko-KR" altLang="en-US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4C238-C8AC-EB33-84CF-6ECF41BFD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"/>
          <a:stretch/>
        </p:blipFill>
        <p:spPr>
          <a:xfrm>
            <a:off x="4640257" y="2704248"/>
            <a:ext cx="7419664" cy="186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190D0-20F9-3343-A828-163EFE15DFA0}"/>
              </a:ext>
            </a:extLst>
          </p:cNvPr>
          <p:cNvCxnSpPr/>
          <p:nvPr/>
        </p:nvCxnSpPr>
        <p:spPr>
          <a:xfrm>
            <a:off x="4730971" y="319024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A654-7B4F-F282-7ABE-80F6B21C1AC1}"/>
              </a:ext>
            </a:extLst>
          </p:cNvPr>
          <p:cNvSpPr txBox="1"/>
          <p:nvPr/>
        </p:nvSpPr>
        <p:spPr>
          <a:xfrm>
            <a:off x="4730971" y="5005654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Form1.Designer.cs</a:t>
            </a:r>
            <a:endParaRPr lang="ko-KR" altLang="en-US" sz="24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4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A47B7-C3C1-A557-3E5F-F913FE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29E2-AFF1-4B79-CB2F-89157959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클래스에서 필드의 값을 직접 접근하는 것을 방지하기 위한 기술</a:t>
            </a:r>
            <a:endParaRPr lang="en-US" altLang="ko-KR" dirty="0"/>
          </a:p>
          <a:p>
            <a:r>
              <a:rPr lang="ko-KR" altLang="en-US" dirty="0"/>
              <a:t>사용하는데 달라지는 부분은 없지만</a:t>
            </a:r>
            <a:r>
              <a:rPr lang="en-US" altLang="ko-KR" dirty="0"/>
              <a:t>, </a:t>
            </a:r>
            <a:r>
              <a:rPr lang="ko-KR" altLang="en-US" dirty="0"/>
              <a:t>내부적으로 메모리에 간접 접근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6534-939C-D51B-C4D6-8FA1605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4E2CC-4CE4-C5AC-F3D6-0578979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B8075-A353-FF47-53DB-00B02670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2" y="3169513"/>
            <a:ext cx="6292019" cy="16635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B079B-F743-B885-073F-5C71FC0E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05" y="3307740"/>
            <a:ext cx="3685695" cy="72856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18F133-A38F-7E97-9E70-1F25F10819B3}"/>
              </a:ext>
            </a:extLst>
          </p:cNvPr>
          <p:cNvCxnSpPr/>
          <p:nvPr/>
        </p:nvCxnSpPr>
        <p:spPr>
          <a:xfrm>
            <a:off x="2860158" y="4306185"/>
            <a:ext cx="51036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0D3EDD-311A-39CA-247F-CE6A10530566}"/>
              </a:ext>
            </a:extLst>
          </p:cNvPr>
          <p:cNvCxnSpPr>
            <a:cxnSpLocks/>
          </p:cNvCxnSpPr>
          <p:nvPr/>
        </p:nvCxnSpPr>
        <p:spPr>
          <a:xfrm>
            <a:off x="8860594" y="3948222"/>
            <a:ext cx="13891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5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22418-CC53-1F84-2C6F-2C9EB5FB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가져오거나</a:t>
            </a:r>
            <a:r>
              <a:rPr lang="en-US" altLang="ko-KR" dirty="0"/>
              <a:t>, </a:t>
            </a:r>
            <a:r>
              <a:rPr lang="ko-KR" altLang="en-US" dirty="0"/>
              <a:t>전달하기 전에 오류 체크 등 추가적인 코드 실행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069110-E8DA-A11B-2884-7F67AE76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4" y="2556958"/>
            <a:ext cx="3705742" cy="362000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DAB36B-3881-78BB-518F-488EB59996FF}"/>
              </a:ext>
            </a:extLst>
          </p:cNvPr>
          <p:cNvCxnSpPr>
            <a:cxnSpLocks/>
          </p:cNvCxnSpPr>
          <p:nvPr/>
        </p:nvCxnSpPr>
        <p:spPr>
          <a:xfrm flipH="1">
            <a:off x="4306186" y="4327452"/>
            <a:ext cx="193512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D16047-C180-2BAA-789C-5C6BBF859AE1}"/>
              </a:ext>
            </a:extLst>
          </p:cNvPr>
          <p:cNvSpPr txBox="1"/>
          <p:nvPr/>
        </p:nvSpPr>
        <p:spPr>
          <a:xfrm>
            <a:off x="6241312" y="414278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 부분에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291507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F9E5-385B-6C63-63D4-AF5EECCF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6D2E-A202-5D74-4A24-8078BE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B08AF-61B9-DFB6-21C5-52BC05B7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앞서 설계했던 음료자판기 클래스를 직접 구현</a:t>
            </a:r>
            <a:endParaRPr lang="en-US" altLang="ko-KR" dirty="0"/>
          </a:p>
          <a:p>
            <a:r>
              <a:rPr lang="ko-KR" altLang="en-US" dirty="0"/>
              <a:t>각각의 클래스는 클래스 이름으로 각각의 파일을 생성</a:t>
            </a:r>
            <a:endParaRPr lang="en-US" altLang="ko-KR" dirty="0"/>
          </a:p>
          <a:p>
            <a:r>
              <a:rPr lang="ko-KR" altLang="en-US" dirty="0"/>
              <a:t>당장 구현이 불가능한 기능은 메소드 이름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출력만 정의</a:t>
            </a:r>
            <a:endParaRPr lang="en-US" altLang="ko-KR" dirty="0"/>
          </a:p>
          <a:p>
            <a:pPr lvl="1"/>
            <a:r>
              <a:rPr lang="ko-KR" altLang="en-US" dirty="0"/>
              <a:t>출력은 자료형이 일치하는 적당한 값을 </a:t>
            </a:r>
            <a:r>
              <a:rPr lang="en-US" altLang="ko-KR" dirty="0"/>
              <a:t>return </a:t>
            </a:r>
            <a:r>
              <a:rPr lang="ko-KR" altLang="en-US" dirty="0"/>
              <a:t>하는 것으로 작성</a:t>
            </a:r>
            <a:endParaRPr lang="en-US" altLang="ko-KR" dirty="0"/>
          </a:p>
          <a:p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/>
              <a:t>필드만 있는</a:t>
            </a:r>
            <a:r>
              <a:rPr lang="en-US" altLang="ko-KR" dirty="0"/>
              <a:t>)</a:t>
            </a:r>
            <a:r>
              <a:rPr lang="ko-KR" altLang="en-US" dirty="0"/>
              <a:t> 세 가지는 필수적으로 사용 </a:t>
            </a:r>
            <a:endParaRPr lang="en-US" altLang="ko-KR" dirty="0"/>
          </a:p>
          <a:p>
            <a:r>
              <a:rPr lang="en-US" altLang="ko-KR" dirty="0" smtClean="0"/>
              <a:t>+) </a:t>
            </a:r>
            <a:r>
              <a:rPr lang="ko-KR" altLang="en-US" dirty="0" err="1" smtClean="0"/>
              <a:t>연습삼아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, partial </a:t>
            </a:r>
            <a:r>
              <a:rPr lang="ko-KR" altLang="en-US" dirty="0" smtClean="0"/>
              <a:t>클래스도 써보기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06E74-44D8-D4D1-45CE-F3FF39A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66334-F9DD-FD43-0C13-979D952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77881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</TotalTime>
  <Words>1348</Words>
  <Application>Microsoft Office PowerPoint</Application>
  <PresentationFormat>와이드스크린</PresentationFormat>
  <Paragraphs>283</Paragraphs>
  <Slides>41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AppleSDGothicNeoH00</vt:lpstr>
      <vt:lpstr>Malgun Gothic Semilight</vt:lpstr>
      <vt:lpstr>맑은 고딕</vt:lpstr>
      <vt:lpstr>AppleSDGothicNeoB00</vt:lpstr>
      <vt:lpstr>Pretendard SemiBold</vt:lpstr>
      <vt:lpstr>Arial</vt:lpstr>
      <vt:lpstr>Pretendard</vt:lpstr>
      <vt:lpstr>코딩온템플릿</vt:lpstr>
      <vt:lpstr>생성자</vt:lpstr>
      <vt:lpstr>클래스 생성자</vt:lpstr>
      <vt:lpstr>클래스 생성자</vt:lpstr>
      <vt:lpstr>클래스 소멸자</vt:lpstr>
      <vt:lpstr>클래스 생성자/소멸자</vt:lpstr>
      <vt:lpstr>partial 클래스</vt:lpstr>
      <vt:lpstr>속성(Property) </vt:lpstr>
      <vt:lpstr>속성(Property) </vt:lpstr>
      <vt:lpstr>실습. 클래스</vt:lpstr>
      <vt:lpstr>상속</vt:lpstr>
      <vt:lpstr>클래스 상속</vt:lpstr>
      <vt:lpstr>클래스 상속</vt:lpstr>
      <vt:lpstr>클래스 다이어그램 (UML)</vt:lpstr>
      <vt:lpstr>실습. 클래스 상속 설계</vt:lpstr>
      <vt:lpstr>클래스 상속</vt:lpstr>
      <vt:lpstr>클래스 상속</vt:lpstr>
      <vt:lpstr>클래스 상속</vt:lpstr>
      <vt:lpstr>클래스 상속</vt:lpstr>
      <vt:lpstr>클래스 상속</vt:lpstr>
      <vt:lpstr>클래스 상속</vt:lpstr>
      <vt:lpstr>업캐스팅 (다형성)</vt:lpstr>
      <vt:lpstr>업캐스팅 (다형성)</vt:lpstr>
      <vt:lpstr>업캐스팅 (다형성)</vt:lpstr>
      <vt:lpstr>실습. 클래스 상속</vt:lpstr>
      <vt:lpstr>메소드 오버로드</vt:lpstr>
      <vt:lpstr>메소드 오버라이드</vt:lpstr>
      <vt:lpstr>가상 메소드</vt:lpstr>
      <vt:lpstr>오버라이드 방지 </vt:lpstr>
      <vt:lpstr>인터페이스</vt:lpstr>
      <vt:lpstr>인터페이스</vt:lpstr>
      <vt:lpstr>실습. 오버라이딩, 오버로딩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예외처리문 </vt:lpstr>
      <vt:lpstr>예외처리문</vt:lpstr>
      <vt:lpstr>예외처리문</vt:lpstr>
      <vt:lpstr>실습. 예외처리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1446</cp:revision>
  <dcterms:created xsi:type="dcterms:W3CDTF">2022-06-26T11:10:22Z</dcterms:created>
  <dcterms:modified xsi:type="dcterms:W3CDTF">2025-05-07T17:05:42Z</dcterms:modified>
</cp:coreProperties>
</file>