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70"/>
  </p:notesMasterIdLst>
  <p:sldIdLst>
    <p:sldId id="659" r:id="rId2"/>
    <p:sldId id="752" r:id="rId3"/>
    <p:sldId id="723" r:id="rId4"/>
    <p:sldId id="726" r:id="rId5"/>
    <p:sldId id="718" r:id="rId6"/>
    <p:sldId id="719" r:id="rId7"/>
    <p:sldId id="721" r:id="rId8"/>
    <p:sldId id="722" r:id="rId9"/>
    <p:sldId id="795" r:id="rId10"/>
    <p:sldId id="265" r:id="rId11"/>
    <p:sldId id="688" r:id="rId12"/>
    <p:sldId id="689" r:id="rId13"/>
    <p:sldId id="793" r:id="rId14"/>
    <p:sldId id="706" r:id="rId15"/>
    <p:sldId id="705" r:id="rId16"/>
    <p:sldId id="708" r:id="rId17"/>
    <p:sldId id="798" r:id="rId18"/>
    <p:sldId id="799" r:id="rId19"/>
    <p:sldId id="797" r:id="rId20"/>
    <p:sldId id="264" r:id="rId21"/>
    <p:sldId id="800" r:id="rId22"/>
    <p:sldId id="801" r:id="rId23"/>
    <p:sldId id="806" r:id="rId24"/>
    <p:sldId id="802" r:id="rId25"/>
    <p:sldId id="803" r:id="rId26"/>
    <p:sldId id="804" r:id="rId27"/>
    <p:sldId id="805" r:id="rId28"/>
    <p:sldId id="807" r:id="rId29"/>
    <p:sldId id="809" r:id="rId30"/>
    <p:sldId id="810" r:id="rId31"/>
    <p:sldId id="811" r:id="rId32"/>
    <p:sldId id="812" r:id="rId33"/>
    <p:sldId id="813" r:id="rId34"/>
    <p:sldId id="814" r:id="rId35"/>
    <p:sldId id="815" r:id="rId36"/>
    <p:sldId id="827" r:id="rId37"/>
    <p:sldId id="816" r:id="rId38"/>
    <p:sldId id="817" r:id="rId39"/>
    <p:sldId id="821" r:id="rId40"/>
    <p:sldId id="824" r:id="rId41"/>
    <p:sldId id="825" r:id="rId42"/>
    <p:sldId id="826" r:id="rId43"/>
    <p:sldId id="818" r:id="rId44"/>
    <p:sldId id="822" r:id="rId45"/>
    <p:sldId id="819" r:id="rId46"/>
    <p:sldId id="823" r:id="rId47"/>
    <p:sldId id="828" r:id="rId48"/>
    <p:sldId id="829" r:id="rId49"/>
    <p:sldId id="830" r:id="rId50"/>
    <p:sldId id="831" r:id="rId51"/>
    <p:sldId id="832" r:id="rId52"/>
    <p:sldId id="833" r:id="rId53"/>
    <p:sldId id="834" r:id="rId54"/>
    <p:sldId id="849" r:id="rId55"/>
    <p:sldId id="840" r:id="rId56"/>
    <p:sldId id="841" r:id="rId57"/>
    <p:sldId id="842" r:id="rId58"/>
    <p:sldId id="843" r:id="rId59"/>
    <p:sldId id="844" r:id="rId60"/>
    <p:sldId id="845" r:id="rId61"/>
    <p:sldId id="846" r:id="rId62"/>
    <p:sldId id="847" r:id="rId63"/>
    <p:sldId id="848" r:id="rId64"/>
    <p:sldId id="835" r:id="rId65"/>
    <p:sldId id="836" r:id="rId66"/>
    <p:sldId id="837" r:id="rId67"/>
    <p:sldId id="838" r:id="rId68"/>
    <p:sldId id="839" r:id="rId6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009" autoAdjust="0"/>
    <p:restoredTop sz="71030" autoAdjust="0"/>
  </p:normalViewPr>
  <p:slideViewPr>
    <p:cSldViewPr snapToGrid="0">
      <p:cViewPr varScale="1">
        <p:scale>
          <a:sx n="78" d="100"/>
          <a:sy n="78" d="100"/>
        </p:scale>
        <p:origin x="1152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tableStyles" Target="tableStyles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" Type="http://schemas.openxmlformats.org/officeDocument/2006/relationships/slide" Target="slides/slide6.xml"/><Relationship Id="rId7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DEFEDB-2439-49E8-84B2-1D6C2F3A631A}" type="datetimeFigureOut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927ADC-3725-4C53-90DA-A7CB1E9F9FD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8443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4520832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339435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4928918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r>
              <a:rPr lang="ko-KR" altLang="en-US" dirty="0"/>
              <a:t>직접적으로 </a:t>
            </a:r>
            <a:r>
              <a:rPr lang="en-US" altLang="ko-KR" dirty="0"/>
              <a:t>Git</a:t>
            </a:r>
            <a:r>
              <a:rPr lang="ko-KR" altLang="en-US" dirty="0"/>
              <a:t>을 다뤄보기 전에 알아야 할 것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92362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자료구조는 컴퓨터공학의 용어로 </a:t>
            </a:r>
            <a:r>
              <a:rPr lang="ko-KR" altLang="en-US" dirty="0" err="1"/>
              <a:t>코드을</a:t>
            </a:r>
            <a:r>
              <a:rPr lang="ko-KR" altLang="en-US" dirty="0"/>
              <a:t> 어떻게 해야 효과적으로 </a:t>
            </a:r>
            <a:r>
              <a:rPr lang="ko-KR" altLang="en-US" dirty="0" err="1"/>
              <a:t>만들것</a:t>
            </a:r>
            <a:r>
              <a:rPr lang="ko-KR" altLang="en-US" dirty="0"/>
              <a:t> 인가에 대한 수학적 내용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447166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3295974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Tree:</a:t>
            </a:r>
            <a:r>
              <a:rPr lang="en-US" altLang="ko-KR" baseline="0" dirty="0"/>
              <a:t> </a:t>
            </a:r>
            <a:r>
              <a:rPr lang="ko-KR" altLang="en-US" baseline="0" dirty="0"/>
              <a:t>디렉터리와 파일을 트리 구조로 시각적으로 보여주는 유틸리티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기본적으로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bash </a:t>
            </a:r>
            <a:r>
              <a:rPr lang="ko-KR" altLang="en-US" baseline="0" dirty="0"/>
              <a:t>에서는 파일까지 포함해서 </a:t>
            </a:r>
            <a:r>
              <a:rPr lang="ko-KR" altLang="en-US" baseline="0" dirty="0" err="1"/>
              <a:t>출력해줌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디렉토리 구조만 보고 싶을 때</a:t>
            </a:r>
            <a:r>
              <a:rPr lang="en-US" altLang="ko-KR" baseline="0" dirty="0"/>
              <a:t>,</a:t>
            </a:r>
          </a:p>
          <a:p>
            <a:r>
              <a:rPr lang="en-US" altLang="ko-KR" baseline="0" dirty="0"/>
              <a:t>Tree –d</a:t>
            </a:r>
          </a:p>
          <a:p>
            <a:endParaRPr lang="en-US" altLang="ko-KR" baseline="0" dirty="0"/>
          </a:p>
          <a:p>
            <a:r>
              <a:rPr lang="en-US" altLang="ko-KR" dirty="0"/>
              <a:t>Tree : </a:t>
            </a:r>
            <a:r>
              <a:rPr lang="ko-KR" altLang="en-US" dirty="0"/>
              <a:t>기본 디렉토리 구조만 출력</a:t>
            </a:r>
            <a:endParaRPr lang="en-US" altLang="ko-KR" dirty="0"/>
          </a:p>
          <a:p>
            <a:r>
              <a:rPr lang="en-US" altLang="ko-KR" dirty="0"/>
              <a:t>Tree /f</a:t>
            </a:r>
            <a:r>
              <a:rPr lang="ko-KR" altLang="en-US" baseline="0" dirty="0"/>
              <a:t> </a:t>
            </a:r>
            <a:r>
              <a:rPr lang="en-US" altLang="ko-KR" baseline="0" dirty="0"/>
              <a:t>: </a:t>
            </a:r>
            <a:r>
              <a:rPr lang="ko-KR" altLang="en-US" baseline="0" dirty="0"/>
              <a:t>파일까지 포함해서 출력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33400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30DECC-3FBE-F777-0713-C1172D23E6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311397C1-3799-39F0-EE79-D1CD59105EA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B0E8DDBC-B4BE-F568-5E5C-6E55ABBFDF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7D1E610-3265-2FCD-6475-1C55DC5569A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7235247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4413036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</a:p>
          <a:p>
            <a:endParaRPr lang="en-US" altLang="ko-KR" dirty="0"/>
          </a:p>
          <a:p>
            <a:r>
              <a:rPr lang="ko-KR" altLang="en-US" dirty="0" err="1"/>
              <a:t>숨김폴더</a:t>
            </a:r>
            <a:r>
              <a:rPr lang="en-US" altLang="ko-KR" dirty="0"/>
              <a:t>/</a:t>
            </a:r>
            <a:r>
              <a:rPr lang="ko-KR" altLang="en-US" dirty="0"/>
              <a:t>파일이란</a:t>
            </a:r>
            <a:r>
              <a:rPr lang="en-US" altLang="ko-KR" dirty="0"/>
              <a:t>? .</a:t>
            </a:r>
            <a:r>
              <a:rPr lang="ko-KR" altLang="en-US" dirty="0"/>
              <a:t>으로 시작하며 시스템에는 존재하나 기본적으로는 나타나지 않는 폴더</a:t>
            </a:r>
            <a:r>
              <a:rPr lang="en-US" altLang="ko-KR" dirty="0"/>
              <a:t>/</a:t>
            </a:r>
            <a:r>
              <a:rPr lang="ko-KR" altLang="en-US" dirty="0"/>
              <a:t>파일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3688325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764697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7808C1-D963-6F3C-2359-445EE9B2C2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>
            <a:extLst>
              <a:ext uri="{FF2B5EF4-FFF2-40B4-BE49-F238E27FC236}">
                <a16:creationId xmlns:a16="http://schemas.microsoft.com/office/drawing/2014/main" id="{1B48C496-58BB-E401-6BF2-21B35775AB1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>
            <a:extLst>
              <a:ext uri="{FF2B5EF4-FFF2-40B4-BE49-F238E27FC236}">
                <a16:creationId xmlns:a16="http://schemas.microsoft.com/office/drawing/2014/main" id="{79869059-2473-93D2-5467-B7C5BD2F8C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https://joone.net/2022/10/02/47-git/</a:t>
            </a:r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61C579EE-B338-AB27-4F65-B02CC069603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5902969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GitBash</a:t>
            </a:r>
            <a:r>
              <a:rPr lang="ko-KR" altLang="en-US" dirty="0"/>
              <a:t> 명령어만 이용해서 </a:t>
            </a:r>
            <a:r>
              <a:rPr lang="ko-KR" altLang="en-US" dirty="0" err="1"/>
              <a:t>진행해보기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windows</a:t>
            </a:r>
            <a:r>
              <a:rPr lang="en-US" altLang="ko-KR" baseline="0" dirty="0"/>
              <a:t> </a:t>
            </a:r>
            <a:r>
              <a:rPr lang="ko-KR" altLang="en-US" baseline="0" dirty="0"/>
              <a:t>기본 터미널 </a:t>
            </a:r>
            <a:r>
              <a:rPr lang="en-US" altLang="ko-KR" baseline="0" dirty="0"/>
              <a:t>: CMD, PowerShell)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windows </a:t>
            </a:r>
            <a:r>
              <a:rPr lang="ko-KR" altLang="en-US" baseline="0" dirty="0"/>
              <a:t>명령어 체계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시스템 관리 목적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en-US" altLang="ko-KR" baseline="0" dirty="0"/>
          </a:p>
          <a:p>
            <a:pPr marL="0" indent="0">
              <a:buFontTx/>
              <a:buNone/>
            </a:pPr>
            <a:r>
              <a:rPr lang="en-US" altLang="ko-KR" baseline="0" dirty="0" err="1"/>
              <a:t>Git</a:t>
            </a:r>
            <a:r>
              <a:rPr lang="en-US" altLang="ko-KR" baseline="0" dirty="0"/>
              <a:t> Bash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리눅스 명령어 체계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사용</a:t>
            </a:r>
            <a:endParaRPr lang="en-US" altLang="ko-KR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명령어 체계 차이로 명령어가 동작하는 방법이 조금씩 다름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7852885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6740922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급작스럽지만 미리 용어 설명을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레포지토리는 </a:t>
            </a:r>
            <a:r>
              <a:rPr lang="ko-KR" altLang="en-US" dirty="0" err="1"/>
              <a:t>레포지토리임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 있으면 로컬 저장소</a:t>
            </a:r>
            <a:endParaRPr lang="en-US" altLang="ko-KR" dirty="0"/>
          </a:p>
          <a:p>
            <a:r>
              <a:rPr lang="ko-KR" altLang="en-US" dirty="0"/>
              <a:t>서버에 있으면 원격 저장소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92407355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en-US" altLang="ko-KR" dirty="0"/>
              <a:t> = </a:t>
            </a:r>
            <a:r>
              <a:rPr lang="ko-KR" altLang="en-US" dirty="0" err="1"/>
              <a:t>원격저장소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25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08316958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github</a:t>
            </a:r>
            <a:r>
              <a:rPr lang="ko-KR" altLang="en-US" dirty="0"/>
              <a:t>에 가입한 정보를 입력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 err="1"/>
              <a:t>브랜치가</a:t>
            </a:r>
            <a:r>
              <a:rPr lang="ko-KR" altLang="en-US" dirty="0"/>
              <a:t> 무엇인지는 추후 설명</a:t>
            </a:r>
            <a:r>
              <a:rPr lang="en-US" altLang="ko-KR" dirty="0"/>
              <a:t>. </a:t>
            </a:r>
            <a:r>
              <a:rPr lang="ko-KR" altLang="en-US" dirty="0"/>
              <a:t>지금은 </a:t>
            </a:r>
            <a:r>
              <a:rPr lang="ko-KR" altLang="en-US" dirty="0" err="1"/>
              <a:t>그런게</a:t>
            </a:r>
            <a:r>
              <a:rPr lang="ko-KR" altLang="en-US" dirty="0"/>
              <a:t> 존재한다 정도만 알고 계시면 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Q)</a:t>
            </a:r>
            <a:r>
              <a:rPr lang="en-US" altLang="ko-KR" baseline="0" dirty="0"/>
              <a:t> </a:t>
            </a:r>
            <a:r>
              <a:rPr lang="ko-KR" altLang="en-US" baseline="0" dirty="0"/>
              <a:t>왜 </a:t>
            </a:r>
            <a:r>
              <a:rPr lang="en-US" altLang="ko-KR" baseline="0" dirty="0" err="1"/>
              <a:t>Git</a:t>
            </a:r>
            <a:r>
              <a:rPr lang="ko-KR" altLang="en-US" baseline="0" dirty="0"/>
              <a:t>의 기본 </a:t>
            </a:r>
            <a:r>
              <a:rPr lang="ko-KR" altLang="en-US" baseline="0" dirty="0" err="1"/>
              <a:t>브랜치를</a:t>
            </a:r>
            <a:r>
              <a:rPr lang="ko-KR" altLang="en-US" baseline="0" dirty="0"/>
              <a:t> 꼭 </a:t>
            </a:r>
            <a:r>
              <a:rPr lang="en-US" altLang="ko-KR" baseline="0" dirty="0"/>
              <a:t>main</a:t>
            </a:r>
            <a:r>
              <a:rPr lang="ko-KR" altLang="en-US" baseline="0" dirty="0"/>
              <a:t>으로 바꿔야하나요</a:t>
            </a:r>
            <a:r>
              <a:rPr lang="en-US" altLang="ko-KR" baseline="0" dirty="0"/>
              <a:t>? (</a:t>
            </a:r>
            <a:r>
              <a:rPr lang="ko-KR" altLang="en-US" baseline="0" dirty="0"/>
              <a:t>나중에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en-US" altLang="ko-KR" baseline="0" dirty="0" err="1"/>
              <a:t>init</a:t>
            </a:r>
            <a:r>
              <a:rPr lang="ko-KR" altLang="en-US" baseline="0" dirty="0"/>
              <a:t>하면 더 </a:t>
            </a:r>
            <a:r>
              <a:rPr lang="ko-KR" altLang="en-US" baseline="0" dirty="0" err="1"/>
              <a:t>알게됨</a:t>
            </a:r>
            <a:r>
              <a:rPr lang="en-US" altLang="ko-KR" baseline="0" dirty="0"/>
              <a:t>!)</a:t>
            </a:r>
          </a:p>
          <a:p>
            <a:pPr marL="228600" indent="-228600">
              <a:buAutoNum type="alphaUcParenR"/>
            </a:pPr>
            <a:r>
              <a:rPr lang="ko-KR" altLang="en-US" baseline="0" dirty="0"/>
              <a:t>기본브랜치가 예전에는 </a:t>
            </a:r>
            <a:r>
              <a:rPr lang="en-US" altLang="ko-KR" baseline="0" dirty="0"/>
              <a:t>“master”</a:t>
            </a:r>
            <a:r>
              <a:rPr lang="ko-KR" altLang="en-US" baseline="0" dirty="0"/>
              <a:t>이였음</a:t>
            </a:r>
            <a:r>
              <a:rPr lang="en-US" altLang="ko-KR" baseline="0" dirty="0"/>
              <a:t>.</a:t>
            </a:r>
          </a:p>
          <a:p>
            <a:pPr marL="0" indent="0">
              <a:buNone/>
            </a:pPr>
            <a:endParaRPr lang="en-US" altLang="ko-KR" baseline="0" dirty="0"/>
          </a:p>
          <a:p>
            <a:pPr marL="171450" indent="-171450">
              <a:buFontTx/>
              <a:buChar char="-"/>
            </a:pPr>
            <a:r>
              <a:rPr lang="en-US" altLang="ko-KR" baseline="0" dirty="0"/>
              <a:t>master</a:t>
            </a:r>
            <a:r>
              <a:rPr lang="ko-KR" altLang="en-US" baseline="0" dirty="0"/>
              <a:t>라는 단어가 일부 문화권에서 차별적인 의미로 해석 가능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baseline="0" dirty="0"/>
              <a:t>많은 기업들이 중립적 단어인 </a:t>
            </a:r>
            <a:r>
              <a:rPr lang="en-US" altLang="ko-KR" baseline="0" dirty="0"/>
              <a:t>main</a:t>
            </a:r>
            <a:r>
              <a:rPr lang="ko-KR" altLang="en-US" baseline="0" dirty="0"/>
              <a:t>으로 전환함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en-US" altLang="ko-KR" baseline="0" dirty="0" err="1"/>
              <a:t>github</a:t>
            </a:r>
            <a:r>
              <a:rPr lang="ko-KR" altLang="en-US" baseline="0" dirty="0"/>
              <a:t>은 </a:t>
            </a:r>
            <a:r>
              <a:rPr lang="en-US" altLang="ko-KR" baseline="0" dirty="0"/>
              <a:t>2020</a:t>
            </a:r>
            <a:r>
              <a:rPr lang="ko-KR" altLang="en-US" baseline="0" dirty="0"/>
              <a:t>년 부터 기본 </a:t>
            </a:r>
            <a:r>
              <a:rPr lang="ko-KR" altLang="en-US" baseline="0" dirty="0" err="1"/>
              <a:t>브랜치를</a:t>
            </a:r>
            <a:r>
              <a:rPr lang="ko-KR" altLang="en-US" baseline="0" dirty="0"/>
              <a:t> </a:t>
            </a:r>
            <a:r>
              <a:rPr lang="en-US" altLang="ko-KR" baseline="0" dirty="0"/>
              <a:t>main</a:t>
            </a:r>
            <a:r>
              <a:rPr lang="ko-KR" altLang="en-US" baseline="0" dirty="0"/>
              <a:t>으로 자동생성</a:t>
            </a:r>
            <a:endParaRPr lang="en-US" altLang="ko-KR" baseline="0" dirty="0"/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충돌방지하기 위해 바꿈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→ 이걸 한 번만 설정해두면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b="1" dirty="0" err="1"/>
              <a:t>git</a:t>
            </a:r>
            <a:r>
              <a:rPr lang="en-US" altLang="ko-KR" b="1" dirty="0"/>
              <a:t> </a:t>
            </a:r>
            <a:r>
              <a:rPr lang="en-US" altLang="ko-KR" b="1" dirty="0" err="1"/>
              <a:t>init</a:t>
            </a:r>
            <a:r>
              <a:rPr lang="ko-KR" altLang="en-US" b="1" dirty="0"/>
              <a:t>할 때마다 자동으로 </a:t>
            </a:r>
            <a:r>
              <a:rPr lang="en-US" altLang="ko-KR" b="1" dirty="0"/>
              <a:t>main </a:t>
            </a:r>
            <a:r>
              <a:rPr lang="ko-KR" altLang="en-US" b="1" dirty="0" err="1"/>
              <a:t>브랜치</a:t>
            </a:r>
            <a:r>
              <a:rPr lang="ko-KR" altLang="en-US" dirty="0" err="1"/>
              <a:t>가</a:t>
            </a:r>
            <a:r>
              <a:rPr lang="ko-KR" altLang="en-US" dirty="0"/>
              <a:t> 생성됩니다</a:t>
            </a:r>
            <a:r>
              <a:rPr lang="en-US" altLang="ko-KR" dirty="0"/>
              <a:t>. </a:t>
            </a:r>
            <a:r>
              <a:rPr lang="ko-KR" altLang="en-US" dirty="0"/>
              <a:t>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84064105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27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2517291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echo "# </a:t>
            </a:r>
            <a:r>
              <a:rPr lang="ko-KR" altLang="en-US" dirty="0" err="1"/>
              <a:t>프로젝트명</a:t>
            </a:r>
            <a:r>
              <a:rPr lang="en-US" altLang="ko-KR" dirty="0"/>
              <a:t>" &gt;&gt; README.md</a:t>
            </a:r>
          </a:p>
          <a:p>
            <a:r>
              <a:rPr lang="ko-KR" altLang="en-US" dirty="0"/>
              <a:t>간단한 </a:t>
            </a:r>
            <a:r>
              <a:rPr lang="en-US" altLang="ko-KR" dirty="0"/>
              <a:t>README </a:t>
            </a:r>
            <a:r>
              <a:rPr lang="ko-KR" altLang="en-US" dirty="0"/>
              <a:t>파일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endParaRPr lang="en-US" altLang="ko-KR" dirty="0"/>
          </a:p>
          <a:p>
            <a:r>
              <a:rPr lang="ko-KR" altLang="en-US" dirty="0"/>
              <a:t>현재 폴더를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저장소로 초기화</a:t>
            </a:r>
            <a:br>
              <a:rPr lang="en-US" altLang="ko-KR" dirty="0"/>
            </a:br>
            <a:r>
              <a:rPr lang="en-US" altLang="ko-KR" dirty="0"/>
              <a:t>=</a:t>
            </a:r>
            <a:r>
              <a:rPr lang="en-US" altLang="ko-KR" baseline="0" dirty="0"/>
              <a:t> </a:t>
            </a:r>
            <a:r>
              <a:rPr lang="ko-KR" altLang="en-US" baseline="0" dirty="0"/>
              <a:t>현재 폴더를 </a:t>
            </a:r>
            <a:r>
              <a:rPr lang="en-US" altLang="ko-KR" baseline="0" dirty="0" err="1"/>
              <a:t>Git</a:t>
            </a:r>
            <a:r>
              <a:rPr lang="ko-KR" altLang="en-US" baseline="0" dirty="0"/>
              <a:t>이 추적할 수 있는 저장소로 바꾸는 명령어</a:t>
            </a:r>
            <a:r>
              <a:rPr lang="en-US" altLang="ko-KR" baseline="0" dirty="0"/>
              <a:t>.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add README.md</a:t>
            </a:r>
          </a:p>
          <a:p>
            <a:r>
              <a:rPr lang="en-US" altLang="ko-KR" dirty="0"/>
              <a:t>README.md </a:t>
            </a:r>
            <a:r>
              <a:rPr lang="ko-KR" altLang="en-US" dirty="0"/>
              <a:t>파일을 </a:t>
            </a:r>
            <a:r>
              <a:rPr lang="ko-KR" altLang="en-US" dirty="0" err="1"/>
              <a:t>스테이징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commit -m "first commit“</a:t>
            </a:r>
          </a:p>
          <a:p>
            <a:r>
              <a:rPr lang="ko-KR" altLang="en-US" dirty="0"/>
              <a:t>첫 </a:t>
            </a:r>
            <a:r>
              <a:rPr lang="ko-KR" altLang="en-US" dirty="0" err="1"/>
              <a:t>커밋</a:t>
            </a:r>
            <a:r>
              <a:rPr lang="ko-KR" altLang="en-US" dirty="0"/>
              <a:t> 생성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branch -M main</a:t>
            </a:r>
          </a:p>
          <a:p>
            <a:r>
              <a:rPr lang="ko-KR" altLang="en-US" dirty="0" err="1"/>
              <a:t>브랜치</a:t>
            </a:r>
            <a:r>
              <a:rPr lang="ko-KR" altLang="en-US" dirty="0"/>
              <a:t> 이름을 </a:t>
            </a:r>
            <a:r>
              <a:rPr lang="en-US" altLang="ko-KR" dirty="0"/>
              <a:t>main</a:t>
            </a:r>
            <a:r>
              <a:rPr lang="ko-KR" altLang="en-US" dirty="0"/>
              <a:t>으로 변경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origin [URL]GitHub </a:t>
            </a:r>
          </a:p>
          <a:p>
            <a:r>
              <a:rPr lang="ko-KR" altLang="en-US" dirty="0"/>
              <a:t>원격 저장소와 연결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push -u origin main</a:t>
            </a:r>
          </a:p>
          <a:p>
            <a:r>
              <a:rPr lang="ko-KR" altLang="en-US" dirty="0"/>
              <a:t>원격 저장소로 코드 업로드 </a:t>
            </a:r>
            <a:r>
              <a:rPr lang="en-US" altLang="ko-KR" dirty="0"/>
              <a:t>(</a:t>
            </a:r>
            <a:r>
              <a:rPr lang="ko-KR" altLang="en-US" dirty="0" err="1"/>
              <a:t>브랜치</a:t>
            </a:r>
            <a:r>
              <a:rPr lang="ko-KR" altLang="en-US" dirty="0"/>
              <a:t> 추적까지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67508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577948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윈도우 </a:t>
            </a:r>
            <a:r>
              <a:rPr lang="en-US" altLang="ko-KR"/>
              <a:t>git</a:t>
            </a:r>
            <a:r>
              <a:rPr lang="ko-KR" altLang="en-US"/>
              <a:t>에서 붙여넣기는 </a:t>
            </a:r>
            <a:r>
              <a:rPr lang="en-US" altLang="ko-KR"/>
              <a:t>shift + insert </a:t>
            </a:r>
          </a:p>
          <a:p>
            <a:endParaRPr lang="en-US" altLang="ko-KR"/>
          </a:p>
          <a:p>
            <a:r>
              <a:rPr lang="ko-KR" altLang="en-US"/>
              <a:t>루트폴더에서 하는게 매우중요</a:t>
            </a:r>
            <a:endParaRPr lang="en-US" altLang="ko-KR"/>
          </a:p>
          <a:p>
            <a:r>
              <a:rPr lang="ko-KR" altLang="en-US"/>
              <a:t>프로젝트 진행하다보면 루트폴더의 하위폴더에 또 깃으로 연결하는 분이계신데</a:t>
            </a:r>
            <a:endParaRPr lang="en-US" altLang="ko-KR"/>
          </a:p>
          <a:p>
            <a:r>
              <a:rPr lang="ko-KR" altLang="en-US"/>
              <a:t>이때 루트폴더는 깃에 올라가지 않음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053198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384419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- </a:t>
            </a:r>
            <a:r>
              <a:rPr lang="ko-KR" altLang="en-US" dirty="0"/>
              <a:t>형상 관리 도구</a:t>
            </a:r>
            <a:r>
              <a:rPr lang="en-US" altLang="ko-KR" dirty="0"/>
              <a:t>: </a:t>
            </a:r>
            <a:r>
              <a:rPr lang="ko-KR" altLang="en-US" dirty="0"/>
              <a:t>버전 관리 시스템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버전 관리 시스템</a:t>
            </a:r>
            <a:r>
              <a:rPr lang="en-US" altLang="ko-KR" dirty="0"/>
              <a:t>: </a:t>
            </a:r>
            <a:r>
              <a:rPr lang="ko-KR" altLang="en-US" dirty="0"/>
              <a:t>파일의 변동 사항을 파악하여 버전을 기록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원하는 버전으로 돌아갈 수 있는 기능 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꼭 문서 파일에 국한 된 것은 아님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- </a:t>
            </a:r>
            <a:r>
              <a:rPr lang="ko-KR" altLang="en-US" dirty="0"/>
              <a:t>분산형 관리 시스템</a:t>
            </a:r>
            <a:r>
              <a:rPr lang="en-US" altLang="ko-KR" dirty="0"/>
              <a:t>: </a:t>
            </a:r>
            <a:r>
              <a:rPr lang="ko-KR" altLang="en-US" dirty="0"/>
              <a:t>파일을 서버에 몰아 두는 것이 아니라 로컬</a:t>
            </a:r>
            <a:r>
              <a:rPr lang="en-US" altLang="ko-KR" dirty="0"/>
              <a:t>(</a:t>
            </a:r>
            <a:r>
              <a:rPr lang="ko-KR" altLang="en-US" dirty="0"/>
              <a:t>각자의 </a:t>
            </a:r>
            <a:r>
              <a:rPr lang="en-US" altLang="ko-KR" dirty="0"/>
              <a:t>PC)</a:t>
            </a:r>
            <a:r>
              <a:rPr lang="ko-KR" altLang="en-US" dirty="0"/>
              <a:t>에 위치시키고 서버로 통합하는 형태</a:t>
            </a:r>
            <a:endParaRPr lang="en-US" altLang="ko-KR" dirty="0"/>
          </a:p>
          <a:p>
            <a:r>
              <a:rPr lang="en-US" altLang="ko-KR" dirty="0"/>
              <a:t>   - </a:t>
            </a:r>
            <a:r>
              <a:rPr lang="ko-KR" altLang="en-US" dirty="0"/>
              <a:t>서버에 문제가 생겨도 로컬에서 작업을 이어하는 것이 가능</a:t>
            </a:r>
            <a:br>
              <a:rPr lang="en-US" altLang="ko-KR" dirty="0"/>
            </a:b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병렬 작업</a:t>
            </a:r>
            <a:r>
              <a:rPr lang="en-US" altLang="ko-KR" dirty="0"/>
              <a:t>: </a:t>
            </a:r>
            <a:r>
              <a:rPr lang="ko-KR" altLang="en-US" dirty="0" err="1"/>
              <a:t>브랜치</a:t>
            </a:r>
            <a:r>
              <a:rPr lang="en-US" altLang="ko-KR" dirty="0"/>
              <a:t>(</a:t>
            </a:r>
            <a:r>
              <a:rPr lang="ko-KR" altLang="en-US" dirty="0"/>
              <a:t>가지 뻗기</a:t>
            </a:r>
            <a:r>
              <a:rPr lang="en-US" altLang="ko-KR" dirty="0"/>
              <a:t>)</a:t>
            </a:r>
            <a:r>
              <a:rPr lang="ko-KR" altLang="en-US" dirty="0"/>
              <a:t>를 활용하여 하나의 문서를 동시에 작성 가능 </a:t>
            </a:r>
            <a:endParaRPr lang="en-US" altLang="ko-KR" dirty="0"/>
          </a:p>
          <a:p>
            <a:pPr marL="171450" marR="0" lvl="0" indent="-17145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altLang="ko-KR" dirty="0"/>
              <a:t>https://joone.net/2022/10/02/47-git/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95266633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158490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레포지토리는 </a:t>
            </a:r>
            <a:r>
              <a:rPr lang="ko-KR" altLang="en-US" dirty="0" err="1"/>
              <a:t>레포지토리임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로컬에 있으면 로컬 저장소</a:t>
            </a:r>
            <a:endParaRPr lang="en-US" altLang="ko-KR" dirty="0"/>
          </a:p>
          <a:p>
            <a:r>
              <a:rPr lang="ko-KR" altLang="en-US" dirty="0"/>
              <a:t>서버에 있으면 원격 저장소</a:t>
            </a:r>
          </a:p>
          <a:p>
            <a:endParaRPr lang="en-US" altLang="ko-KR" dirty="0"/>
          </a:p>
          <a:p>
            <a:r>
              <a:rPr lang="en-US" altLang="ko-KR" dirty="0"/>
              <a:t>PC </a:t>
            </a:r>
            <a:r>
              <a:rPr lang="ko-KR" altLang="en-US" dirty="0"/>
              <a:t>저장소 </a:t>
            </a:r>
            <a:r>
              <a:rPr lang="en-US" altLang="ko-KR" dirty="0"/>
              <a:t>(local) = </a:t>
            </a:r>
            <a:r>
              <a:rPr lang="ko-KR" altLang="en-US" dirty="0"/>
              <a:t>내 컴퓨터 안에서 이루어지는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작업 공간</a:t>
            </a:r>
            <a:endParaRPr lang="en-US" altLang="ko-KR" dirty="0"/>
          </a:p>
          <a:p>
            <a:r>
              <a:rPr lang="ko-KR" altLang="en-US" dirty="0"/>
              <a:t>온라인 저장소 </a:t>
            </a:r>
            <a:r>
              <a:rPr lang="en-US" altLang="ko-KR" dirty="0"/>
              <a:t>(Remote)</a:t>
            </a:r>
            <a:r>
              <a:rPr lang="en-US" altLang="ko-KR" baseline="0" dirty="0"/>
              <a:t> = </a:t>
            </a:r>
            <a:r>
              <a:rPr lang="en-US" altLang="ko-KR" baseline="0" dirty="0" err="1"/>
              <a:t>Github</a:t>
            </a:r>
            <a:r>
              <a:rPr lang="ko-KR" altLang="en-US" baseline="0" dirty="0"/>
              <a:t>와 같은 원격 저장소</a:t>
            </a:r>
            <a:r>
              <a:rPr lang="en-US" altLang="ko-KR" baseline="0" dirty="0"/>
              <a:t>(</a:t>
            </a:r>
            <a:r>
              <a:rPr lang="ko-KR" altLang="en-US" baseline="0" dirty="0"/>
              <a:t>서버</a:t>
            </a:r>
            <a:r>
              <a:rPr lang="en-US" altLang="ko-KR" baseline="0" dirty="0"/>
              <a:t>)</a:t>
            </a:r>
            <a:r>
              <a:rPr lang="ko-KR" altLang="en-US" baseline="0" dirty="0"/>
              <a:t>에 있는 </a:t>
            </a:r>
            <a:r>
              <a:rPr lang="en-US" altLang="ko-KR" baseline="0" dirty="0" err="1"/>
              <a:t>Git</a:t>
            </a:r>
            <a:r>
              <a:rPr lang="en-US" altLang="ko-KR" baseline="0" dirty="0"/>
              <a:t> </a:t>
            </a:r>
            <a:r>
              <a:rPr lang="ko-KR" altLang="en-US" baseline="0" dirty="0"/>
              <a:t>공간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ko-KR" altLang="en-US" baseline="0" dirty="0"/>
              <a:t>작업 공간 </a:t>
            </a:r>
            <a:r>
              <a:rPr lang="en-US" altLang="ko-KR" baseline="0" dirty="0"/>
              <a:t>= </a:t>
            </a:r>
            <a:r>
              <a:rPr lang="ko-KR" altLang="en-US" baseline="0" dirty="0"/>
              <a:t>실제로 내가 코딩하고 있는 폴더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staging </a:t>
            </a:r>
            <a:r>
              <a:rPr lang="ko-KR" altLang="en-US" baseline="0" dirty="0"/>
              <a:t>영역 </a:t>
            </a:r>
            <a:r>
              <a:rPr lang="en-US" altLang="ko-KR" baseline="0" dirty="0"/>
              <a:t>= </a:t>
            </a:r>
            <a:r>
              <a:rPr lang="en-US" altLang="ko-KR" baseline="0" dirty="0" err="1"/>
              <a:t>Git</a:t>
            </a:r>
            <a:r>
              <a:rPr lang="ko-KR" altLang="en-US" baseline="0" dirty="0"/>
              <a:t>이 </a:t>
            </a:r>
            <a:r>
              <a:rPr lang="en-US" altLang="ko-KR" baseline="0" dirty="0"/>
              <a:t>“</a:t>
            </a:r>
            <a:r>
              <a:rPr lang="ko-KR" altLang="en-US" baseline="0" dirty="0"/>
              <a:t>어떤 파일을 다음 </a:t>
            </a:r>
            <a:r>
              <a:rPr lang="ko-KR" altLang="en-US" baseline="0" dirty="0" err="1"/>
              <a:t>커밋에</a:t>
            </a:r>
            <a:r>
              <a:rPr lang="ko-KR" altLang="en-US" baseline="0" dirty="0"/>
              <a:t> 포함시킬지 준비해두는 중간 장소</a:t>
            </a:r>
            <a:r>
              <a:rPr lang="en-US" altLang="ko-KR" baseline="0" dirty="0"/>
              <a:t>” </a:t>
            </a:r>
            <a:r>
              <a:rPr lang="en-US" altLang="ko-KR" baseline="0" dirty="0">
                <a:sym typeface="Wingdings" panose="05000000000000000000" pitchFamily="2" charset="2"/>
              </a:rPr>
              <a:t> </a:t>
            </a:r>
            <a:r>
              <a:rPr lang="ko-KR" altLang="en-US" baseline="0" dirty="0">
                <a:sym typeface="Wingdings" panose="05000000000000000000" pitchFamily="2" charset="2"/>
              </a:rPr>
              <a:t>단순히 모든 파일을 한 번에 커밋하지 않고</a:t>
            </a:r>
            <a:r>
              <a:rPr lang="en-US" altLang="ko-KR" baseline="0" dirty="0">
                <a:sym typeface="Wingdings" panose="05000000000000000000" pitchFamily="2" charset="2"/>
              </a:rPr>
              <a:t>, </a:t>
            </a:r>
            <a:r>
              <a:rPr lang="ko-KR" altLang="en-US" baseline="0" dirty="0">
                <a:sym typeface="Wingdings" panose="05000000000000000000" pitchFamily="2" charset="2"/>
              </a:rPr>
              <a:t>선택적으로 원하는 파일만 골라서 커밋할 수 있도록 하기 위해</a:t>
            </a:r>
            <a:r>
              <a:rPr lang="en-US" altLang="ko-KR" baseline="0" dirty="0">
                <a:sym typeface="Wingdings" panose="05000000000000000000" pitchFamily="2" charset="2"/>
              </a:rPr>
              <a:t>.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dirty="0"/>
              <a:t>commit :</a:t>
            </a:r>
            <a:r>
              <a:rPr lang="en-US" altLang="ko-KR" baseline="0" dirty="0"/>
              <a:t> Staging</a:t>
            </a:r>
            <a:r>
              <a:rPr lang="ko-KR" altLang="en-US" baseline="0" dirty="0"/>
              <a:t>에 있는 파일들을 로컬저장소에 기록하는 과정 </a:t>
            </a:r>
            <a:r>
              <a:rPr lang="en-US" altLang="ko-KR" baseline="0" dirty="0"/>
              <a:t>==&gt; </a:t>
            </a:r>
            <a:r>
              <a:rPr lang="ko-KR" altLang="en-US" baseline="0" dirty="0"/>
              <a:t>이때 </a:t>
            </a:r>
            <a:r>
              <a:rPr lang="en-US" altLang="ko-KR" baseline="0" dirty="0" err="1"/>
              <a:t>git</a:t>
            </a:r>
            <a:r>
              <a:rPr lang="ko-KR" altLang="en-US" baseline="0" dirty="0"/>
              <a:t>은 실제로 버전 이력을 남김</a:t>
            </a:r>
            <a:r>
              <a:rPr lang="en-US" altLang="ko-KR" baseline="0" dirty="0"/>
              <a:t>.</a:t>
            </a:r>
          </a:p>
          <a:p>
            <a:endParaRPr lang="en-US" altLang="ko-KR" baseline="0" dirty="0"/>
          </a:p>
          <a:p>
            <a:r>
              <a:rPr lang="en-US" altLang="ko-KR" baseline="0" dirty="0"/>
              <a:t>push : </a:t>
            </a:r>
            <a:r>
              <a:rPr lang="ko-KR" altLang="en-US" baseline="0" dirty="0"/>
              <a:t>원격저장소에 업로드 하는 </a:t>
            </a:r>
            <a:r>
              <a:rPr lang="ko-KR" altLang="en-US" baseline="0" dirty="0" err="1"/>
              <a:t>단게</a:t>
            </a:r>
            <a:endParaRPr lang="en-US" altLang="ko-KR" baseline="0" dirty="0"/>
          </a:p>
          <a:p>
            <a:endParaRPr lang="en-US" altLang="ko-KR" baseline="0" dirty="0"/>
          </a:p>
          <a:p>
            <a:r>
              <a:rPr lang="en-US" altLang="ko-KR" baseline="0" dirty="0"/>
              <a:t>pull : </a:t>
            </a:r>
            <a:r>
              <a:rPr lang="ko-KR" altLang="en-US" baseline="0" dirty="0"/>
              <a:t>다른 사람이 올린 변경사항이나 내가 작성한 변경된 사항들을 내 로컬 저장소로 다시 불러오기 </a:t>
            </a:r>
            <a:r>
              <a:rPr lang="en-US" altLang="ko-KR" baseline="0" dirty="0"/>
              <a:t>+ </a:t>
            </a:r>
            <a:r>
              <a:rPr lang="ko-KR" altLang="en-US" baseline="0" dirty="0"/>
              <a:t>병합 하는 과정</a:t>
            </a:r>
            <a:r>
              <a:rPr lang="en-US" altLang="ko-KR" baseline="0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33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8072235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실무에 가면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코드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000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브랜치에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푸쉬하세요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라고 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56685695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로그인 하라고 창이 뜨면 깃허브에 로그인 하면됩니다</a:t>
            </a:r>
            <a:endParaRPr lang="en-US" altLang="ko-KR"/>
          </a:p>
          <a:p>
            <a:endParaRPr lang="en-US" altLang="ko-KR"/>
          </a:p>
          <a:p>
            <a:r>
              <a:rPr lang="ko-KR" altLang="en-US"/>
              <a:t>쌍따옴표 말고 홑따옴표로 작성해도됨</a:t>
            </a:r>
            <a:endParaRPr lang="en-US" altLang="ko-KR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5397468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add, commit, push, pull</a:t>
            </a:r>
            <a:r>
              <a:rPr lang="ko-KR" altLang="en-US" dirty="0"/>
              <a:t>은 제외</a:t>
            </a:r>
            <a:endParaRPr lang="en-US" altLang="ko-KR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9676735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만약 로그인 하라고 창이 뜨면 깃허브에 로그인 하면됩니다</a:t>
            </a:r>
            <a:r>
              <a:rPr lang="en-US" altLang="ko-KR"/>
              <a:t>.</a:t>
            </a:r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20840068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/>
              <a:t>코드를 올릴 저장소 생성을 하고</a:t>
            </a:r>
            <a:endParaRPr lang="en-US" altLang="ko-KR"/>
          </a:p>
          <a:p>
            <a:r>
              <a:rPr lang="ko-KR" altLang="en-US"/>
              <a:t>앞으로 매일 수업 종료 후 코드는 본인 깃 저장소에 푸쉬하세요</a:t>
            </a:r>
            <a:r>
              <a:rPr lang="en-US" altLang="ko-KR"/>
              <a:t>!!!</a:t>
            </a:r>
          </a:p>
          <a:p>
            <a:r>
              <a:rPr lang="ko-KR" altLang="en-US"/>
              <a:t>원격저장소는 마음껏 만들 수 있습니다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76667851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05351612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touch</a:t>
            </a:r>
            <a:r>
              <a:rPr lang="ko-KR" altLang="en-US" dirty="0"/>
              <a:t>로 </a:t>
            </a:r>
            <a:r>
              <a:rPr lang="en-US" altLang="ko-KR" dirty="0" err="1"/>
              <a:t>gitignore</a:t>
            </a:r>
            <a:r>
              <a:rPr lang="en-US" altLang="ko-KR" baseline="0" dirty="0"/>
              <a:t> </a:t>
            </a:r>
            <a:r>
              <a:rPr lang="ko-KR" altLang="en-US" baseline="0" dirty="0"/>
              <a:t>만들어보기</a:t>
            </a:r>
            <a:endParaRPr lang="en-US" altLang="ko-KR" baseline="0" dirty="0"/>
          </a:p>
          <a:p>
            <a:r>
              <a:rPr lang="ko-KR" altLang="en-US" baseline="0" dirty="0"/>
              <a:t>그리고 폴더 만든 뒤 제외 시키고 </a:t>
            </a:r>
            <a:r>
              <a:rPr lang="ko-KR" altLang="en-US" baseline="0" dirty="0" err="1"/>
              <a:t>보내보기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/>
              <a:t>git branch -M main</a:t>
            </a:r>
          </a:p>
          <a:p>
            <a:r>
              <a:rPr lang="en-US" altLang="ko-KR" dirty="0"/>
              <a:t>-M</a:t>
            </a:r>
            <a:r>
              <a:rPr lang="ko-KR" altLang="en-US" dirty="0"/>
              <a:t>은 강제로 </a:t>
            </a:r>
            <a:r>
              <a:rPr lang="ko-KR" altLang="en-US" dirty="0" err="1"/>
              <a:t>브랜치</a:t>
            </a:r>
            <a:r>
              <a:rPr lang="ko-KR" altLang="en-US" dirty="0"/>
              <a:t> 이름 변경 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en-US" altLang="ko-KR" dirty="0"/>
              <a:t>master → main)</a:t>
            </a:r>
          </a:p>
          <a:p>
            <a:endParaRPr lang="en-US" altLang="ko-KR" dirty="0"/>
          </a:p>
          <a:p>
            <a:r>
              <a:rPr lang="en-US" altLang="ko-KR" dirty="0"/>
              <a:t>git push -u origin main</a:t>
            </a:r>
          </a:p>
          <a:p>
            <a:r>
              <a:rPr lang="en-US" altLang="ko-KR" dirty="0"/>
              <a:t>git push -u origin master</a:t>
            </a:r>
          </a:p>
          <a:p>
            <a:endParaRPr lang="en-US" altLang="ko-KR" dirty="0"/>
          </a:p>
          <a:p>
            <a:r>
              <a:rPr lang="en-US" altLang="ko-KR" b="1" dirty="0"/>
              <a:t>-u = --set-upstream </a:t>
            </a:r>
            <a:r>
              <a:rPr lang="ko-KR" altLang="en-US" b="1" dirty="0"/>
              <a:t>옵션의 줄임말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이 </a:t>
            </a:r>
            <a:r>
              <a:rPr lang="ko-KR" altLang="en-US" b="1" dirty="0" err="1"/>
              <a:t>브랜치와</a:t>
            </a:r>
            <a:r>
              <a:rPr lang="ko-KR" altLang="en-US" b="1" dirty="0"/>
              <a:t> 원격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연결</a:t>
            </a:r>
            <a:r>
              <a:rPr lang="en-US" altLang="ko-KR" b="1" dirty="0"/>
              <a:t>(tracking)</a:t>
            </a:r>
            <a:r>
              <a:rPr lang="ko-KR" altLang="en-US" b="1" dirty="0"/>
              <a:t>해줘</a:t>
            </a:r>
            <a:r>
              <a:rPr lang="en-US" altLang="ko-KR" b="1" dirty="0"/>
              <a:t>!</a:t>
            </a:r>
            <a:r>
              <a:rPr lang="ko-KR" altLang="en-US" dirty="0"/>
              <a:t> 라는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push</a:t>
            </a:r>
            <a:r>
              <a:rPr lang="ko-KR" altLang="en-US" dirty="0"/>
              <a:t>하면서 </a:t>
            </a:r>
            <a:r>
              <a:rPr lang="ko-KR" altLang="en-US" b="1" dirty="0"/>
              <a:t>로컬의 </a:t>
            </a:r>
            <a:r>
              <a:rPr lang="en-US" altLang="ko-KR" b="1" dirty="0"/>
              <a:t>main </a:t>
            </a:r>
            <a:r>
              <a:rPr lang="ko-KR" altLang="en-US" b="1" dirty="0" err="1"/>
              <a:t>브랜치가</a:t>
            </a:r>
            <a:r>
              <a:rPr lang="ko-KR" altLang="en-US" b="1" dirty="0"/>
              <a:t> 원격 </a:t>
            </a:r>
            <a:r>
              <a:rPr lang="en-US" altLang="ko-KR" b="1" dirty="0"/>
              <a:t>origin/main</a:t>
            </a:r>
            <a:r>
              <a:rPr lang="ko-KR" altLang="en-US" b="1" dirty="0"/>
              <a:t>과 연결됨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그럼 </a:t>
            </a:r>
            <a:r>
              <a:rPr lang="en-US" altLang="ko-KR" b="1" dirty="0"/>
              <a:t>"Tracking Branch(</a:t>
            </a:r>
            <a:r>
              <a:rPr lang="ko-KR" altLang="en-US" b="1" dirty="0" err="1"/>
              <a:t>트래킹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)"</a:t>
            </a:r>
            <a:r>
              <a:rPr lang="ko-KR" altLang="en-US" b="1" dirty="0"/>
              <a:t>가 </a:t>
            </a:r>
            <a:r>
              <a:rPr lang="ko-KR" altLang="en-US" b="1" dirty="0" err="1"/>
              <a:t>뭐예요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로컬 </a:t>
            </a:r>
            <a:r>
              <a:rPr lang="ko-KR" altLang="en-US" b="1" dirty="0" err="1"/>
              <a:t>브랜치와</a:t>
            </a:r>
            <a:r>
              <a:rPr lang="ko-KR" altLang="en-US" b="1" dirty="0"/>
              <a:t> 원격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연결해주는 관계</a:t>
            </a:r>
            <a:endParaRPr lang="ko-KR" altLang="en-US" dirty="0"/>
          </a:p>
          <a:p>
            <a:r>
              <a:rPr lang="en-US" altLang="ko-KR" dirty="0"/>
              <a:t>-u</a:t>
            </a:r>
            <a:r>
              <a:rPr lang="ko-KR" altLang="en-US" dirty="0"/>
              <a:t>를 사용하면 이후엔 굳이 </a:t>
            </a:r>
            <a:r>
              <a:rPr lang="en-US" altLang="ko-KR" dirty="0"/>
              <a:t>origin main </a:t>
            </a:r>
            <a:r>
              <a:rPr lang="ko-KR" altLang="en-US" dirty="0"/>
              <a:t>안 써도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</a:t>
            </a:r>
            <a:r>
              <a:rPr lang="en-US" altLang="ko-KR" b="1" dirty="0"/>
              <a:t>origin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원격 저장소</a:t>
            </a:r>
            <a:r>
              <a:rPr lang="en-US" altLang="ko-KR" b="1" dirty="0"/>
              <a:t>(Remote Repository)</a:t>
            </a:r>
            <a:r>
              <a:rPr lang="ko-KR" altLang="en-US" b="1" dirty="0"/>
              <a:t>의 </a:t>
            </a:r>
            <a:r>
              <a:rPr lang="en-US" altLang="ko-KR" b="1" dirty="0"/>
              <a:t>"</a:t>
            </a:r>
            <a:r>
              <a:rPr lang="ko-KR" altLang="en-US" b="1" dirty="0"/>
              <a:t>별명</a:t>
            </a:r>
            <a:r>
              <a:rPr lang="en-US" altLang="ko-KR" b="1" dirty="0"/>
              <a:t>(</a:t>
            </a:r>
            <a:r>
              <a:rPr lang="ko-KR" altLang="en-US" b="1" dirty="0"/>
              <a:t>이름</a:t>
            </a:r>
            <a:r>
              <a:rPr lang="en-US" altLang="ko-KR" b="1" dirty="0"/>
              <a:t>)"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/>
              <a:t>Git</a:t>
            </a:r>
            <a:r>
              <a:rPr lang="ko-KR" altLang="en-US" dirty="0"/>
              <a:t>에서 원격 저장소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GitHub</a:t>
            </a:r>
            <a:r>
              <a:rPr lang="ko-KR" altLang="en-US" dirty="0"/>
              <a:t>에 있는 저장소</a:t>
            </a:r>
            <a:r>
              <a:rPr lang="en-US" altLang="ko-KR" dirty="0"/>
              <a:t>)</a:t>
            </a:r>
            <a:r>
              <a:rPr lang="ko-KR" altLang="en-US" dirty="0"/>
              <a:t>를 연결할 때</a:t>
            </a:r>
            <a:br>
              <a:rPr lang="ko-KR" altLang="en-US" dirty="0"/>
            </a:br>
            <a:r>
              <a:rPr lang="ko-KR" altLang="en-US" dirty="0"/>
              <a:t>매번 긴 주소를 쓰기 불편하니까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짧은 별명을 하나 붙여두는 것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그러면 </a:t>
            </a:r>
            <a:r>
              <a:rPr lang="en-US" altLang="ko-KR" b="1" dirty="0"/>
              <a:t>origin</a:t>
            </a:r>
            <a:r>
              <a:rPr lang="ko-KR" altLang="en-US" b="1" dirty="0"/>
              <a:t>은 뭘 의미하나요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이 </a:t>
            </a:r>
            <a:r>
              <a:rPr lang="en-US" altLang="ko-KR" dirty="0"/>
              <a:t>GitHub </a:t>
            </a:r>
            <a:r>
              <a:rPr lang="ko-KR" altLang="en-US" dirty="0"/>
              <a:t>주소를 </a:t>
            </a:r>
            <a:r>
              <a:rPr lang="en-US" altLang="ko-KR" dirty="0"/>
              <a:t>origin</a:t>
            </a:r>
            <a:r>
              <a:rPr lang="ko-KR" altLang="en-US" dirty="0"/>
              <a:t>이라고 부르자</a:t>
            </a:r>
            <a:r>
              <a:rPr lang="en-US" altLang="ko-KR" dirty="0"/>
              <a:t>" </a:t>
            </a:r>
            <a:r>
              <a:rPr lang="ko-KR" altLang="en-US" dirty="0"/>
              <a:t>라고 약속하는 거예요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꼭 이름이 </a:t>
            </a:r>
            <a:r>
              <a:rPr lang="en-US" altLang="ko-KR" b="1" dirty="0"/>
              <a:t>origin</a:t>
            </a:r>
            <a:r>
              <a:rPr lang="ko-KR" altLang="en-US" b="1" dirty="0"/>
              <a:t>이어야 하나요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❌ 아닙니다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원한다면 다른 이름도 붙일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r>
              <a:rPr lang="en-US" altLang="ko-KR" dirty="0"/>
              <a:t>git remote add </a:t>
            </a:r>
            <a:r>
              <a:rPr lang="en-US" altLang="ko-KR" dirty="0" err="1"/>
              <a:t>github</a:t>
            </a:r>
            <a:r>
              <a:rPr lang="en-US" altLang="ko-KR" dirty="0"/>
              <a:t> https://github.com/Damon0527/TestSF5th.git </a:t>
            </a:r>
          </a:p>
          <a:p>
            <a:r>
              <a:rPr lang="en-US" altLang="ko-KR" dirty="0"/>
              <a:t>git push </a:t>
            </a:r>
            <a:r>
              <a:rPr lang="en-US" altLang="ko-KR" dirty="0" err="1"/>
              <a:t>github</a:t>
            </a:r>
            <a:r>
              <a:rPr lang="en-US" altLang="ko-KR" dirty="0"/>
              <a:t> main </a:t>
            </a:r>
          </a:p>
          <a:p>
            <a:r>
              <a:rPr lang="ko-KR" altLang="en-US" dirty="0"/>
              <a:t>하지만 실무에서는 거의 다 </a:t>
            </a:r>
            <a:r>
              <a:rPr lang="en-US" altLang="ko-KR" dirty="0"/>
              <a:t>origin</a:t>
            </a:r>
            <a:r>
              <a:rPr lang="ko-KR" altLang="en-US" dirty="0"/>
              <a:t>을 쓰는 것이 </a:t>
            </a:r>
            <a:r>
              <a:rPr lang="ko-KR" altLang="en-US" b="1" dirty="0"/>
              <a:t>관례이자 표준처럼 자리잡고</a:t>
            </a:r>
            <a:r>
              <a:rPr lang="ko-KR" altLang="en-US" dirty="0"/>
              <a:t> 있어서</a:t>
            </a:r>
            <a:br>
              <a:rPr lang="ko-KR" altLang="en-US" dirty="0"/>
            </a:br>
            <a:r>
              <a:rPr lang="ko-KR" altLang="en-US" dirty="0"/>
              <a:t>학생들에게도 기본은 </a:t>
            </a:r>
            <a:r>
              <a:rPr lang="en-US" altLang="ko-KR" dirty="0"/>
              <a:t>origin</a:t>
            </a:r>
            <a:r>
              <a:rPr lang="ko-KR" altLang="en-US" dirty="0"/>
              <a:t>으로 알려주는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확인하고 싶다면</a:t>
            </a:r>
            <a:r>
              <a:rPr lang="en-US" altLang="ko-KR" b="1" dirty="0"/>
              <a:t>? </a:t>
            </a:r>
            <a:r>
              <a:rPr lang="en-US" altLang="ko-KR" dirty="0"/>
              <a:t>git remote -v </a:t>
            </a:r>
          </a:p>
          <a:p>
            <a:r>
              <a:rPr lang="en-US" altLang="ko-KR" dirty="0"/>
              <a:t>→ </a:t>
            </a:r>
            <a:r>
              <a:rPr lang="ko-KR" altLang="en-US" dirty="0"/>
              <a:t>연결된 원격 저장소 목록과 별명</a:t>
            </a:r>
            <a:r>
              <a:rPr lang="en-US" altLang="ko-KR" dirty="0"/>
              <a:t>(origin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확인할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fetch   </a:t>
            </a:r>
            <a:r>
              <a:rPr lang="en-US" altLang="ko-KR" b="1" dirty="0"/>
              <a:t>GitHub</a:t>
            </a:r>
            <a:r>
              <a:rPr lang="ko-KR" altLang="en-US" b="1" dirty="0"/>
              <a:t>에서 내 로컬로 가져오는 용도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git pull)</a:t>
            </a:r>
          </a:p>
          <a:p>
            <a:r>
              <a:rPr lang="en-US" altLang="ko-KR" dirty="0"/>
              <a:t>push   </a:t>
            </a:r>
            <a:r>
              <a:rPr lang="ko-KR" altLang="en-US" b="1" dirty="0"/>
              <a:t>내 로컬에서 </a:t>
            </a:r>
            <a:r>
              <a:rPr lang="en-US" altLang="ko-KR" b="1" dirty="0"/>
              <a:t>GitHub</a:t>
            </a:r>
            <a:r>
              <a:rPr lang="ko-KR" altLang="en-US" b="1" dirty="0"/>
              <a:t>로 올리는 용도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git push)</a:t>
            </a:r>
          </a:p>
          <a:p>
            <a:r>
              <a:rPr lang="ko-KR" altLang="en-US" dirty="0"/>
              <a:t>보통은 두 주소가 </a:t>
            </a:r>
            <a:r>
              <a:rPr lang="ko-KR" altLang="en-US" b="1" dirty="0"/>
              <a:t>같지만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/>
              <a:t>Git</a:t>
            </a:r>
            <a:r>
              <a:rPr lang="ko-KR" altLang="en-US" dirty="0"/>
              <a:t>은 </a:t>
            </a:r>
            <a:r>
              <a:rPr lang="en-US" altLang="ko-KR" b="1" dirty="0"/>
              <a:t>fetch</a:t>
            </a:r>
            <a:r>
              <a:rPr lang="ko-KR" altLang="en-US" b="1" dirty="0"/>
              <a:t>용 </a:t>
            </a:r>
            <a:r>
              <a:rPr lang="en-US" altLang="ko-KR" b="1" dirty="0"/>
              <a:t>URL</a:t>
            </a:r>
            <a:r>
              <a:rPr lang="ko-KR" altLang="en-US" dirty="0"/>
              <a:t>과 </a:t>
            </a:r>
            <a:r>
              <a:rPr lang="en-US" altLang="ko-KR" b="1" dirty="0"/>
              <a:t>push</a:t>
            </a:r>
            <a:r>
              <a:rPr lang="ko-KR" altLang="en-US" b="1" dirty="0"/>
              <a:t>용 </a:t>
            </a:r>
            <a:r>
              <a:rPr lang="en-US" altLang="ko-KR" b="1" dirty="0"/>
              <a:t>URL</a:t>
            </a:r>
            <a:r>
              <a:rPr lang="ko-KR" altLang="en-US" dirty="0"/>
              <a:t>을 </a:t>
            </a:r>
            <a:r>
              <a:rPr lang="ko-KR" altLang="en-US" b="1" dirty="0"/>
              <a:t>따로 설정할 수 있는 기능</a:t>
            </a:r>
            <a:r>
              <a:rPr lang="ko-KR" altLang="en-US" dirty="0"/>
              <a:t>을 지원합니다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40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5739258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427741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583164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0" i="0" dirty="0">
                <a:solidFill>
                  <a:srgbClr val="1F1F1F"/>
                </a:solidFill>
                <a:effectLst/>
                <a:highlight>
                  <a:srgbClr val="FFFFFF"/>
                </a:highlight>
                <a:latin typeface="Arial" panose="020B0604020202020204" pitchFamily="34" charset="0"/>
              </a:rPr>
              <a:t>스냅샷은 데이터 전체를 복사하는 것이 아니라 </a:t>
            </a:r>
            <a:r>
              <a:rPr lang="ko-KR" altLang="en-US" b="0" i="0" dirty="0">
                <a:solidFill>
                  <a:srgbClr val="040C28"/>
                </a:solidFill>
                <a:effectLst/>
                <a:latin typeface="Arial" panose="020B0604020202020204" pitchFamily="34" charset="0"/>
              </a:rPr>
              <a:t>특정 시점의 데이터 이미지를 생성하여 저장하는 방식</a:t>
            </a:r>
            <a:endParaRPr lang="en-US" altLang="ko-KR" b="0" i="0" dirty="0">
              <a:solidFill>
                <a:srgbClr val="040C28"/>
              </a:solidFill>
              <a:effectLst/>
              <a:latin typeface="Arial" panose="020B0604020202020204" pitchFamily="34" charset="0"/>
            </a:endParaRPr>
          </a:p>
          <a:p>
            <a:endParaRPr lang="en-US" altLang="ko-KR" b="0" i="0" dirty="0">
              <a:solidFill>
                <a:srgbClr val="040C28"/>
              </a:solidFill>
              <a:effectLst/>
              <a:latin typeface="Arial" panose="020B0604020202020204" pitchFamily="34" charset="0"/>
            </a:endParaRPr>
          </a:p>
          <a:p>
            <a:r>
              <a:rPr lang="ko-KR" altLang="en-US" dirty="0"/>
              <a:t>파일은 파일에 </a:t>
            </a:r>
            <a:r>
              <a:rPr lang="ko-KR" altLang="en-US" dirty="0" err="1"/>
              <a:t>아무내용이</a:t>
            </a:r>
            <a:r>
              <a:rPr lang="ko-KR" altLang="en-US" dirty="0"/>
              <a:t> 없어도 올라감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94903650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터미널 명령어 </a:t>
            </a:r>
            <a:r>
              <a:rPr lang="ko-KR" altLang="en-US" dirty="0" err="1"/>
              <a:t>입력시</a:t>
            </a:r>
            <a:r>
              <a:rPr lang="ko-KR" altLang="en-US" dirty="0"/>
              <a:t> 띄어쓰기 주의</a:t>
            </a:r>
            <a:r>
              <a:rPr lang="en-US" altLang="ko-KR" dirty="0"/>
              <a:t>!!!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4530412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2626171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touch</a:t>
            </a:r>
            <a:r>
              <a:rPr lang="ko-KR" altLang="en-US" dirty="0"/>
              <a:t>로 </a:t>
            </a:r>
            <a:r>
              <a:rPr lang="en-US" altLang="ko-KR" dirty="0" err="1"/>
              <a:t>gitignore</a:t>
            </a:r>
            <a:r>
              <a:rPr lang="en-US" altLang="ko-KR" baseline="0" dirty="0"/>
              <a:t> </a:t>
            </a:r>
            <a:r>
              <a:rPr lang="ko-KR" altLang="en-US" baseline="0" dirty="0"/>
              <a:t>만들어보기</a:t>
            </a:r>
            <a:endParaRPr lang="en-US" altLang="ko-KR" baseline="0" dirty="0"/>
          </a:p>
          <a:p>
            <a:r>
              <a:rPr lang="ko-KR" altLang="en-US" baseline="0" dirty="0"/>
              <a:t>그리고 폴더 만든 뒤 제외 시키고 </a:t>
            </a:r>
            <a:r>
              <a:rPr lang="ko-KR" altLang="en-US" baseline="0" dirty="0" err="1"/>
              <a:t>보내보기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en-US" altLang="ko-KR" dirty="0"/>
              <a:t> branch -M main</a:t>
            </a:r>
          </a:p>
          <a:p>
            <a:r>
              <a:rPr lang="en-US" altLang="ko-KR" dirty="0"/>
              <a:t>-M</a:t>
            </a:r>
            <a:r>
              <a:rPr lang="ko-KR" altLang="en-US" dirty="0"/>
              <a:t>은 강제로 </a:t>
            </a:r>
            <a:r>
              <a:rPr lang="ko-KR" altLang="en-US" dirty="0" err="1"/>
              <a:t>브랜치</a:t>
            </a:r>
            <a:r>
              <a:rPr lang="ko-KR" altLang="en-US" dirty="0"/>
              <a:t> 이름 변경 </a:t>
            </a:r>
            <a:r>
              <a:rPr lang="en-US" altLang="ko-KR" dirty="0"/>
              <a:t>(</a:t>
            </a:r>
            <a:r>
              <a:rPr lang="ko-KR" altLang="en-US" dirty="0"/>
              <a:t>기존 </a:t>
            </a:r>
            <a:r>
              <a:rPr lang="en-US" altLang="ko-KR" dirty="0"/>
              <a:t>master → main)</a:t>
            </a:r>
          </a:p>
          <a:p>
            <a:endParaRPr lang="en-US" altLang="ko-KR" dirty="0"/>
          </a:p>
          <a:p>
            <a:r>
              <a:rPr lang="en-US" altLang="ko-KR" dirty="0" err="1"/>
              <a:t>git</a:t>
            </a:r>
            <a:r>
              <a:rPr lang="en-US" altLang="ko-KR" dirty="0"/>
              <a:t> push -u origin main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-u origin master</a:t>
            </a:r>
          </a:p>
          <a:p>
            <a:endParaRPr lang="en-US" altLang="ko-KR" dirty="0"/>
          </a:p>
          <a:p>
            <a:r>
              <a:rPr lang="en-US" altLang="ko-KR" b="1" dirty="0"/>
              <a:t>-u = --set-upstream </a:t>
            </a:r>
            <a:r>
              <a:rPr lang="ko-KR" altLang="en-US" b="1" dirty="0"/>
              <a:t>옵션의 </a:t>
            </a:r>
            <a:r>
              <a:rPr lang="ko-KR" altLang="en-US" b="1" dirty="0" err="1"/>
              <a:t>줄임말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이 </a:t>
            </a:r>
            <a:r>
              <a:rPr lang="ko-KR" altLang="en-US" b="1" dirty="0" err="1"/>
              <a:t>브랜치와</a:t>
            </a:r>
            <a:r>
              <a:rPr lang="ko-KR" altLang="en-US" b="1" dirty="0"/>
              <a:t> 원격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연결</a:t>
            </a:r>
            <a:r>
              <a:rPr lang="en-US" altLang="ko-KR" b="1" dirty="0"/>
              <a:t>(tracking)</a:t>
            </a:r>
            <a:r>
              <a:rPr lang="ko-KR" altLang="en-US" b="1" dirty="0"/>
              <a:t>해줘</a:t>
            </a:r>
            <a:r>
              <a:rPr lang="en-US" altLang="ko-KR" b="1" dirty="0"/>
              <a:t>!</a:t>
            </a:r>
            <a:r>
              <a:rPr lang="ko-KR" altLang="en-US" dirty="0"/>
              <a:t> 라는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push</a:t>
            </a:r>
            <a:r>
              <a:rPr lang="ko-KR" altLang="en-US" dirty="0"/>
              <a:t>하면서 </a:t>
            </a:r>
            <a:r>
              <a:rPr lang="ko-KR" altLang="en-US" b="1" dirty="0"/>
              <a:t>로컬의 </a:t>
            </a:r>
            <a:r>
              <a:rPr lang="en-US" altLang="ko-KR" b="1" dirty="0"/>
              <a:t>main </a:t>
            </a:r>
            <a:r>
              <a:rPr lang="ko-KR" altLang="en-US" b="1" dirty="0" err="1"/>
              <a:t>브랜치가</a:t>
            </a:r>
            <a:r>
              <a:rPr lang="ko-KR" altLang="en-US" b="1" dirty="0"/>
              <a:t> 원격 </a:t>
            </a:r>
            <a:r>
              <a:rPr lang="en-US" altLang="ko-KR" b="1" dirty="0"/>
              <a:t>origin/main</a:t>
            </a:r>
            <a:r>
              <a:rPr lang="ko-KR" altLang="en-US" b="1" dirty="0"/>
              <a:t>과 연결됨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그럼 </a:t>
            </a:r>
            <a:r>
              <a:rPr lang="en-US" altLang="ko-KR" b="1" dirty="0"/>
              <a:t>"Tracking Branch(</a:t>
            </a:r>
            <a:r>
              <a:rPr lang="ko-KR" altLang="en-US" b="1" dirty="0" err="1"/>
              <a:t>트래킹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)"</a:t>
            </a:r>
            <a:r>
              <a:rPr lang="ko-KR" altLang="en-US" b="1" dirty="0"/>
              <a:t>가 뭐예요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로컬 </a:t>
            </a:r>
            <a:r>
              <a:rPr lang="ko-KR" altLang="en-US" b="1" dirty="0" err="1"/>
              <a:t>브랜치와</a:t>
            </a:r>
            <a:r>
              <a:rPr lang="ko-KR" altLang="en-US" b="1" dirty="0"/>
              <a:t> 원격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연결해주는 관계</a:t>
            </a:r>
            <a:endParaRPr lang="ko-KR" altLang="en-US" dirty="0"/>
          </a:p>
          <a:p>
            <a:r>
              <a:rPr lang="en-US" altLang="ko-KR" dirty="0"/>
              <a:t>-u</a:t>
            </a:r>
            <a:r>
              <a:rPr lang="ko-KR" altLang="en-US" dirty="0"/>
              <a:t>를 사용하면 이후엔 굳이 </a:t>
            </a:r>
            <a:r>
              <a:rPr lang="en-US" altLang="ko-KR" dirty="0"/>
              <a:t>origin main </a:t>
            </a:r>
            <a:r>
              <a:rPr lang="ko-KR" altLang="en-US" dirty="0"/>
              <a:t>안 써도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</a:t>
            </a:r>
            <a:r>
              <a:rPr lang="en-US" altLang="ko-KR" b="1" dirty="0"/>
              <a:t>origin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원격 저장소</a:t>
            </a:r>
            <a:r>
              <a:rPr lang="en-US" altLang="ko-KR" b="1" dirty="0"/>
              <a:t>(Remote Repository)</a:t>
            </a:r>
            <a:r>
              <a:rPr lang="ko-KR" altLang="en-US" b="1" dirty="0"/>
              <a:t>의 </a:t>
            </a:r>
            <a:r>
              <a:rPr lang="en-US" altLang="ko-KR" b="1" dirty="0"/>
              <a:t>"</a:t>
            </a:r>
            <a:r>
              <a:rPr lang="ko-KR" altLang="en-US" b="1" dirty="0"/>
              <a:t>별명</a:t>
            </a:r>
            <a:r>
              <a:rPr lang="en-US" altLang="ko-KR" b="1" dirty="0"/>
              <a:t>(</a:t>
            </a:r>
            <a:r>
              <a:rPr lang="ko-KR" altLang="en-US" b="1" dirty="0"/>
              <a:t>이름</a:t>
            </a:r>
            <a:r>
              <a:rPr lang="en-US" altLang="ko-KR" b="1" dirty="0"/>
              <a:t>)"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에서 원격 저장소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GitHub</a:t>
            </a:r>
            <a:r>
              <a:rPr lang="ko-KR" altLang="en-US" dirty="0"/>
              <a:t>에 있는 저장소</a:t>
            </a:r>
            <a:r>
              <a:rPr lang="en-US" altLang="ko-KR" dirty="0"/>
              <a:t>)</a:t>
            </a:r>
            <a:r>
              <a:rPr lang="ko-KR" altLang="en-US" dirty="0"/>
              <a:t>를 연결할 때</a:t>
            </a:r>
            <a:br>
              <a:rPr lang="ko-KR" altLang="en-US" dirty="0"/>
            </a:br>
            <a:r>
              <a:rPr lang="ko-KR" altLang="en-US" dirty="0"/>
              <a:t>매번 긴 주소를 쓰기 불편하니까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짧은 별명을 하나 붙여두는 것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그러면 </a:t>
            </a:r>
            <a:r>
              <a:rPr lang="en-US" altLang="ko-KR" b="1" dirty="0"/>
              <a:t>origin</a:t>
            </a:r>
            <a:r>
              <a:rPr lang="ko-KR" altLang="en-US" b="1" dirty="0"/>
              <a:t>은 뭘 의미하나요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이 </a:t>
            </a:r>
            <a:r>
              <a:rPr lang="en-US" altLang="ko-KR" dirty="0"/>
              <a:t>GitHub </a:t>
            </a:r>
            <a:r>
              <a:rPr lang="ko-KR" altLang="en-US" dirty="0"/>
              <a:t>주소를 </a:t>
            </a:r>
            <a:r>
              <a:rPr lang="en-US" altLang="ko-KR" dirty="0"/>
              <a:t>origin</a:t>
            </a:r>
            <a:r>
              <a:rPr lang="ko-KR" altLang="en-US" dirty="0"/>
              <a:t>이라고 부르자</a:t>
            </a:r>
            <a:r>
              <a:rPr lang="en-US" altLang="ko-KR" dirty="0"/>
              <a:t>" </a:t>
            </a:r>
            <a:r>
              <a:rPr lang="ko-KR" altLang="en-US" dirty="0"/>
              <a:t>라고 약속하는 거예요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꼭 이름이 </a:t>
            </a:r>
            <a:r>
              <a:rPr lang="en-US" altLang="ko-KR" b="1" dirty="0"/>
              <a:t>origin</a:t>
            </a:r>
            <a:r>
              <a:rPr lang="ko-KR" altLang="en-US" b="1" dirty="0"/>
              <a:t>이어야 하나요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❌ 아닙니다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원한다면 다른 이름도 붙일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</a:t>
            </a:r>
            <a:r>
              <a:rPr lang="en-US" altLang="ko-KR" dirty="0" err="1"/>
              <a:t>github</a:t>
            </a:r>
            <a:r>
              <a:rPr lang="en-US" altLang="ko-KR" dirty="0"/>
              <a:t> https://github.com/Damon0527/TestSF5th.git 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</a:t>
            </a:r>
            <a:r>
              <a:rPr lang="en-US" altLang="ko-KR" dirty="0" err="1"/>
              <a:t>github</a:t>
            </a:r>
            <a:r>
              <a:rPr lang="en-US" altLang="ko-KR" dirty="0"/>
              <a:t> main </a:t>
            </a:r>
          </a:p>
          <a:p>
            <a:r>
              <a:rPr lang="ko-KR" altLang="en-US" dirty="0"/>
              <a:t>하지만 실무에서는 거의 다 </a:t>
            </a:r>
            <a:r>
              <a:rPr lang="en-US" altLang="ko-KR" dirty="0"/>
              <a:t>origin</a:t>
            </a:r>
            <a:r>
              <a:rPr lang="ko-KR" altLang="en-US" dirty="0"/>
              <a:t>을 쓰는 것이 </a:t>
            </a:r>
            <a:r>
              <a:rPr lang="ko-KR" altLang="en-US" b="1" dirty="0" err="1"/>
              <a:t>관례이자</a:t>
            </a:r>
            <a:r>
              <a:rPr lang="ko-KR" altLang="en-US" b="1" dirty="0"/>
              <a:t> 표준처럼 자리잡고</a:t>
            </a:r>
            <a:r>
              <a:rPr lang="ko-KR" altLang="en-US" dirty="0"/>
              <a:t> 있어서</a:t>
            </a:r>
            <a:br>
              <a:rPr lang="ko-KR" altLang="en-US" dirty="0"/>
            </a:br>
            <a:r>
              <a:rPr lang="ko-KR" altLang="en-US" dirty="0"/>
              <a:t>학생들에게도 기본은 </a:t>
            </a:r>
            <a:r>
              <a:rPr lang="en-US" altLang="ko-KR" dirty="0"/>
              <a:t>origin</a:t>
            </a:r>
            <a:r>
              <a:rPr lang="ko-KR" altLang="en-US" dirty="0"/>
              <a:t>으로 알려주는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확인하고 싶다면</a:t>
            </a:r>
            <a:r>
              <a:rPr lang="en-US" altLang="ko-KR" b="1" dirty="0"/>
              <a:t>? </a:t>
            </a:r>
            <a:r>
              <a:rPr lang="en-US" altLang="ko-KR" dirty="0" err="1"/>
              <a:t>git</a:t>
            </a:r>
            <a:r>
              <a:rPr lang="en-US" altLang="ko-KR" dirty="0"/>
              <a:t> remote -v </a:t>
            </a:r>
          </a:p>
          <a:p>
            <a:r>
              <a:rPr lang="en-US" altLang="ko-KR" dirty="0"/>
              <a:t>→ </a:t>
            </a:r>
            <a:r>
              <a:rPr lang="ko-KR" altLang="en-US" dirty="0"/>
              <a:t>연결된 원격 저장소 목록과 별명</a:t>
            </a:r>
            <a:r>
              <a:rPr lang="en-US" altLang="ko-KR" dirty="0"/>
              <a:t>(origin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확인할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fetch   </a:t>
            </a:r>
            <a:r>
              <a:rPr lang="en-US" altLang="ko-KR" b="1" dirty="0"/>
              <a:t>GitHub</a:t>
            </a:r>
            <a:r>
              <a:rPr lang="ko-KR" altLang="en-US" b="1" dirty="0"/>
              <a:t>에서 내 로컬로 가져오는 용도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pull)</a:t>
            </a:r>
          </a:p>
          <a:p>
            <a:r>
              <a:rPr lang="en-US" altLang="ko-KR" dirty="0"/>
              <a:t>push   </a:t>
            </a:r>
            <a:r>
              <a:rPr lang="ko-KR" altLang="en-US" b="1" dirty="0"/>
              <a:t>내 로컬에서 </a:t>
            </a:r>
            <a:r>
              <a:rPr lang="en-US" altLang="ko-KR" b="1" dirty="0"/>
              <a:t>GitHub</a:t>
            </a:r>
            <a:r>
              <a:rPr lang="ko-KR" altLang="en-US" b="1" dirty="0"/>
              <a:t>로 올리는 용도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push)</a:t>
            </a:r>
          </a:p>
          <a:p>
            <a:r>
              <a:rPr lang="ko-KR" altLang="en-US" dirty="0"/>
              <a:t>보통은 두 주소가 </a:t>
            </a:r>
            <a:r>
              <a:rPr lang="ko-KR" altLang="en-US" b="1" dirty="0"/>
              <a:t>같지만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ko-KR" altLang="en-US" dirty="0"/>
              <a:t>은 </a:t>
            </a:r>
            <a:r>
              <a:rPr lang="en-US" altLang="ko-KR" b="1" dirty="0"/>
              <a:t>fetch</a:t>
            </a:r>
            <a:r>
              <a:rPr lang="ko-KR" altLang="en-US" b="1" dirty="0"/>
              <a:t>용 </a:t>
            </a:r>
            <a:r>
              <a:rPr lang="en-US" altLang="ko-KR" b="1" dirty="0"/>
              <a:t>URL</a:t>
            </a:r>
            <a:r>
              <a:rPr lang="ko-KR" altLang="en-US" dirty="0"/>
              <a:t>과 </a:t>
            </a:r>
            <a:r>
              <a:rPr lang="en-US" altLang="ko-KR" b="1" dirty="0"/>
              <a:t>push</a:t>
            </a:r>
            <a:r>
              <a:rPr lang="ko-KR" altLang="en-US" b="1" dirty="0"/>
              <a:t>용 </a:t>
            </a:r>
            <a:r>
              <a:rPr lang="en-US" altLang="ko-KR" b="1" dirty="0"/>
              <a:t>URL</a:t>
            </a:r>
            <a:r>
              <a:rPr lang="ko-KR" altLang="en-US" dirty="0"/>
              <a:t>을 </a:t>
            </a:r>
            <a:r>
              <a:rPr lang="ko-KR" altLang="en-US" b="1" dirty="0"/>
              <a:t>따로 설정할 수 있는 기능</a:t>
            </a:r>
            <a:r>
              <a:rPr lang="ko-KR" altLang="en-US" dirty="0"/>
              <a:t>을 지원합니다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683856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5022429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2701767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실무에 가면 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“000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브랜치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</a:t>
            </a:r>
            <a:r>
              <a:rPr lang="ko-KR" altLang="en-US" dirty="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풀하세요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”</a:t>
            </a:r>
            <a:r>
              <a:rPr lang="ko-KR" altLang="en-US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 라고 합니다</a:t>
            </a:r>
            <a:r>
              <a:rPr lang="en-US" altLang="ko-KR" dirty="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37968985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3582610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 err="1"/>
              <a:t>실무에가면</a:t>
            </a:r>
            <a:r>
              <a:rPr lang="ko-KR" altLang="en-US" dirty="0"/>
              <a:t> 깃 </a:t>
            </a:r>
            <a:r>
              <a:rPr lang="ko-KR" altLang="en-US" dirty="0" err="1"/>
              <a:t>클론하세요</a:t>
            </a:r>
            <a:r>
              <a:rPr lang="ko-KR" altLang="en-US" dirty="0"/>
              <a:t> </a:t>
            </a:r>
            <a:r>
              <a:rPr lang="ko-KR" altLang="en-US" dirty="0" err="1"/>
              <a:t>라고</a:t>
            </a:r>
            <a:r>
              <a:rPr lang="ko-KR" altLang="en-US" dirty="0"/>
              <a:t> 합니다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마지막의 </a:t>
            </a:r>
            <a:r>
              <a:rPr lang="en-US" altLang="ko-KR" dirty="0"/>
              <a:t>.</a:t>
            </a:r>
            <a:r>
              <a:rPr lang="ko-KR" altLang="en-US" dirty="0"/>
              <a:t>은 **</a:t>
            </a:r>
            <a:r>
              <a:rPr lang="en-US" altLang="ko-KR" dirty="0"/>
              <a:t>"</a:t>
            </a:r>
            <a:r>
              <a:rPr lang="ko-KR" altLang="en-US" dirty="0"/>
              <a:t>현재 폴더에 복제하겠다</a:t>
            </a:r>
            <a:r>
              <a:rPr lang="en-US" altLang="ko-KR" dirty="0"/>
              <a:t>"**</a:t>
            </a:r>
            <a:r>
              <a:rPr lang="ko-KR" altLang="en-US" dirty="0"/>
              <a:t>는 뜻입니다</a:t>
            </a:r>
            <a:r>
              <a:rPr lang="en-US" altLang="ko-KR" dirty="0"/>
              <a:t>.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clone ... .</a:t>
            </a:r>
            <a:r>
              <a:rPr lang="ko-KR" altLang="en-US" dirty="0"/>
              <a:t>에서 </a:t>
            </a:r>
            <a:r>
              <a:rPr lang="en-US" altLang="ko-KR" dirty="0"/>
              <a:t>.</a:t>
            </a:r>
            <a:r>
              <a:rPr lang="ko-KR" altLang="en-US" dirty="0"/>
              <a:t>은 **</a:t>
            </a:r>
            <a:r>
              <a:rPr lang="en-US" altLang="ko-KR" dirty="0"/>
              <a:t>"</a:t>
            </a:r>
            <a:r>
              <a:rPr lang="ko-KR" altLang="en-US" dirty="0"/>
              <a:t>지금 폴더에 바로 저장소를 복제해줘</a:t>
            </a:r>
            <a:r>
              <a:rPr lang="en-US" altLang="ko-KR" dirty="0"/>
              <a:t>!"**</a:t>
            </a:r>
            <a:r>
              <a:rPr lang="ko-KR" altLang="en-US" dirty="0"/>
              <a:t>라는 의미이며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dirty="0"/>
              <a:t>이를 쓰지 않으면 </a:t>
            </a:r>
            <a:r>
              <a:rPr lang="ko-KR" altLang="en-US" b="1" dirty="0"/>
              <a:t>원격 저장소 이름으로 폴더가 새로 생깁니다</a:t>
            </a:r>
            <a:r>
              <a:rPr lang="en-US" altLang="ko-KR" b="1" dirty="0"/>
              <a:t>.</a:t>
            </a:r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8449121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422586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76444951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Symbol" panose="05050102010706020507" pitchFamily="18" charset="2"/>
              <a:buChar char="Þ"/>
            </a:pPr>
            <a:r>
              <a:rPr lang="ko-KR" altLang="en-US" dirty="0"/>
              <a:t>방법</a:t>
            </a:r>
            <a:r>
              <a:rPr lang="en-US" altLang="ko-KR" dirty="0"/>
              <a:t>1 </a:t>
            </a:r>
            <a:r>
              <a:rPr lang="ko-KR" altLang="en-US" dirty="0" err="1"/>
              <a:t>진행후</a:t>
            </a:r>
            <a:r>
              <a:rPr lang="ko-KR" altLang="en-US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-test</a:t>
            </a:r>
            <a:r>
              <a:rPr lang="ko-KR" altLang="en-US" dirty="0"/>
              <a:t>의 파일 수정 후 </a:t>
            </a:r>
            <a:r>
              <a:rPr lang="en-US" altLang="ko-KR" dirty="0" err="1"/>
              <a:t>git</a:t>
            </a:r>
            <a:r>
              <a:rPr lang="en-US" altLang="ko-KR" dirty="0"/>
              <a:t>-clone </a:t>
            </a:r>
            <a:r>
              <a:rPr lang="ko-KR" altLang="en-US" dirty="0"/>
              <a:t>폴더에서 </a:t>
            </a:r>
            <a:r>
              <a:rPr lang="en-US" altLang="ko-KR" dirty="0"/>
              <a:t>pull</a:t>
            </a:r>
          </a:p>
          <a:p>
            <a:endParaRPr lang="en-US" altLang="ko-KR" dirty="0"/>
          </a:p>
          <a:p>
            <a:r>
              <a:rPr lang="en-US" altLang="ko-KR" dirty="0"/>
              <a:t>head</a:t>
            </a:r>
            <a:r>
              <a:rPr lang="ko-KR" altLang="en-US" dirty="0"/>
              <a:t>에 대해서는 뒤에서 설명</a:t>
            </a:r>
            <a:r>
              <a:rPr lang="en-US" altLang="ko-KR" dirty="0"/>
              <a:t>. </a:t>
            </a:r>
            <a:r>
              <a:rPr lang="ko-KR" altLang="en-US" dirty="0"/>
              <a:t>지금은 최신 </a:t>
            </a:r>
            <a:r>
              <a:rPr lang="ko-KR" altLang="en-US" dirty="0" err="1"/>
              <a:t>커밋을</a:t>
            </a:r>
            <a:r>
              <a:rPr lang="ko-KR" altLang="en-US" dirty="0"/>
              <a:t> 가리키고 있는 상태로 </a:t>
            </a:r>
            <a:r>
              <a:rPr lang="ko-KR" altLang="en-US" dirty="0" err="1"/>
              <a:t>이해하면됨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origin/HEAD</a:t>
            </a:r>
            <a:r>
              <a:rPr lang="ko-KR" altLang="en-US" dirty="0"/>
              <a:t>가 </a:t>
            </a:r>
            <a:r>
              <a:rPr lang="ko-KR" altLang="en-US" dirty="0" err="1"/>
              <a:t>없을때는</a:t>
            </a:r>
            <a:r>
              <a:rPr lang="ko-KR" altLang="en-US" dirty="0"/>
              <a:t> </a:t>
            </a:r>
            <a:r>
              <a:rPr lang="en-US" altLang="ko-KR" dirty="0"/>
              <a:t>cache</a:t>
            </a:r>
            <a:r>
              <a:rPr lang="ko-KR" altLang="en-US" dirty="0"/>
              <a:t>문제로 </a:t>
            </a:r>
            <a:r>
              <a:rPr lang="en-US" altLang="ko-KR" dirty="0" err="1"/>
              <a:t>git</a:t>
            </a:r>
            <a:r>
              <a:rPr lang="en-US" altLang="ko-KR" dirty="0"/>
              <a:t> remote set-head origin –a </a:t>
            </a:r>
            <a:r>
              <a:rPr lang="ko-KR" altLang="en-US" dirty="0" err="1"/>
              <a:t>써주면됨</a:t>
            </a:r>
            <a:endParaRPr lang="en-US" altLang="ko-KR" dirty="0"/>
          </a:p>
          <a:p>
            <a:endParaRPr lang="en-US" altLang="ko-KR" dirty="0"/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altLang="ko-KR" baseline="0" dirty="0"/>
              <a:t>HEAD </a:t>
            </a:r>
            <a:r>
              <a:rPr lang="ko-KR" altLang="en-US" baseline="0" dirty="0"/>
              <a:t>란</a:t>
            </a:r>
            <a:r>
              <a:rPr lang="en-US" altLang="ko-KR" baseline="0" dirty="0"/>
              <a:t>?</a:t>
            </a:r>
          </a:p>
          <a:p>
            <a:pPr marL="0" indent="0">
              <a:buFontTx/>
              <a:buNone/>
            </a:pPr>
            <a:r>
              <a:rPr lang="en-US" altLang="ko-KR" baseline="0" dirty="0"/>
              <a:t>- </a:t>
            </a:r>
            <a:r>
              <a:rPr lang="ko-KR" altLang="en-US" baseline="0" dirty="0"/>
              <a:t>현재 내 작업 위치를 가리키는 </a:t>
            </a:r>
            <a:r>
              <a:rPr lang="en-US" altLang="ko-KR" baseline="0" dirty="0"/>
              <a:t>‘</a:t>
            </a:r>
            <a:r>
              <a:rPr lang="ko-KR" altLang="en-US" baseline="0" dirty="0"/>
              <a:t>화살표</a:t>
            </a:r>
            <a:r>
              <a:rPr lang="en-US" altLang="ko-KR" baseline="0" dirty="0"/>
              <a:t>‘ </a:t>
            </a:r>
            <a:r>
              <a:rPr lang="ko-KR" altLang="en-US" baseline="0" dirty="0"/>
              <a:t>같은 개념</a:t>
            </a:r>
            <a:r>
              <a:rPr lang="en-US" altLang="ko-KR" baseline="0" dirty="0"/>
              <a:t>.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현재 내가 바라보고 있는</a:t>
            </a:r>
            <a:r>
              <a:rPr lang="en-US" altLang="ko-KR" dirty="0"/>
              <a:t>(</a:t>
            </a:r>
            <a:r>
              <a:rPr lang="ko-KR" altLang="en-US" dirty="0"/>
              <a:t>작업 중인</a:t>
            </a:r>
            <a:r>
              <a:rPr lang="en-US" altLang="ko-KR" dirty="0"/>
              <a:t>) </a:t>
            </a:r>
            <a:r>
              <a:rPr lang="ko-KR" altLang="en-US" dirty="0" err="1"/>
              <a:t>브랜치의</a:t>
            </a:r>
            <a:r>
              <a:rPr lang="ko-KR" altLang="en-US" dirty="0"/>
              <a:t> 가장 최신 </a:t>
            </a:r>
            <a:r>
              <a:rPr lang="ko-KR" altLang="en-US" dirty="0" err="1"/>
              <a:t>커밋을</a:t>
            </a:r>
            <a:r>
              <a:rPr lang="ko-KR" altLang="en-US" dirty="0"/>
              <a:t> 가리키는 포인터</a:t>
            </a:r>
            <a:r>
              <a:rPr lang="en-US" altLang="ko-KR" dirty="0"/>
              <a:t>(pointer)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지금 내가 어디에서 작업하고 있는지를 </a:t>
            </a:r>
            <a:r>
              <a:rPr lang="en-US" altLang="ko-KR" dirty="0" err="1"/>
              <a:t>Git</a:t>
            </a:r>
            <a:r>
              <a:rPr lang="ko-KR" altLang="en-US" dirty="0"/>
              <a:t>이 기억하고 있게 해주는 </a:t>
            </a:r>
            <a:r>
              <a:rPr lang="en-US" altLang="ko-KR" b="1" dirty="0"/>
              <a:t>"</a:t>
            </a:r>
            <a:r>
              <a:rPr lang="ko-KR" altLang="en-US" b="1" dirty="0"/>
              <a:t>화살표</a:t>
            </a:r>
            <a:r>
              <a:rPr lang="en-US" altLang="ko-KR" b="1" dirty="0"/>
              <a:t>" </a:t>
            </a:r>
            <a:r>
              <a:rPr lang="ko-KR" altLang="en-US" b="1" dirty="0"/>
              <a:t>같은 역할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pPr marL="171450" indent="-171450">
              <a:buFontTx/>
              <a:buChar char="-"/>
            </a:pP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HEAD -&gt; main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지금 내가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위에 있음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origin/main </a:t>
            </a:r>
            <a:r>
              <a:rPr lang="en-US" altLang="ko-KR" baseline="0" dirty="0"/>
              <a:t> </a:t>
            </a:r>
            <a:r>
              <a:rPr lang="en-US" altLang="ko-KR" baseline="0" dirty="0">
                <a:sym typeface="Wingdings" panose="05000000000000000000" pitchFamily="2" charset="2"/>
              </a:rPr>
              <a:t> </a:t>
            </a:r>
            <a:r>
              <a:rPr lang="ko-KR" altLang="en-US" dirty="0"/>
              <a:t>원격 저장소의 </a:t>
            </a:r>
            <a:r>
              <a:rPr lang="en-US" altLang="ko-KR" dirty="0"/>
              <a:t>main </a:t>
            </a:r>
            <a:r>
              <a:rPr lang="ko-KR" altLang="en-US" dirty="0" err="1"/>
              <a:t>브랜치</a:t>
            </a:r>
            <a:r>
              <a:rPr lang="ko-KR" altLang="en-US" dirty="0"/>
              <a:t> 최신 위치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en-US" altLang="ko-KR" dirty="0"/>
              <a:t>origin/HEAD  </a:t>
            </a:r>
            <a:r>
              <a:rPr lang="en-US" altLang="ko-KR" dirty="0">
                <a:sym typeface="Wingdings" panose="05000000000000000000" pitchFamily="2" charset="2"/>
              </a:rPr>
              <a:t> </a:t>
            </a:r>
            <a:r>
              <a:rPr lang="en-US" altLang="ko-KR" dirty="0"/>
              <a:t>GitHub </a:t>
            </a:r>
            <a:r>
              <a:rPr lang="ko-KR" altLang="en-US" dirty="0"/>
              <a:t>쪽에서도 기본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으로 설정되어 있음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60771815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하나</a:t>
            </a:r>
            <a:r>
              <a:rPr lang="en-US" altLang="ko-KR" dirty="0"/>
              <a:t> </a:t>
            </a:r>
            <a:r>
              <a:rPr lang="ko-KR" altLang="en-US" dirty="0"/>
              <a:t>더 만들어보기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95554211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0503055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repo </a:t>
            </a:r>
            <a:r>
              <a:rPr lang="ko-KR" altLang="en-US" dirty="0"/>
              <a:t>항목은 꼭 체크해야 </a:t>
            </a:r>
            <a:r>
              <a:rPr lang="en-US" altLang="ko-KR" dirty="0" err="1"/>
              <a:t>git</a:t>
            </a:r>
            <a:r>
              <a:rPr lang="en-US" altLang="ko-KR" dirty="0"/>
              <a:t> clone, push</a:t>
            </a:r>
            <a:r>
              <a:rPr lang="ko-KR" altLang="en-US" dirty="0"/>
              <a:t>가 작동합니다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생성된 토큰을 </a:t>
            </a:r>
            <a:r>
              <a:rPr lang="ko-KR" altLang="en-US" b="1" dirty="0"/>
              <a:t>즉시 복사</a:t>
            </a:r>
            <a:r>
              <a:rPr lang="en-US" altLang="ko-KR" b="1" dirty="0"/>
              <a:t>!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다시 못 봅니다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en-US" altLang="ko-KR" b="1" dirty="0"/>
              <a:t>GitHub </a:t>
            </a:r>
            <a:r>
              <a:rPr lang="ko-KR" altLang="en-US" b="1" dirty="0"/>
              <a:t>인증 요청 시</a:t>
            </a:r>
            <a:r>
              <a:rPr lang="en-US" altLang="ko-KR" b="1" dirty="0"/>
              <a:t>:</a:t>
            </a:r>
          </a:p>
          <a:p>
            <a:r>
              <a:rPr lang="en-US" altLang="ko-KR" b="1" dirty="0"/>
              <a:t>Username</a:t>
            </a:r>
            <a:r>
              <a:rPr lang="ko-KR" altLang="en-US" dirty="0"/>
              <a:t>에는 → </a:t>
            </a:r>
            <a:r>
              <a:rPr lang="en-US" altLang="ko-KR" dirty="0"/>
              <a:t>GitHub </a:t>
            </a:r>
            <a:r>
              <a:rPr lang="ko-KR" altLang="en-US" dirty="0"/>
              <a:t>아이디</a:t>
            </a:r>
          </a:p>
          <a:p>
            <a:r>
              <a:rPr lang="en-US" altLang="ko-KR" b="1" dirty="0"/>
              <a:t>Password</a:t>
            </a:r>
            <a:r>
              <a:rPr lang="ko-KR" altLang="en-US" dirty="0"/>
              <a:t>에는 → **복사한 </a:t>
            </a:r>
            <a:r>
              <a:rPr lang="en-US" altLang="ko-KR" dirty="0"/>
              <a:t>PAT(</a:t>
            </a:r>
            <a:r>
              <a:rPr lang="ko-KR" altLang="en-US" dirty="0"/>
              <a:t>토큰</a:t>
            </a:r>
            <a:r>
              <a:rPr lang="en-US" altLang="ko-KR" dirty="0"/>
              <a:t>)**</a:t>
            </a:r>
            <a:r>
              <a:rPr lang="ko-KR" altLang="en-US" dirty="0"/>
              <a:t>을 </a:t>
            </a:r>
            <a:r>
              <a:rPr lang="ko-KR" altLang="en-US" dirty="0" err="1"/>
              <a:t>붙여넣기</a:t>
            </a:r>
            <a:r>
              <a:rPr lang="en-US" altLang="ko-KR" dirty="0"/>
              <a:t>!</a:t>
            </a:r>
          </a:p>
          <a:p>
            <a:endParaRPr lang="en-US" altLang="ko-KR" dirty="0"/>
          </a:p>
          <a:p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clone https://github.com/</a:t>
            </a:r>
            <a:r>
              <a:rPr lang="ko-KR" altLang="en-US" dirty="0"/>
              <a:t>사용자명</a:t>
            </a:r>
            <a:r>
              <a:rPr lang="en-US" altLang="ko-KR" dirty="0"/>
              <a:t>/</a:t>
            </a:r>
            <a:r>
              <a:rPr lang="ko-KR" altLang="en-US" dirty="0" err="1"/>
              <a:t>저장소명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</a:p>
          <a:p>
            <a:r>
              <a:rPr lang="en-US" altLang="ko-KR" dirty="0"/>
              <a:t>Username: Damon0527 </a:t>
            </a:r>
          </a:p>
          <a:p>
            <a:r>
              <a:rPr lang="en-US" altLang="ko-KR" dirty="0"/>
              <a:t>Password: [</a:t>
            </a:r>
            <a:r>
              <a:rPr lang="ko-KR" altLang="en-US" dirty="0"/>
              <a:t>방금 복사한 </a:t>
            </a:r>
            <a:r>
              <a:rPr lang="en-US" altLang="ko-KR" dirty="0"/>
              <a:t>PAT]</a:t>
            </a:r>
          </a:p>
          <a:p>
            <a:endParaRPr lang="en-US" altLang="ko-KR" dirty="0"/>
          </a:p>
          <a:p>
            <a:r>
              <a:rPr lang="ko-KR" altLang="en-US" dirty="0"/>
              <a:t>비공개 저장소를 </a:t>
            </a:r>
            <a:r>
              <a:rPr lang="en-US" altLang="ko-KR" dirty="0" err="1"/>
              <a:t>git</a:t>
            </a:r>
            <a:r>
              <a:rPr lang="en-US" altLang="ko-KR" dirty="0"/>
              <a:t> clone</a:t>
            </a:r>
            <a:r>
              <a:rPr lang="ko-KR" altLang="en-US" dirty="0"/>
              <a:t>하려고 할 때 </a:t>
            </a:r>
            <a:r>
              <a:rPr lang="ko-KR" altLang="en-US" b="1" dirty="0"/>
              <a:t>토큰을 누가 만들어야 하냐</a:t>
            </a:r>
            <a:r>
              <a:rPr lang="en-US" altLang="ko-KR" b="1" dirty="0"/>
              <a:t>?</a:t>
            </a:r>
            <a:br>
              <a:rPr lang="ko-KR" altLang="en-US" dirty="0"/>
            </a:br>
            <a:r>
              <a:rPr lang="ko-KR" altLang="en-US" dirty="0"/>
              <a:t>👉 </a:t>
            </a:r>
            <a:r>
              <a:rPr lang="ko-KR" altLang="en-US" b="1" dirty="0"/>
              <a:t>내가 아니라</a:t>
            </a:r>
            <a:r>
              <a:rPr lang="en-US" altLang="ko-KR" b="1" dirty="0"/>
              <a:t>, </a:t>
            </a:r>
            <a:r>
              <a:rPr lang="ko-KR" altLang="en-US" b="1" dirty="0"/>
              <a:t>저장소 주인이 만든 토큰을 입력해야 하나요</a:t>
            </a:r>
            <a:r>
              <a:rPr lang="en-US" altLang="ko-KR" b="1" dirty="0"/>
              <a:t>?</a:t>
            </a:r>
            <a:endParaRPr lang="ko-KR" altLang="en-US" dirty="0"/>
          </a:p>
          <a:p>
            <a:r>
              <a:rPr lang="ko-KR" altLang="en-US" b="1" dirty="0"/>
              <a:t>✅ 정답은</a:t>
            </a:r>
            <a:r>
              <a:rPr lang="en-US" altLang="ko-KR" b="1" dirty="0"/>
              <a:t>: ❌ </a:t>
            </a:r>
            <a:r>
              <a:rPr lang="ko-KR" altLang="en-US" b="1" dirty="0"/>
              <a:t>아니요</a:t>
            </a:r>
            <a:r>
              <a:rPr lang="en-US" altLang="ko-KR" b="1" dirty="0"/>
              <a:t>!</a:t>
            </a:r>
          </a:p>
          <a:p>
            <a:r>
              <a:rPr lang="ko-KR" altLang="en-US" dirty="0"/>
              <a:t>✅ </a:t>
            </a:r>
            <a:r>
              <a:rPr lang="ko-KR" altLang="en-US" b="1" dirty="0"/>
              <a:t>토큰은 </a:t>
            </a:r>
            <a:r>
              <a:rPr lang="en-US" altLang="ko-KR" b="1" dirty="0"/>
              <a:t>"</a:t>
            </a:r>
            <a:r>
              <a:rPr lang="ko-KR" altLang="en-US" b="1" dirty="0"/>
              <a:t>접근하려는 사람</a:t>
            </a:r>
            <a:r>
              <a:rPr lang="en-US" altLang="ko-KR" b="1" dirty="0"/>
              <a:t>", </a:t>
            </a:r>
            <a:r>
              <a:rPr lang="ko-KR" altLang="en-US" b="1" dirty="0"/>
              <a:t>즉 “내가” 만들어야 합니다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토큰</a:t>
            </a:r>
            <a:r>
              <a:rPr lang="en-US" altLang="ko-KR" dirty="0"/>
              <a:t>(PAT)</a:t>
            </a:r>
            <a:r>
              <a:rPr lang="ko-KR" altLang="en-US" dirty="0"/>
              <a:t>은 </a:t>
            </a:r>
            <a:r>
              <a:rPr lang="en-US" altLang="ko-KR" b="1" dirty="0"/>
              <a:t>GitHub </a:t>
            </a:r>
            <a:r>
              <a:rPr lang="ko-KR" altLang="en-US" b="1" dirty="0"/>
              <a:t>로그인할 때 비밀번호를 대체하는 나만의 인증 수단</a:t>
            </a:r>
            <a:r>
              <a:rPr lang="ko-KR" altLang="en-US" dirty="0"/>
              <a:t>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GitHub </a:t>
            </a:r>
            <a:r>
              <a:rPr lang="ko-KR" altLang="en-US" dirty="0"/>
              <a:t>서버는 “지금 로그인하려는 사람이 </a:t>
            </a:r>
            <a:r>
              <a:rPr lang="ko-KR" altLang="en-US" dirty="0" err="1"/>
              <a:t>누구인지”를</a:t>
            </a:r>
            <a:r>
              <a:rPr lang="ko-KR" altLang="en-US" dirty="0"/>
              <a:t> </a:t>
            </a:r>
            <a:r>
              <a:rPr lang="ko-KR" altLang="en-US" b="1" dirty="0"/>
              <a:t>내 토큰을 통해 식별</a:t>
            </a:r>
            <a:r>
              <a:rPr lang="ko-KR" altLang="en-US" dirty="0"/>
              <a:t>합니다</a:t>
            </a:r>
            <a:r>
              <a:rPr lang="en-US" altLang="ko-KR" dirty="0"/>
              <a:t>.</a:t>
            </a:r>
          </a:p>
          <a:p>
            <a:r>
              <a:rPr lang="ko-KR" altLang="en-US" b="1" dirty="0"/>
              <a:t>내 토큰을 입력해야 → 내 </a:t>
            </a:r>
            <a:r>
              <a:rPr lang="en-US" altLang="ko-KR" b="1" dirty="0"/>
              <a:t>GitHub </a:t>
            </a:r>
            <a:r>
              <a:rPr lang="ko-KR" altLang="en-US" b="1" dirty="0"/>
              <a:t>계정으로 인증이 되기 때문에</a:t>
            </a:r>
          </a:p>
          <a:p>
            <a:r>
              <a:rPr lang="ko-KR" altLang="en-US" dirty="0"/>
              <a:t>그 작업</a:t>
            </a:r>
            <a:r>
              <a:rPr lang="en-US" altLang="ko-KR" dirty="0"/>
              <a:t>(clone, push, pull)</a:t>
            </a:r>
            <a:r>
              <a:rPr lang="ko-KR" altLang="en-US" dirty="0"/>
              <a:t>을 </a:t>
            </a:r>
            <a:r>
              <a:rPr lang="en-US" altLang="ko-KR" b="1" dirty="0"/>
              <a:t>"</a:t>
            </a:r>
            <a:r>
              <a:rPr lang="ko-KR" altLang="en-US" b="1" dirty="0"/>
              <a:t>내가 했다</a:t>
            </a:r>
            <a:r>
              <a:rPr lang="en-US" altLang="ko-KR" b="1" dirty="0"/>
              <a:t>"</a:t>
            </a:r>
            <a:r>
              <a:rPr lang="ko-KR" altLang="en-US" b="1" dirty="0"/>
              <a:t>는 기록이 남습니다</a:t>
            </a:r>
            <a:r>
              <a:rPr lang="en-US" altLang="ko-KR" b="1" dirty="0"/>
              <a:t>.</a:t>
            </a:r>
            <a:endParaRPr lang="ko-KR" altLang="en-US" dirty="0"/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57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2402100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en-US" altLang="ko-KR" dirty="0"/>
              <a:t> push -u origin main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-u origin master</a:t>
            </a:r>
          </a:p>
          <a:p>
            <a:endParaRPr lang="en-US" altLang="ko-KR" dirty="0"/>
          </a:p>
          <a:p>
            <a:r>
              <a:rPr lang="en-US" altLang="ko-KR" b="1" dirty="0"/>
              <a:t>-u = --set-upstream </a:t>
            </a:r>
            <a:r>
              <a:rPr lang="ko-KR" altLang="en-US" b="1" dirty="0"/>
              <a:t>옵션의 </a:t>
            </a:r>
            <a:r>
              <a:rPr lang="ko-KR" altLang="en-US" b="1" dirty="0" err="1"/>
              <a:t>줄임말</a:t>
            </a:r>
            <a:br>
              <a:rPr lang="ko-KR" altLang="en-US" dirty="0"/>
            </a:br>
            <a:r>
              <a:rPr lang="ko-KR" altLang="en-US" dirty="0"/>
              <a:t>→ </a:t>
            </a:r>
            <a:r>
              <a:rPr lang="ko-KR" altLang="en-US" b="1" dirty="0"/>
              <a:t>이 </a:t>
            </a:r>
            <a:r>
              <a:rPr lang="ko-KR" altLang="en-US" b="1" dirty="0" err="1"/>
              <a:t>브랜치와</a:t>
            </a:r>
            <a:r>
              <a:rPr lang="ko-KR" altLang="en-US" b="1" dirty="0"/>
              <a:t> 원격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연결</a:t>
            </a:r>
            <a:r>
              <a:rPr lang="en-US" altLang="ko-KR" b="1" dirty="0"/>
              <a:t>(tracking)</a:t>
            </a:r>
            <a:r>
              <a:rPr lang="ko-KR" altLang="en-US" b="1" dirty="0"/>
              <a:t>해줘</a:t>
            </a:r>
            <a:r>
              <a:rPr lang="en-US" altLang="ko-KR" b="1" dirty="0"/>
              <a:t>!</a:t>
            </a:r>
            <a:r>
              <a:rPr lang="ko-KR" altLang="en-US" dirty="0"/>
              <a:t> 라는 뜻입니다</a:t>
            </a:r>
            <a:r>
              <a:rPr lang="en-US" altLang="ko-KR" dirty="0"/>
              <a:t>.</a:t>
            </a:r>
          </a:p>
          <a:p>
            <a:r>
              <a:rPr lang="en-US" altLang="ko-KR" dirty="0"/>
              <a:t>push</a:t>
            </a:r>
            <a:r>
              <a:rPr lang="ko-KR" altLang="en-US" dirty="0"/>
              <a:t>하면서 </a:t>
            </a:r>
            <a:r>
              <a:rPr lang="ko-KR" altLang="en-US" b="1" dirty="0"/>
              <a:t>로컬의 </a:t>
            </a:r>
            <a:r>
              <a:rPr lang="en-US" altLang="ko-KR" b="1" dirty="0"/>
              <a:t>main </a:t>
            </a:r>
            <a:r>
              <a:rPr lang="ko-KR" altLang="en-US" b="1" dirty="0" err="1"/>
              <a:t>브랜치가</a:t>
            </a:r>
            <a:r>
              <a:rPr lang="ko-KR" altLang="en-US" b="1" dirty="0"/>
              <a:t> 원격 </a:t>
            </a:r>
            <a:r>
              <a:rPr lang="en-US" altLang="ko-KR" b="1" dirty="0"/>
              <a:t>origin/main</a:t>
            </a:r>
            <a:r>
              <a:rPr lang="ko-KR" altLang="en-US" b="1" dirty="0"/>
              <a:t>과 연결됨</a:t>
            </a:r>
            <a:endParaRPr lang="en-US" altLang="ko-KR" b="1" dirty="0"/>
          </a:p>
          <a:p>
            <a:endParaRPr lang="en-US" altLang="ko-KR" dirty="0"/>
          </a:p>
          <a:p>
            <a:r>
              <a:rPr lang="ko-KR" altLang="en-US" b="1" dirty="0"/>
              <a:t>그럼 </a:t>
            </a:r>
            <a:r>
              <a:rPr lang="en-US" altLang="ko-KR" b="1" dirty="0"/>
              <a:t>"Tracking Branch(</a:t>
            </a:r>
            <a:r>
              <a:rPr lang="ko-KR" altLang="en-US" b="1" dirty="0" err="1"/>
              <a:t>트래킹</a:t>
            </a:r>
            <a:r>
              <a:rPr lang="ko-KR" altLang="en-US" b="1" dirty="0"/>
              <a:t> </a:t>
            </a:r>
            <a:r>
              <a:rPr lang="ko-KR" altLang="en-US" b="1" dirty="0" err="1"/>
              <a:t>브랜치</a:t>
            </a:r>
            <a:r>
              <a:rPr lang="en-US" altLang="ko-KR" b="1" dirty="0"/>
              <a:t>)"</a:t>
            </a:r>
            <a:r>
              <a:rPr lang="ko-KR" altLang="en-US" b="1" dirty="0"/>
              <a:t>가 뭐예요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로컬 </a:t>
            </a:r>
            <a:r>
              <a:rPr lang="ko-KR" altLang="en-US" b="1" dirty="0" err="1"/>
              <a:t>브랜치와</a:t>
            </a:r>
            <a:r>
              <a:rPr lang="ko-KR" altLang="en-US" b="1" dirty="0"/>
              <a:t> 원격 </a:t>
            </a:r>
            <a:r>
              <a:rPr lang="ko-KR" altLang="en-US" b="1" dirty="0" err="1"/>
              <a:t>브랜치를</a:t>
            </a:r>
            <a:r>
              <a:rPr lang="ko-KR" altLang="en-US" b="1" dirty="0"/>
              <a:t> 연결해주는 관계</a:t>
            </a:r>
            <a:endParaRPr lang="ko-KR" altLang="en-US" dirty="0"/>
          </a:p>
          <a:p>
            <a:r>
              <a:rPr lang="en-US" altLang="ko-KR" dirty="0"/>
              <a:t>-u</a:t>
            </a:r>
            <a:r>
              <a:rPr lang="ko-KR" altLang="en-US" dirty="0"/>
              <a:t>를 사용하면 이후엔 굳이 </a:t>
            </a:r>
            <a:r>
              <a:rPr lang="en-US" altLang="ko-KR" dirty="0"/>
              <a:t>origin main </a:t>
            </a:r>
            <a:r>
              <a:rPr lang="ko-KR" altLang="en-US" dirty="0"/>
              <a:t>안 써도 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6509311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✅ </a:t>
            </a:r>
            <a:r>
              <a:rPr lang="en-US" altLang="ko-KR" b="1" dirty="0"/>
              <a:t>origin</a:t>
            </a:r>
            <a:r>
              <a:rPr lang="ko-KR" altLang="en-US" b="1" dirty="0"/>
              <a:t>이란</a:t>
            </a:r>
            <a:r>
              <a:rPr lang="en-US" altLang="ko-KR" b="1" dirty="0"/>
              <a:t>?</a:t>
            </a:r>
          </a:p>
          <a:p>
            <a:r>
              <a:rPr lang="ko-KR" altLang="en-US" b="1" dirty="0"/>
              <a:t>원격 저장소</a:t>
            </a:r>
            <a:r>
              <a:rPr lang="en-US" altLang="ko-KR" b="1" dirty="0"/>
              <a:t>(Remote Repository)</a:t>
            </a:r>
            <a:r>
              <a:rPr lang="ko-KR" altLang="en-US" b="1" dirty="0"/>
              <a:t>의 </a:t>
            </a:r>
            <a:r>
              <a:rPr lang="en-US" altLang="ko-KR" b="1" dirty="0"/>
              <a:t>"</a:t>
            </a:r>
            <a:r>
              <a:rPr lang="ko-KR" altLang="en-US" b="1" dirty="0"/>
              <a:t>별명</a:t>
            </a:r>
            <a:r>
              <a:rPr lang="en-US" altLang="ko-KR" b="1" dirty="0"/>
              <a:t>(</a:t>
            </a:r>
            <a:r>
              <a:rPr lang="ko-KR" altLang="en-US" b="1" dirty="0"/>
              <a:t>이름</a:t>
            </a:r>
            <a:r>
              <a:rPr lang="en-US" altLang="ko-KR" b="1" dirty="0"/>
              <a:t>)"</a:t>
            </a:r>
            <a:r>
              <a:rPr lang="ko-KR" altLang="en-US" b="1" dirty="0"/>
              <a:t>입니다</a:t>
            </a:r>
            <a:r>
              <a:rPr lang="en-US" altLang="ko-KR" b="1" dirty="0"/>
              <a:t>.</a:t>
            </a:r>
            <a:endParaRPr lang="ko-KR" altLang="en-US" dirty="0"/>
          </a:p>
          <a:p>
            <a:r>
              <a:rPr lang="en-US" altLang="ko-KR" dirty="0" err="1"/>
              <a:t>Git</a:t>
            </a:r>
            <a:r>
              <a:rPr lang="ko-KR" altLang="en-US" dirty="0"/>
              <a:t>에서 원격 저장소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GitHub</a:t>
            </a:r>
            <a:r>
              <a:rPr lang="ko-KR" altLang="en-US" dirty="0"/>
              <a:t>에 있는 저장소</a:t>
            </a:r>
            <a:r>
              <a:rPr lang="en-US" altLang="ko-KR" dirty="0"/>
              <a:t>)</a:t>
            </a:r>
            <a:r>
              <a:rPr lang="ko-KR" altLang="en-US" dirty="0"/>
              <a:t>를 연결할 때</a:t>
            </a:r>
            <a:br>
              <a:rPr lang="ko-KR" altLang="en-US" dirty="0"/>
            </a:br>
            <a:r>
              <a:rPr lang="ko-KR" altLang="en-US" dirty="0"/>
              <a:t>매번 긴 주소를 쓰기 불편하니까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ko-KR" altLang="en-US" b="1" dirty="0"/>
              <a:t>짧은 별명을 하나 붙여두는 것</a:t>
            </a:r>
            <a:r>
              <a:rPr lang="ko-KR" altLang="en-US" dirty="0"/>
              <a:t>이에요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그러면 </a:t>
            </a:r>
            <a:r>
              <a:rPr lang="en-US" altLang="ko-KR" b="1" dirty="0"/>
              <a:t>origin</a:t>
            </a:r>
            <a:r>
              <a:rPr lang="ko-KR" altLang="en-US" b="1" dirty="0"/>
              <a:t>은 뭘 의미하나요</a:t>
            </a:r>
            <a:r>
              <a:rPr lang="en-US" altLang="ko-KR" b="1" dirty="0"/>
              <a:t>?</a:t>
            </a:r>
          </a:p>
          <a:p>
            <a:r>
              <a:rPr lang="en-US" altLang="ko-KR" dirty="0"/>
              <a:t>"</a:t>
            </a:r>
            <a:r>
              <a:rPr lang="ko-KR" altLang="en-US" dirty="0"/>
              <a:t>이 </a:t>
            </a:r>
            <a:r>
              <a:rPr lang="en-US" altLang="ko-KR" dirty="0"/>
              <a:t>GitHub </a:t>
            </a:r>
            <a:r>
              <a:rPr lang="ko-KR" altLang="en-US" dirty="0"/>
              <a:t>주소를 </a:t>
            </a:r>
            <a:r>
              <a:rPr lang="en-US" altLang="ko-KR" dirty="0"/>
              <a:t>origin</a:t>
            </a:r>
            <a:r>
              <a:rPr lang="ko-KR" altLang="en-US" dirty="0"/>
              <a:t>이라고 부르자</a:t>
            </a:r>
            <a:r>
              <a:rPr lang="en-US" altLang="ko-KR" dirty="0"/>
              <a:t>" </a:t>
            </a:r>
            <a:r>
              <a:rPr lang="ko-KR" altLang="en-US" dirty="0"/>
              <a:t>라고 약속하는 거예요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꼭 이름이 </a:t>
            </a:r>
            <a:r>
              <a:rPr lang="en-US" altLang="ko-KR" b="1" dirty="0"/>
              <a:t>origin</a:t>
            </a:r>
            <a:r>
              <a:rPr lang="ko-KR" altLang="en-US" b="1" dirty="0"/>
              <a:t>이어야 하나요</a:t>
            </a:r>
            <a:r>
              <a:rPr lang="en-US" altLang="ko-KR" b="1" dirty="0"/>
              <a:t>?</a:t>
            </a:r>
          </a:p>
          <a:p>
            <a:r>
              <a:rPr lang="ko-KR" altLang="en-US" dirty="0"/>
              <a:t>❌ 아닙니다</a:t>
            </a:r>
            <a:r>
              <a:rPr lang="en-US" altLang="ko-KR" dirty="0"/>
              <a:t>!</a:t>
            </a:r>
            <a:br>
              <a:rPr lang="en-US" altLang="ko-KR" dirty="0"/>
            </a:br>
            <a:r>
              <a:rPr lang="ko-KR" altLang="en-US" dirty="0"/>
              <a:t>원한다면 다른 이름도 붙일 수 있습니다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예</a:t>
            </a:r>
            <a:r>
              <a:rPr lang="en-US" altLang="ko-KR" dirty="0"/>
              <a:t>: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remote add </a:t>
            </a:r>
            <a:r>
              <a:rPr lang="en-US" altLang="ko-KR" dirty="0" err="1"/>
              <a:t>github</a:t>
            </a:r>
            <a:r>
              <a:rPr lang="en-US" altLang="ko-KR" dirty="0"/>
              <a:t> https://github.com/Damon0527/TestSF5th.git </a:t>
            </a:r>
          </a:p>
          <a:p>
            <a:r>
              <a:rPr lang="en-US" altLang="ko-KR" dirty="0" err="1"/>
              <a:t>git</a:t>
            </a:r>
            <a:r>
              <a:rPr lang="en-US" altLang="ko-KR" dirty="0"/>
              <a:t> push </a:t>
            </a:r>
            <a:r>
              <a:rPr lang="en-US" altLang="ko-KR" dirty="0" err="1"/>
              <a:t>github</a:t>
            </a:r>
            <a:r>
              <a:rPr lang="en-US" altLang="ko-KR" dirty="0"/>
              <a:t> main </a:t>
            </a:r>
          </a:p>
          <a:p>
            <a:r>
              <a:rPr lang="ko-KR" altLang="en-US" dirty="0"/>
              <a:t>하지만 실무에서는 거의 다 </a:t>
            </a:r>
            <a:r>
              <a:rPr lang="en-US" altLang="ko-KR" dirty="0"/>
              <a:t>origin</a:t>
            </a:r>
            <a:r>
              <a:rPr lang="ko-KR" altLang="en-US" dirty="0"/>
              <a:t>을 쓰는 것이 </a:t>
            </a:r>
            <a:r>
              <a:rPr lang="ko-KR" altLang="en-US" b="1" dirty="0" err="1"/>
              <a:t>관례이자</a:t>
            </a:r>
            <a:r>
              <a:rPr lang="ko-KR" altLang="en-US" b="1" dirty="0"/>
              <a:t> 표준처럼 자리잡고</a:t>
            </a:r>
            <a:r>
              <a:rPr lang="ko-KR" altLang="en-US" dirty="0"/>
              <a:t> 있어서</a:t>
            </a:r>
            <a:br>
              <a:rPr lang="ko-KR" altLang="en-US" dirty="0"/>
            </a:br>
            <a:r>
              <a:rPr lang="ko-KR" altLang="en-US" dirty="0"/>
              <a:t>학생들에게도 기본은 </a:t>
            </a:r>
            <a:r>
              <a:rPr lang="en-US" altLang="ko-KR" dirty="0"/>
              <a:t>origin</a:t>
            </a:r>
            <a:r>
              <a:rPr lang="ko-KR" altLang="en-US" dirty="0"/>
              <a:t>으로 알려주는 것이 좋습니다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b="1" dirty="0"/>
              <a:t>✅ 확인하고 싶다면</a:t>
            </a:r>
            <a:r>
              <a:rPr lang="en-US" altLang="ko-KR" b="1" dirty="0"/>
              <a:t>? </a:t>
            </a:r>
            <a:r>
              <a:rPr lang="en-US" altLang="ko-KR" dirty="0" err="1"/>
              <a:t>git</a:t>
            </a:r>
            <a:r>
              <a:rPr lang="en-US" altLang="ko-KR" dirty="0"/>
              <a:t> remote -v </a:t>
            </a:r>
          </a:p>
          <a:p>
            <a:r>
              <a:rPr lang="en-US" altLang="ko-KR" dirty="0"/>
              <a:t>→ </a:t>
            </a:r>
            <a:r>
              <a:rPr lang="ko-KR" altLang="en-US" dirty="0"/>
              <a:t>연결된 원격 저장소 목록과 별명</a:t>
            </a:r>
            <a:r>
              <a:rPr lang="en-US" altLang="ko-KR" dirty="0"/>
              <a:t>(origin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을 확인할 수 있어요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fetch   </a:t>
            </a:r>
            <a:r>
              <a:rPr lang="en-US" altLang="ko-KR" b="1" dirty="0"/>
              <a:t>GitHub</a:t>
            </a:r>
            <a:r>
              <a:rPr lang="ko-KR" altLang="en-US" b="1" dirty="0"/>
              <a:t>에서 내 로컬로 가져오는 용도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pull)</a:t>
            </a:r>
          </a:p>
          <a:p>
            <a:r>
              <a:rPr lang="en-US" altLang="ko-KR" dirty="0"/>
              <a:t>push   </a:t>
            </a:r>
            <a:r>
              <a:rPr lang="ko-KR" altLang="en-US" b="1" dirty="0"/>
              <a:t>내 로컬에서 </a:t>
            </a:r>
            <a:r>
              <a:rPr lang="en-US" altLang="ko-KR" b="1" dirty="0"/>
              <a:t>GitHub</a:t>
            </a:r>
            <a:r>
              <a:rPr lang="ko-KR" altLang="en-US" b="1" dirty="0"/>
              <a:t>로 올리는 용도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예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push)</a:t>
            </a:r>
          </a:p>
          <a:p>
            <a:r>
              <a:rPr lang="ko-KR" altLang="en-US" dirty="0"/>
              <a:t>보통은 두 주소가 </a:t>
            </a:r>
            <a:r>
              <a:rPr lang="ko-KR" altLang="en-US" b="1" dirty="0"/>
              <a:t>같지만</a:t>
            </a:r>
            <a:r>
              <a:rPr lang="en-US" altLang="ko-KR" dirty="0"/>
              <a:t>,</a:t>
            </a:r>
            <a:br>
              <a:rPr lang="en-US" altLang="ko-KR" dirty="0"/>
            </a:br>
            <a:r>
              <a:rPr lang="en-US" altLang="ko-KR" dirty="0" err="1"/>
              <a:t>Git</a:t>
            </a:r>
            <a:r>
              <a:rPr lang="ko-KR" altLang="en-US" dirty="0"/>
              <a:t>은 </a:t>
            </a:r>
            <a:r>
              <a:rPr lang="en-US" altLang="ko-KR" b="1" dirty="0"/>
              <a:t>fetch</a:t>
            </a:r>
            <a:r>
              <a:rPr lang="ko-KR" altLang="en-US" b="1" dirty="0"/>
              <a:t>용 </a:t>
            </a:r>
            <a:r>
              <a:rPr lang="en-US" altLang="ko-KR" b="1" dirty="0"/>
              <a:t>URL</a:t>
            </a:r>
            <a:r>
              <a:rPr lang="ko-KR" altLang="en-US" dirty="0"/>
              <a:t>과 </a:t>
            </a:r>
            <a:r>
              <a:rPr lang="en-US" altLang="ko-KR" b="1" dirty="0"/>
              <a:t>push</a:t>
            </a:r>
            <a:r>
              <a:rPr lang="ko-KR" altLang="en-US" b="1" dirty="0"/>
              <a:t>용 </a:t>
            </a:r>
            <a:r>
              <a:rPr lang="en-US" altLang="ko-KR" b="1" dirty="0"/>
              <a:t>URL</a:t>
            </a:r>
            <a:r>
              <a:rPr lang="ko-KR" altLang="en-US" dirty="0"/>
              <a:t>을 </a:t>
            </a:r>
            <a:r>
              <a:rPr lang="ko-KR" altLang="en-US" b="1" dirty="0"/>
              <a:t>따로 설정할 수 있는 기능</a:t>
            </a:r>
            <a:r>
              <a:rPr lang="ko-KR" altLang="en-US" dirty="0"/>
              <a:t>을 지원합니다</a:t>
            </a:r>
            <a:r>
              <a:rPr lang="en-US" altLang="ko-KR" dirty="0"/>
              <a:t>.</a:t>
            </a:r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9557836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b="1" dirty="0"/>
              <a:t>로컬과 원격 저장소가 서로 다른 </a:t>
            </a:r>
            <a:r>
              <a:rPr lang="en-US" altLang="ko-KR" b="1" dirty="0"/>
              <a:t>"</a:t>
            </a:r>
            <a:r>
              <a:rPr lang="ko-KR" altLang="en-US" b="1" dirty="0" err="1"/>
              <a:t>커밋</a:t>
            </a:r>
            <a:r>
              <a:rPr lang="ko-KR" altLang="en-US" b="1" dirty="0"/>
              <a:t> 이력</a:t>
            </a:r>
            <a:r>
              <a:rPr lang="en-US" altLang="ko-KR" b="1" dirty="0"/>
              <a:t>"</a:t>
            </a:r>
            <a:r>
              <a:rPr lang="ko-KR" altLang="en-US" b="1" dirty="0"/>
              <a:t>을 가지고 있으면 </a:t>
            </a:r>
            <a:r>
              <a:rPr lang="en-US" altLang="ko-KR" b="1" dirty="0"/>
              <a:t>push</a:t>
            </a:r>
            <a:r>
              <a:rPr lang="ko-KR" altLang="en-US" b="1" dirty="0"/>
              <a:t>가 안 된다</a:t>
            </a:r>
            <a:r>
              <a:rPr lang="en-US" altLang="ko-KR" b="1" dirty="0"/>
              <a:t>!</a:t>
            </a:r>
          </a:p>
          <a:p>
            <a:r>
              <a:rPr lang="en-US" altLang="ko-KR" dirty="0" err="1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push</a:t>
            </a:r>
            <a:r>
              <a:rPr lang="ko-KR" altLang="en-US" dirty="0"/>
              <a:t>할 때</a:t>
            </a:r>
            <a:r>
              <a:rPr lang="en-US" altLang="ko-KR" dirty="0"/>
              <a:t>, </a:t>
            </a:r>
            <a:r>
              <a:rPr lang="ko-KR" altLang="en-US" dirty="0"/>
              <a:t>로컬과 원격 저장소의 **</a:t>
            </a:r>
            <a:r>
              <a:rPr lang="ko-KR" altLang="en-US" dirty="0" err="1"/>
              <a:t>히스토리</a:t>
            </a:r>
            <a:r>
              <a:rPr lang="en-US" altLang="ko-KR" dirty="0"/>
              <a:t>(</a:t>
            </a:r>
            <a:r>
              <a:rPr lang="ko-KR" altLang="en-US" dirty="0" err="1"/>
              <a:t>커밋</a:t>
            </a:r>
            <a:r>
              <a:rPr lang="ko-KR" altLang="en-US" dirty="0"/>
              <a:t> 흐름</a:t>
            </a:r>
            <a:r>
              <a:rPr lang="en-US" altLang="ko-KR" dirty="0"/>
              <a:t>)**</a:t>
            </a:r>
            <a:r>
              <a:rPr lang="ko-KR" altLang="en-US" dirty="0"/>
              <a:t>를 비교합니다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서로 </a:t>
            </a:r>
            <a:r>
              <a:rPr lang="ko-KR" altLang="en-US" b="1" dirty="0"/>
              <a:t>공통된 </a:t>
            </a:r>
            <a:r>
              <a:rPr lang="ko-KR" altLang="en-US" b="1" dirty="0" err="1"/>
              <a:t>커밋</a:t>
            </a:r>
            <a:r>
              <a:rPr lang="ko-KR" altLang="en-US" b="1" dirty="0"/>
              <a:t> 지점이 없으면</a:t>
            </a:r>
            <a:r>
              <a:rPr lang="en-US" altLang="ko-KR" dirty="0"/>
              <a:t>, </a:t>
            </a:r>
            <a:r>
              <a:rPr lang="en-US" altLang="ko-KR" dirty="0" err="1"/>
              <a:t>Git</a:t>
            </a:r>
            <a:r>
              <a:rPr lang="ko-KR" altLang="en-US" dirty="0"/>
              <a:t>은 </a:t>
            </a:r>
            <a:r>
              <a:rPr lang="en-US" altLang="ko-KR" dirty="0"/>
              <a:t>"</a:t>
            </a:r>
            <a:r>
              <a:rPr lang="ko-KR" altLang="en-US" dirty="0"/>
              <a:t>이건 완전히 다른 이력</a:t>
            </a:r>
            <a:r>
              <a:rPr lang="en-US" altLang="ko-KR" dirty="0"/>
              <a:t>"</a:t>
            </a:r>
            <a:r>
              <a:rPr lang="ko-KR" altLang="en-US" dirty="0"/>
              <a:t>이라고 판단해서 </a:t>
            </a:r>
            <a:r>
              <a:rPr lang="en-US" altLang="ko-KR" dirty="0"/>
              <a:t>push</a:t>
            </a:r>
            <a:r>
              <a:rPr lang="ko-KR" altLang="en-US" dirty="0"/>
              <a:t>를 거부합니다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강제로 </a:t>
            </a:r>
            <a:r>
              <a:rPr lang="ko-KR" altLang="en-US" b="1" dirty="0"/>
              <a:t>내 로컬 저장소 상태를 원격 저장소에 덮어쓰기</a:t>
            </a:r>
            <a:r>
              <a:rPr lang="ko-KR" altLang="en-US" dirty="0"/>
              <a:t> 합니다</a:t>
            </a:r>
            <a:r>
              <a:rPr lang="en-US" altLang="ko-KR" dirty="0"/>
              <a:t>.</a:t>
            </a:r>
          </a:p>
          <a:p>
            <a:r>
              <a:rPr lang="ko-KR" altLang="en-US" dirty="0"/>
              <a:t>즉</a:t>
            </a:r>
            <a:r>
              <a:rPr lang="en-US" altLang="ko-KR" dirty="0"/>
              <a:t>, </a:t>
            </a:r>
            <a:r>
              <a:rPr lang="ko-KR" altLang="en-US" dirty="0"/>
              <a:t>원격 저장소에 있던 기존 </a:t>
            </a:r>
            <a:r>
              <a:rPr lang="ko-KR" altLang="en-US" dirty="0" err="1"/>
              <a:t>히스토리는</a:t>
            </a:r>
            <a:r>
              <a:rPr lang="ko-KR" altLang="en-US" dirty="0"/>
              <a:t> </a:t>
            </a:r>
            <a:r>
              <a:rPr lang="ko-KR" altLang="en-US" b="1" dirty="0"/>
              <a:t>모두 사라지고 내 것만 남음</a:t>
            </a:r>
            <a:r>
              <a:rPr lang="en-US" altLang="ko-KR" b="1" dirty="0"/>
              <a:t>!</a:t>
            </a:r>
            <a:r>
              <a:rPr lang="ko-KR" altLang="en-US" dirty="0"/>
              <a:t> 💣</a:t>
            </a:r>
          </a:p>
          <a:p>
            <a:r>
              <a:rPr lang="ko-KR" altLang="en-US" dirty="0"/>
              <a:t>✔ 주의</a:t>
            </a:r>
            <a:r>
              <a:rPr lang="en-US" altLang="ko-KR" dirty="0"/>
              <a:t>: </a:t>
            </a:r>
            <a:r>
              <a:rPr lang="ko-KR" altLang="en-US" dirty="0"/>
              <a:t>협업 중에는 위험하므로 혼자 쓰는 저장소일 때만 사용하는 것이 좋아요</a:t>
            </a:r>
            <a:r>
              <a:rPr lang="en-US" altLang="ko-KR" dirty="0"/>
              <a:t>!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8502675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423695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/>
          </a:p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6151402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0927ADC-3725-4C53-90DA-A7CB1E9F9FDE}" type="slidenum">
              <a:rPr lang="ko-KR" altLang="en-US" smtClean="0"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307851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사용 이유</a:t>
            </a:r>
            <a:r>
              <a:rPr lang="en-US" altLang="ko-KR" dirty="0"/>
              <a:t>?</a:t>
            </a:r>
          </a:p>
          <a:p>
            <a:pPr marL="171450" indent="-171450">
              <a:buFontTx/>
              <a:buChar char="-"/>
            </a:pPr>
            <a:r>
              <a:rPr lang="ko-KR" altLang="en-US" dirty="0"/>
              <a:t>소스 코드의 변경 이력을 쉽게 확인</a:t>
            </a:r>
            <a:endParaRPr lang="en-US" altLang="ko-KR" dirty="0"/>
          </a:p>
          <a:p>
            <a:pPr marL="171450" indent="-171450">
              <a:buFontTx/>
              <a:buChar char="-"/>
            </a:pPr>
            <a:r>
              <a:rPr lang="ko-KR" altLang="en-US" dirty="0"/>
              <a:t>특정 시점에 저장된 버전과 비교하거나 특정 시점으로 돌아가기 위해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80642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ko-KR" altLang="en-US" dirty="0"/>
              <a:t>왼쪽 </a:t>
            </a:r>
            <a:r>
              <a:rPr lang="en-US" altLang="ko-KR" dirty="0"/>
              <a:t>: </a:t>
            </a:r>
            <a:r>
              <a:rPr lang="ko-KR" altLang="en-US" dirty="0"/>
              <a:t>중앙 집중형 관리 시스템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하나의 중앙 서버</a:t>
            </a:r>
            <a:r>
              <a:rPr lang="en-US" altLang="ko-KR" dirty="0"/>
              <a:t>(DB)</a:t>
            </a:r>
            <a:r>
              <a:rPr lang="ko-KR" altLang="en-US" dirty="0"/>
              <a:t>에 여러 사용자가 연결된 구조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모든 작업이 중앙 서버를 통해 이루어지므로</a:t>
            </a:r>
            <a:r>
              <a:rPr lang="en-US" altLang="ko-KR" dirty="0"/>
              <a:t>, </a:t>
            </a:r>
            <a:r>
              <a:rPr lang="ko-KR" altLang="en-US" dirty="0"/>
              <a:t>서버에 문제가 발생하면 아무도 작업을 진행할 수 없다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ko-KR" altLang="en-US" dirty="0"/>
              <a:t>오른쪽 </a:t>
            </a:r>
            <a:r>
              <a:rPr lang="en-US" altLang="ko-KR" dirty="0"/>
              <a:t>: </a:t>
            </a:r>
            <a:r>
              <a:rPr lang="ko-KR" altLang="en-US" dirty="0"/>
              <a:t>분산형 관리 시스템</a:t>
            </a:r>
            <a:endParaRPr lang="en-US" altLang="ko-KR" dirty="0"/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각 사용자가 로컬</a:t>
            </a:r>
            <a:r>
              <a:rPr lang="en-US" altLang="ko-KR" dirty="0"/>
              <a:t>(</a:t>
            </a:r>
            <a:r>
              <a:rPr lang="ko-KR" altLang="en-US" dirty="0"/>
              <a:t>자기</a:t>
            </a:r>
            <a:r>
              <a:rPr lang="en-US" altLang="ko-KR" dirty="0"/>
              <a:t>PC)</a:t>
            </a:r>
            <a:r>
              <a:rPr lang="ko-KR" altLang="en-US" dirty="0"/>
              <a:t>에서 작업을 수행할 수 있으며</a:t>
            </a:r>
            <a:r>
              <a:rPr lang="en-US" altLang="ko-KR" dirty="0"/>
              <a:t>, </a:t>
            </a:r>
            <a:r>
              <a:rPr lang="ko-KR" altLang="en-US" dirty="0"/>
              <a:t>변경 사항을 중앙 서버와 동기화하는 구조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중앙 서버에 문제가 생기더라도</a:t>
            </a:r>
            <a:r>
              <a:rPr lang="en-US" altLang="ko-KR" dirty="0"/>
              <a:t>, </a:t>
            </a:r>
            <a:r>
              <a:rPr lang="ko-KR" altLang="en-US" dirty="0"/>
              <a:t>각각의 사용자들은 자기 </a:t>
            </a:r>
            <a:r>
              <a:rPr lang="en-US" altLang="ko-KR" dirty="0"/>
              <a:t>PC </a:t>
            </a:r>
            <a:r>
              <a:rPr lang="ko-KR" altLang="en-US" dirty="0"/>
              <a:t>에서 작업을 계속할 수 있다</a:t>
            </a:r>
            <a:r>
              <a:rPr lang="en-US" altLang="ko-KR" dirty="0"/>
              <a:t>.</a:t>
            </a:r>
          </a:p>
          <a:p>
            <a:pPr marL="171450" indent="-171450">
              <a:buFont typeface="Wingdings" panose="05000000000000000000" pitchFamily="2" charset="2"/>
              <a:buChar char="Ø"/>
            </a:pPr>
            <a:r>
              <a:rPr lang="ko-KR" altLang="en-US" dirty="0"/>
              <a:t>네트워크 장애나 서버 문제에도 개별적인 작업이 가능하므로</a:t>
            </a:r>
            <a:r>
              <a:rPr lang="en-US" altLang="ko-KR" dirty="0"/>
              <a:t>, </a:t>
            </a:r>
            <a:r>
              <a:rPr lang="ko-KR" altLang="en-US" dirty="0"/>
              <a:t>가용성이 높고 유연한 협업이 가능하다</a:t>
            </a:r>
            <a:r>
              <a:rPr lang="en-US" altLang="ko-KR" dirty="0"/>
              <a:t>.</a:t>
            </a:r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2055251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ko-KR" dirty="0"/>
              <a:t>SVN(</a:t>
            </a:r>
            <a:r>
              <a:rPr lang="en-US" altLang="ko-KR" dirty="0" err="1"/>
              <a:t>Subvision</a:t>
            </a:r>
            <a:r>
              <a:rPr lang="en-US" altLang="ko-KR" dirty="0"/>
              <a:t>)</a:t>
            </a:r>
            <a:r>
              <a:rPr lang="ko-KR" altLang="en-US" dirty="0"/>
              <a:t>을 사용하다가 대부분 </a:t>
            </a:r>
            <a:r>
              <a:rPr lang="en-US" altLang="ko-KR" dirty="0"/>
              <a:t>git</a:t>
            </a:r>
            <a:r>
              <a:rPr lang="ko-KR" altLang="en-US" dirty="0"/>
              <a:t>으로 넘어온 상황</a:t>
            </a:r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942053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  <a:p>
            <a:endParaRPr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09E5BFC-1559-42F1-8940-AB342D56BF02}" type="slidenum">
              <a:rPr lang="ko-KR" altLang="en-US" smtClean="0"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8655763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1EC2880-84E8-4802-A246-B2DAC6854C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C0A82CF-B350-B01B-6DA7-155F94154C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10" name="날짜 개체 틀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2BEE3F-2E9A-4FD8-8B8A-8619F3E161C0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11" name="바닥글 개체 틀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12" name="슬라이드 번호 개체 틀 1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2874213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0C1272-A03C-6AEE-CD60-878CBB04B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45A71FD-230A-8087-2E34-5D7C2F679C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F8E3A9-E2C4-0B1E-003E-9119E22664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EAE422B-0E68-47B5-84BB-CA2BDA8EE46C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DA76A13-7C19-042C-752D-38FE876788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D25E5C6-08A8-0E41-2156-9D5563D495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5935583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4EAC48E-3FF6-9125-0ABC-4A169CC075E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169601A-CC7F-1148-6767-50185D6EAD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6AC256E-EA96-98BB-12C9-7653C17651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7C623F-179B-417F-99B6-50F6DF228D4B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C417B46-3562-E4DB-95ED-4F688D18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71185BB-91F2-0AA5-9D6D-1302B54E0D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17493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75F2EDC-CA73-EDF8-3F21-0A794C23D3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CCE185C-D63D-5EAA-3582-65F5CD9CA2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+mj-ea"/>
                <a:ea typeface="+mj-ea"/>
              </a:defRPr>
            </a:lvl1pPr>
            <a:lvl2pPr>
              <a:defRPr>
                <a:latin typeface="+mj-ea"/>
                <a:ea typeface="+mj-ea"/>
              </a:defRPr>
            </a:lvl2pPr>
            <a:lvl3pPr>
              <a:defRPr>
                <a:latin typeface="+mj-ea"/>
                <a:ea typeface="+mj-ea"/>
              </a:defRPr>
            </a:lvl3pPr>
            <a:lvl4pPr>
              <a:defRPr>
                <a:latin typeface="+mj-ea"/>
                <a:ea typeface="+mj-ea"/>
              </a:defRPr>
            </a:lvl4pPr>
            <a:lvl5pPr>
              <a:defRPr>
                <a:latin typeface="+mj-ea"/>
                <a:ea typeface="+mj-ea"/>
              </a:defRPr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40A4434-3632-ADD5-B400-F8E210B0F7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02A197E-AB04-8920-BF6A-7676A469A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2974B3F-E4B3-CEEF-C15D-CBA531845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3625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1A3C37-987B-D5E0-E755-520E1BD7AB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BC5CC1F-859B-D0DB-4A11-BE58DC8CE9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C17570B-9A31-3D26-4882-32EF888CF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F43723-C509-4DEA-8428-B50818F79709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54974D-2D5D-4824-9745-A471F5667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A6B3280-384C-5969-2F52-4A15E57C3D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97812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AF95DED-E894-6922-9B69-B8B95516AF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9AFBC65-9F67-1700-BEFA-2D94E9EE09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A6EB9D2-3D5A-1046-7D71-F6B04887564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926751B-DA4B-24A3-EF0F-4C8A4B529F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2B7482-EE74-4DBD-97F4-D0DAC0C0E4E5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69DBAF5-B11B-30DA-7BD6-9C57517ABE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5BAC70C-D159-201E-C92E-0A2EC4BDA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1556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23ECACC-E8D3-E86C-6DF1-956A436E04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40453C3-AC70-DC2A-4763-6B5E806D60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1E695C3F-28DB-41CE-12B7-A2405F14CD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ko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090204FA-E686-3EE5-F4DC-65344896902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15699BD-AB12-416C-E66A-F275F75EF82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3723F44-B40B-52D3-7868-A5CFC23339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A8C49-CED7-4A86-9B4A-621D7F62EE92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7396F15-38CD-EC83-0E79-3F206DAFDF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2DE1D33-503C-2E39-B384-F8352FD748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45735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C930CC9-5858-0529-9C19-2E68654353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+mj-lt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BBF19AAE-5859-B285-F105-37370F4E73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82D76-7079-412D-848B-E1B9E7A6A286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A7F63B5-5839-BC25-F3E6-A829D68858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FC21E92-CA1D-59A7-607C-83E9C064B9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801135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4E7DA1C-08DE-867D-C461-CFB22DB4F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C5FEB5-5F88-4F49-9108-1795E314F09F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1E22F13-8309-7F33-AE37-6A3D3627E5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B785144-1580-83A5-F3DB-A1ABF55AA5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55596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1B9EAFB-92AC-F013-08E0-328F7827EE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553F047-1194-E836-75E8-F7C63D6B1E9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BF8D7C6-3BD0-55E4-C2E5-C0F5FB4C277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B2204D-B344-574E-3AAD-4AB329AC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7ABBEE-D8D4-48AD-9887-4DC578B8A684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D1A389-C64C-7E96-186F-A1955A37EF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0BE3895-1FF0-9916-F2F9-C935F62321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3379346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33A0BC-F373-508C-E10E-804DF2D61C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3571B77-F6C9-B857-F693-2F09C4EB0C1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ko-KR" altLang="en-US"/>
              <a:t>그림을 추가하려면 아이콘을 클릭하십시오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E4E60D48-FA81-0A5D-1C61-5987894FF0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C8BF447-4FF9-E948-214C-240D1D94FF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D6A55C-F3DD-45DD-9D50-F8680410167D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2ECFA45-9BA6-3899-86B6-FB6587CEC4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4E1DF0-39BA-4577-917D-746C8D70A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656393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5DEC6E2B-D8E2-3BF7-E1EC-31430390AF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BCF78C8-96BA-B6AA-AE0C-BA9B0985D64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스타일을 편집하려면 클릭</a:t>
            </a:r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06356D9-6C6E-2E0E-1016-EDD9ECAD84E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0" y="6479221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7F5E23C3-0E3D-4E4E-8486-D7FB4C073DC1}" type="datetime1">
              <a:rPr lang="ko-KR" altLang="en-US" smtClean="0"/>
              <a:pPr/>
              <a:t>2025-04-21</a:t>
            </a:fld>
            <a:endParaRPr lang="ko-KR" altLang="en-US" dirty="0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3F1CB7-8167-A752-0EF3-D60555273E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47922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endParaRPr lang="ko-KR" altLang="en-US" dirty="0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443FBA-BAB9-5734-0849-9921A60EBB8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83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fld id="{083A2CE0-18CD-4102-B738-4ACFF9E68BA4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  <p:pic>
        <p:nvPicPr>
          <p:cNvPr id="7" name="그림 6" descr="폰트, 그래픽, 로고, 타이포그래피이(가) 표시된 사진&#10;&#10;자동 생성된 설명">
            <a:extLst>
              <a:ext uri="{FF2B5EF4-FFF2-40B4-BE49-F238E27FC236}">
                <a16:creationId xmlns:a16="http://schemas.microsoft.com/office/drawing/2014/main" id="{53E2977C-D321-12B6-BB66-ED0315D8FE0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32720" y="185089"/>
            <a:ext cx="1605231" cy="3518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7395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ea"/>
          <a:ea typeface="+mj-ea"/>
          <a:cs typeface="Malgun Gothic Semilight" panose="020B0503020000020004" pitchFamily="34" charset="-127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j-ea"/>
          <a:ea typeface="+mj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j-ea"/>
          <a:ea typeface="+mj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j-ea"/>
          <a:ea typeface="+mj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j-ea"/>
          <a:ea typeface="+mj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git-scm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rew.sh/ko/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gnuwin32.sourceforge.net/packages/tree.htm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3.png"/><Relationship Id="rId4" Type="http://schemas.openxmlformats.org/officeDocument/2006/relationships/image" Target="../media/image22.png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5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6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9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sv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1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png"/><Relationship Id="rId3" Type="http://schemas.openxmlformats.org/officeDocument/2006/relationships/image" Target="../media/image36.png"/><Relationship Id="rId7" Type="http://schemas.openxmlformats.org/officeDocument/2006/relationships/image" Target="../media/image40.sv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9.png"/><Relationship Id="rId11" Type="http://schemas.openxmlformats.org/officeDocument/2006/relationships/image" Target="../media/image44.svg"/><Relationship Id="rId5" Type="http://schemas.openxmlformats.org/officeDocument/2006/relationships/image" Target="../media/image38.svg"/><Relationship Id="rId10" Type="http://schemas.openxmlformats.org/officeDocument/2006/relationships/image" Target="../media/image43.png"/><Relationship Id="rId4" Type="http://schemas.openxmlformats.org/officeDocument/2006/relationships/image" Target="../media/image37.png"/><Relationship Id="rId9" Type="http://schemas.openxmlformats.org/officeDocument/2006/relationships/image" Target="../media/image42.svg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4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6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8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9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0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1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2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4.png"/><Relationship Id="rId2" Type="http://schemas.openxmlformats.org/officeDocument/2006/relationships/image" Target="../media/image6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6.png"/><Relationship Id="rId4" Type="http://schemas.openxmlformats.org/officeDocument/2006/relationships/image" Target="../media/image65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9.png"/><Relationship Id="rId4" Type="http://schemas.openxmlformats.org/officeDocument/2006/relationships/image" Target="../media/image68.png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1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hyperlink" Target="https://inpa.tistory.com/entry/MarkDown-%F0%9F%93%9A-Emoji-%EC%9D%B4%EB%AA%A8%ED%8B%B0%EC%BD%98-%EC%82%AC%EC%9A%A9%ED%95%98%EA%B8%B0" TargetMode="External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5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svg"/><Relationship Id="rId13" Type="http://schemas.openxmlformats.org/officeDocument/2006/relationships/image" Target="../media/image4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12" Type="http://schemas.openxmlformats.org/officeDocument/2006/relationships/image" Target="../media/image15.svg"/><Relationship Id="rId2" Type="http://schemas.openxmlformats.org/officeDocument/2006/relationships/notesSlide" Target="../notesSlides/notesSlide8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sv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5" Type="http://schemas.openxmlformats.org/officeDocument/2006/relationships/image" Target="../media/image16.png"/><Relationship Id="rId10" Type="http://schemas.openxmlformats.org/officeDocument/2006/relationships/image" Target="../media/image13.svg"/><Relationship Id="rId4" Type="http://schemas.openxmlformats.org/officeDocument/2006/relationships/image" Target="../media/image7.svg"/><Relationship Id="rId9" Type="http://schemas.openxmlformats.org/officeDocument/2006/relationships/image" Target="../media/image12.png"/><Relationship Id="rId14" Type="http://schemas.openxmlformats.org/officeDocument/2006/relationships/image" Target="../media/image5.sv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49C4C8-3D15-C804-0CF3-ED01E5EAB7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6F070E-3863-4364-A6A8-B05511038888}" type="datetime6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2025년 4월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CB0D294-EE40-E43D-51E3-B9FE1EAF8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1</a:t>
            </a:fld>
            <a:endParaRPr lang="ko-KR" altLang="en-US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pic>
        <p:nvPicPr>
          <p:cNvPr id="1026" name="Picture 2" descr="Version Control/Git - Wikiversity">
            <a:extLst>
              <a:ext uri="{FF2B5EF4-FFF2-40B4-BE49-F238E27FC236}">
                <a16:creationId xmlns:a16="http://schemas.microsoft.com/office/drawing/2014/main" id="{CBD85C01-4637-4405-208B-C0FCB23380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0870" y="2199408"/>
            <a:ext cx="5890260" cy="24591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7568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10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(window)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2"/>
              </a:rPr>
              <a:t>https://git-scm.com/</a:t>
            </a:r>
            <a:endParaRPr lang="ko-KR" altLang="en-US" sz="2400" dirty="0"/>
          </a:p>
        </p:txBody>
      </p:sp>
      <p:pic>
        <p:nvPicPr>
          <p:cNvPr id="16" name="그림 15" descr="텍스트, 전자제품, 디스플레이, 디스플레이 장치이(가) 표시된 사진&#10;&#10;자동 생성된 설명">
            <a:extLst>
              <a:ext uri="{FF2B5EF4-FFF2-40B4-BE49-F238E27FC236}">
                <a16:creationId xmlns:a16="http://schemas.microsoft.com/office/drawing/2014/main" id="{700BF2ED-340F-8FF0-22AA-2A33746F50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8945" y="2078363"/>
            <a:ext cx="3019846" cy="2553056"/>
          </a:xfrm>
          <a:prstGeom prst="rect">
            <a:avLst/>
          </a:prstGeom>
        </p:spPr>
      </p:pic>
      <p:pic>
        <p:nvPicPr>
          <p:cNvPr id="18" name="그림 17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E873D0A-5EE7-1AF0-A7C3-5D83864FDD6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04724" y="2078363"/>
            <a:ext cx="5054893" cy="3629340"/>
          </a:xfrm>
          <a:prstGeom prst="rect">
            <a:avLst/>
          </a:prstGeom>
        </p:spPr>
      </p:pic>
      <p:sp>
        <p:nvSpPr>
          <p:cNvPr id="19" name="직사각형 18">
            <a:extLst>
              <a:ext uri="{FF2B5EF4-FFF2-40B4-BE49-F238E27FC236}">
                <a16:creationId xmlns:a16="http://schemas.microsoft.com/office/drawing/2014/main" id="{48432E8C-8EF0-9F4E-5E5D-6D377B647543}"/>
              </a:ext>
            </a:extLst>
          </p:cNvPr>
          <p:cNvSpPr/>
          <p:nvPr/>
        </p:nvSpPr>
        <p:spPr>
          <a:xfrm>
            <a:off x="1810834" y="3246007"/>
            <a:ext cx="2350857" cy="50537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E1DC9AE7-5FA6-D3B3-5FEF-6902B2DD688F}"/>
              </a:ext>
            </a:extLst>
          </p:cNvPr>
          <p:cNvSpPr/>
          <p:nvPr/>
        </p:nvSpPr>
        <p:spPr>
          <a:xfrm>
            <a:off x="5404725" y="3246006"/>
            <a:ext cx="1863584" cy="669501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410508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101A78-C83D-08E2-1410-5949959766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6B15A1C-DE5E-1572-D88A-CEC150E55F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11</a:t>
            </a:fld>
            <a:endParaRPr lang="ko-KR" altLang="en-US" dirty="0"/>
          </a:p>
        </p:txBody>
      </p:sp>
      <p:sp>
        <p:nvSpPr>
          <p:cNvPr id="7" name="제목 1">
            <a:extLst>
              <a:ext uri="{FF2B5EF4-FFF2-40B4-BE49-F238E27FC236}">
                <a16:creationId xmlns:a16="http://schemas.microsoft.com/office/drawing/2014/main" id="{66C5AC6E-F9EA-15FA-634B-43ED0111E39C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5400" kern="1200">
                <a:solidFill>
                  <a:schemeClr val="tx1"/>
                </a:solidFill>
                <a:latin typeface="G마켓 산스 TTF Bold" panose="02000000000000000000" pitchFamily="2" charset="-127"/>
                <a:ea typeface="G마켓 산스 TTF Bold" panose="02000000000000000000" pitchFamily="2" charset="-127"/>
                <a:cs typeface="+mj-cs"/>
              </a:defRPr>
            </a:lvl1pPr>
          </a:lstStyle>
          <a:p>
            <a:r>
              <a:rPr lang="en-US" altLang="ko-KR" sz="4800" dirty="0"/>
              <a:t>Git </a:t>
            </a:r>
            <a:r>
              <a:rPr lang="ko-KR" altLang="en-US" sz="4800" dirty="0"/>
              <a:t>설치하기 </a:t>
            </a:r>
            <a:r>
              <a:rPr lang="en-US" altLang="ko-KR" sz="4800" dirty="0"/>
              <a:t>(mac)</a:t>
            </a:r>
            <a:endParaRPr lang="ko-KR" altLang="en-US" sz="48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DAAF1-1F81-F801-573C-162F16159398}"/>
              </a:ext>
            </a:extLst>
          </p:cNvPr>
          <p:cNvSpPr txBox="1"/>
          <p:nvPr/>
        </p:nvSpPr>
        <p:spPr>
          <a:xfrm>
            <a:off x="623928" y="1293215"/>
            <a:ext cx="774417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  <a:hlinkClick r:id="rId3"/>
              </a:rPr>
              <a:t>https://brew.sh/ko/</a:t>
            </a:r>
            <a:endParaRPr lang="ko-KR" altLang="en-US" sz="2400" dirty="0"/>
          </a:p>
        </p:txBody>
      </p:sp>
      <p:pic>
        <p:nvPicPr>
          <p:cNvPr id="3" name="그림 2" descr="텍스트, 스크린샷, 폰트, 로고이(가) 표시된 사진&#10;&#10;자동 생성된 설명">
            <a:extLst>
              <a:ext uri="{FF2B5EF4-FFF2-40B4-BE49-F238E27FC236}">
                <a16:creationId xmlns:a16="http://schemas.microsoft.com/office/drawing/2014/main" id="{76A8C7DD-6E6A-7942-B3E3-5CBB6DCEC4C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89508" y="1829738"/>
            <a:ext cx="4640159" cy="3519443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B967756D-DD4C-6FEE-7C60-34BB72D85E57}"/>
              </a:ext>
            </a:extLst>
          </p:cNvPr>
          <p:cNvSpPr/>
          <p:nvPr/>
        </p:nvSpPr>
        <p:spPr>
          <a:xfrm>
            <a:off x="3348417" y="4918661"/>
            <a:ext cx="4388814" cy="430520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1DE82F7-98B5-3862-99A1-DC213670B8A2}"/>
              </a:ext>
            </a:extLst>
          </p:cNvPr>
          <p:cNvSpPr txBox="1"/>
          <p:nvPr/>
        </p:nvSpPr>
        <p:spPr>
          <a:xfrm>
            <a:off x="1889846" y="5698007"/>
            <a:ext cx="723948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Homebrew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설치 후 명령어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brew install 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입력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76EF9DE-FE2F-669B-4E35-0250C2E74F2B}"/>
              </a:ext>
            </a:extLst>
          </p:cNvPr>
          <p:cNvSpPr txBox="1"/>
          <p:nvPr/>
        </p:nvSpPr>
        <p:spPr>
          <a:xfrm>
            <a:off x="7829667" y="4949071"/>
            <a:ext cx="304442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터미널에서 실행하여 설치</a:t>
            </a:r>
            <a:endParaRPr lang="ko-KR" altLang="en-US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8607958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8C792F-C050-8930-7E37-2B8DEB4BBC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sz="4800" dirty="0"/>
              <a:t>Git </a:t>
            </a:r>
            <a:r>
              <a:rPr lang="ko-KR" altLang="en-US" sz="4800" dirty="0"/>
              <a:t>설치확인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0B38AD4-90D8-C71F-69ED-C9CE3115003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79DD1E7-F8F6-D56E-98BB-1700EEE6C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12</a:t>
            </a:fld>
            <a:endParaRPr lang="ko-KR" altLang="en-US" dirty="0"/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035D8122-5B9C-D645-DA09-019240C04D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351338"/>
          </a:xfrm>
        </p:spPr>
        <p:txBody>
          <a:bodyPr/>
          <a:lstStyle/>
          <a:p>
            <a:r>
              <a:rPr lang="ko-KR" altLang="en-US" sz="2400" dirty="0"/>
              <a:t>설치 확인</a:t>
            </a:r>
            <a:endParaRPr lang="en-US" altLang="ko-KR" sz="2400" dirty="0"/>
          </a:p>
          <a:p>
            <a:pPr lvl="1"/>
            <a:r>
              <a:rPr lang="en-US" altLang="ko-KR" dirty="0"/>
              <a:t>(window) </a:t>
            </a:r>
            <a:r>
              <a:rPr lang="en-US" altLang="ko-KR" dirty="0" err="1"/>
              <a:t>cmd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(mac) </a:t>
            </a:r>
            <a:r>
              <a:rPr lang="ko-KR" altLang="en-US" dirty="0"/>
              <a:t>터미널 실행</a:t>
            </a:r>
            <a:endParaRPr lang="en-US" altLang="ko-KR" dirty="0"/>
          </a:p>
          <a:p>
            <a:r>
              <a:rPr lang="en-US" altLang="ko-KR" sz="2400" dirty="0"/>
              <a:t>git  --version</a:t>
            </a:r>
          </a:p>
          <a:p>
            <a:pPr marL="0" indent="0">
              <a:buNone/>
            </a:pPr>
            <a:endParaRPr lang="en-US" altLang="ko-KR" sz="2400" dirty="0"/>
          </a:p>
        </p:txBody>
      </p:sp>
      <p:pic>
        <p:nvPicPr>
          <p:cNvPr id="10" name="그림 9" descr="텍스트, 폰트, 화이트, 블랙이(가) 표시된 사진&#10;&#10;자동 생성된 설명">
            <a:extLst>
              <a:ext uri="{FF2B5EF4-FFF2-40B4-BE49-F238E27FC236}">
                <a16:creationId xmlns:a16="http://schemas.microsoft.com/office/drawing/2014/main" id="{1B658F23-6461-C5E1-8072-F329F3E8AA0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41424" y="3148951"/>
            <a:ext cx="5310893" cy="1069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46196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폴더 구조 이해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3018287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A4F3C1A1-2AC8-9EE0-22B7-AB04F34AF342}"/>
              </a:ext>
            </a:extLst>
          </p:cNvPr>
          <p:cNvSpPr/>
          <p:nvPr/>
        </p:nvSpPr>
        <p:spPr>
          <a:xfrm>
            <a:off x="7995653" y="202217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B4B91079-3F86-35FB-FAFA-0855F80F8609}"/>
              </a:ext>
            </a:extLst>
          </p:cNvPr>
          <p:cNvSpPr/>
          <p:nvPr/>
        </p:nvSpPr>
        <p:spPr>
          <a:xfrm>
            <a:off x="6119960" y="311833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타원 12">
            <a:extLst>
              <a:ext uri="{FF2B5EF4-FFF2-40B4-BE49-F238E27FC236}">
                <a16:creationId xmlns:a16="http://schemas.microsoft.com/office/drawing/2014/main" id="{F4840597-4225-20A1-8451-6B78D8ABEA2D}"/>
              </a:ext>
            </a:extLst>
          </p:cNvPr>
          <p:cNvSpPr/>
          <p:nvPr/>
        </p:nvSpPr>
        <p:spPr>
          <a:xfrm>
            <a:off x="9847898" y="311833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D6FF8D6C-AD63-EFBD-EEB9-ABB52B837046}"/>
              </a:ext>
            </a:extLst>
          </p:cNvPr>
          <p:cNvSpPr/>
          <p:nvPr/>
        </p:nvSpPr>
        <p:spPr>
          <a:xfrm>
            <a:off x="5199699" y="4214503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4ED53F92-242D-2E30-2E96-FFB6983BC646}"/>
              </a:ext>
            </a:extLst>
          </p:cNvPr>
          <p:cNvSpPr/>
          <p:nvPr/>
        </p:nvSpPr>
        <p:spPr>
          <a:xfrm>
            <a:off x="7040219" y="4200898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0" name="타원 19">
            <a:extLst>
              <a:ext uri="{FF2B5EF4-FFF2-40B4-BE49-F238E27FC236}">
                <a16:creationId xmlns:a16="http://schemas.microsoft.com/office/drawing/2014/main" id="{097DC21A-A782-8216-CC0D-808173436139}"/>
              </a:ext>
            </a:extLst>
          </p:cNvPr>
          <p:cNvSpPr/>
          <p:nvPr/>
        </p:nvSpPr>
        <p:spPr>
          <a:xfrm>
            <a:off x="8927634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21" name="타원 20">
            <a:extLst>
              <a:ext uri="{FF2B5EF4-FFF2-40B4-BE49-F238E27FC236}">
                <a16:creationId xmlns:a16="http://schemas.microsoft.com/office/drawing/2014/main" id="{0F7BAF71-0333-3E99-62D5-4E9FC16A7E2A}"/>
              </a:ext>
            </a:extLst>
          </p:cNvPr>
          <p:cNvSpPr/>
          <p:nvPr/>
        </p:nvSpPr>
        <p:spPr>
          <a:xfrm>
            <a:off x="10815050" y="4200897"/>
            <a:ext cx="621323" cy="621323"/>
          </a:xfrm>
          <a:prstGeom prst="ellips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1F253111-CB44-CAE4-66B2-951F880AE2B3}"/>
              </a:ext>
            </a:extLst>
          </p:cNvPr>
          <p:cNvCxnSpPr>
            <a:stCxn id="7" idx="3"/>
            <a:endCxn id="9" idx="7"/>
          </p:cNvCxnSpPr>
          <p:nvPr/>
        </p:nvCxnSpPr>
        <p:spPr>
          <a:xfrm flipH="1">
            <a:off x="6650292" y="2552505"/>
            <a:ext cx="1436352" cy="6568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598F75DF-58CA-85CC-D893-4D73386D2564}"/>
              </a:ext>
            </a:extLst>
          </p:cNvPr>
          <p:cNvCxnSpPr>
            <a:cxnSpLocks/>
            <a:endCxn id="13" idx="1"/>
          </p:cNvCxnSpPr>
          <p:nvPr/>
        </p:nvCxnSpPr>
        <p:spPr>
          <a:xfrm>
            <a:off x="8502537" y="2552505"/>
            <a:ext cx="1436352" cy="6568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직선 화살표 연결선 27">
            <a:extLst>
              <a:ext uri="{FF2B5EF4-FFF2-40B4-BE49-F238E27FC236}">
                <a16:creationId xmlns:a16="http://schemas.microsoft.com/office/drawing/2014/main" id="{39148465-5BDE-2B94-AE5F-74F698738BF1}"/>
              </a:ext>
            </a:extLst>
          </p:cNvPr>
          <p:cNvCxnSpPr>
            <a:cxnSpLocks/>
            <a:stCxn id="9" idx="3"/>
            <a:endCxn id="15" idx="0"/>
          </p:cNvCxnSpPr>
          <p:nvPr/>
        </p:nvCxnSpPr>
        <p:spPr>
          <a:xfrm flipH="1">
            <a:off x="5510361" y="3648669"/>
            <a:ext cx="700590" cy="56583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직선 화살표 연결선 32">
            <a:extLst>
              <a:ext uri="{FF2B5EF4-FFF2-40B4-BE49-F238E27FC236}">
                <a16:creationId xmlns:a16="http://schemas.microsoft.com/office/drawing/2014/main" id="{7E98C822-A147-C041-3B76-64D2FAA0A35A}"/>
              </a:ext>
            </a:extLst>
          </p:cNvPr>
          <p:cNvCxnSpPr>
            <a:stCxn id="9" idx="5"/>
            <a:endCxn id="19" idx="0"/>
          </p:cNvCxnSpPr>
          <p:nvPr/>
        </p:nvCxnSpPr>
        <p:spPr>
          <a:xfrm>
            <a:off x="6650292" y="3648669"/>
            <a:ext cx="700589" cy="55222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C50413ED-8202-A284-69F8-3D962C4F18B0}"/>
              </a:ext>
            </a:extLst>
          </p:cNvPr>
          <p:cNvCxnSpPr>
            <a:stCxn id="13" idx="3"/>
            <a:endCxn id="20" idx="0"/>
          </p:cNvCxnSpPr>
          <p:nvPr/>
        </p:nvCxnSpPr>
        <p:spPr>
          <a:xfrm flipH="1">
            <a:off x="9238296" y="3648670"/>
            <a:ext cx="700593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E2333584-0489-D8C1-4C83-2FD01EB674F4}"/>
              </a:ext>
            </a:extLst>
          </p:cNvPr>
          <p:cNvCxnSpPr>
            <a:stCxn id="13" idx="5"/>
            <a:endCxn id="21" idx="0"/>
          </p:cNvCxnSpPr>
          <p:nvPr/>
        </p:nvCxnSpPr>
        <p:spPr>
          <a:xfrm>
            <a:off x="10378230" y="3648670"/>
            <a:ext cx="747482" cy="55222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타원 37">
            <a:extLst>
              <a:ext uri="{FF2B5EF4-FFF2-40B4-BE49-F238E27FC236}">
                <a16:creationId xmlns:a16="http://schemas.microsoft.com/office/drawing/2014/main" id="{66950112-58E7-CF32-D37D-BBBA43F18CBD}"/>
              </a:ext>
            </a:extLst>
          </p:cNvPr>
          <p:cNvSpPr/>
          <p:nvPr/>
        </p:nvSpPr>
        <p:spPr>
          <a:xfrm>
            <a:off x="4660439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39" name="타원 38">
            <a:extLst>
              <a:ext uri="{FF2B5EF4-FFF2-40B4-BE49-F238E27FC236}">
                <a16:creationId xmlns:a16="http://schemas.microsoft.com/office/drawing/2014/main" id="{621EF898-8654-12A7-1539-054FFBF20AB7}"/>
              </a:ext>
            </a:extLst>
          </p:cNvPr>
          <p:cNvSpPr/>
          <p:nvPr/>
        </p:nvSpPr>
        <p:spPr>
          <a:xfrm>
            <a:off x="5659966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0" name="타원 39">
            <a:extLst>
              <a:ext uri="{FF2B5EF4-FFF2-40B4-BE49-F238E27FC236}">
                <a16:creationId xmlns:a16="http://schemas.microsoft.com/office/drawing/2014/main" id="{6DF86639-331B-EAC7-A553-B8D3064E4D22}"/>
              </a:ext>
            </a:extLst>
          </p:cNvPr>
          <p:cNvSpPr/>
          <p:nvPr/>
        </p:nvSpPr>
        <p:spPr>
          <a:xfrm>
            <a:off x="6524408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1" name="타원 40">
            <a:extLst>
              <a:ext uri="{FF2B5EF4-FFF2-40B4-BE49-F238E27FC236}">
                <a16:creationId xmlns:a16="http://schemas.microsoft.com/office/drawing/2014/main" id="{AC027849-9799-0FE3-968C-94A37726E7BE}"/>
              </a:ext>
            </a:extLst>
          </p:cNvPr>
          <p:cNvSpPr/>
          <p:nvPr/>
        </p:nvSpPr>
        <p:spPr>
          <a:xfrm>
            <a:off x="7523935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2" name="타원 41">
            <a:extLst>
              <a:ext uri="{FF2B5EF4-FFF2-40B4-BE49-F238E27FC236}">
                <a16:creationId xmlns:a16="http://schemas.microsoft.com/office/drawing/2014/main" id="{6275CD4D-E68B-9224-6266-E3B6992FB4E1}"/>
              </a:ext>
            </a:extLst>
          </p:cNvPr>
          <p:cNvSpPr/>
          <p:nvPr/>
        </p:nvSpPr>
        <p:spPr>
          <a:xfrm>
            <a:off x="8461513" y="5399285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3" name="타원 42">
            <a:extLst>
              <a:ext uri="{FF2B5EF4-FFF2-40B4-BE49-F238E27FC236}">
                <a16:creationId xmlns:a16="http://schemas.microsoft.com/office/drawing/2014/main" id="{85245800-8AB3-E3E1-4596-B2A781C88190}"/>
              </a:ext>
            </a:extLst>
          </p:cNvPr>
          <p:cNvSpPr/>
          <p:nvPr/>
        </p:nvSpPr>
        <p:spPr>
          <a:xfrm>
            <a:off x="9461040" y="5399284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4" name="타원 43">
            <a:extLst>
              <a:ext uri="{FF2B5EF4-FFF2-40B4-BE49-F238E27FC236}">
                <a16:creationId xmlns:a16="http://schemas.microsoft.com/office/drawing/2014/main" id="{01BBE21B-C07B-C8FA-A84A-58556274FDA6}"/>
              </a:ext>
            </a:extLst>
          </p:cNvPr>
          <p:cNvSpPr/>
          <p:nvPr/>
        </p:nvSpPr>
        <p:spPr>
          <a:xfrm>
            <a:off x="10325482" y="5387562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45" name="타원 44">
            <a:extLst>
              <a:ext uri="{FF2B5EF4-FFF2-40B4-BE49-F238E27FC236}">
                <a16:creationId xmlns:a16="http://schemas.microsoft.com/office/drawing/2014/main" id="{F157705B-826A-B451-E4C3-54A04B331495}"/>
              </a:ext>
            </a:extLst>
          </p:cNvPr>
          <p:cNvSpPr/>
          <p:nvPr/>
        </p:nvSpPr>
        <p:spPr>
          <a:xfrm>
            <a:off x="11325009" y="5387561"/>
            <a:ext cx="621323" cy="621323"/>
          </a:xfrm>
          <a:prstGeom prst="ellips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cxnSp>
        <p:nvCxnSpPr>
          <p:cNvPr id="49" name="직선 화살표 연결선 48">
            <a:extLst>
              <a:ext uri="{FF2B5EF4-FFF2-40B4-BE49-F238E27FC236}">
                <a16:creationId xmlns:a16="http://schemas.microsoft.com/office/drawing/2014/main" id="{0B20EA29-2187-4CF9-8765-D944C24A4B38}"/>
              </a:ext>
            </a:extLst>
          </p:cNvPr>
          <p:cNvCxnSpPr>
            <a:cxnSpLocks/>
            <a:stCxn id="15" idx="3"/>
            <a:endCxn id="38" idx="0"/>
          </p:cNvCxnSpPr>
          <p:nvPr/>
        </p:nvCxnSpPr>
        <p:spPr>
          <a:xfrm flipH="1">
            <a:off x="4971101" y="4744835"/>
            <a:ext cx="319589" cy="65445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5DCE683-96CD-DBB0-E96D-06BC1F8BDE76}"/>
              </a:ext>
            </a:extLst>
          </p:cNvPr>
          <p:cNvCxnSpPr>
            <a:stCxn id="15" idx="5"/>
            <a:endCxn id="39" idx="0"/>
          </p:cNvCxnSpPr>
          <p:nvPr/>
        </p:nvCxnSpPr>
        <p:spPr>
          <a:xfrm>
            <a:off x="5730031" y="4744835"/>
            <a:ext cx="240597" cy="6544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직선 화살표 연결선 54">
            <a:extLst>
              <a:ext uri="{FF2B5EF4-FFF2-40B4-BE49-F238E27FC236}">
                <a16:creationId xmlns:a16="http://schemas.microsoft.com/office/drawing/2014/main" id="{0F293D39-2341-98A2-3841-3333D04C613F}"/>
              </a:ext>
            </a:extLst>
          </p:cNvPr>
          <p:cNvCxnSpPr>
            <a:stCxn id="19" idx="3"/>
            <a:endCxn id="40" idx="0"/>
          </p:cNvCxnSpPr>
          <p:nvPr/>
        </p:nvCxnSpPr>
        <p:spPr>
          <a:xfrm flipH="1">
            <a:off x="6835070" y="4731230"/>
            <a:ext cx="296140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직선 화살표 연결선 56">
            <a:extLst>
              <a:ext uri="{FF2B5EF4-FFF2-40B4-BE49-F238E27FC236}">
                <a16:creationId xmlns:a16="http://schemas.microsoft.com/office/drawing/2014/main" id="{E04B1DA0-6158-A1C4-566B-9549B2F24518}"/>
              </a:ext>
            </a:extLst>
          </p:cNvPr>
          <p:cNvCxnSpPr>
            <a:stCxn id="19" idx="5"/>
            <a:endCxn id="41" idx="0"/>
          </p:cNvCxnSpPr>
          <p:nvPr/>
        </p:nvCxnSpPr>
        <p:spPr>
          <a:xfrm>
            <a:off x="7570551" y="4731230"/>
            <a:ext cx="264046" cy="6563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직선 화살표 연결선 58">
            <a:extLst>
              <a:ext uri="{FF2B5EF4-FFF2-40B4-BE49-F238E27FC236}">
                <a16:creationId xmlns:a16="http://schemas.microsoft.com/office/drawing/2014/main" id="{E47FC913-2455-21F5-1555-2FF8C378B9B5}"/>
              </a:ext>
            </a:extLst>
          </p:cNvPr>
          <p:cNvCxnSpPr>
            <a:stCxn id="20" idx="3"/>
            <a:endCxn id="42" idx="0"/>
          </p:cNvCxnSpPr>
          <p:nvPr/>
        </p:nvCxnSpPr>
        <p:spPr>
          <a:xfrm flipH="1">
            <a:off x="8772175" y="4731229"/>
            <a:ext cx="246450" cy="6680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직선 화살표 연결선 60">
            <a:extLst>
              <a:ext uri="{FF2B5EF4-FFF2-40B4-BE49-F238E27FC236}">
                <a16:creationId xmlns:a16="http://schemas.microsoft.com/office/drawing/2014/main" id="{5344DA47-3EAE-B270-7A0E-BD4FE94E84D3}"/>
              </a:ext>
            </a:extLst>
          </p:cNvPr>
          <p:cNvCxnSpPr>
            <a:stCxn id="20" idx="5"/>
            <a:endCxn id="43" idx="0"/>
          </p:cNvCxnSpPr>
          <p:nvPr/>
        </p:nvCxnSpPr>
        <p:spPr>
          <a:xfrm>
            <a:off x="9457966" y="4731229"/>
            <a:ext cx="313736" cy="6680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직선 화살표 연결선 62">
            <a:extLst>
              <a:ext uri="{FF2B5EF4-FFF2-40B4-BE49-F238E27FC236}">
                <a16:creationId xmlns:a16="http://schemas.microsoft.com/office/drawing/2014/main" id="{46E7F627-7D58-2203-F5B1-BA41A3149770}"/>
              </a:ext>
            </a:extLst>
          </p:cNvPr>
          <p:cNvCxnSpPr>
            <a:stCxn id="21" idx="3"/>
            <a:endCxn id="44" idx="0"/>
          </p:cNvCxnSpPr>
          <p:nvPr/>
        </p:nvCxnSpPr>
        <p:spPr>
          <a:xfrm flipH="1">
            <a:off x="10636144" y="4731229"/>
            <a:ext cx="269897" cy="65633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>
            <a:extLst>
              <a:ext uri="{FF2B5EF4-FFF2-40B4-BE49-F238E27FC236}">
                <a16:creationId xmlns:a16="http://schemas.microsoft.com/office/drawing/2014/main" id="{611FF40A-2381-ADB6-DC4A-0F5DDAAE23C0}"/>
              </a:ext>
            </a:extLst>
          </p:cNvPr>
          <p:cNvCxnSpPr>
            <a:stCxn id="21" idx="5"/>
            <a:endCxn id="45" idx="0"/>
          </p:cNvCxnSpPr>
          <p:nvPr/>
        </p:nvCxnSpPr>
        <p:spPr>
          <a:xfrm>
            <a:off x="11345382" y="4731229"/>
            <a:ext cx="290289" cy="6563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189F8E6B-34C8-16FD-8B9F-D0FCBB9C54C3}"/>
              </a:ext>
            </a:extLst>
          </p:cNvPr>
          <p:cNvSpPr txBox="1"/>
          <p:nvPr/>
        </p:nvSpPr>
        <p:spPr>
          <a:xfrm>
            <a:off x="447426" y="1262155"/>
            <a:ext cx="6043642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트리구조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자료구조에서 사용하는 용어로 계층적 관계를 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나타나는데 사용하는 비선형 자료구조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lvl="1"/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=&gt;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우리는 자료구조를 </a:t>
            </a:r>
            <a:r>
              <a:rPr lang="ko-KR" altLang="en-US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하려는게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아닙니다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endParaRPr lang="ko-KR" altLang="en-US" sz="2000" dirty="0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3B4CA163-D00E-BF3B-872C-CDB3534E8ACF}"/>
              </a:ext>
            </a:extLst>
          </p:cNvPr>
          <p:cNvSpPr txBox="1"/>
          <p:nvPr/>
        </p:nvSpPr>
        <p:spPr>
          <a:xfrm>
            <a:off x="8572831" y="2148168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루트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DC58ABD6-6DB5-2F56-154A-F2E26803523F}"/>
              </a:ext>
            </a:extLst>
          </p:cNvPr>
          <p:cNvSpPr txBox="1"/>
          <p:nvPr/>
        </p:nvSpPr>
        <p:spPr>
          <a:xfrm>
            <a:off x="6690077" y="3228943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032A2AF2-D327-4686-1503-D2DC029D04D4}"/>
              </a:ext>
            </a:extLst>
          </p:cNvPr>
          <p:cNvSpPr txBox="1"/>
          <p:nvPr/>
        </p:nvSpPr>
        <p:spPr>
          <a:xfrm>
            <a:off x="10412775" y="3250586"/>
            <a:ext cx="67839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노드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4573B0-CAF0-DEAA-BC9D-FC60B36C0233}"/>
              </a:ext>
            </a:extLst>
          </p:cNvPr>
          <p:cNvSpPr txBox="1"/>
          <p:nvPr/>
        </p:nvSpPr>
        <p:spPr>
          <a:xfrm>
            <a:off x="447426" y="2643496"/>
            <a:ext cx="4233662" cy="27515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앞으로 개발을 진행하면서 폴더 구조에 대한 이해를 돕기 위한 형태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프로젝트 소스코드를 </a:t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담기 위한 최상위 폴더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 하나가 프로젝트단위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408740-45F7-8ADE-F303-5FD2C8381D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6440475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구조의 이해</a:t>
            </a:r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E451802-4B00-FA98-CC42-62A87DAD74A1}"/>
              </a:ext>
            </a:extLst>
          </p:cNvPr>
          <p:cNvSpPr txBox="1"/>
          <p:nvPr/>
        </p:nvSpPr>
        <p:spPr>
          <a:xfrm>
            <a:off x="447426" y="1262155"/>
            <a:ext cx="8933856" cy="14219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프로젝트에서 폴더 구조는 매우 중요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루트가 되는 폴더는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저장소와 연결됨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현재 작업하는 파일의 폴더가 어디인지 꼭 확인하는 버릇이 필요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72" name="그림 7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AEE51A5B-EE97-19F2-4B31-83C3891D6D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9697" y="3006458"/>
            <a:ext cx="3900834" cy="2826870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F497FB7F-5BE5-8638-C586-CCE02AB6836A}"/>
              </a:ext>
            </a:extLst>
          </p:cNvPr>
          <p:cNvSpPr txBox="1"/>
          <p:nvPr/>
        </p:nvSpPr>
        <p:spPr>
          <a:xfrm>
            <a:off x="5007428" y="3006458"/>
            <a:ext cx="5236029" cy="246221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프로젝트 폴더 구조 예시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a, b, c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2, 3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1, 2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1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 &gt; 3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  <a:endParaRPr lang="en-US" altLang="ko-KR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b &gt; 1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 </a:t>
            </a:r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: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8420F86-DE00-3A6B-04D6-B0F5FF5BB5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069888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폴더 구조 확인하기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362CC2-397F-EADC-3748-59E7B6C97698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cmd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bash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내용 개체 틀 7">
            <a:extLst>
              <a:ext uri="{FF2B5EF4-FFF2-40B4-BE49-F238E27FC236}">
                <a16:creationId xmlns:a16="http://schemas.microsoft.com/office/drawing/2014/main" id="{BF71D274-61C0-C992-C889-2D63F09BB6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r>
              <a:rPr lang="ko-KR" altLang="en-US" sz="2400" dirty="0"/>
              <a:t>폴더 구조 확인 명령어</a:t>
            </a:r>
            <a:r>
              <a:rPr lang="en-US" altLang="ko-KR" sz="2400" dirty="0"/>
              <a:t>(</a:t>
            </a:r>
            <a:r>
              <a:rPr lang="ko-KR" altLang="en-US" sz="2400" dirty="0"/>
              <a:t>구조를 볼 폴더의 부모 폴더에서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/>
              <a:t>tree</a:t>
            </a:r>
            <a:r>
              <a:rPr lang="ko-KR" altLang="en-US" dirty="0"/>
              <a:t> </a:t>
            </a:r>
            <a:r>
              <a:rPr lang="ko-KR" altLang="en-US" dirty="0" err="1"/>
              <a:t>폴더명</a:t>
            </a:r>
            <a:endParaRPr lang="en-US" altLang="ko-KR" dirty="0"/>
          </a:p>
          <a:p>
            <a:r>
              <a:rPr lang="ko-KR" altLang="en-US" sz="2400" dirty="0"/>
              <a:t>명령어 실행이 안된다면</a:t>
            </a:r>
            <a:r>
              <a:rPr lang="en-US" altLang="ko-KR" sz="2400" dirty="0"/>
              <a:t>?</a:t>
            </a:r>
          </a:p>
          <a:p>
            <a:pPr lvl="1"/>
            <a:r>
              <a:rPr lang="en-US" altLang="ko-KR" sz="2000" dirty="0"/>
              <a:t>(mac) brew install tree </a:t>
            </a:r>
          </a:p>
          <a:p>
            <a:pPr lvl="1"/>
            <a:r>
              <a:rPr lang="en-US" altLang="ko-KR" sz="2000" dirty="0"/>
              <a:t>(window) </a:t>
            </a:r>
            <a:r>
              <a:rPr lang="en-US" altLang="ko-KR" sz="2000" dirty="0">
                <a:hlinkClick r:id="rId3"/>
              </a:rPr>
              <a:t>https://gnuwin32.sourceforge.net/packages/tree.htm</a:t>
            </a:r>
            <a:r>
              <a:rPr lang="en-US" altLang="ko-KR" sz="2000" dirty="0"/>
              <a:t> </a:t>
            </a:r>
            <a:r>
              <a:rPr lang="ko-KR" altLang="en-US" sz="2000" dirty="0"/>
              <a:t>접속</a:t>
            </a:r>
            <a:endParaRPr lang="en-US" altLang="ko-KR" sz="2000" dirty="0"/>
          </a:p>
          <a:p>
            <a:pPr lvl="2"/>
            <a:r>
              <a:rPr lang="ko-KR" altLang="en-US" sz="1600" dirty="0"/>
              <a:t>중간</a:t>
            </a:r>
            <a:r>
              <a:rPr lang="en-US" altLang="ko-KR" sz="1600" dirty="0"/>
              <a:t> Download</a:t>
            </a:r>
            <a:r>
              <a:rPr lang="ko-KR" altLang="en-US" sz="1600" dirty="0"/>
              <a:t>의 </a:t>
            </a:r>
            <a:r>
              <a:rPr lang="en-US" altLang="ko-KR" sz="1600" dirty="0"/>
              <a:t>Binaries</a:t>
            </a:r>
            <a:r>
              <a:rPr lang="ko-KR" altLang="en-US" sz="1600" dirty="0"/>
              <a:t>에</a:t>
            </a:r>
            <a:r>
              <a:rPr lang="en-US" altLang="ko-KR" sz="1600" dirty="0"/>
              <a:t> zip </a:t>
            </a:r>
            <a:r>
              <a:rPr lang="ko-KR" altLang="en-US" sz="1600" dirty="0"/>
              <a:t>파일 다운</a:t>
            </a:r>
            <a:endParaRPr lang="en-US" altLang="ko-KR" sz="1600" dirty="0"/>
          </a:p>
          <a:p>
            <a:pPr lvl="2"/>
            <a:r>
              <a:rPr lang="ko-KR" altLang="en-US" sz="1600" dirty="0" err="1"/>
              <a:t>압축해제하면</a:t>
            </a:r>
            <a:r>
              <a:rPr lang="ko-KR" altLang="en-US" sz="1600" dirty="0"/>
              <a:t> </a:t>
            </a:r>
            <a:r>
              <a:rPr lang="en-US" altLang="ko-KR" sz="1600" dirty="0"/>
              <a:t>bin</a:t>
            </a:r>
            <a:r>
              <a:rPr lang="ko-KR" altLang="en-US" sz="1600" dirty="0"/>
              <a:t>폴더 안에 </a:t>
            </a:r>
            <a:r>
              <a:rPr lang="en-US" altLang="ko-KR" sz="1600" dirty="0"/>
              <a:t>tree.exe</a:t>
            </a:r>
            <a:r>
              <a:rPr lang="ko-KR" altLang="en-US" sz="1600" dirty="0"/>
              <a:t>가 존재</a:t>
            </a:r>
            <a:endParaRPr lang="en-US" altLang="ko-KR" sz="1600" dirty="0"/>
          </a:p>
          <a:p>
            <a:pPr lvl="2"/>
            <a:r>
              <a:rPr lang="de-DE" altLang="ko-KR" sz="1600" dirty="0"/>
              <a:t>C:\Program Files\Git\usr\bin</a:t>
            </a:r>
            <a:r>
              <a:rPr lang="ko-KR" altLang="en-US" sz="1600" dirty="0"/>
              <a:t>에</a:t>
            </a:r>
            <a:r>
              <a:rPr lang="en-US" altLang="ko-KR" sz="1600" dirty="0"/>
              <a:t> tree.exe</a:t>
            </a:r>
            <a:r>
              <a:rPr lang="ko-KR" altLang="en-US" sz="1600" dirty="0"/>
              <a:t>파일을 옮겨 넣어 줌</a:t>
            </a:r>
            <a:endParaRPr lang="en-US" altLang="ko-KR" sz="1600" dirty="0"/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61E0E19B-E338-59FA-50C6-47EDACD27CC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44578" y="5290754"/>
            <a:ext cx="4210638" cy="266737"/>
          </a:xfrm>
          <a:prstGeom prst="rect">
            <a:avLst/>
          </a:prstGeom>
        </p:spPr>
      </p:pic>
      <p:pic>
        <p:nvPicPr>
          <p:cNvPr id="12" name="그림 11">
            <a:extLst>
              <a:ext uri="{FF2B5EF4-FFF2-40B4-BE49-F238E27FC236}">
                <a16:creationId xmlns:a16="http://schemas.microsoft.com/office/drawing/2014/main" id="{1BD84EE7-FCB5-41C5-8EC7-6DFFC4E5AB7D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55464" y="5632049"/>
            <a:ext cx="781159" cy="276264"/>
          </a:xfrm>
          <a:prstGeom prst="rect">
            <a:avLst/>
          </a:prstGeom>
        </p:spPr>
      </p:pic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4F738DB-3DB1-A6DA-E9DA-28C02613A8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691319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C3011B7-2613-0A30-5114-AA378CEB1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D9D5916-F7AB-DA4A-0FDD-ABA3BB3281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17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09A1283-0C02-8EC8-E708-34D3162D53F2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GUI &amp; CLI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0146222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7676A87-B4D8-BFC3-1DF8-9FF9C3089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0C707AEE-B429-DBCD-C9A9-60EB9A2E3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GUI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/>
              <a:t>Graphical</a:t>
            </a:r>
            <a:r>
              <a:rPr lang="ko-KR" altLang="en-US" dirty="0"/>
              <a:t> </a:t>
            </a:r>
            <a:r>
              <a:rPr lang="en-US" altLang="ko-KR" dirty="0"/>
              <a:t>User Interface</a:t>
            </a:r>
            <a:r>
              <a:rPr lang="ko-KR" altLang="en-US" dirty="0"/>
              <a:t>의 약자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ko-KR" altLang="en-US" dirty="0"/>
              <a:t>그래픽 사용자 인터페이스로</a:t>
            </a:r>
            <a:r>
              <a:rPr lang="en-US" altLang="ko-KR" dirty="0"/>
              <a:t>, </a:t>
            </a:r>
            <a:r>
              <a:rPr lang="ko-KR" altLang="en-US" dirty="0"/>
              <a:t>사용자가 아이콘</a:t>
            </a:r>
            <a:r>
              <a:rPr lang="en-US" altLang="ko-KR" dirty="0"/>
              <a:t>, </a:t>
            </a:r>
            <a:r>
              <a:rPr lang="ko-KR" altLang="en-US" dirty="0"/>
              <a:t>버튼</a:t>
            </a:r>
            <a:r>
              <a:rPr lang="en-US" altLang="ko-KR" dirty="0"/>
              <a:t>, </a:t>
            </a:r>
            <a:r>
              <a:rPr lang="ko-KR" altLang="en-US" dirty="0"/>
              <a:t>메뉴</a:t>
            </a:r>
            <a:r>
              <a:rPr lang="en-US" altLang="ko-KR" dirty="0"/>
              <a:t>, </a:t>
            </a:r>
            <a:r>
              <a:rPr lang="ko-KR" altLang="en-US" dirty="0"/>
              <a:t>창 등 시각적 요소를 마우스나 터치로 조작하여 컴퓨터와 상호작용하는 방식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en-US" altLang="ko-KR" dirty="0"/>
              <a:t>Ex) </a:t>
            </a:r>
            <a:r>
              <a:rPr lang="ko-KR" altLang="en-US" dirty="0"/>
              <a:t>파일 복사</a:t>
            </a:r>
            <a:br>
              <a:rPr lang="en-US" altLang="ko-KR" dirty="0"/>
            </a:b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>
                <a:sym typeface="Wingdings" panose="05000000000000000000" pitchFamily="2" charset="2"/>
              </a:rPr>
              <a:t>마우스로 파일을 클릭 </a:t>
            </a:r>
            <a:r>
              <a:rPr lang="en-US" altLang="ko-KR" dirty="0">
                <a:sym typeface="Wingdings" panose="05000000000000000000" pitchFamily="2" charset="2"/>
              </a:rPr>
              <a:t> </a:t>
            </a:r>
            <a:r>
              <a:rPr lang="ko-KR" altLang="en-US" dirty="0" err="1">
                <a:sym typeface="Wingdings" panose="05000000000000000000" pitchFamily="2" charset="2"/>
              </a:rPr>
              <a:t>우클릭</a:t>
            </a:r>
            <a:r>
              <a:rPr lang="ko-KR" altLang="en-US" dirty="0">
                <a:sym typeface="Wingdings" panose="05000000000000000000" pitchFamily="2" charset="2"/>
              </a:rPr>
              <a:t> </a:t>
            </a:r>
            <a:r>
              <a:rPr lang="en-US" altLang="ko-KR" dirty="0">
                <a:sym typeface="Wingdings" panose="05000000000000000000" pitchFamily="2" charset="2"/>
              </a:rPr>
              <a:t> “</a:t>
            </a:r>
            <a:r>
              <a:rPr lang="ko-KR" altLang="en-US" dirty="0">
                <a:sym typeface="Wingdings" panose="05000000000000000000" pitchFamily="2" charset="2"/>
              </a:rPr>
              <a:t>복사</a:t>
            </a:r>
            <a:r>
              <a:rPr lang="en-US" altLang="ko-KR" dirty="0">
                <a:sym typeface="Wingdings" panose="05000000000000000000" pitchFamily="2" charset="2"/>
              </a:rPr>
              <a:t>”  </a:t>
            </a:r>
            <a:r>
              <a:rPr lang="ko-KR" altLang="en-US" dirty="0">
                <a:sym typeface="Wingdings" panose="05000000000000000000" pitchFamily="2" charset="2"/>
              </a:rPr>
              <a:t>다른 폴더에 가서 </a:t>
            </a:r>
            <a:r>
              <a:rPr lang="en-US" altLang="ko-KR" dirty="0">
                <a:sym typeface="Wingdings" panose="05000000000000000000" pitchFamily="2" charset="2"/>
              </a:rPr>
              <a:t>“</a:t>
            </a:r>
            <a:r>
              <a:rPr lang="ko-KR" altLang="en-US" dirty="0" err="1">
                <a:sym typeface="Wingdings" panose="05000000000000000000" pitchFamily="2" charset="2"/>
              </a:rPr>
              <a:t>붙여넣기</a:t>
            </a:r>
            <a:r>
              <a:rPr lang="en-US" altLang="ko-KR" dirty="0">
                <a:sym typeface="Wingdings" panose="05000000000000000000" pitchFamily="2" charset="2"/>
              </a:rPr>
              <a:t>”</a:t>
            </a:r>
          </a:p>
          <a:p>
            <a:pPr marL="342900" lvl="1" indent="-342900"/>
            <a:r>
              <a:rPr lang="ko-KR" altLang="en-US" dirty="0">
                <a:sym typeface="Wingdings" panose="05000000000000000000" pitchFamily="2" charset="2"/>
              </a:rPr>
              <a:t>직관적이고 쉬움</a:t>
            </a:r>
            <a:r>
              <a:rPr lang="en-US" altLang="ko-KR" dirty="0">
                <a:sym typeface="Wingdings" panose="05000000000000000000" pitchFamily="2" charset="2"/>
              </a:rPr>
              <a:t>.</a:t>
            </a:r>
            <a:endParaRPr lang="en-US" altLang="ko-KR" dirty="0"/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B4E583C9-F028-9D73-6BA7-B571EFBFE3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GUI</a:t>
            </a:r>
            <a:endParaRPr lang="ko-KR" altLang="en-US" sz="4800" dirty="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FC858E54-16E9-A264-A1CA-D74DA63D42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10244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는 </a:t>
            </a:r>
            <a:r>
              <a:rPr lang="en-US" altLang="ko-KR" dirty="0"/>
              <a:t>Command Line Interface</a:t>
            </a:r>
            <a:r>
              <a:rPr lang="ko-KR" altLang="en-US" dirty="0"/>
              <a:t>의 약자로 터미널 창에서 텍스트 기반으로 명령어를 입력하여 컴퓨터와 상호작용하는 방식을 말함</a:t>
            </a:r>
            <a:r>
              <a:rPr lang="en-US" altLang="ko-KR" dirty="0"/>
              <a:t>.</a:t>
            </a:r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를 사용하는 것이 처음에는 어려울 수 있음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이 어려운 것을 해결하기 위해 </a:t>
            </a:r>
            <a:r>
              <a:rPr lang="en-US" altLang="ko-KR" dirty="0"/>
              <a:t>GUI(Graphic User Interface)</a:t>
            </a:r>
            <a:r>
              <a:rPr lang="ko-KR" altLang="en-US" dirty="0"/>
              <a:t>형태의 프로그램도 존재</a:t>
            </a:r>
            <a:endParaRPr lang="en-US" altLang="ko-KR" dirty="0"/>
          </a:p>
          <a:p>
            <a:pPr marL="800100" lvl="2" indent="-342900"/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ko-KR" altLang="en-US" dirty="0" err="1"/>
              <a:t>소스트리</a:t>
            </a:r>
            <a:endParaRPr lang="en-US" altLang="ko-KR" dirty="0"/>
          </a:p>
          <a:p>
            <a:pPr marL="342900" lvl="1" indent="-342900"/>
            <a:r>
              <a:rPr lang="ko-KR" altLang="en-US" dirty="0"/>
              <a:t>하지만 작업속도와 </a:t>
            </a:r>
            <a:r>
              <a:rPr lang="en-US" altLang="ko-KR" dirty="0"/>
              <a:t>Git</a:t>
            </a:r>
            <a:r>
              <a:rPr lang="ko-KR" altLang="en-US" dirty="0"/>
              <a:t>의 모든 기능을 사용하기 위해서는 </a:t>
            </a:r>
            <a:r>
              <a:rPr lang="en-US" altLang="ko-KR" dirty="0"/>
              <a:t>CLI</a:t>
            </a:r>
            <a:r>
              <a:rPr lang="ko-KR" altLang="en-US" dirty="0"/>
              <a:t>를 사용하는 것이 좋음</a:t>
            </a:r>
            <a:endParaRPr lang="en-US" altLang="ko-KR" dirty="0"/>
          </a:p>
          <a:p>
            <a:pPr marL="342900" lvl="1" indent="-342900"/>
            <a:r>
              <a:rPr lang="en-US" altLang="ko-KR" dirty="0"/>
              <a:t>CLI</a:t>
            </a:r>
            <a:r>
              <a:rPr lang="ko-KR" altLang="en-US" dirty="0"/>
              <a:t>에 먼저 익숙해 진 후 </a:t>
            </a:r>
            <a:r>
              <a:rPr lang="en-US" altLang="ko-KR" dirty="0"/>
              <a:t>GUI</a:t>
            </a:r>
            <a:r>
              <a:rPr lang="ko-KR" altLang="en-US" dirty="0"/>
              <a:t>를 사용해도 무관</a:t>
            </a:r>
            <a:endParaRPr lang="en-US" altLang="ko-KR" dirty="0"/>
          </a:p>
          <a:p>
            <a:pPr marL="342900" lvl="1" indent="-342900"/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CLI</a:t>
            </a:r>
            <a:endParaRPr lang="ko-KR" altLang="en-US" sz="4800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19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1835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C4059C-C34D-A539-F1EB-7326A420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AFCADCC-5A72-D1B7-B49A-BA6786ADC8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의 정의 및 개념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 Bash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에서 명령어 사용법  </a:t>
            </a:r>
            <a:endParaRPr lang="en-US" altLang="ko-KR" sz="32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add, commit, branch, switch, push, pull, fetch </a:t>
            </a:r>
            <a:r>
              <a:rPr lang="ko-KR" altLang="en-US" sz="28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등</a:t>
            </a:r>
            <a:endParaRPr lang="en-US" altLang="ko-KR" sz="2800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pPr>
              <a:lnSpc>
                <a:spcPct val="150000"/>
              </a:lnSpc>
            </a:pPr>
            <a:r>
              <a:rPr lang="en-US" altLang="ko-KR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GitHub </a:t>
            </a:r>
            <a:r>
              <a:rPr lang="ko-KR" altLang="en-US" sz="3200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활용법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55F08B-449B-4D0B-8CB7-306FBDEDEC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55757D3-0D23-E246-AFE1-69279899B6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96C25B5B-4FD2-2D5D-EBEA-9B4DC71F20A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7086545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 lnSpcReduction="10000"/>
          </a:bodyPr>
          <a:lstStyle/>
          <a:p>
            <a:r>
              <a:rPr lang="ko-KR" altLang="en-US" dirty="0"/>
              <a:t>코드를 저장할 루트 폴더를 생성</a:t>
            </a:r>
            <a:r>
              <a:rPr lang="en-US" altLang="ko-KR" dirty="0"/>
              <a:t>(</a:t>
            </a:r>
            <a:r>
              <a:rPr lang="ko-KR" altLang="en-US" dirty="0"/>
              <a:t>루트 폴더와 원격저장소가 연결</a:t>
            </a:r>
            <a:r>
              <a:rPr lang="en-US" altLang="ko-KR" dirty="0"/>
              <a:t>)</a:t>
            </a:r>
          </a:p>
          <a:p>
            <a:r>
              <a:rPr lang="ko-KR" altLang="en-US" dirty="0">
                <a:solidFill>
                  <a:srgbClr val="00B050"/>
                </a:solidFill>
              </a:rPr>
              <a:t>자주 사용하는 명령어</a:t>
            </a:r>
            <a:endParaRPr lang="en-US" altLang="ko-KR" dirty="0">
              <a:solidFill>
                <a:srgbClr val="00B050"/>
              </a:solidFill>
            </a:endParaRPr>
          </a:p>
          <a:p>
            <a:pPr lvl="1"/>
            <a:r>
              <a:rPr lang="en-US" altLang="ko-KR" dirty="0" err="1"/>
              <a:t>pwd</a:t>
            </a:r>
            <a:r>
              <a:rPr lang="en-US" altLang="ko-KR" dirty="0"/>
              <a:t> (print working directory) : </a:t>
            </a:r>
            <a:r>
              <a:rPr lang="ko-KR" altLang="en-US" dirty="0"/>
              <a:t>현재 나의 위치 출력</a:t>
            </a:r>
            <a:endParaRPr lang="en-US" altLang="ko-KR" dirty="0"/>
          </a:p>
          <a:p>
            <a:pPr lvl="1"/>
            <a:r>
              <a:rPr lang="en-US" altLang="ko-KR" dirty="0"/>
              <a:t>ls (list) :  </a:t>
            </a:r>
            <a:r>
              <a:rPr lang="ko-KR" altLang="en-US" dirty="0"/>
              <a:t>현재 위치 폴더에 있는 모든 파일</a:t>
            </a:r>
            <a:r>
              <a:rPr lang="en-US" altLang="ko-KR" dirty="0"/>
              <a:t>/</a:t>
            </a:r>
            <a:r>
              <a:rPr lang="ko-KR" altLang="en-US" dirty="0"/>
              <a:t>폴더 검색</a:t>
            </a:r>
            <a:endParaRPr lang="en-US" altLang="ko-KR" dirty="0"/>
          </a:p>
          <a:p>
            <a:pPr lvl="2"/>
            <a:r>
              <a:rPr lang="en-US" altLang="ko-KR" sz="2400" dirty="0"/>
              <a:t>ls -l (long) : </a:t>
            </a:r>
            <a:r>
              <a:rPr lang="ko-KR" altLang="en-US" sz="2400" dirty="0"/>
              <a:t>상세 정보까지 보기</a:t>
            </a:r>
            <a:endParaRPr lang="en-US" altLang="ko-KR" sz="2400" dirty="0"/>
          </a:p>
          <a:p>
            <a:pPr lvl="2"/>
            <a:r>
              <a:rPr lang="en-US" altLang="ko-KR" sz="2400" dirty="0"/>
              <a:t>ls –a (all) : </a:t>
            </a:r>
            <a:r>
              <a:rPr lang="ko-KR" altLang="en-US" sz="2400" dirty="0" err="1"/>
              <a:t>숨김파일도</a:t>
            </a:r>
            <a:r>
              <a:rPr lang="ko-KR" altLang="en-US" sz="2400" dirty="0"/>
              <a:t> 보기 </a:t>
            </a:r>
            <a:endParaRPr lang="en-US" altLang="ko-KR" sz="2400" dirty="0"/>
          </a:p>
          <a:p>
            <a:pPr lvl="1"/>
            <a:r>
              <a:rPr lang="en-US" altLang="ko-KR" dirty="0"/>
              <a:t>clear : </a:t>
            </a:r>
            <a:r>
              <a:rPr lang="ko-KR" altLang="en-US" dirty="0"/>
              <a:t>터미널 화면을 깨끗하게 지움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 err="1"/>
              <a:t>mkdir</a:t>
            </a:r>
            <a:r>
              <a:rPr lang="en-US" altLang="ko-KR" dirty="0"/>
              <a:t> (make directory) : </a:t>
            </a:r>
            <a:r>
              <a:rPr lang="ko-KR" altLang="en-US" dirty="0"/>
              <a:t>새 폴더 만들기</a:t>
            </a:r>
            <a:endParaRPr lang="en-US" altLang="ko-KR" dirty="0"/>
          </a:p>
          <a:p>
            <a:pPr lvl="1"/>
            <a:r>
              <a:rPr lang="en-US" altLang="ko-KR" dirty="0"/>
              <a:t>touch : </a:t>
            </a:r>
            <a:r>
              <a:rPr lang="ko-KR" altLang="en-US" dirty="0"/>
              <a:t>새 파일 만들기</a:t>
            </a:r>
            <a:r>
              <a:rPr lang="en-US" altLang="ko-KR" dirty="0"/>
              <a:t>.</a:t>
            </a:r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CLI </a:t>
            </a:r>
            <a:r>
              <a:rPr lang="ko-KR" altLang="en-US" sz="4800" dirty="0"/>
              <a:t>명령어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017542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44153"/>
            <a:ext cx="10515600" cy="5122780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/>
              <a:t>cd (change directory) : </a:t>
            </a:r>
            <a:r>
              <a:rPr lang="ko-KR" altLang="en-US" sz="2400" dirty="0"/>
              <a:t>폴더 위치 변경 </a:t>
            </a:r>
            <a:r>
              <a:rPr lang="en-US" altLang="ko-KR" sz="2400" dirty="0"/>
              <a:t>(</a:t>
            </a:r>
            <a:r>
              <a:rPr lang="ko-KR" altLang="en-US" sz="2400" dirty="0"/>
              <a:t>다른 폴더로 이동</a:t>
            </a:r>
            <a:r>
              <a:rPr lang="en-US" altLang="ko-KR" sz="2400" dirty="0"/>
              <a:t>)</a:t>
            </a:r>
          </a:p>
          <a:p>
            <a:r>
              <a:rPr lang="en-US" altLang="ko-KR" sz="2400" dirty="0">
                <a:solidFill>
                  <a:srgbClr val="FF0000"/>
                </a:solidFill>
              </a:rPr>
              <a:t>.</a:t>
            </a:r>
            <a:r>
              <a:rPr lang="en-US" altLang="ko-KR" sz="2400" dirty="0"/>
              <a:t> </a:t>
            </a:r>
            <a:br>
              <a:rPr lang="en-US" altLang="ko-KR" sz="2400" dirty="0"/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폴더를 의미</a:t>
            </a:r>
            <a:r>
              <a:rPr lang="en-US" altLang="ko-KR" sz="2400" dirty="0">
                <a:sym typeface="Wingdings" panose="05000000000000000000" pitchFamily="2" charset="2"/>
              </a:rPr>
              <a:t>. (</a:t>
            </a:r>
            <a:r>
              <a:rPr lang="ko-KR" altLang="en-US" sz="2400" dirty="0">
                <a:sym typeface="Wingdings" panose="05000000000000000000" pitchFamily="2" charset="2"/>
              </a:rPr>
              <a:t>자기 자신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ex) ./</a:t>
            </a:r>
            <a:r>
              <a:rPr lang="ko-KR" altLang="en-US" sz="2400" dirty="0">
                <a:sym typeface="Wingdings" panose="05000000000000000000" pitchFamily="2" charset="2"/>
              </a:rPr>
              <a:t>파일명 </a:t>
            </a: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위치의 파일 실행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..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폴더의 바로 위 폴더 </a:t>
            </a:r>
            <a:r>
              <a:rPr lang="en-US" altLang="ko-KR" sz="2400" dirty="0">
                <a:sym typeface="Wingdings" panose="05000000000000000000" pitchFamily="2" charset="2"/>
              </a:rPr>
              <a:t>(</a:t>
            </a:r>
            <a:r>
              <a:rPr lang="ko-KR" altLang="en-US" sz="2400" dirty="0">
                <a:sym typeface="Wingdings" panose="05000000000000000000" pitchFamily="2" charset="2"/>
              </a:rPr>
              <a:t>부모 디렉토리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ex) cd ..  </a:t>
            </a:r>
            <a:r>
              <a:rPr lang="ko-KR" altLang="en-US" sz="2400" dirty="0">
                <a:sym typeface="Wingdings" panose="05000000000000000000" pitchFamily="2" charset="2"/>
              </a:rPr>
              <a:t>한 단계 상위 폴더로 이동</a:t>
            </a:r>
            <a:endParaRPr lang="en-US" altLang="ko-KR" sz="2400" dirty="0">
              <a:sym typeface="Wingdings" panose="05000000000000000000" pitchFamily="2" charset="2"/>
            </a:endParaRPr>
          </a:p>
          <a:p>
            <a:r>
              <a:rPr lang="en-US" altLang="ko-KR" sz="2400" dirty="0">
                <a:solidFill>
                  <a:srgbClr val="FF0000"/>
                </a:solidFill>
                <a:sym typeface="Wingdings" panose="05000000000000000000" pitchFamily="2" charset="2"/>
              </a:rPr>
              <a:t>~</a:t>
            </a:r>
            <a:r>
              <a:rPr lang="en-US" altLang="ko-KR" sz="2400" dirty="0">
                <a:sym typeface="Wingdings" panose="05000000000000000000" pitchFamily="2" charset="2"/>
              </a:rPr>
              <a:t> (</a:t>
            </a:r>
            <a:r>
              <a:rPr lang="ko-KR" altLang="en-US" sz="2400" dirty="0" err="1">
                <a:sym typeface="Wingdings" panose="05000000000000000000" pitchFamily="2" charset="2"/>
              </a:rPr>
              <a:t>틸드</a:t>
            </a:r>
            <a:r>
              <a:rPr lang="en-US" altLang="ko-KR" sz="2400" dirty="0">
                <a:sym typeface="Wingdings" panose="05000000000000000000" pitchFamily="2" charset="2"/>
              </a:rPr>
              <a:t>)</a:t>
            </a:r>
            <a:br>
              <a:rPr lang="en-US" altLang="ko-KR" sz="2400" dirty="0">
                <a:sym typeface="Wingdings" panose="05000000000000000000" pitchFamily="2" charset="2"/>
              </a:rPr>
            </a:br>
            <a:r>
              <a:rPr lang="en-US" altLang="ko-KR" sz="2400" dirty="0">
                <a:sym typeface="Wingdings" panose="05000000000000000000" pitchFamily="2" charset="2"/>
              </a:rPr>
              <a:t> </a:t>
            </a:r>
            <a:r>
              <a:rPr lang="ko-KR" altLang="en-US" sz="2400" dirty="0">
                <a:sym typeface="Wingdings" panose="05000000000000000000" pitchFamily="2" charset="2"/>
              </a:rPr>
              <a:t>현재 로그인한 사용자의 홈 디렉토리를 의미</a:t>
            </a:r>
            <a:r>
              <a:rPr lang="en-US" altLang="ko-KR" sz="2400" dirty="0">
                <a:sym typeface="Wingdings" panose="05000000000000000000" pitchFamily="2" charset="2"/>
              </a:rPr>
              <a:t>. (home)</a:t>
            </a:r>
          </a:p>
          <a:p>
            <a:endParaRPr lang="en-US" altLang="ko-KR" sz="2400" dirty="0">
              <a:sym typeface="Wingdings" panose="05000000000000000000" pitchFamily="2" charset="2"/>
            </a:endParaRPr>
          </a:p>
          <a:p>
            <a:pPr marL="0" indent="0">
              <a:buNone/>
            </a:pPr>
            <a:r>
              <a:rPr lang="ko-KR" altLang="en-US" sz="2400" dirty="0"/>
              <a:t>* 파일</a:t>
            </a:r>
            <a:r>
              <a:rPr lang="en-US" altLang="ko-KR" sz="2400" dirty="0"/>
              <a:t>, </a:t>
            </a:r>
            <a:r>
              <a:rPr lang="ko-KR" altLang="en-US" sz="2400" dirty="0"/>
              <a:t>폴더</a:t>
            </a:r>
            <a:r>
              <a:rPr lang="en-US" altLang="ko-KR" sz="2400" dirty="0"/>
              <a:t>, </a:t>
            </a:r>
            <a:r>
              <a:rPr lang="ko-KR" altLang="en-US" sz="2400" dirty="0"/>
              <a:t>이름 지을 때 </a:t>
            </a:r>
            <a:r>
              <a:rPr lang="ko-KR" altLang="en-US" sz="2400" dirty="0">
                <a:solidFill>
                  <a:srgbClr val="C00000"/>
                </a:solidFill>
              </a:rPr>
              <a:t>주의할 점</a:t>
            </a:r>
            <a:r>
              <a:rPr lang="en-US" altLang="ko-KR" sz="2400" dirty="0">
                <a:solidFill>
                  <a:srgbClr val="C00000"/>
                </a:solidFill>
              </a:rPr>
              <a:t>. </a:t>
            </a:r>
          </a:p>
          <a:p>
            <a:r>
              <a:rPr lang="ko-KR" altLang="en-US" sz="2400" dirty="0"/>
              <a:t>공백</a:t>
            </a:r>
            <a:r>
              <a:rPr lang="en-US" altLang="ko-KR" sz="2400" dirty="0"/>
              <a:t>(space bar) </a:t>
            </a:r>
            <a:r>
              <a:rPr lang="ko-KR" altLang="en-US" sz="2400" dirty="0"/>
              <a:t>대신에 </a:t>
            </a:r>
            <a:r>
              <a:rPr lang="ko-KR" altLang="en-US" sz="2400" dirty="0" err="1"/>
              <a:t>언더스코어</a:t>
            </a:r>
            <a:r>
              <a:rPr lang="en-US" altLang="ko-KR" sz="2400" dirty="0"/>
              <a:t>(_) </a:t>
            </a:r>
            <a:r>
              <a:rPr lang="ko-KR" altLang="en-US" sz="2400" dirty="0"/>
              <a:t>혹은 하이픈</a:t>
            </a:r>
            <a:r>
              <a:rPr lang="en-US" altLang="ko-KR" sz="2400" dirty="0"/>
              <a:t>(-)</a:t>
            </a:r>
            <a:r>
              <a:rPr lang="ko-KR" altLang="en-US" sz="2400" dirty="0"/>
              <a:t>을 사용해서 단어 조합</a:t>
            </a:r>
            <a:r>
              <a:rPr lang="en-US" altLang="ko-KR" sz="2400" dirty="0"/>
              <a:t>. </a:t>
            </a:r>
          </a:p>
          <a:p>
            <a:r>
              <a:rPr lang="ko-KR" altLang="en-US" sz="2400" dirty="0"/>
              <a:t>한글 제발 쓰지 마세요</a:t>
            </a:r>
            <a:r>
              <a:rPr lang="en-US" altLang="ko-KR" sz="2400" dirty="0"/>
              <a:t>! </a:t>
            </a:r>
            <a:r>
              <a:rPr lang="ko-KR" altLang="en-US" sz="2400" dirty="0"/>
              <a:t>영어</a:t>
            </a:r>
            <a:r>
              <a:rPr lang="en-US" altLang="ko-KR" sz="2400" dirty="0"/>
              <a:t>, </a:t>
            </a:r>
            <a:r>
              <a:rPr lang="ko-KR" altLang="en-US" sz="2400" dirty="0"/>
              <a:t>대소문자를 사용하고 숫자도 상관없음</a:t>
            </a:r>
            <a:r>
              <a:rPr lang="en-US" altLang="ko-KR" sz="2400" dirty="0"/>
              <a:t>.</a:t>
            </a:r>
            <a:endParaRPr lang="en-US" altLang="ko-KR" sz="2400" dirty="0">
              <a:sym typeface="Wingdings" panose="05000000000000000000" pitchFamily="2" charset="2"/>
            </a:endParaRPr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CLI </a:t>
            </a:r>
            <a:r>
              <a:rPr lang="ko-KR" altLang="en-US" sz="4800" dirty="0"/>
              <a:t>명령어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561676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9083F1-B14A-9475-C60D-D38DB50F4D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1038"/>
            <a:ext cx="10515600" cy="1325563"/>
          </a:xfrm>
        </p:spPr>
        <p:txBody>
          <a:bodyPr/>
          <a:lstStyle/>
          <a:p>
            <a:r>
              <a:rPr lang="en-US" altLang="ko-KR" dirty="0"/>
              <a:t>Git Bash </a:t>
            </a:r>
            <a:r>
              <a:rPr lang="ko-KR" altLang="en-US" dirty="0"/>
              <a:t>리눅스 명령어</a:t>
            </a:r>
            <a:r>
              <a:rPr lang="en-US" altLang="ko-KR" dirty="0"/>
              <a:t> </a:t>
            </a:r>
            <a:r>
              <a:rPr lang="ko-KR" altLang="en-US" dirty="0"/>
              <a:t>연습하기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92201" y="1516601"/>
            <a:ext cx="10101316" cy="4289994"/>
          </a:xfrm>
        </p:spPr>
        <p:txBody>
          <a:bodyPr>
            <a:normAutofit lnSpcReduction="10000"/>
          </a:bodyPr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처음 켰을 때 위치가 어디인지 찾아보기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dir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</a:t>
            </a: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윈도우 상에서 바탕화면에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생성하기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cd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를 사용하여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폴더로 이동하기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Git Bash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에서 복사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&amp;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붙여넣기는 마우스 </a:t>
            </a:r>
            <a:r>
              <a:rPr lang="ko-KR" altLang="en-US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우클릭을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이용 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lvl="1"/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또는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Ctrl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복사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),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Shift + Insert (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붙여넣기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)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사용</a:t>
            </a: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  <a:p>
            <a:pPr marL="0" indent="0">
              <a:buNone/>
            </a:pP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- </a:t>
            </a:r>
            <a:r>
              <a:rPr lang="en-US" altLang="ko-KR" dirty="0" err="1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MyRepo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폴더 안에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file1.txt, file2.txt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라는 빈 파일 만들기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.</a:t>
            </a:r>
          </a:p>
          <a:p>
            <a:endParaRPr lang="en-US" altLang="ko-KR" dirty="0"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628EB6F-E2AD-F03C-779B-6BEB5EBD1A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22175-F16A-4A96-8E45-178BE9345AE9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502D442-094A-4108-BC48-D60C6D019E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24269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 dirty="0" err="1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</a:t>
            </a:r>
            <a:endParaRPr lang="ko-KR" altLang="en-US" sz="6600" dirty="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5822658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F0E3E1-AF15-F5A4-FA80-D97F4E11D3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971853CC-FB35-FB45-ED1A-3E197FE4CE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24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87F7CC-C24E-DD9B-3ADD-9D5579AA8A7E}"/>
              </a:ext>
            </a:extLst>
          </p:cNvPr>
          <p:cNvSpPr txBox="1"/>
          <p:nvPr/>
        </p:nvSpPr>
        <p:spPr>
          <a:xfrm>
            <a:off x="968652" y="699591"/>
            <a:ext cx="62440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b="1" dirty="0" err="1">
                <a:solidFill>
                  <a:srgbClr val="00B050"/>
                </a:solidFill>
              </a:rPr>
              <a:t>레포지토리</a:t>
            </a:r>
            <a:r>
              <a:rPr lang="ko-KR" altLang="en-US" sz="3600" dirty="0"/>
              <a:t> </a:t>
            </a:r>
            <a:r>
              <a:rPr lang="en-US" altLang="ko-KR" sz="3600" dirty="0"/>
              <a:t>(Repository, Repo.)</a:t>
            </a:r>
            <a:endParaRPr lang="en-US" altLang="ko-KR" sz="2400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0E38BBDF-519C-DC7D-EF56-1125C1928FEA}"/>
              </a:ext>
            </a:extLst>
          </p:cNvPr>
          <p:cNvGrpSpPr/>
          <p:nvPr/>
        </p:nvGrpSpPr>
        <p:grpSpPr>
          <a:xfrm>
            <a:off x="968652" y="3087185"/>
            <a:ext cx="4076992" cy="1895740"/>
            <a:chOff x="1488558" y="2800107"/>
            <a:chExt cx="4076992" cy="1895740"/>
          </a:xfrm>
        </p:grpSpPr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FB83C23E-418E-0D8E-AC15-7AFF9D912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2734"/>
            <a:stretch/>
          </p:blipFill>
          <p:spPr>
            <a:xfrm>
              <a:off x="1488558" y="2800107"/>
              <a:ext cx="4076992" cy="1895740"/>
            </a:xfrm>
            <a:prstGeom prst="rect">
              <a:avLst/>
            </a:prstGeom>
          </p:spPr>
        </p:pic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699B50AC-0C62-D021-955B-CEB2C9BE796A}"/>
                </a:ext>
              </a:extLst>
            </p:cNvPr>
            <p:cNvSpPr/>
            <p:nvPr/>
          </p:nvSpPr>
          <p:spPr>
            <a:xfrm>
              <a:off x="1828800" y="2964946"/>
              <a:ext cx="361507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sp>
        <p:nvSpPr>
          <p:cNvPr id="11" name="TextBox 10">
            <a:extLst>
              <a:ext uri="{FF2B5EF4-FFF2-40B4-BE49-F238E27FC236}">
                <a16:creationId xmlns:a16="http://schemas.microsoft.com/office/drawing/2014/main" id="{392A5711-80F1-BE5B-1B8B-4C4F8435E78B}"/>
              </a:ext>
            </a:extLst>
          </p:cNvPr>
          <p:cNvSpPr txBox="1"/>
          <p:nvPr/>
        </p:nvSpPr>
        <p:spPr>
          <a:xfrm>
            <a:off x="1136176" y="1521125"/>
            <a:ext cx="8534709" cy="95410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altLang="ko-KR" sz="2800" dirty="0" err="1"/>
              <a:t>Git</a:t>
            </a:r>
            <a:r>
              <a:rPr lang="ko-KR" altLang="en-US" sz="2800" dirty="0"/>
              <a:t>에 의해 관찰되고 있는 폴더</a:t>
            </a:r>
            <a:endParaRPr lang="en-US" altLang="ko-KR" sz="2800" dirty="0"/>
          </a:p>
          <a:p>
            <a:pPr marL="457200" indent="-457200">
              <a:buFont typeface="Wingdings" panose="05000000000000000000" pitchFamily="2" charset="2"/>
              <a:buChar char="Ø"/>
            </a:pPr>
            <a:r>
              <a:rPr lang="ko-KR" altLang="en-US" sz="2800" dirty="0"/>
              <a:t>즉</a:t>
            </a:r>
            <a:r>
              <a:rPr lang="en-US" altLang="ko-KR" sz="2800" dirty="0"/>
              <a:t>, </a:t>
            </a:r>
            <a:r>
              <a:rPr lang="en-US" altLang="ko-KR" sz="2800" dirty="0" err="1"/>
              <a:t>Git</a:t>
            </a:r>
            <a:r>
              <a:rPr lang="ko-KR" altLang="en-US" sz="2800" dirty="0"/>
              <a:t>으로 버전 관리되고 있는 코드 저장소 전체를 의미</a:t>
            </a:r>
            <a:r>
              <a:rPr lang="en-US" altLang="ko-KR" sz="2800" dirty="0"/>
              <a:t>.</a:t>
            </a:r>
            <a:endParaRPr lang="en-US" altLang="ko-KR" dirty="0"/>
          </a:p>
        </p:txBody>
      </p: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30759E53-EF71-A88C-2291-0A26B90E7326}"/>
              </a:ext>
            </a:extLst>
          </p:cNvPr>
          <p:cNvGrpSpPr/>
          <p:nvPr/>
        </p:nvGrpSpPr>
        <p:grpSpPr>
          <a:xfrm>
            <a:off x="6842384" y="2553042"/>
            <a:ext cx="4651412" cy="3605367"/>
            <a:chOff x="6810486" y="2499079"/>
            <a:chExt cx="4651412" cy="3605367"/>
          </a:xfrm>
        </p:grpSpPr>
        <p:pic>
          <p:nvPicPr>
            <p:cNvPr id="13" name="그림 12">
              <a:extLst>
                <a:ext uri="{FF2B5EF4-FFF2-40B4-BE49-F238E27FC236}">
                  <a16:creationId xmlns:a16="http://schemas.microsoft.com/office/drawing/2014/main" id="{7C2CB0C2-A778-55A3-5E83-DEF6D75ECE7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810486" y="2499079"/>
              <a:ext cx="4651412" cy="3605367"/>
            </a:xfrm>
            <a:prstGeom prst="rect">
              <a:avLst/>
            </a:prstGeom>
          </p:spPr>
        </p:pic>
        <p:sp>
          <p:nvSpPr>
            <p:cNvPr id="14" name="직사각형 13">
              <a:extLst>
                <a:ext uri="{FF2B5EF4-FFF2-40B4-BE49-F238E27FC236}">
                  <a16:creationId xmlns:a16="http://schemas.microsoft.com/office/drawing/2014/main" id="{1FF6775E-DE51-369A-F18C-9A8DC19FF959}"/>
                </a:ext>
              </a:extLst>
            </p:cNvPr>
            <p:cNvSpPr/>
            <p:nvPr/>
          </p:nvSpPr>
          <p:spPr>
            <a:xfrm>
              <a:off x="7126941" y="2506900"/>
              <a:ext cx="321609" cy="1648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17" name="직선 화살표 연결선 16">
            <a:extLst>
              <a:ext uri="{FF2B5EF4-FFF2-40B4-BE49-F238E27FC236}">
                <a16:creationId xmlns:a16="http://schemas.microsoft.com/office/drawing/2014/main" id="{A7E95B17-D3B1-2FF8-3116-3F7AF0AD8E7D}"/>
              </a:ext>
            </a:extLst>
          </p:cNvPr>
          <p:cNvCxnSpPr>
            <a:cxnSpLocks/>
          </p:cNvCxnSpPr>
          <p:nvPr/>
        </p:nvCxnSpPr>
        <p:spPr>
          <a:xfrm>
            <a:off x="5390707" y="3981892"/>
            <a:ext cx="1222744" cy="0"/>
          </a:xfrm>
          <a:prstGeom prst="straightConnector1">
            <a:avLst/>
          </a:prstGeom>
          <a:ln w="38100"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E6A30D8-B3D0-BA27-E075-A7A1395E587A}"/>
              </a:ext>
            </a:extLst>
          </p:cNvPr>
          <p:cNvCxnSpPr/>
          <p:nvPr/>
        </p:nvCxnSpPr>
        <p:spPr>
          <a:xfrm>
            <a:off x="1287629" y="4098851"/>
            <a:ext cx="361507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2622516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AF0FB3-685E-4356-1DFA-7D1D074C93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그러므로</a:t>
            </a:r>
            <a:r>
              <a:rPr lang="en-US" altLang="ko-KR" dirty="0"/>
              <a:t>! GitHub </a:t>
            </a:r>
            <a:r>
              <a:rPr lang="ko-KR" altLang="en-US" dirty="0"/>
              <a:t>회원가입</a:t>
            </a:r>
            <a:r>
              <a:rPr lang="en-US" altLang="ko-KR" dirty="0"/>
              <a:t>!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C89D4DF-CCD1-D043-1426-C546704D0C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3"/>
              </a:rPr>
              <a:t>https://github.com/</a:t>
            </a:r>
            <a:endParaRPr lang="en-US" altLang="ko-KR" dirty="0"/>
          </a:p>
          <a:p>
            <a:r>
              <a:rPr lang="ko-KR" altLang="en-US" dirty="0"/>
              <a:t>회원가입에 사용한 </a:t>
            </a:r>
            <a:r>
              <a:rPr lang="ko-KR" altLang="en-US" dirty="0">
                <a:solidFill>
                  <a:srgbClr val="00B050"/>
                </a:solidFill>
              </a:rPr>
              <a:t>이메일과 닉네임</a:t>
            </a:r>
            <a:r>
              <a:rPr lang="ko-KR" altLang="en-US" dirty="0"/>
              <a:t>을 꼭 적어두기</a:t>
            </a:r>
            <a:r>
              <a:rPr lang="en-US" altLang="ko-KR" dirty="0"/>
              <a:t>! </a:t>
            </a:r>
            <a:r>
              <a:rPr lang="ko-KR" altLang="en-US" sz="2000" dirty="0"/>
              <a:t>나중에 필요해요</a:t>
            </a:r>
            <a:r>
              <a:rPr lang="en-US" altLang="ko-KR" sz="2000" dirty="0"/>
              <a:t>~!</a:t>
            </a:r>
            <a:r>
              <a:rPr lang="ko-KR" altLang="en-US" sz="2000" dirty="0"/>
              <a:t>👀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D8B1FD1-C8CC-28BB-14EF-FC97EE126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C7B75EB-6AA1-9C79-6B22-020E12C0D1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25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086A4064-972D-6E1B-D20A-04AD49FF7625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t="9071"/>
          <a:stretch/>
        </p:blipFill>
        <p:spPr>
          <a:xfrm>
            <a:off x="2422628" y="3097530"/>
            <a:ext cx="7621064" cy="2988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288612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1"/>
            <a:ext cx="10515600" cy="3857582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b="1" dirty="0" err="1"/>
              <a:t>설정확인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--list</a:t>
            </a:r>
          </a:p>
          <a:p>
            <a:pPr>
              <a:lnSpc>
                <a:spcPct val="120000"/>
              </a:lnSpc>
            </a:pPr>
            <a:r>
              <a:rPr lang="ko-KR" altLang="en-US" b="1" dirty="0" err="1"/>
              <a:t>이름등록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config</a:t>
            </a:r>
            <a:r>
              <a:rPr lang="en-US" altLang="ko-KR" dirty="0">
                <a:solidFill>
                  <a:srgbClr val="FF0000"/>
                </a:solidFill>
              </a:rPr>
              <a:t> --global user.name 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r>
              <a:rPr lang="ko-KR" altLang="en-US" dirty="0">
                <a:solidFill>
                  <a:srgbClr val="FF0000"/>
                </a:solidFill>
              </a:rPr>
              <a:t>프로필 이름</a:t>
            </a:r>
            <a:r>
              <a:rPr lang="en-US" altLang="ko-KR" sz="2400" dirty="0">
                <a:solidFill>
                  <a:srgbClr val="FF0000"/>
                </a:solidFill>
              </a:rPr>
              <a:t>"</a:t>
            </a:r>
            <a:endParaRPr lang="en-US" altLang="ko-KR" dirty="0">
              <a:solidFill>
                <a:srgbClr val="FF0000"/>
              </a:solidFill>
            </a:endParaRP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user.name "</a:t>
            </a:r>
            <a:r>
              <a:rPr lang="en-US" altLang="ko-KR" dirty="0" err="1"/>
              <a:t>codingon</a:t>
            </a:r>
            <a:r>
              <a:rPr lang="en-US" altLang="ko-KR" dirty="0"/>
              <a:t>"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메일등록</a:t>
            </a:r>
            <a:r>
              <a:rPr lang="ko-KR" altLang="en-US" dirty="0"/>
              <a:t> </a:t>
            </a:r>
            <a:r>
              <a:rPr lang="en-US" altLang="ko-KR" dirty="0"/>
              <a:t>: </a:t>
            </a:r>
            <a:r>
              <a:rPr lang="en-US" altLang="ko-KR" dirty="0" err="1">
                <a:solidFill>
                  <a:srgbClr val="FF0000"/>
                </a:solidFill>
              </a:rPr>
              <a:t>git</a:t>
            </a:r>
            <a:r>
              <a:rPr lang="en-US" altLang="ko-KR" dirty="0">
                <a:solidFill>
                  <a:srgbClr val="FF0000"/>
                </a:solidFill>
              </a:rPr>
              <a:t> </a:t>
            </a:r>
            <a:r>
              <a:rPr lang="en-US" altLang="ko-KR" dirty="0" err="1">
                <a:solidFill>
                  <a:srgbClr val="FF0000"/>
                </a:solidFill>
              </a:rPr>
              <a:t>config</a:t>
            </a:r>
            <a:r>
              <a:rPr lang="en-US" altLang="ko-KR" dirty="0">
                <a:solidFill>
                  <a:srgbClr val="FF0000"/>
                </a:solidFill>
              </a:rPr>
              <a:t> --global </a:t>
            </a:r>
            <a:r>
              <a:rPr lang="en-US" altLang="ko-KR" dirty="0" err="1">
                <a:solidFill>
                  <a:srgbClr val="FF0000"/>
                </a:solidFill>
              </a:rPr>
              <a:t>user.email</a:t>
            </a:r>
            <a:r>
              <a:rPr lang="en-US" altLang="ko-KR" dirty="0">
                <a:solidFill>
                  <a:srgbClr val="FF0000"/>
                </a:solidFill>
              </a:rPr>
              <a:t> "</a:t>
            </a:r>
            <a:r>
              <a:rPr lang="ko-KR" altLang="en-US" dirty="0">
                <a:solidFill>
                  <a:srgbClr val="FF0000"/>
                </a:solidFill>
              </a:rPr>
              <a:t>이메일 주소</a:t>
            </a:r>
            <a:r>
              <a:rPr lang="en-US" altLang="ko-KR" dirty="0">
                <a:solidFill>
                  <a:srgbClr val="FF0000"/>
                </a:solidFill>
              </a:rPr>
              <a:t>"</a:t>
            </a:r>
          </a:p>
          <a:p>
            <a:pPr lvl="1">
              <a:lnSpc>
                <a:spcPct val="120000"/>
              </a:lnSpc>
            </a:pPr>
            <a:r>
              <a:rPr lang="ko-KR" altLang="en-US" dirty="0"/>
              <a:t>예</a:t>
            </a:r>
            <a:r>
              <a:rPr lang="en-US" altLang="ko-KR" dirty="0"/>
              <a:t>) 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user.email</a:t>
            </a:r>
            <a:r>
              <a:rPr lang="en-US" altLang="ko-KR" dirty="0"/>
              <a:t> "cogingon@gmail.com"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예외</a:t>
            </a:r>
            <a:r>
              <a:rPr lang="en-US" altLang="ko-KR" dirty="0"/>
              <a:t>) default </a:t>
            </a:r>
            <a:r>
              <a:rPr lang="ko-KR" altLang="en-US" dirty="0" err="1"/>
              <a:t>브랜치가</a:t>
            </a:r>
            <a:r>
              <a:rPr lang="ko-KR" altLang="en-US" dirty="0"/>
              <a:t> </a:t>
            </a:r>
            <a:r>
              <a:rPr lang="en-US" altLang="ko-KR" dirty="0"/>
              <a:t>main</a:t>
            </a:r>
            <a:r>
              <a:rPr lang="ko-KR" altLang="en-US" dirty="0"/>
              <a:t>이 아니라면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config</a:t>
            </a:r>
            <a:r>
              <a:rPr lang="en-US" altLang="ko-KR" dirty="0"/>
              <a:t> --global </a:t>
            </a:r>
            <a:r>
              <a:rPr lang="en-US" altLang="ko-KR" dirty="0" err="1"/>
              <a:t>init.defaultBranch</a:t>
            </a:r>
            <a:r>
              <a:rPr lang="en-US" altLang="ko-KR" dirty="0"/>
              <a:t> main</a:t>
            </a:r>
          </a:p>
          <a:p>
            <a:endParaRPr lang="en-US" altLang="ko-KR" sz="3200" dirty="0">
              <a:solidFill>
                <a:schemeClr val="accent1"/>
              </a:solidFill>
            </a:endParaRPr>
          </a:p>
          <a:p>
            <a:pPr lvl="1"/>
            <a:endParaRPr lang="en-US" altLang="ko-KR" sz="2800" dirty="0"/>
          </a:p>
          <a:p>
            <a:endParaRPr lang="ko-KR" altLang="en-US" sz="32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 err="1"/>
              <a:t>Git</a:t>
            </a:r>
            <a:r>
              <a:rPr lang="ko-KR" altLang="en-US" sz="4800" dirty="0"/>
              <a:t> 설정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cmd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또는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bash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74446A2-EE21-C5F1-907F-66D5E84A97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2681895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레포지토리</a:t>
            </a:r>
            <a:r>
              <a:rPr lang="ko-KR" altLang="en-US" sz="4800" dirty="0"/>
              <a:t> 생성</a:t>
            </a:r>
          </a:p>
        </p:txBody>
      </p:sp>
      <p:pic>
        <p:nvPicPr>
          <p:cNvPr id="12" name="그림 11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865D1352-8CA9-D71C-36C6-AE006B237CE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05" y="1932803"/>
            <a:ext cx="3302096" cy="2328530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02515C8B-64BE-8D53-7298-4B7EEB0ADEB2}"/>
              </a:ext>
            </a:extLst>
          </p:cNvPr>
          <p:cNvSpPr txBox="1"/>
          <p:nvPr/>
        </p:nvSpPr>
        <p:spPr>
          <a:xfrm>
            <a:off x="4255448" y="4260547"/>
            <a:ext cx="166584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 err="1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메인화면에서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pic>
        <p:nvPicPr>
          <p:cNvPr id="15" name="그림 14">
            <a:extLst>
              <a:ext uri="{FF2B5EF4-FFF2-40B4-BE49-F238E27FC236}">
                <a16:creationId xmlns:a16="http://schemas.microsoft.com/office/drawing/2014/main" id="{5B2726C4-EBE6-217F-DEF3-19AD53A5C1D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48505" y="4861643"/>
            <a:ext cx="8849960" cy="8002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B35F75A-0FF0-67C4-FB70-DE3E456A01E2}"/>
              </a:ext>
            </a:extLst>
          </p:cNvPr>
          <p:cNvSpPr txBox="1"/>
          <p:nvPr/>
        </p:nvSpPr>
        <p:spPr>
          <a:xfrm>
            <a:off x="4255448" y="5661855"/>
            <a:ext cx="336342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나의 저장소 리스트 화면에서</a:t>
            </a: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CFA9AECA-2859-15EF-0FC1-8716BF51B154}"/>
              </a:ext>
            </a:extLst>
          </p:cNvPr>
          <p:cNvSpPr/>
          <p:nvPr/>
        </p:nvSpPr>
        <p:spPr>
          <a:xfrm>
            <a:off x="3834030" y="3392537"/>
            <a:ext cx="783366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054154D4-D925-A03C-40B2-615FF3C329C4}"/>
              </a:ext>
            </a:extLst>
          </p:cNvPr>
          <p:cNvSpPr/>
          <p:nvPr/>
        </p:nvSpPr>
        <p:spPr>
          <a:xfrm>
            <a:off x="9290242" y="5007624"/>
            <a:ext cx="878405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3667654-499A-0B08-715C-D2B42D515F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27</a:t>
            </a:fld>
            <a:endParaRPr lang="ko-KR" altLang="en-US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39FB493-7109-355C-6111-686597215D09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63079" y="1932803"/>
            <a:ext cx="2753109" cy="2248214"/>
          </a:xfrm>
          <a:prstGeom prst="rect">
            <a:avLst/>
          </a:prstGeom>
        </p:spPr>
      </p:pic>
      <p:sp>
        <p:nvSpPr>
          <p:cNvPr id="7" name="직사각형 6">
            <a:extLst>
              <a:ext uri="{FF2B5EF4-FFF2-40B4-BE49-F238E27FC236}">
                <a16:creationId xmlns:a16="http://schemas.microsoft.com/office/drawing/2014/main" id="{E807C024-F6BE-8D11-EE63-D2AB3332D712}"/>
              </a:ext>
            </a:extLst>
          </p:cNvPr>
          <p:cNvSpPr/>
          <p:nvPr/>
        </p:nvSpPr>
        <p:spPr>
          <a:xfrm>
            <a:off x="5327220" y="3800331"/>
            <a:ext cx="1482142" cy="380686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0278997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 err="1"/>
              <a:t>레포지토리</a:t>
            </a:r>
            <a:r>
              <a:rPr lang="ko-KR" altLang="en-US" sz="4800" dirty="0"/>
              <a:t> 생성</a:t>
            </a:r>
          </a:p>
        </p:txBody>
      </p:sp>
      <p:pic>
        <p:nvPicPr>
          <p:cNvPr id="7" name="그림 6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328B50F0-FE6E-44D9-1328-2D109657EC1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32501" y="1325563"/>
            <a:ext cx="8079008" cy="4798975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FFCCDF86-8D64-B52E-19F8-787C5B04AF38}"/>
              </a:ext>
            </a:extLst>
          </p:cNvPr>
          <p:cNvSpPr/>
          <p:nvPr/>
        </p:nvSpPr>
        <p:spPr>
          <a:xfrm>
            <a:off x="3485073" y="3077754"/>
            <a:ext cx="2095112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CF4DB35-1005-77A8-39A3-D13183D336DB}"/>
              </a:ext>
            </a:extLst>
          </p:cNvPr>
          <p:cNvSpPr txBox="1"/>
          <p:nvPr/>
        </p:nvSpPr>
        <p:spPr>
          <a:xfrm>
            <a:off x="3461627" y="3106453"/>
            <a:ext cx="158569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저장소 영문명</a:t>
            </a: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B084A420-8807-CD06-3A22-3B5C9FE59219}"/>
              </a:ext>
            </a:extLst>
          </p:cNvPr>
          <p:cNvSpPr/>
          <p:nvPr/>
        </p:nvSpPr>
        <p:spPr>
          <a:xfrm>
            <a:off x="1945125" y="5017738"/>
            <a:ext cx="481552" cy="89798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88CBFA6-42CC-954F-390D-C88C8B21B2A0}"/>
              </a:ext>
            </a:extLst>
          </p:cNvPr>
          <p:cNvSpPr txBox="1"/>
          <p:nvPr/>
        </p:nvSpPr>
        <p:spPr>
          <a:xfrm>
            <a:off x="991829" y="5976687"/>
            <a:ext cx="286969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원하는 저장 방식을 선택</a:t>
            </a:r>
          </a:p>
        </p:txBody>
      </p:sp>
      <p:pic>
        <p:nvPicPr>
          <p:cNvPr id="22" name="그림 21" descr="텍스트, 폰트, 로고, 그린이(가) 표시된 사진&#10;&#10;자동 생성된 설명">
            <a:extLst>
              <a:ext uri="{FF2B5EF4-FFF2-40B4-BE49-F238E27FC236}">
                <a16:creationId xmlns:a16="http://schemas.microsoft.com/office/drawing/2014/main" id="{E3D54DDB-4F9E-A953-E30D-E3EE6AA140C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423710" y="5762693"/>
            <a:ext cx="1600423" cy="562053"/>
          </a:xfrm>
          <a:prstGeom prst="rect">
            <a:avLst/>
          </a:prstGeom>
        </p:spPr>
      </p:pic>
      <p:sp>
        <p:nvSpPr>
          <p:cNvPr id="23" name="직사각형 22">
            <a:extLst>
              <a:ext uri="{FF2B5EF4-FFF2-40B4-BE49-F238E27FC236}">
                <a16:creationId xmlns:a16="http://schemas.microsoft.com/office/drawing/2014/main" id="{7C9A2467-5AD5-47F6-6289-5FBA4E2694FD}"/>
              </a:ext>
            </a:extLst>
          </p:cNvPr>
          <p:cNvSpPr/>
          <p:nvPr/>
        </p:nvSpPr>
        <p:spPr>
          <a:xfrm>
            <a:off x="8535580" y="5859613"/>
            <a:ext cx="1488553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A1E576D-ED38-DE9F-E116-D600307A76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359455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그림 5" descr="텍스트, 폰트, 소프트웨어, 웹 페이지이(가) 표시된 사진&#10;&#10;자동 생성된 설명">
            <a:extLst>
              <a:ext uri="{FF2B5EF4-FFF2-40B4-BE49-F238E27FC236}">
                <a16:creationId xmlns:a16="http://schemas.microsoft.com/office/drawing/2014/main" id="{F7E83A02-4FDB-F32B-34F1-A4FF48BAC1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2544" y="1552313"/>
            <a:ext cx="11726912" cy="3753374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EA1A6655-C8ED-4229-BB14-95CE14682B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ko-KR" altLang="en-US" sz="4800" dirty="0"/>
              <a:t>원격저장소와 내 폴더 연결</a:t>
            </a:r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2AABC506-480A-CEAC-0FE6-8A3947E4C943}"/>
              </a:ext>
            </a:extLst>
          </p:cNvPr>
          <p:cNvSpPr/>
          <p:nvPr/>
        </p:nvSpPr>
        <p:spPr>
          <a:xfrm>
            <a:off x="482627" y="4430933"/>
            <a:ext cx="5221488" cy="369332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7FCA489B-1A72-EE54-96DD-8611C1956925}"/>
              </a:ext>
            </a:extLst>
          </p:cNvPr>
          <p:cNvSpPr txBox="1"/>
          <p:nvPr/>
        </p:nvSpPr>
        <p:spPr>
          <a:xfrm>
            <a:off x="4660115" y="4800265"/>
            <a:ext cx="15247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ctrl + v </a:t>
            </a:r>
            <a:r>
              <a:rPr lang="ko-KR" altLang="en-US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복사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262242BC-6DEA-48BD-EF62-E92B213EB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29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9597809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28FF650-595E-2ADD-B19B-99BAC4C346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10937"/>
            <a:ext cx="10515600" cy="4351338"/>
          </a:xfrm>
        </p:spPr>
        <p:txBody>
          <a:bodyPr/>
          <a:lstStyle/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리눅스 개발자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,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리누스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</a:t>
            </a:r>
            <a:r>
              <a:rPr lang="ko-KR" altLang="en-US" dirty="0" err="1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토발즈가</a:t>
            </a:r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 리눅스 버전 관리를 위해 개발</a:t>
            </a: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형상 관리 도구 </a:t>
            </a:r>
            <a: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(Configuration Management Tool)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분산형 관리 시스템</a:t>
            </a:r>
            <a:br>
              <a:rPr lang="en-US" altLang="ko-KR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</a:br>
            <a:endParaRPr lang="en-US" altLang="ko-KR" dirty="0">
              <a:latin typeface="Pretendard SemiBold" panose="02000703000000020004" pitchFamily="2" charset="-127"/>
              <a:ea typeface="Pretendard SemiBold" panose="02000703000000020004" pitchFamily="2" charset="-127"/>
              <a:cs typeface="Pretendard SemiBold" panose="02000703000000020004" pitchFamily="2" charset="-127"/>
            </a:endParaRPr>
          </a:p>
          <a:p>
            <a:r>
              <a:rPr lang="ko-KR" altLang="en-US" dirty="0">
                <a:latin typeface="Pretendard SemiBold" panose="02000703000000020004" pitchFamily="2" charset="-127"/>
                <a:ea typeface="Pretendard SemiBold" panose="02000703000000020004" pitchFamily="2" charset="-127"/>
                <a:cs typeface="Pretendard SemiBold" panose="02000703000000020004" pitchFamily="2" charset="-127"/>
              </a:rPr>
              <a:t>병렬 작업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CDE483-7003-205F-DF9F-4E0374876D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0AB4B42-28A9-0B2B-1054-732722A1F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</a:t>
            </a:fld>
            <a:endParaRPr lang="ko-KR" altLang="en-US"/>
          </a:p>
        </p:txBody>
      </p:sp>
      <p:pic>
        <p:nvPicPr>
          <p:cNvPr id="6" name="Picture 2" descr="Version Control/Git - Wikiversity">
            <a:extLst>
              <a:ext uri="{FF2B5EF4-FFF2-40B4-BE49-F238E27FC236}">
                <a16:creationId xmlns:a16="http://schemas.microsoft.com/office/drawing/2014/main" id="{0DF41375-192F-F237-769E-3F0AA4EE3D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8512" y="454010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뭐래는거야 - 뽐뿌:짤방갤러리">
            <a:extLst>
              <a:ext uri="{FF2B5EF4-FFF2-40B4-BE49-F238E27FC236}">
                <a16:creationId xmlns:a16="http://schemas.microsoft.com/office/drawing/2014/main" id="{2631418A-C195-4108-3DC2-FD438C48F0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10600" y="3983656"/>
            <a:ext cx="2743200" cy="21656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226838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294020"/>
            <a:ext cx="10515600" cy="4059887"/>
          </a:xfrm>
        </p:spPr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ko-KR" altLang="en-US" sz="2400" dirty="0"/>
              <a:t>위에서 만든 프로젝트 루트 폴더로 이동 </a:t>
            </a:r>
            <a:endParaRPr lang="en-US" altLang="ko-KR" sz="2400" dirty="0"/>
          </a:p>
          <a:p>
            <a:pPr lvl="1"/>
            <a:r>
              <a:rPr lang="ko-KR" altLang="en-US" sz="2000" dirty="0"/>
              <a:t>예</a:t>
            </a:r>
            <a:r>
              <a:rPr lang="en-US" altLang="ko-KR" sz="2000" dirty="0"/>
              <a:t>) cd</a:t>
            </a:r>
            <a:r>
              <a:rPr lang="ko-KR" altLang="en-US" sz="2000" dirty="0"/>
              <a:t> </a:t>
            </a:r>
            <a:r>
              <a:rPr lang="en-US" altLang="ko-KR" sz="2000" dirty="0" err="1"/>
              <a:t>MyRepo</a:t>
            </a:r>
            <a:endParaRPr lang="en-US" altLang="ko-KR" sz="2000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ko-KR" altLang="en-US" sz="2400" dirty="0"/>
              <a:t>과 연결</a:t>
            </a:r>
            <a:r>
              <a:rPr lang="en-US" altLang="ko-KR" sz="2400" dirty="0"/>
              <a:t>(</a:t>
            </a:r>
            <a:r>
              <a:rPr lang="ko-KR" altLang="en-US" sz="2400" dirty="0"/>
              <a:t>명령어 차례대로 입력</a:t>
            </a:r>
            <a:r>
              <a:rPr lang="en-US" altLang="ko-KR" sz="2400" dirty="0"/>
              <a:t>)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en-US" altLang="ko-KR" dirty="0" err="1"/>
              <a:t>init</a:t>
            </a:r>
            <a:r>
              <a:rPr lang="en-US" altLang="ko-KR" dirty="0"/>
              <a:t> </a:t>
            </a:r>
          </a:p>
          <a:p>
            <a:pPr lvl="1"/>
            <a:r>
              <a:rPr lang="en-US" altLang="ko-KR" dirty="0" err="1"/>
              <a:t>git</a:t>
            </a:r>
            <a:r>
              <a:rPr lang="en-US" altLang="ko-KR" dirty="0"/>
              <a:t> remote add origin </a:t>
            </a:r>
            <a:r>
              <a:rPr lang="en-US" altLang="ko-KR" dirty="0">
                <a:hlinkClick r:id="rId3"/>
              </a:rPr>
              <a:t>https://github.com/</a:t>
            </a:r>
            <a:r>
              <a:rPr lang="ko-KR" altLang="en-US" dirty="0"/>
              <a:t>이름</a:t>
            </a:r>
            <a:r>
              <a:rPr lang="en-US" altLang="ko-KR" dirty="0"/>
              <a:t>/</a:t>
            </a:r>
            <a:r>
              <a:rPr lang="ko-KR" altLang="en-US" dirty="0" err="1"/>
              <a:t>저장소명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en-US" altLang="ko-KR" dirty="0"/>
              <a:t> </a:t>
            </a:r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/>
              <a:t>원격저장소와 내 폴더 연결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3E1ED5-01EB-F99D-E797-B27A9D01D7AD}"/>
              </a:ext>
            </a:extLst>
          </p:cNvPr>
          <p:cNvSpPr txBox="1"/>
          <p:nvPr/>
        </p:nvSpPr>
        <p:spPr>
          <a:xfrm>
            <a:off x="392723" y="1300509"/>
            <a:ext cx="66294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(window) git bash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(mac)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터미널 실행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871A3F20-61A9-5B92-D83B-05BD8A765FD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7268" y="4837759"/>
            <a:ext cx="8800361" cy="1439464"/>
          </a:xfrm>
          <a:prstGeom prst="rect">
            <a:avLst/>
          </a:prstGeom>
        </p:spPr>
      </p:pic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C5095D-5B8E-86B1-1D2C-111C755DA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392704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88571"/>
            <a:ext cx="10515600" cy="5265337"/>
          </a:xfrm>
        </p:spPr>
        <p:txBody>
          <a:bodyPr>
            <a:normAutofit/>
          </a:bodyPr>
          <a:lstStyle/>
          <a:p>
            <a:pPr marL="342900" lvl="1" indent="-342900"/>
            <a:r>
              <a:rPr lang="en-US" altLang="ko-KR" sz="2600" dirty="0" err="1"/>
              <a:t>git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init</a:t>
            </a:r>
            <a:endParaRPr lang="en-US" altLang="ko-KR" sz="2600" dirty="0"/>
          </a:p>
          <a:p>
            <a:pPr marL="800100" lvl="2" indent="-342900"/>
            <a:r>
              <a:rPr lang="en-US" altLang="ko-KR" sz="2200" dirty="0" err="1"/>
              <a:t>Git</a:t>
            </a:r>
            <a:r>
              <a:rPr lang="en-US" altLang="ko-KR" sz="2200" dirty="0"/>
              <a:t> </a:t>
            </a:r>
            <a:r>
              <a:rPr lang="ko-KR" altLang="en-US" sz="2200" dirty="0"/>
              <a:t>로컬저장소가 생성됨</a:t>
            </a:r>
            <a:endParaRPr lang="en-US" altLang="ko-KR" sz="2200" dirty="0"/>
          </a:p>
          <a:p>
            <a:pPr marL="800100" lvl="2" indent="-342900"/>
            <a:r>
              <a:rPr lang="en-US" altLang="ko-KR" sz="2200" dirty="0"/>
              <a:t>main </a:t>
            </a:r>
            <a:r>
              <a:rPr lang="ko-KR" altLang="en-US" sz="2200" dirty="0" err="1"/>
              <a:t>브랜치</a:t>
            </a:r>
            <a:r>
              <a:rPr lang="ko-KR" altLang="en-US" sz="2200" dirty="0"/>
              <a:t> 생성</a:t>
            </a:r>
            <a:endParaRPr lang="en-US" altLang="ko-KR" sz="2200" dirty="0"/>
          </a:p>
          <a:p>
            <a:pPr marL="800100" lvl="2" indent="-342900"/>
            <a:r>
              <a:rPr lang="ko-KR" altLang="en-US" sz="2200" dirty="0"/>
              <a:t>해당 명령어 실행 후 폴더에 </a:t>
            </a:r>
            <a:r>
              <a:rPr lang="en-US" altLang="ko-KR" sz="2200" dirty="0"/>
              <a:t>.</a:t>
            </a:r>
            <a:r>
              <a:rPr lang="en-US" altLang="ko-KR" sz="2200" dirty="0" err="1"/>
              <a:t>git</a:t>
            </a:r>
            <a:r>
              <a:rPr lang="en-US" altLang="ko-KR" sz="2200" dirty="0"/>
              <a:t> </a:t>
            </a:r>
            <a:r>
              <a:rPr lang="ko-KR" altLang="en-US" sz="2200" dirty="0"/>
              <a:t>폴더가 </a:t>
            </a:r>
            <a:r>
              <a:rPr lang="ko-KR" altLang="en-US" sz="2200" dirty="0" err="1"/>
              <a:t>숨김폴더로</a:t>
            </a:r>
            <a:r>
              <a:rPr lang="ko-KR" altLang="en-US" sz="2200" dirty="0"/>
              <a:t> 생성됨</a:t>
            </a:r>
            <a:endParaRPr lang="en-US" altLang="ko-KR" sz="2200" dirty="0"/>
          </a:p>
          <a:p>
            <a:pPr marL="800100" lvl="2" indent="-342900"/>
            <a:r>
              <a:rPr lang="ko-KR" altLang="en-US" sz="2200" dirty="0"/>
              <a:t>숨김 폴더 확인하기 </a:t>
            </a:r>
            <a:endParaRPr lang="en-US" altLang="ko-KR" sz="2200" dirty="0"/>
          </a:p>
          <a:p>
            <a:pPr marL="1257300" lvl="3" indent="-342900"/>
            <a:r>
              <a:rPr lang="en-US" altLang="ko-KR" sz="2200" dirty="0"/>
              <a:t>(window) </a:t>
            </a:r>
            <a:r>
              <a:rPr lang="ko-KR" altLang="en-US" sz="2200" dirty="0"/>
              <a:t>탐색기에서 보기 </a:t>
            </a:r>
            <a:r>
              <a:rPr lang="en-US" altLang="ko-KR" sz="2200" dirty="0"/>
              <a:t>-&gt; </a:t>
            </a:r>
            <a:r>
              <a:rPr lang="ko-KR" altLang="en-US" sz="2200" dirty="0"/>
              <a:t>표시 </a:t>
            </a:r>
            <a:r>
              <a:rPr lang="en-US" altLang="ko-KR" sz="2200" dirty="0"/>
              <a:t>-&gt; </a:t>
            </a:r>
            <a:r>
              <a:rPr lang="ko-KR" altLang="en-US" sz="2200" dirty="0" err="1"/>
              <a:t>숨김항목</a:t>
            </a:r>
            <a:r>
              <a:rPr lang="ko-KR" altLang="en-US" sz="2200" dirty="0"/>
              <a:t> 체크</a:t>
            </a:r>
            <a:endParaRPr lang="en-US" altLang="ko-KR" sz="2200" dirty="0"/>
          </a:p>
          <a:p>
            <a:pPr marL="1257300" lvl="3" indent="-342900"/>
            <a:r>
              <a:rPr lang="en-US" altLang="ko-KR" sz="2200" dirty="0"/>
              <a:t>(mac) Finder</a:t>
            </a:r>
            <a:r>
              <a:rPr lang="ko-KR" altLang="en-US" sz="2200" dirty="0"/>
              <a:t>에서 </a:t>
            </a:r>
            <a:r>
              <a:rPr lang="en-US" altLang="ko-KR" sz="2200" dirty="0" err="1"/>
              <a:t>Cmd</a:t>
            </a:r>
            <a:r>
              <a:rPr lang="en-US" altLang="ko-KR" sz="2200" dirty="0"/>
              <a:t> + Shift + .  </a:t>
            </a:r>
          </a:p>
          <a:p>
            <a:pPr marL="342900" lvl="1" indent="-342900"/>
            <a:r>
              <a:rPr lang="en-US" altLang="ko-KR" sz="2600" dirty="0" err="1"/>
              <a:t>git</a:t>
            </a:r>
            <a:r>
              <a:rPr lang="en-US" altLang="ko-KR" sz="2600" dirty="0"/>
              <a:t> remote add origin </a:t>
            </a:r>
            <a:r>
              <a:rPr lang="en-US" altLang="ko-KR" sz="2600" u="sng" dirty="0">
                <a:solidFill>
                  <a:srgbClr val="0070C0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</a:t>
            </a:r>
            <a:r>
              <a:rPr lang="ko-KR" altLang="en-US" sz="2600" u="sng" dirty="0">
                <a:solidFill>
                  <a:srgbClr val="0070C0"/>
                </a:solidFill>
              </a:rPr>
              <a:t>이름</a:t>
            </a:r>
            <a:r>
              <a:rPr lang="en-US" altLang="ko-KR" sz="2600" u="sng" dirty="0">
                <a:solidFill>
                  <a:srgbClr val="0070C0"/>
                </a:solidFill>
              </a:rPr>
              <a:t>/</a:t>
            </a:r>
            <a:r>
              <a:rPr lang="ko-KR" altLang="en-US" sz="2600" u="sng" dirty="0" err="1">
                <a:solidFill>
                  <a:srgbClr val="0070C0"/>
                </a:solidFill>
              </a:rPr>
              <a:t>저장소명</a:t>
            </a:r>
            <a:r>
              <a:rPr lang="en-US" altLang="ko-KR" sz="2600" u="sng" dirty="0">
                <a:solidFill>
                  <a:srgbClr val="0070C0"/>
                </a:solidFill>
              </a:rPr>
              <a:t>.</a:t>
            </a:r>
            <a:r>
              <a:rPr lang="en-US" altLang="ko-KR" sz="2600" u="sng" dirty="0" err="1">
                <a:solidFill>
                  <a:srgbClr val="0070C0"/>
                </a:solidFill>
              </a:rPr>
              <a:t>git</a:t>
            </a:r>
            <a:r>
              <a:rPr lang="en-US" altLang="ko-KR" sz="2600" u="sng" dirty="0">
                <a:solidFill>
                  <a:srgbClr val="0070C0"/>
                </a:solidFill>
              </a:rPr>
              <a:t> </a:t>
            </a:r>
          </a:p>
          <a:p>
            <a:pPr marL="800100" lvl="2" indent="-342900"/>
            <a:r>
              <a:rPr lang="ko-KR" altLang="en-US" dirty="0"/>
              <a:t>위 초기화된 </a:t>
            </a:r>
            <a:r>
              <a:rPr lang="en-US" altLang="ko-KR" dirty="0"/>
              <a:t>.</a:t>
            </a:r>
            <a:r>
              <a:rPr lang="en-US" altLang="ko-KR" dirty="0" err="1"/>
              <a:t>git</a:t>
            </a:r>
            <a:r>
              <a:rPr lang="ko-KR" altLang="en-US" dirty="0"/>
              <a:t>폴더에 </a:t>
            </a:r>
            <a:r>
              <a:rPr lang="ko-KR" altLang="en-US" dirty="0" err="1"/>
              <a:t>원격저장소</a:t>
            </a:r>
            <a:r>
              <a:rPr lang="ko-KR" altLang="en-US" dirty="0"/>
              <a:t> 연결</a:t>
            </a:r>
            <a:endParaRPr lang="en-US" altLang="ko-KR" dirty="0"/>
          </a:p>
          <a:p>
            <a:pPr marL="342900" lvl="1" indent="-342900"/>
            <a:r>
              <a:rPr lang="ko-KR" altLang="en-US" sz="2600" dirty="0"/>
              <a:t>원격저장소를 변경하고 싶으면 위 </a:t>
            </a:r>
            <a:r>
              <a:rPr lang="ko-KR" altLang="en-US" sz="2600" dirty="0" err="1"/>
              <a:t>숨김폴더인</a:t>
            </a:r>
            <a:r>
              <a:rPr lang="ko-KR" altLang="en-US" sz="2600" dirty="0"/>
              <a:t> </a:t>
            </a:r>
            <a:r>
              <a:rPr lang="en-US" altLang="ko-KR" sz="2600" dirty="0"/>
              <a:t>.</a:t>
            </a:r>
            <a:r>
              <a:rPr lang="en-US" altLang="ko-KR" sz="2600" dirty="0" err="1"/>
              <a:t>git</a:t>
            </a:r>
            <a:r>
              <a:rPr lang="ko-KR" altLang="en-US" sz="2600" dirty="0"/>
              <a:t>폴더 삭제 후 다시 </a:t>
            </a:r>
            <a:br>
              <a:rPr lang="en-US" altLang="ko-KR" sz="2600" dirty="0"/>
            </a:br>
            <a:r>
              <a:rPr lang="en-US" altLang="ko-KR" sz="2600" dirty="0" err="1"/>
              <a:t>git</a:t>
            </a:r>
            <a:r>
              <a:rPr lang="en-US" altLang="ko-KR" sz="2600" dirty="0"/>
              <a:t> </a:t>
            </a:r>
            <a:r>
              <a:rPr lang="en-US" altLang="ko-KR" sz="2600" dirty="0" err="1"/>
              <a:t>init</a:t>
            </a:r>
            <a:r>
              <a:rPr lang="ko-KR" altLang="en-US" sz="2600" dirty="0"/>
              <a:t>과 </a:t>
            </a:r>
            <a:r>
              <a:rPr lang="en-US" altLang="ko-KR" sz="2600" dirty="0" err="1"/>
              <a:t>git</a:t>
            </a:r>
            <a:r>
              <a:rPr lang="en-US" altLang="ko-KR" sz="2600" dirty="0"/>
              <a:t> remote add origin </a:t>
            </a:r>
            <a:r>
              <a:rPr lang="ko-KR" altLang="en-US" sz="2600" dirty="0"/>
              <a:t>저장소 주소</a:t>
            </a:r>
            <a:r>
              <a:rPr lang="en-US" altLang="ko-KR" sz="2600" dirty="0"/>
              <a:t>.</a:t>
            </a:r>
            <a:r>
              <a:rPr lang="en-US" altLang="ko-KR" sz="2600" dirty="0" err="1"/>
              <a:t>git</a:t>
            </a:r>
            <a:r>
              <a:rPr lang="ko-KR" altLang="en-US" sz="2600" dirty="0"/>
              <a:t>을 입력하면 됨</a:t>
            </a:r>
            <a:endParaRPr lang="en-US" altLang="ko-KR" sz="2600" dirty="0"/>
          </a:p>
          <a:p>
            <a:pPr marL="342900" lvl="1" indent="-342900"/>
            <a:r>
              <a:rPr lang="ko-KR" altLang="en-US" sz="2600" dirty="0"/>
              <a:t>정상적으로 연결이 되었다면 </a:t>
            </a:r>
            <a:r>
              <a:rPr lang="ko-KR" altLang="en-US" sz="2600" dirty="0" err="1"/>
              <a:t>폴더명</a:t>
            </a:r>
            <a:r>
              <a:rPr lang="ko-KR" altLang="en-US" sz="2600" dirty="0"/>
              <a:t> 뒤에 </a:t>
            </a:r>
            <a:r>
              <a:rPr lang="en-US" altLang="ko-KR" sz="2600" dirty="0"/>
              <a:t>main</a:t>
            </a:r>
            <a:r>
              <a:rPr lang="ko-KR" altLang="en-US" sz="2600" dirty="0"/>
              <a:t>이 보여짐</a:t>
            </a:r>
            <a:endParaRPr lang="en-US" altLang="ko-KR" sz="2600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명령어 살펴보기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0AB72B99-691F-E0F6-EC50-75B37E65D97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81884" y="5762554"/>
            <a:ext cx="3186304" cy="295316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BBFD4F5F-16C0-A896-6D40-CE103CE3051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50544" y="2044035"/>
            <a:ext cx="1697662" cy="578324"/>
          </a:xfrm>
          <a:prstGeom prst="rect">
            <a:avLst/>
          </a:prstGeom>
        </p:spPr>
      </p:pic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D9BABDA-1772-6FBE-68A5-1F2D077E73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65513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원격저장소에 올리기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9289422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33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395249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33D1313-5C69-D88B-237E-3C3F20FF006F}"/>
              </a:ext>
            </a:extLst>
          </p:cNvPr>
          <p:cNvSpPr/>
          <p:nvPr/>
        </p:nvSpPr>
        <p:spPr>
          <a:xfrm>
            <a:off x="811924" y="2516629"/>
            <a:ext cx="10631214" cy="1687071"/>
          </a:xfrm>
          <a:prstGeom prst="rect">
            <a:avLst/>
          </a:prstGeom>
          <a:noFill/>
          <a:ln w="44450">
            <a:solidFill>
              <a:srgbClr val="0070C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25418665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코드를 왜 올려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 fontScale="92500"/>
          </a:bodyPr>
          <a:lstStyle/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코드 백업 </a:t>
            </a:r>
            <a:r>
              <a:rPr lang="en-US" altLang="ko-KR" dirty="0"/>
              <a:t>: </a:t>
            </a:r>
            <a:r>
              <a:rPr lang="ko-KR" altLang="en-US" dirty="0"/>
              <a:t>작업한 코드를 안전하게 저장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협업 용이 </a:t>
            </a:r>
            <a:r>
              <a:rPr lang="en-US" altLang="ko-KR" dirty="0"/>
              <a:t>: </a:t>
            </a:r>
            <a:r>
              <a:rPr lang="ko-KR" altLang="en-US" dirty="0"/>
              <a:t>팀원들과 쉽게 코드를 공유하고 함께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버전 관리 </a:t>
            </a:r>
            <a:r>
              <a:rPr lang="en-US" altLang="ko-KR" dirty="0"/>
              <a:t>: </a:t>
            </a:r>
            <a:r>
              <a:rPr lang="ko-KR" altLang="en-US" dirty="0"/>
              <a:t>코드 변경 이력을 남겨 언제든지 이전 버전으로 되돌리기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충돌 방지 </a:t>
            </a:r>
            <a:r>
              <a:rPr lang="en-US" altLang="ko-KR" dirty="0"/>
              <a:t>: </a:t>
            </a:r>
            <a:r>
              <a:rPr lang="ko-KR" altLang="en-US" dirty="0"/>
              <a:t>팀원들과 작업할 때</a:t>
            </a:r>
            <a:r>
              <a:rPr lang="en-US" altLang="ko-KR" dirty="0"/>
              <a:t> </a:t>
            </a:r>
            <a:r>
              <a:rPr lang="ko-KR" altLang="en-US" dirty="0"/>
              <a:t>변경 사항을 병합하여 코드가 중복되거나 누락되는 현상</a:t>
            </a:r>
            <a:r>
              <a:rPr lang="en-US" altLang="ko-KR" dirty="0"/>
              <a:t>(</a:t>
            </a:r>
            <a:r>
              <a:rPr lang="ko-KR" altLang="en-US" dirty="0"/>
              <a:t>충돌</a:t>
            </a:r>
            <a:r>
              <a:rPr lang="en-US" altLang="ko-KR" dirty="0"/>
              <a:t>)</a:t>
            </a:r>
            <a:r>
              <a:rPr lang="ko-KR" altLang="en-US" dirty="0"/>
              <a:t>을 방지 할 수 있음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문제 해결 용이 </a:t>
            </a:r>
            <a:r>
              <a:rPr lang="en-US" altLang="ko-KR" dirty="0"/>
              <a:t>: </a:t>
            </a:r>
            <a:r>
              <a:rPr lang="ko-KR" altLang="en-US" dirty="0"/>
              <a:t>문제 발생시 코드 버전 이력을 확인하여 변경 사항을 추적</a:t>
            </a:r>
            <a:endParaRPr lang="en-US" altLang="ko-KR" dirty="0"/>
          </a:p>
          <a:p>
            <a:pPr marL="342900" lvl="1" indent="-342900"/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2FDF182-E5CC-DB2D-66FE-82B1BB63D4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242165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10417090" cy="467204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원격저장소로 올리기 위해서는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커밋을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해야함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커밋이란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버전을 뜻함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 커밋하면 하나의 버전이 생성됨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순서</a:t>
            </a:r>
            <a:r>
              <a:rPr lang="en-US" altLang="ko-KR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하나라도 빼놓고 진행하면 안됩니다</a:t>
            </a:r>
            <a:r>
              <a:rPr lang="en-US" altLang="ko-KR" sz="24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커밋할 파일 추가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add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파일명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or </a:t>
            </a:r>
            <a:r>
              <a:rPr lang="en-US" altLang="ko-KR" sz="2000" b="1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b="1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add  . 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 .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한칸띄고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 전체라는 의미를 가짐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my.txt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메시지 작성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commit –m "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메시지 작성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" </a:t>
            </a: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commit –m "first commit"</a:t>
            </a:r>
          </a:p>
          <a:p>
            <a:pPr marL="800100" lvl="1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</a:t>
            </a:r>
            <a:r>
              <a:rPr lang="ko-KR" altLang="en-US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브랜치로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파일 올리기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 err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</a:t>
            </a:r>
            <a:r>
              <a:rPr lang="ko-KR" altLang="en-US" sz="2000" dirty="0" err="1">
                <a:solidFill>
                  <a:srgbClr val="00B05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브랜치명</a:t>
            </a:r>
            <a:endParaRPr lang="en-US" altLang="ko-KR" sz="2000" dirty="0">
              <a:solidFill>
                <a:srgbClr val="00B05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1257300" lvl="2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ex) </a:t>
            </a:r>
            <a:r>
              <a:rPr lang="en-US" altLang="ko-KR" sz="20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push origin main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10D9C3D-00CF-430D-798E-80C957754D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64521528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 dirty="0"/>
              <a:t>(</a:t>
            </a:r>
            <a:r>
              <a:rPr lang="ko-KR" altLang="en-US" sz="4800" dirty="0"/>
              <a:t>추가</a:t>
            </a:r>
            <a:r>
              <a:rPr lang="en-US" altLang="ko-KR" sz="4800" dirty="0"/>
              <a:t>) </a:t>
            </a:r>
            <a:r>
              <a:rPr lang="en-US" altLang="ko-KR" sz="4800" dirty="0" err="1"/>
              <a:t>Git</a:t>
            </a:r>
            <a:r>
              <a:rPr lang="en-US" altLang="ko-KR" sz="4800" dirty="0"/>
              <a:t> </a:t>
            </a:r>
            <a:r>
              <a:rPr lang="ko-KR" altLang="en-US" sz="4800" dirty="0"/>
              <a:t>주요 명령어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151906"/>
            <a:ext cx="10515600" cy="5202002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ko-KR" altLang="en-US" dirty="0" err="1"/>
              <a:t>스테이징의</a:t>
            </a:r>
            <a:r>
              <a:rPr lang="ko-KR" altLang="en-US" dirty="0"/>
              <a:t> 작업 상태 확인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status</a:t>
            </a:r>
          </a:p>
          <a:p>
            <a:pPr lvl="2">
              <a:lnSpc>
                <a:spcPct val="110000"/>
              </a:lnSpc>
            </a:pPr>
            <a:r>
              <a:rPr lang="en-US" altLang="ko-KR" sz="1800" dirty="0"/>
              <a:t>add</a:t>
            </a:r>
            <a:r>
              <a:rPr lang="ko-KR" altLang="en-US" sz="1800" dirty="0"/>
              <a:t>가 필요한 상태 </a:t>
            </a:r>
            <a:r>
              <a:rPr lang="en-US" altLang="ko-KR" sz="1800" dirty="0"/>
              <a:t>= </a:t>
            </a:r>
            <a:r>
              <a:rPr lang="ko-KR" altLang="en-US" sz="1800" dirty="0">
                <a:solidFill>
                  <a:srgbClr val="FF0000"/>
                </a:solidFill>
              </a:rPr>
              <a:t>붉은색</a:t>
            </a:r>
            <a:r>
              <a:rPr lang="ko-KR" altLang="en-US" sz="1800" dirty="0"/>
              <a:t> 텍스트</a:t>
            </a:r>
            <a:endParaRPr lang="en-US" altLang="ko-KR" sz="1800" dirty="0"/>
          </a:p>
          <a:p>
            <a:pPr lvl="2">
              <a:lnSpc>
                <a:spcPct val="110000"/>
              </a:lnSpc>
            </a:pPr>
            <a:r>
              <a:rPr lang="en-US" altLang="ko-KR" sz="1800" dirty="0"/>
              <a:t>add</a:t>
            </a:r>
            <a:r>
              <a:rPr lang="ko-KR" altLang="en-US" sz="1800" dirty="0"/>
              <a:t>가 필요 없는 상태 </a:t>
            </a:r>
            <a:r>
              <a:rPr lang="en-US" altLang="ko-KR" sz="1800" dirty="0"/>
              <a:t>= </a:t>
            </a:r>
            <a:r>
              <a:rPr lang="ko-KR" altLang="en-US" sz="1800" dirty="0">
                <a:solidFill>
                  <a:srgbClr val="00B050"/>
                </a:solidFill>
              </a:rPr>
              <a:t>초록색</a:t>
            </a:r>
            <a:r>
              <a:rPr lang="ko-KR" altLang="en-US" sz="1800" dirty="0"/>
              <a:t> 텍스트</a:t>
            </a:r>
            <a:endParaRPr lang="en-US" altLang="ko-KR" sz="1800" dirty="0"/>
          </a:p>
          <a:p>
            <a:pPr>
              <a:lnSpc>
                <a:spcPct val="110000"/>
              </a:lnSpc>
            </a:pPr>
            <a:r>
              <a:rPr lang="ko-KR" altLang="en-US" dirty="0" err="1"/>
              <a:t>커밋</a:t>
            </a:r>
            <a:r>
              <a:rPr lang="ko-KR" altLang="en-US" dirty="0"/>
              <a:t> 확인</a:t>
            </a:r>
            <a:r>
              <a:rPr lang="en-US" altLang="ko-KR" dirty="0"/>
              <a:t>(</a:t>
            </a:r>
            <a:r>
              <a:rPr lang="ko-KR" altLang="en-US" dirty="0" err="1"/>
              <a:t>최신순으로</a:t>
            </a:r>
            <a:r>
              <a:rPr lang="ko-KR" altLang="en-US" dirty="0"/>
              <a:t> 나옴</a:t>
            </a:r>
            <a:r>
              <a:rPr lang="en-US" altLang="ko-KR" dirty="0"/>
              <a:t>)</a:t>
            </a:r>
          </a:p>
          <a:p>
            <a:pPr lvl="1">
              <a:lnSpc>
                <a:spcPct val="11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log </a:t>
            </a:r>
            <a:r>
              <a:rPr lang="ko-KR" altLang="en-US" dirty="0"/>
              <a:t>또는</a:t>
            </a:r>
            <a:r>
              <a:rPr lang="en-US" altLang="ko-KR" dirty="0"/>
              <a:t> </a:t>
            </a:r>
            <a:r>
              <a:rPr lang="en-US" altLang="ko-KR" dirty="0" err="1"/>
              <a:t>git</a:t>
            </a:r>
            <a:r>
              <a:rPr lang="en-US" altLang="ko-KR" dirty="0"/>
              <a:t> log --</a:t>
            </a:r>
            <a:r>
              <a:rPr lang="en-US" altLang="ko-KR" dirty="0" err="1"/>
              <a:t>oneline</a:t>
            </a:r>
            <a:r>
              <a:rPr lang="en-US" altLang="ko-KR" dirty="0"/>
              <a:t> --all --graph</a:t>
            </a:r>
          </a:p>
          <a:p>
            <a:pPr lvl="1">
              <a:lnSpc>
                <a:spcPct val="110000"/>
              </a:lnSpc>
            </a:pPr>
            <a:r>
              <a:rPr lang="en-US" altLang="ko-KR" dirty="0"/>
              <a:t>--</a:t>
            </a:r>
            <a:r>
              <a:rPr lang="en-US" altLang="ko-KR" dirty="0" err="1"/>
              <a:t>oneline</a:t>
            </a:r>
            <a:r>
              <a:rPr lang="en-US" altLang="ko-KR" dirty="0"/>
              <a:t> : </a:t>
            </a:r>
            <a:r>
              <a:rPr lang="ko-KR" altLang="en-US" dirty="0"/>
              <a:t>로그 </a:t>
            </a:r>
            <a:r>
              <a:rPr lang="ko-KR" altLang="en-US" dirty="0" err="1"/>
              <a:t>한줄로</a:t>
            </a:r>
            <a:r>
              <a:rPr lang="ko-KR" altLang="en-US" dirty="0"/>
              <a:t> 보기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--all : </a:t>
            </a:r>
            <a:r>
              <a:rPr lang="ko-KR" altLang="en-US" dirty="0"/>
              <a:t>모든 </a:t>
            </a:r>
            <a:r>
              <a:rPr lang="ko-KR" altLang="en-US" dirty="0" err="1"/>
              <a:t>브랜치</a:t>
            </a:r>
            <a:r>
              <a:rPr lang="ko-KR" altLang="en-US" dirty="0"/>
              <a:t> 로그 보기</a:t>
            </a:r>
            <a:r>
              <a:rPr lang="en-US" altLang="ko-KR" dirty="0"/>
              <a:t>, </a:t>
            </a:r>
            <a:r>
              <a:rPr lang="ko-KR" altLang="en-US" dirty="0"/>
              <a:t>안쓰면 현재 </a:t>
            </a:r>
            <a:r>
              <a:rPr lang="ko-KR" altLang="en-US" dirty="0" err="1"/>
              <a:t>브랜치</a:t>
            </a:r>
            <a:endParaRPr lang="en-US" altLang="ko-KR" dirty="0"/>
          </a:p>
          <a:p>
            <a:pPr lvl="1">
              <a:lnSpc>
                <a:spcPct val="110000"/>
              </a:lnSpc>
            </a:pPr>
            <a:r>
              <a:rPr lang="en-US" altLang="ko-KR" dirty="0"/>
              <a:t>--graph : </a:t>
            </a:r>
            <a:r>
              <a:rPr lang="ko-KR" altLang="en-US" dirty="0"/>
              <a:t>그래프 형태로 보기</a:t>
            </a:r>
            <a:endParaRPr lang="en-US" altLang="ko-KR" sz="2800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C96076-6DD6-038A-2110-09553BBEE4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46454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8332730" cy="134806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원격저장소로 올리기 위해서는 커밋을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커밋이란 버전을 뜻함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한번 커밋하면 하나의 버전이 생성됨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b="1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순서</a:t>
            </a:r>
            <a:endParaRPr lang="en-US" altLang="ko-KR" sz="2400" b="1">
              <a:solidFill>
                <a:srgbClr val="FF000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711A6F84-A1B5-23DA-41CF-2094404DA4F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95993" y="2645542"/>
            <a:ext cx="4501928" cy="3513948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41AA886-9980-EBB7-470B-6DAE9E09EF15}"/>
              </a:ext>
            </a:extLst>
          </p:cNvPr>
          <p:cNvSpPr txBox="1"/>
          <p:nvPr/>
        </p:nvSpPr>
        <p:spPr>
          <a:xfrm>
            <a:off x="5697921" y="2696709"/>
            <a:ext cx="403988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커밋할 파일 추가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스테이징에 등록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C13DA5A-A1F1-0EBE-8CF1-BB09DAC87CCE}"/>
              </a:ext>
            </a:extLst>
          </p:cNvPr>
          <p:cNvSpPr txBox="1"/>
          <p:nvPr/>
        </p:nvSpPr>
        <p:spPr>
          <a:xfrm>
            <a:off x="5697921" y="3244334"/>
            <a:ext cx="42867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메시지 작성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로컬저장소에 저장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endParaRPr lang="ko-KR" altLang="en-US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7AA401A-A723-C572-AC2C-C8994E2E5744}"/>
              </a:ext>
            </a:extLst>
          </p:cNvPr>
          <p:cNvSpPr txBox="1"/>
          <p:nvPr/>
        </p:nvSpPr>
        <p:spPr>
          <a:xfrm>
            <a:off x="5697921" y="4305385"/>
            <a:ext cx="4104009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원격저장소의 브랜치로 파일 올리기</a:t>
            </a: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8D024808-1060-A22F-1008-85C3A9E69080}"/>
              </a:ext>
            </a:extLst>
          </p:cNvPr>
          <p:cNvSpPr/>
          <p:nvPr/>
        </p:nvSpPr>
        <p:spPr>
          <a:xfrm>
            <a:off x="1166250" y="2785551"/>
            <a:ext cx="102831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FC80371D-3C4A-3F8A-F163-8A6A2227E2FD}"/>
              </a:ext>
            </a:extLst>
          </p:cNvPr>
          <p:cNvSpPr/>
          <p:nvPr/>
        </p:nvSpPr>
        <p:spPr>
          <a:xfrm>
            <a:off x="1166250" y="3291941"/>
            <a:ext cx="2277990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01D3318E-5A6F-0E63-9C72-87FCB3FEC46B}"/>
              </a:ext>
            </a:extLst>
          </p:cNvPr>
          <p:cNvSpPr/>
          <p:nvPr/>
        </p:nvSpPr>
        <p:spPr>
          <a:xfrm>
            <a:off x="1165512" y="4331100"/>
            <a:ext cx="1719927" cy="27411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6236AF2F-C4E9-F69C-D921-A36C31737D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37</a:t>
            </a:fld>
            <a:endParaRPr lang="ko-KR" altLang="en-US"/>
          </a:p>
        </p:txBody>
      </p:sp>
      <p:cxnSp>
        <p:nvCxnSpPr>
          <p:cNvPr id="11" name="직선 화살표 연결선 10">
            <a:extLst>
              <a:ext uri="{FF2B5EF4-FFF2-40B4-BE49-F238E27FC236}">
                <a16:creationId xmlns:a16="http://schemas.microsoft.com/office/drawing/2014/main" id="{5E423422-E203-0DE8-2F01-FA4EE1FA85B8}"/>
              </a:ext>
            </a:extLst>
          </p:cNvPr>
          <p:cNvCxnSpPr>
            <a:cxnSpLocks/>
          </p:cNvCxnSpPr>
          <p:nvPr/>
        </p:nvCxnSpPr>
        <p:spPr>
          <a:xfrm flipH="1">
            <a:off x="2485292" y="2883877"/>
            <a:ext cx="320040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화살표 연결선 13">
            <a:extLst>
              <a:ext uri="{FF2B5EF4-FFF2-40B4-BE49-F238E27FC236}">
                <a16:creationId xmlns:a16="http://schemas.microsoft.com/office/drawing/2014/main" id="{293A5622-EB63-4BC2-B02A-B64357ACFBA0}"/>
              </a:ext>
            </a:extLst>
          </p:cNvPr>
          <p:cNvCxnSpPr>
            <a:cxnSpLocks/>
          </p:cNvCxnSpPr>
          <p:nvPr/>
        </p:nvCxnSpPr>
        <p:spPr>
          <a:xfrm flipH="1">
            <a:off x="3716215" y="3417277"/>
            <a:ext cx="19694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CA96D2CE-E099-65B3-55CA-1B111A33517F}"/>
              </a:ext>
            </a:extLst>
          </p:cNvPr>
          <p:cNvCxnSpPr>
            <a:cxnSpLocks/>
          </p:cNvCxnSpPr>
          <p:nvPr/>
        </p:nvCxnSpPr>
        <p:spPr>
          <a:xfrm flipH="1">
            <a:off x="3106615" y="4448907"/>
            <a:ext cx="2579078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900018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737573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푸쉬 완료 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github.com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 생성한 저장소로 이동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8" name="그림 7" descr="텍스트, 스크린샷, 소프트웨어, 번호이(가) 표시된 사진&#10;&#10;자동 생성된 설명">
            <a:extLst>
              <a:ext uri="{FF2B5EF4-FFF2-40B4-BE49-F238E27FC236}">
                <a16:creationId xmlns:a16="http://schemas.microsoft.com/office/drawing/2014/main" id="{0CBC9736-7A1A-7F58-ADB3-C89C8F9BF58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00497" y="1918144"/>
            <a:ext cx="7191006" cy="414410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7719F2DC-23EA-2FCA-F9A6-D409C62CCC4D}"/>
              </a:ext>
            </a:extLst>
          </p:cNvPr>
          <p:cNvSpPr/>
          <p:nvPr/>
        </p:nvSpPr>
        <p:spPr>
          <a:xfrm>
            <a:off x="2537850" y="3309257"/>
            <a:ext cx="3950036" cy="337457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E540C6A2-3BC3-DCC8-6048-85BC93D54739}"/>
              </a:ext>
            </a:extLst>
          </p:cNvPr>
          <p:cNvSpPr/>
          <p:nvPr/>
        </p:nvSpPr>
        <p:spPr>
          <a:xfrm>
            <a:off x="2286000" y="3735628"/>
            <a:ext cx="8481387" cy="990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9B71D9B-60AF-B5EA-775B-0820AF252A68}"/>
              </a:ext>
            </a:extLst>
          </p:cNvPr>
          <p:cNvSpPr txBox="1"/>
          <p:nvPr/>
        </p:nvSpPr>
        <p:spPr>
          <a:xfrm>
            <a:off x="2500497" y="3735627"/>
            <a:ext cx="2577950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추가했었던 파일들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23549F9-8F2F-EE2C-33AA-79FAE26AFBB4}"/>
              </a:ext>
            </a:extLst>
          </p:cNvPr>
          <p:cNvSpPr txBox="1"/>
          <p:nvPr/>
        </p:nvSpPr>
        <p:spPr>
          <a:xfrm>
            <a:off x="5372035" y="3646714"/>
            <a:ext cx="5075428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커밋했을때 작성한 메시지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커밋 메시지는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add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했을때의 스테이징에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올라간 파일에만 작성됨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376682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 dirty="0">
                <a:solidFill>
                  <a:schemeClr val="accent2"/>
                </a:solidFill>
              </a:rPr>
              <a:t>실습</a:t>
            </a:r>
            <a:r>
              <a:rPr lang="en-US" altLang="ko-KR" sz="4800" dirty="0">
                <a:solidFill>
                  <a:schemeClr val="accent2"/>
                </a:solidFill>
              </a:rPr>
              <a:t>. </a:t>
            </a:r>
            <a:r>
              <a:rPr lang="ko-KR" altLang="en-US" sz="4800" dirty="0">
                <a:solidFill>
                  <a:schemeClr val="accent2"/>
                </a:solidFill>
              </a:rPr>
              <a:t>원격저장소에 파일 올리기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7080785" cy="249299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2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개 더 생성하기</a:t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hello.txt, test.txt</a:t>
            </a:r>
          </a:p>
          <a:p>
            <a:pPr marL="457200" indent="-457200">
              <a:lnSpc>
                <a:spcPct val="150000"/>
              </a:lnSpc>
              <a:buFont typeface="+mj-lt"/>
              <a:buAutoNum type="arabicPeriod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신규 생성한 파일에 텍스트로 글을 작성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457200" indent="-457200">
              <a:buFont typeface="+mj-lt"/>
              <a:buAutoNum type="arabicPeriod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위 생성된 모든 파일을 원격저장소로 올려보세요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pic>
        <p:nvPicPr>
          <p:cNvPr id="4" name="그림 3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86704363-9E64-28FA-E538-30379C0997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4075" y="4031804"/>
            <a:ext cx="7080785" cy="1358264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7CC869B-21D4-9359-F13B-584AC9AC29A6}"/>
              </a:ext>
            </a:extLst>
          </p:cNvPr>
          <p:cNvSpPr txBox="1"/>
          <p:nvPr/>
        </p:nvSpPr>
        <p:spPr>
          <a:xfrm>
            <a:off x="1901349" y="5482061"/>
            <a:ext cx="41729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실습 완료시 </a:t>
            </a:r>
            <a:r>
              <a:rPr lang="en-US" altLang="ko-KR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github</a:t>
            </a:r>
            <a:r>
              <a:rPr lang="ko-KR" altLang="en-US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에 올라간 화면 예시</a:t>
            </a:r>
          </a:p>
        </p:txBody>
      </p:sp>
      <p:sp>
        <p:nvSpPr>
          <p:cNvPr id="8" name="슬라이드 번호 개체 틀 7">
            <a:extLst>
              <a:ext uri="{FF2B5EF4-FFF2-40B4-BE49-F238E27FC236}">
                <a16:creationId xmlns:a16="http://schemas.microsoft.com/office/drawing/2014/main" id="{765BCEAF-8047-A4A7-8DD8-3B2E59DEA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39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49984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449436" cy="1283732"/>
            <a:chOff x="987725" y="2514600"/>
            <a:chExt cx="1449436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449436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memo(1).txt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7497565" cy="10772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+mj-ea"/>
                <a:ea typeface="+mj-ea"/>
              </a:rPr>
              <a:t>보통의 파일 관리</a:t>
            </a:r>
            <a:endParaRPr lang="en-US" altLang="ko-KR" sz="3200" dirty="0">
              <a:latin typeface="+mj-ea"/>
              <a:ea typeface="+mj-ea"/>
            </a:endParaRPr>
          </a:p>
          <a:p>
            <a:r>
              <a:rPr lang="en-US" altLang="ko-KR" sz="3200" dirty="0">
                <a:latin typeface="+mj-ea"/>
                <a:ea typeface="+mj-ea"/>
              </a:rPr>
              <a:t> &gt; </a:t>
            </a:r>
            <a:r>
              <a:rPr lang="ko-KR" altLang="en-US" sz="3200" dirty="0">
                <a:latin typeface="+mj-ea"/>
                <a:ea typeface="+mj-ea"/>
              </a:rPr>
              <a:t>파일 복사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덮어쓰기</a:t>
            </a:r>
            <a:r>
              <a:rPr lang="en-US" altLang="ko-KR" sz="3200" dirty="0">
                <a:latin typeface="+mj-ea"/>
                <a:ea typeface="+mj-ea"/>
              </a:rPr>
              <a:t>, </a:t>
            </a:r>
            <a:r>
              <a:rPr lang="ko-KR" altLang="en-US" sz="3200" dirty="0">
                <a:latin typeface="+mj-ea"/>
                <a:ea typeface="+mj-ea"/>
              </a:rPr>
              <a:t>다른 이름으로 저장 등</a:t>
            </a:r>
            <a:endParaRPr lang="en-US" altLang="ko-KR" sz="2000" dirty="0">
              <a:latin typeface="+mj-ea"/>
              <a:ea typeface="+mj-ea"/>
            </a:endParaRPr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568058" cy="1283732"/>
            <a:chOff x="987725" y="2514600"/>
            <a:chExt cx="1568058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56805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memo123.txt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549111" y="3432304"/>
            <a:ext cx="9797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덮어쓰기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복사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7403556" y="3424746"/>
            <a:ext cx="18870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다른 이름으로 저장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1244222" y="5214667"/>
            <a:ext cx="42082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최종의</a:t>
            </a:r>
            <a:r>
              <a:rPr lang="en-US" altLang="ko-KR" dirty="0"/>
              <a:t>..</a:t>
            </a:r>
            <a:r>
              <a:rPr lang="ko-KR" altLang="en-US" dirty="0"/>
              <a:t>최종의</a:t>
            </a:r>
            <a:r>
              <a:rPr lang="en-US" altLang="ko-KR" dirty="0"/>
              <a:t>.. </a:t>
            </a:r>
            <a:r>
              <a:rPr lang="ko-KR" altLang="en-US" dirty="0"/>
              <a:t>진짜 최종 제발 최종</a:t>
            </a:r>
          </a:p>
        </p:txBody>
      </p:sp>
    </p:spTree>
    <p:extLst>
      <p:ext uri="{BB962C8B-B14F-4D97-AF65-F5344CB8AC3E}">
        <p14:creationId xmlns:p14="http://schemas.microsoft.com/office/powerpoint/2010/main" val="142337359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7CDDEA1-AA79-4935-8CB9-6D2C1118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Git</a:t>
            </a:r>
            <a:r>
              <a:rPr lang="ko-KR" altLang="en-US" dirty="0"/>
              <a:t> </a:t>
            </a:r>
            <a:r>
              <a:rPr lang="en-US" altLang="ko-KR" dirty="0"/>
              <a:t>Repository (Local Repo)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4345E-849A-44A8-A352-E1FC25D02C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 </a:t>
            </a:r>
            <a:r>
              <a:rPr lang="ko-KR" altLang="en-US" dirty="0"/>
              <a:t>이 관리하는 폴더 </a:t>
            </a:r>
            <a:endParaRPr lang="en-US" altLang="ko-KR" dirty="0"/>
          </a:p>
          <a:p>
            <a:r>
              <a:rPr lang="ko-KR" altLang="en-US" dirty="0" err="1"/>
              <a:t>레포지토리에</a:t>
            </a:r>
            <a:r>
              <a:rPr lang="ko-KR" altLang="en-US" dirty="0"/>
              <a:t> 있는 파일들에 대한 내용 변화를 </a:t>
            </a:r>
            <a:r>
              <a:rPr lang="en-US" altLang="ko-KR" dirty="0"/>
              <a:t>Git</a:t>
            </a:r>
            <a:r>
              <a:rPr lang="ko-KR" altLang="en-US" dirty="0"/>
              <a:t>이 즉시 감지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Repository </a:t>
            </a:r>
            <a:r>
              <a:rPr lang="ko-KR" altLang="en-US" dirty="0"/>
              <a:t>생성</a:t>
            </a:r>
            <a:endParaRPr lang="en-US" altLang="ko-KR" dirty="0"/>
          </a:p>
          <a:p>
            <a:pPr lvl="1"/>
            <a:r>
              <a:rPr lang="ko-KR" altLang="en-US" dirty="0" err="1"/>
              <a:t>비어있는</a:t>
            </a:r>
            <a:r>
              <a:rPr lang="ko-KR" altLang="en-US" dirty="0"/>
              <a:t> 폴더에서 마우스 우 클릭</a:t>
            </a:r>
            <a:endParaRPr lang="en-US" altLang="ko-KR" dirty="0"/>
          </a:p>
          <a:p>
            <a:pPr lvl="1"/>
            <a:r>
              <a:rPr lang="en-US" altLang="ko-KR" dirty="0"/>
              <a:t>Open</a:t>
            </a:r>
            <a:r>
              <a:rPr lang="ko-KR" altLang="en-US" dirty="0"/>
              <a:t> </a:t>
            </a:r>
            <a:r>
              <a:rPr lang="en-US" altLang="ko-KR" dirty="0"/>
              <a:t>Git Bash here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00B050"/>
                </a:solidFill>
              </a:rPr>
              <a:t>git </a:t>
            </a:r>
            <a:r>
              <a:rPr lang="en-US" altLang="ko-KR" dirty="0" err="1">
                <a:solidFill>
                  <a:srgbClr val="00B050"/>
                </a:solidFill>
              </a:rPr>
              <a:t>init</a:t>
            </a:r>
            <a:r>
              <a:rPr lang="en-US" altLang="ko-KR" dirty="0">
                <a:solidFill>
                  <a:srgbClr val="00B050"/>
                </a:solidFill>
              </a:rPr>
              <a:t> </a:t>
            </a:r>
            <a:r>
              <a:rPr lang="en-US" altLang="ko-KR" dirty="0"/>
              <a:t>-&gt; </a:t>
            </a:r>
            <a:r>
              <a:rPr lang="ko-KR" altLang="en-US" dirty="0" err="1"/>
              <a:t>엔터</a:t>
            </a:r>
            <a:endParaRPr lang="en-US" altLang="ko-KR" dirty="0"/>
          </a:p>
          <a:p>
            <a:pPr lvl="1"/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68689EA-B2DA-4DF9-8C13-12CB4844A8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840783C-8C67-451A-90C0-E3C4D4904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D6ED122-0D90-4A93-89A1-F1788DC1D790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6070"/>
          <a:stretch/>
        </p:blipFill>
        <p:spPr>
          <a:xfrm>
            <a:off x="8102680" y="4661043"/>
            <a:ext cx="2317539" cy="1590897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8A09B7FE-EF13-4736-8596-B53B84A5726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t="1390"/>
          <a:stretch/>
        </p:blipFill>
        <p:spPr>
          <a:xfrm>
            <a:off x="9486639" y="3088013"/>
            <a:ext cx="1867161" cy="3391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548204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8600A8D-EE34-6F5F-A052-BB692256A1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</a:t>
            </a:r>
            <a:r>
              <a:rPr lang="en-US" altLang="ko-KR" dirty="0"/>
              <a:t>Node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8197C26-242E-1BAE-5402-3BD70571FD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Commit</a:t>
            </a:r>
            <a:r>
              <a:rPr lang="ko-KR" altLang="en-US" dirty="0"/>
              <a:t> 을 수행하면 </a:t>
            </a:r>
            <a:r>
              <a:rPr lang="en-US" altLang="ko-KR" dirty="0"/>
              <a:t>Node </a:t>
            </a:r>
            <a:r>
              <a:rPr lang="ko-KR" altLang="en-US" dirty="0"/>
              <a:t>가 생성됨</a:t>
            </a:r>
            <a:endParaRPr lang="en-US" altLang="ko-KR" dirty="0"/>
          </a:p>
          <a:p>
            <a:r>
              <a:rPr lang="ko-KR" altLang="en-US" dirty="0"/>
              <a:t>각 </a:t>
            </a:r>
            <a:r>
              <a:rPr lang="en-US" altLang="ko-KR" dirty="0"/>
              <a:t>Commit Node</a:t>
            </a:r>
            <a:r>
              <a:rPr lang="ko-KR" altLang="en-US" dirty="0"/>
              <a:t>는 고유한 </a:t>
            </a:r>
            <a:r>
              <a:rPr lang="en-US" altLang="ko-KR" dirty="0"/>
              <a:t>ID</a:t>
            </a:r>
            <a:r>
              <a:rPr lang="ko-KR" altLang="en-US" dirty="0"/>
              <a:t>를 가짐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26B0AE9-4344-0C24-5A6B-DC6A48796C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 dirty="0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3B1D535-1A1C-9113-F004-1825D00283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41</a:t>
            </a:fld>
            <a:endParaRPr lang="ko-KR" altLang="en-US"/>
          </a:p>
        </p:txBody>
      </p:sp>
      <p:grpSp>
        <p:nvGrpSpPr>
          <p:cNvPr id="6" name="그룹 5">
            <a:extLst>
              <a:ext uri="{FF2B5EF4-FFF2-40B4-BE49-F238E27FC236}">
                <a16:creationId xmlns:a16="http://schemas.microsoft.com/office/drawing/2014/main" id="{9712942C-996A-73B4-DFE6-A5F4175FAC32}"/>
              </a:ext>
            </a:extLst>
          </p:cNvPr>
          <p:cNvGrpSpPr/>
          <p:nvPr/>
        </p:nvGrpSpPr>
        <p:grpSpPr>
          <a:xfrm>
            <a:off x="1282005" y="351975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783C5B2F-A64B-31A2-F339-0FABC383D7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9CFBCDD-4326-0A43-0748-53F6EEA2E427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D7118160-FEE4-EAA5-EC30-6182CFB364E0}"/>
              </a:ext>
            </a:extLst>
          </p:cNvPr>
          <p:cNvGrpSpPr/>
          <p:nvPr/>
        </p:nvGrpSpPr>
        <p:grpSpPr>
          <a:xfrm>
            <a:off x="6670059" y="3519758"/>
            <a:ext cx="1181734" cy="1283732"/>
            <a:chOff x="987725" y="2514600"/>
            <a:chExt cx="1181734" cy="1283732"/>
          </a:xfrm>
        </p:grpSpPr>
        <p:pic>
          <p:nvPicPr>
            <p:cNvPr id="10" name="그래픽 9" descr="용지 단색으로 채워진">
              <a:extLst>
                <a:ext uri="{FF2B5EF4-FFF2-40B4-BE49-F238E27FC236}">
                  <a16:creationId xmlns:a16="http://schemas.microsoft.com/office/drawing/2014/main" id="{864EB52D-378C-5604-B555-912482BCAE9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D5E65AFF-7717-B2A5-9779-DB9C70F2D8A3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2" name="그룹 11">
            <a:extLst>
              <a:ext uri="{FF2B5EF4-FFF2-40B4-BE49-F238E27FC236}">
                <a16:creationId xmlns:a16="http://schemas.microsoft.com/office/drawing/2014/main" id="{1827EC1D-C010-7A46-D0EF-C386F00942D3}"/>
              </a:ext>
            </a:extLst>
          </p:cNvPr>
          <p:cNvGrpSpPr/>
          <p:nvPr/>
        </p:nvGrpSpPr>
        <p:grpSpPr>
          <a:xfrm>
            <a:off x="3976032" y="3519758"/>
            <a:ext cx="1181734" cy="1283732"/>
            <a:chOff x="987725" y="2514600"/>
            <a:chExt cx="1181734" cy="1283732"/>
          </a:xfrm>
        </p:grpSpPr>
        <p:pic>
          <p:nvPicPr>
            <p:cNvPr id="13" name="그래픽 12" descr="용지 단색으로 채워진">
              <a:extLst>
                <a:ext uri="{FF2B5EF4-FFF2-40B4-BE49-F238E27FC236}">
                  <a16:creationId xmlns:a16="http://schemas.microsoft.com/office/drawing/2014/main" id="{D9D7680C-21CA-8899-6425-19335A902BA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90DD5458-1DC5-53C0-88F5-978484823EC9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5" name="그룹 14">
            <a:extLst>
              <a:ext uri="{FF2B5EF4-FFF2-40B4-BE49-F238E27FC236}">
                <a16:creationId xmlns:a16="http://schemas.microsoft.com/office/drawing/2014/main" id="{8EFBCE23-E6CB-9546-A690-7DD2E6D74CD7}"/>
              </a:ext>
            </a:extLst>
          </p:cNvPr>
          <p:cNvGrpSpPr/>
          <p:nvPr/>
        </p:nvGrpSpPr>
        <p:grpSpPr>
          <a:xfrm>
            <a:off x="9497753" y="3509426"/>
            <a:ext cx="1181734" cy="1283732"/>
            <a:chOff x="987725" y="2514600"/>
            <a:chExt cx="1181734" cy="1283732"/>
          </a:xfrm>
        </p:grpSpPr>
        <p:pic>
          <p:nvPicPr>
            <p:cNvPr id="16" name="그래픽 15" descr="용지 단색으로 채워진">
              <a:extLst>
                <a:ext uri="{FF2B5EF4-FFF2-40B4-BE49-F238E27FC236}">
                  <a16:creationId xmlns:a16="http://schemas.microsoft.com/office/drawing/2014/main" id="{131772D9-96A5-40AD-B99C-C1C399A65F9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E5C45E39-8218-84A7-4CBD-96D7A23169B4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18" name="직선 화살표 연결선 17">
            <a:extLst>
              <a:ext uri="{FF2B5EF4-FFF2-40B4-BE49-F238E27FC236}">
                <a16:creationId xmlns:a16="http://schemas.microsoft.com/office/drawing/2014/main" id="{452084F3-10AE-5FCD-1EB4-E863EC0A2572}"/>
              </a:ext>
            </a:extLst>
          </p:cNvPr>
          <p:cNvCxnSpPr/>
          <p:nvPr/>
        </p:nvCxnSpPr>
        <p:spPr>
          <a:xfrm>
            <a:off x="2711837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화살표 연결선 18">
            <a:extLst>
              <a:ext uri="{FF2B5EF4-FFF2-40B4-BE49-F238E27FC236}">
                <a16:creationId xmlns:a16="http://schemas.microsoft.com/office/drawing/2014/main" id="{6880491E-B35A-D671-D9F8-14A46F610A0C}"/>
              </a:ext>
            </a:extLst>
          </p:cNvPr>
          <p:cNvCxnSpPr/>
          <p:nvPr/>
        </p:nvCxnSpPr>
        <p:spPr>
          <a:xfrm>
            <a:off x="5390913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2128CD90-5304-02D5-871F-21A55FC60C02}"/>
              </a:ext>
            </a:extLst>
          </p:cNvPr>
          <p:cNvCxnSpPr/>
          <p:nvPr/>
        </p:nvCxnSpPr>
        <p:spPr>
          <a:xfrm>
            <a:off x="8156850" y="515134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8C24C28A-C7DB-99A7-8897-60D6FE32C034}"/>
              </a:ext>
            </a:extLst>
          </p:cNvPr>
          <p:cNvSpPr txBox="1"/>
          <p:nvPr/>
        </p:nvSpPr>
        <p:spPr>
          <a:xfrm>
            <a:off x="2971144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93D654D-B6B1-BFAD-64C8-8D31B9CF685B}"/>
              </a:ext>
            </a:extLst>
          </p:cNvPr>
          <p:cNvSpPr txBox="1"/>
          <p:nvPr/>
        </p:nvSpPr>
        <p:spPr>
          <a:xfrm>
            <a:off x="5666189" y="466515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FB5E19A5-4FCA-D713-4EBE-8CB48509C49A}"/>
              </a:ext>
            </a:extLst>
          </p:cNvPr>
          <p:cNvSpPr txBox="1"/>
          <p:nvPr/>
        </p:nvSpPr>
        <p:spPr>
          <a:xfrm>
            <a:off x="8380578" y="466344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 err="1"/>
              <a:t>커밋</a:t>
            </a:r>
            <a:endParaRPr lang="ko-KR" altLang="en-US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8F561A9-3E9A-32A1-FEE4-7C8F887C63D4}"/>
              </a:ext>
            </a:extLst>
          </p:cNvPr>
          <p:cNvSpPr txBox="1"/>
          <p:nvPr/>
        </p:nvSpPr>
        <p:spPr>
          <a:xfrm>
            <a:off x="1443137" y="312877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556986F-4143-BBB5-A6DB-2FA6A543E634}"/>
              </a:ext>
            </a:extLst>
          </p:cNvPr>
          <p:cNvSpPr txBox="1"/>
          <p:nvPr/>
        </p:nvSpPr>
        <p:spPr>
          <a:xfrm>
            <a:off x="4208467" y="3128775"/>
            <a:ext cx="7136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9803AF8-8021-3C6A-B404-92A3CD9DB956}"/>
              </a:ext>
            </a:extLst>
          </p:cNvPr>
          <p:cNvSpPr txBox="1"/>
          <p:nvPr/>
        </p:nvSpPr>
        <p:spPr>
          <a:xfrm>
            <a:off x="6885663" y="312877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311FB00-F98C-5496-EE22-EB0843A7D9C8}"/>
              </a:ext>
            </a:extLst>
          </p:cNvPr>
          <p:cNvSpPr txBox="1"/>
          <p:nvPr/>
        </p:nvSpPr>
        <p:spPr>
          <a:xfrm>
            <a:off x="9639723" y="3140094"/>
            <a:ext cx="7216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28" name="타원 27">
            <a:extLst>
              <a:ext uri="{FF2B5EF4-FFF2-40B4-BE49-F238E27FC236}">
                <a16:creationId xmlns:a16="http://schemas.microsoft.com/office/drawing/2014/main" id="{5D6BDF67-ACC1-E7F7-B9B0-F4CCCB82D4D4}"/>
              </a:ext>
            </a:extLst>
          </p:cNvPr>
          <p:cNvSpPr/>
          <p:nvPr/>
        </p:nvSpPr>
        <p:spPr>
          <a:xfrm>
            <a:off x="1592972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9" name="타원 28">
            <a:extLst>
              <a:ext uri="{FF2B5EF4-FFF2-40B4-BE49-F238E27FC236}">
                <a16:creationId xmlns:a16="http://schemas.microsoft.com/office/drawing/2014/main" id="{5E0B7757-22AB-D27C-1143-268654E3634F}"/>
              </a:ext>
            </a:extLst>
          </p:cNvPr>
          <p:cNvSpPr/>
          <p:nvPr/>
        </p:nvSpPr>
        <p:spPr>
          <a:xfrm>
            <a:off x="430383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타원 29">
            <a:extLst>
              <a:ext uri="{FF2B5EF4-FFF2-40B4-BE49-F238E27FC236}">
                <a16:creationId xmlns:a16="http://schemas.microsoft.com/office/drawing/2014/main" id="{C30CB470-33C5-B020-6FC4-AA5970774A73}"/>
              </a:ext>
            </a:extLst>
          </p:cNvPr>
          <p:cNvSpPr/>
          <p:nvPr/>
        </p:nvSpPr>
        <p:spPr>
          <a:xfrm>
            <a:off x="6974848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타원 30">
            <a:extLst>
              <a:ext uri="{FF2B5EF4-FFF2-40B4-BE49-F238E27FC236}">
                <a16:creationId xmlns:a16="http://schemas.microsoft.com/office/drawing/2014/main" id="{761C75FE-2DA1-FCED-94EB-1CEF073829DF}"/>
              </a:ext>
            </a:extLst>
          </p:cNvPr>
          <p:cNvSpPr/>
          <p:nvPr/>
        </p:nvSpPr>
        <p:spPr>
          <a:xfrm>
            <a:off x="9808720" y="4869711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C9CE7DB-3489-F60D-730D-4F9A08980CFC}"/>
              </a:ext>
            </a:extLst>
          </p:cNvPr>
          <p:cNvSpPr txBox="1"/>
          <p:nvPr/>
        </p:nvSpPr>
        <p:spPr>
          <a:xfrm>
            <a:off x="1435893" y="5461894"/>
            <a:ext cx="8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03d1a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E5F85B8-C7A6-AC5B-6D35-4F69617D816E}"/>
              </a:ext>
            </a:extLst>
          </p:cNvPr>
          <p:cNvSpPr txBox="1"/>
          <p:nvPr/>
        </p:nvSpPr>
        <p:spPr>
          <a:xfrm>
            <a:off x="4169193" y="5461894"/>
            <a:ext cx="82907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a3b19</a:t>
            </a:r>
            <a:endParaRPr lang="ko-KR" altLang="en-US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01D10DBD-5BDC-AEE9-D700-02EFD2F7D541}"/>
              </a:ext>
            </a:extLst>
          </p:cNvPr>
          <p:cNvSpPr txBox="1"/>
          <p:nvPr/>
        </p:nvSpPr>
        <p:spPr>
          <a:xfrm>
            <a:off x="6895800" y="5461894"/>
            <a:ext cx="72327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5ff31</a:t>
            </a:r>
            <a:endParaRPr lang="ko-KR" altLang="en-US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8F5485C-7C5D-8341-3587-8F09D3DF232B}"/>
              </a:ext>
            </a:extLst>
          </p:cNvPr>
          <p:cNvSpPr txBox="1"/>
          <p:nvPr/>
        </p:nvSpPr>
        <p:spPr>
          <a:xfrm>
            <a:off x="9675686" y="5429511"/>
            <a:ext cx="824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53cd1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1884815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2EED2-57EC-8EF8-25EB-7D35708ADC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>
                <a:latin typeface="+mj-ea"/>
                <a:ea typeface="+mj-ea"/>
              </a:rPr>
              <a:t>메모장에 </a:t>
            </a:r>
            <a:r>
              <a:rPr lang="en-US" altLang="ko-KR" dirty="0">
                <a:latin typeface="+mj-ea"/>
                <a:ea typeface="+mj-ea"/>
              </a:rPr>
              <a:t>“ABC”</a:t>
            </a:r>
            <a:r>
              <a:rPr lang="ko-KR" altLang="en-US" dirty="0"/>
              <a:t>를</a:t>
            </a:r>
            <a:r>
              <a:rPr lang="ko-KR" altLang="en-US" dirty="0">
                <a:latin typeface="+mj-ea"/>
                <a:ea typeface="+mj-ea"/>
              </a:rPr>
              <a:t> 적고 </a:t>
            </a:r>
            <a:r>
              <a:rPr lang="en-US" altLang="ko-KR" dirty="0">
                <a:latin typeface="+mj-ea"/>
                <a:ea typeface="+mj-ea"/>
              </a:rPr>
              <a:t>Git </a:t>
            </a:r>
            <a:r>
              <a:rPr lang="ko-KR" altLang="en-US" dirty="0" err="1">
                <a:latin typeface="+mj-ea"/>
                <a:ea typeface="+mj-ea"/>
              </a:rPr>
              <a:t>레포지토리에</a:t>
            </a:r>
            <a:r>
              <a:rPr lang="ko-KR" altLang="en-US" dirty="0">
                <a:latin typeface="+mj-ea"/>
                <a:ea typeface="+mj-ea"/>
              </a:rPr>
              <a:t> </a:t>
            </a:r>
            <a:r>
              <a:rPr lang="en-US" altLang="ko-KR" dirty="0">
                <a:latin typeface="+mj-ea"/>
                <a:ea typeface="+mj-ea"/>
              </a:rPr>
              <a:t>txt </a:t>
            </a:r>
            <a:r>
              <a:rPr lang="ko-KR" altLang="en-US" dirty="0"/>
              <a:t>파일을 </a:t>
            </a:r>
            <a:r>
              <a:rPr lang="ko-KR" altLang="en-US" dirty="0">
                <a:latin typeface="+mj-ea"/>
                <a:ea typeface="+mj-ea"/>
              </a:rPr>
              <a:t>저장</a:t>
            </a: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레포지토리에서</a:t>
            </a:r>
            <a:r>
              <a:rPr lang="ko-KR" altLang="en-US" dirty="0"/>
              <a:t> </a:t>
            </a:r>
            <a:r>
              <a:rPr lang="en-US" altLang="ko-KR" dirty="0"/>
              <a:t>“</a:t>
            </a:r>
            <a:r>
              <a:rPr lang="ko-KR" altLang="en-US" dirty="0" err="1"/>
              <a:t>우클릭</a:t>
            </a:r>
            <a:r>
              <a:rPr lang="ko-KR" altLang="en-US" dirty="0"/>
              <a:t> </a:t>
            </a:r>
            <a:r>
              <a:rPr lang="en-US" altLang="ko-KR" dirty="0"/>
              <a:t>-&gt; Open</a:t>
            </a:r>
            <a:r>
              <a:rPr lang="ko-KR" altLang="en-US" dirty="0"/>
              <a:t> </a:t>
            </a:r>
            <a:r>
              <a:rPr lang="en-US" altLang="ko-KR" dirty="0"/>
              <a:t>Git</a:t>
            </a:r>
            <a:r>
              <a:rPr lang="ko-KR" altLang="en-US" dirty="0"/>
              <a:t> </a:t>
            </a:r>
            <a:r>
              <a:rPr lang="en-US" altLang="ko-KR" dirty="0"/>
              <a:t>Bash here” </a:t>
            </a:r>
            <a:r>
              <a:rPr lang="ko-KR" altLang="en-US" dirty="0"/>
              <a:t>기능으로</a:t>
            </a:r>
            <a:r>
              <a:rPr lang="en-US" altLang="ko-KR" dirty="0"/>
              <a:t> Repo. </a:t>
            </a:r>
            <a:r>
              <a:rPr lang="ko-KR" altLang="en-US" dirty="0"/>
              <a:t>경로상에 </a:t>
            </a:r>
            <a:r>
              <a:rPr lang="en-US" altLang="ko-KR" dirty="0" err="1"/>
              <a:t>GitBash</a:t>
            </a:r>
            <a:r>
              <a:rPr lang="en-US" altLang="ko-KR" dirty="0"/>
              <a:t> </a:t>
            </a:r>
            <a:r>
              <a:rPr lang="ko-KR" altLang="en-US" dirty="0"/>
              <a:t>열기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/>
              <a:t>앞 페이지에서 학습한 명령어들을 사용하여 </a:t>
            </a:r>
            <a:r>
              <a:rPr lang="ko-KR" altLang="en-US" dirty="0" err="1"/>
              <a:t>커밋</a:t>
            </a:r>
            <a:r>
              <a:rPr lang="ko-KR" altLang="en-US" dirty="0"/>
              <a:t> 노드 생성 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en-US" altLang="ko-KR" dirty="0"/>
              <a:t>txt</a:t>
            </a:r>
            <a:r>
              <a:rPr lang="ko-KR" altLang="en-US" dirty="0"/>
              <a:t> 파일을 다시 열어서 내용을 </a:t>
            </a:r>
            <a:r>
              <a:rPr lang="en-US" altLang="ko-KR" dirty="0"/>
              <a:t>“DEF”</a:t>
            </a:r>
            <a:r>
              <a:rPr lang="ko-KR" altLang="en-US" dirty="0"/>
              <a:t>로 바꾸고 또 </a:t>
            </a:r>
            <a:r>
              <a:rPr lang="ko-KR" altLang="en-US" dirty="0" err="1"/>
              <a:t>커밋</a:t>
            </a:r>
            <a:r>
              <a:rPr lang="ko-KR" altLang="en-US" dirty="0"/>
              <a:t> 노드 생성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확인하는 명령어를 사용하여 </a:t>
            </a:r>
            <a:r>
              <a:rPr lang="en-US" altLang="ko-KR" dirty="0"/>
              <a:t>2</a:t>
            </a:r>
            <a:r>
              <a:rPr lang="ko-KR" altLang="en-US" dirty="0"/>
              <a:t>번의 </a:t>
            </a:r>
            <a:r>
              <a:rPr lang="ko-KR" altLang="en-US" dirty="0" err="1"/>
              <a:t>커밋</a:t>
            </a:r>
            <a:r>
              <a:rPr lang="ko-KR" altLang="en-US" dirty="0"/>
              <a:t> 내역 확인</a:t>
            </a:r>
            <a:endParaRPr lang="en-US" altLang="ko-KR" dirty="0"/>
          </a:p>
          <a:p>
            <a:pPr marL="514350" indent="-514350">
              <a:lnSpc>
                <a:spcPct val="100000"/>
              </a:lnSpc>
              <a:buFont typeface="+mj-lt"/>
              <a:buAutoNum type="arabicPeriod"/>
            </a:pPr>
            <a:r>
              <a:rPr lang="ko-KR" altLang="en-US" dirty="0" err="1"/>
              <a:t>커밋</a:t>
            </a:r>
            <a:r>
              <a:rPr lang="ko-KR" altLang="en-US" dirty="0"/>
              <a:t> 내역을 스크린샷으로 찍어서 </a:t>
            </a:r>
            <a:r>
              <a:rPr lang="ko-KR" altLang="en-US" dirty="0" err="1"/>
              <a:t>슬랙에</a:t>
            </a:r>
            <a:r>
              <a:rPr lang="ko-KR" altLang="en-US" dirty="0"/>
              <a:t> 댓글로 제출</a:t>
            </a:r>
            <a:r>
              <a:rPr lang="en-US" altLang="ko-KR" dirty="0"/>
              <a:t> 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endParaRPr lang="en-US" altLang="ko-KR" dirty="0">
              <a:latin typeface="+mj-ea"/>
              <a:ea typeface="+mj-ea"/>
            </a:endParaRPr>
          </a:p>
          <a:p>
            <a:pPr marL="514350" indent="-514350">
              <a:buFont typeface="+mj-lt"/>
              <a:buAutoNum type="arabicPeriod"/>
            </a:pPr>
            <a:endParaRPr lang="ko-KR" altLang="en-US" dirty="0">
              <a:latin typeface="+mj-ea"/>
              <a:ea typeface="+mj-ea"/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C612184-AF0C-C4D9-7497-FFCF6836B5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717EED0F-299C-30EF-BA99-257A78FBAF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42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61EFF89-03C5-B0B2-2BEA-AED25375436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64163" y="5153658"/>
            <a:ext cx="2757172" cy="1325563"/>
          </a:xfrm>
          <a:prstGeom prst="rect">
            <a:avLst/>
          </a:prstGeom>
        </p:spPr>
      </p:pic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240EB88E-4CC9-20AE-1BC6-B49A6DC35E2D}"/>
              </a:ext>
            </a:extLst>
          </p:cNvPr>
          <p:cNvCxnSpPr/>
          <p:nvPr/>
        </p:nvCxnSpPr>
        <p:spPr>
          <a:xfrm>
            <a:off x="9429750" y="6114572"/>
            <a:ext cx="1188720" cy="0"/>
          </a:xfrm>
          <a:prstGeom prst="line">
            <a:avLst/>
          </a:prstGeom>
          <a:ln w="38100">
            <a:solidFill>
              <a:srgbClr val="00B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8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 txBox="1">
            <a:spLocks/>
          </p:cNvSpPr>
          <p:nvPr/>
        </p:nvSpPr>
        <p:spPr>
          <a:xfrm>
            <a:off x="251788" y="0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1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ea"/>
                <a:ea typeface="+mj-ea"/>
                <a:cs typeface="Malgun Gothic Semilight" panose="020B0503020000020004" pitchFamily="34" charset="-127"/>
              </a:defRPr>
            </a:lvl1pPr>
          </a:lstStyle>
          <a:p>
            <a:r>
              <a:rPr lang="ko-KR" altLang="en-US" sz="4800" dirty="0">
                <a:solidFill>
                  <a:srgbClr val="00B050"/>
                </a:solidFill>
              </a:rPr>
              <a:t>실습</a:t>
            </a:r>
            <a:r>
              <a:rPr lang="en-US" altLang="ko-KR" sz="4800" dirty="0">
                <a:solidFill>
                  <a:srgbClr val="00B050"/>
                </a:solidFill>
              </a:rPr>
              <a:t>. </a:t>
            </a:r>
            <a:r>
              <a:rPr lang="en-US" altLang="ko-KR" sz="4800" dirty="0" err="1">
                <a:solidFill>
                  <a:srgbClr val="00B050"/>
                </a:solidFill>
              </a:rPr>
              <a:t>Git</a:t>
            </a:r>
            <a:r>
              <a:rPr lang="en-US" altLang="ko-KR" sz="4800" dirty="0">
                <a:solidFill>
                  <a:srgbClr val="00B050"/>
                </a:solidFill>
              </a:rPr>
              <a:t> </a:t>
            </a:r>
            <a:r>
              <a:rPr lang="ko-KR" altLang="en-US" sz="4800" dirty="0">
                <a:solidFill>
                  <a:srgbClr val="00B050"/>
                </a:solidFill>
              </a:rPr>
              <a:t>테스트</a:t>
            </a:r>
            <a:endParaRPr lang="ko-KR" altLang="en-US" sz="4800" dirty="0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20637863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Q &amp; A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5"/>
            <a:ext cx="11339964" cy="452431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신규로 제작하고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하게 되면 원격저장소에 파일이 업로드됨</a:t>
            </a:r>
            <a:b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만약 기존 파일에서 코드만 수정만 한다면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다시 파일이 업로드 되는게 아닌 코드만 수정됨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스냅샷 방식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 아무 파일도 존재하지 않는다면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해당 폴더는 원격저장소에 업로드 되지 않음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적어도 하나의 파일이 존재해야함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폴더가 올라가는게 아닌 파일이 올라가는 것이기 때문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중요한 정보가 담긴 파일도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저장소에 올려도 되나요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?</a:t>
            </a:r>
          </a:p>
          <a:p>
            <a:pPr marL="800100" lvl="1" indent="-342900">
              <a:lnSpc>
                <a:spcPct val="120000"/>
              </a:lnSpc>
              <a:buFont typeface="Symbol" panose="05050102010706020507" pitchFamily="18" charset="2"/>
              <a:buChar char="Þ"/>
            </a:pP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아니요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 </a:t>
            </a:r>
            <a:r>
              <a:rPr lang="ko-KR" altLang="en-US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절대 안됨</a:t>
            </a:r>
            <a:r>
              <a:rPr lang="en-US" altLang="ko-KR" sz="240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!!!!!!!!!! </a:t>
            </a:r>
            <a:r>
              <a:rPr lang="en-US" altLang="ko-KR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.gitignore </a:t>
            </a:r>
            <a:r>
              <a:rPr lang="ko-KR" altLang="en-US" sz="24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파일을 만들어서 파일을 무시하게 해야함</a:t>
            </a:r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383B404-28BF-8002-552B-E31B26B3F5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535450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내용 개체 틀 7">
            <a:extLst>
              <a:ext uri="{FF2B5EF4-FFF2-40B4-BE49-F238E27FC236}">
                <a16:creationId xmlns:a16="http://schemas.microsoft.com/office/drawing/2014/main" id="{D6AAE22D-A33A-51B3-E2F1-5458263E4A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 lnSpcReduction="10000"/>
          </a:bodyPr>
          <a:lstStyle/>
          <a:p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r>
              <a:rPr lang="ko-KR" altLang="en-US" sz="2400" dirty="0"/>
              <a:t>은 루트 폴더에서 해야하는데 폴더 구조를 생각하지 않아서 하위 폴더에서 또 </a:t>
            </a:r>
            <a:r>
              <a:rPr lang="en-US" altLang="ko-KR" sz="2400" dirty="0" err="1"/>
              <a:t>git</a:t>
            </a:r>
            <a:r>
              <a:rPr lang="en-US" altLang="ko-KR" sz="2400" dirty="0"/>
              <a:t> </a:t>
            </a:r>
            <a:r>
              <a:rPr lang="en-US" altLang="ko-KR" sz="2400" dirty="0" err="1"/>
              <a:t>init</a:t>
            </a:r>
            <a:r>
              <a:rPr lang="ko-KR" altLang="en-US" sz="2400" dirty="0"/>
              <a:t>을 하는 경우가 발생하여 </a:t>
            </a:r>
            <a:r>
              <a:rPr lang="ko-KR" altLang="en-US" sz="2400" dirty="0" err="1"/>
              <a:t>루트폴더가</a:t>
            </a:r>
            <a:r>
              <a:rPr lang="ko-KR" altLang="en-US" sz="2400" dirty="0"/>
              <a:t> </a:t>
            </a:r>
            <a:r>
              <a:rPr lang="en-US" altLang="ko-KR" sz="2400" dirty="0"/>
              <a:t>push</a:t>
            </a:r>
            <a:r>
              <a:rPr lang="ko-KR" altLang="en-US" sz="2400" dirty="0"/>
              <a:t>가 안되는 사례</a:t>
            </a:r>
            <a:endParaRPr lang="en-US" altLang="ko-KR" sz="2400" dirty="0"/>
          </a:p>
          <a:p>
            <a:r>
              <a:rPr lang="ko-KR" altLang="en-US" sz="2400" dirty="0"/>
              <a:t>예</a:t>
            </a:r>
            <a:r>
              <a:rPr lang="en-US" altLang="ko-KR" sz="2400" dirty="0"/>
              <a:t>)</a:t>
            </a:r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/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endParaRPr lang="en-US" altLang="ko-KR" sz="2400" dirty="0">
              <a:solidFill>
                <a:srgbClr val="FF0000"/>
              </a:solidFill>
            </a:endParaRPr>
          </a:p>
          <a:p>
            <a:r>
              <a:rPr lang="ko-KR" altLang="en-US" sz="2400" dirty="0">
                <a:solidFill>
                  <a:srgbClr val="FF0000"/>
                </a:solidFill>
              </a:rPr>
              <a:t>꼭 파일이 생성되는 폴더의 위치를 잘 확인하고 작업을 진행</a:t>
            </a:r>
            <a:r>
              <a:rPr lang="en-US" altLang="ko-KR" sz="2400" dirty="0">
                <a:solidFill>
                  <a:srgbClr val="FF0000"/>
                </a:solidFill>
              </a:rPr>
              <a:t>!!!</a:t>
            </a:r>
          </a:p>
          <a:p>
            <a:pPr lvl="1"/>
            <a:endParaRPr lang="en-US" altLang="ko-KR" dirty="0">
              <a:solidFill>
                <a:schemeClr val="accent1"/>
              </a:solidFill>
            </a:endParaRPr>
          </a:p>
          <a:p>
            <a:pPr lvl="1"/>
            <a:endParaRPr lang="en-US" altLang="ko-KR" dirty="0"/>
          </a:p>
          <a:p>
            <a:endParaRPr lang="ko-KR" altLang="en-US" dirty="0"/>
          </a:p>
        </p:txBody>
      </p:sp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실수 사례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23A5936-C4BE-AFBA-BB9E-F61B8AFC99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44</a:t>
            </a:fld>
            <a:endParaRPr lang="ko-KR" altLang="en-US"/>
          </a:p>
        </p:txBody>
      </p:sp>
      <p:pic>
        <p:nvPicPr>
          <p:cNvPr id="2" name="그림 1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04B37F50-F754-83B2-5113-B3E8CD246E2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70507" y="2484911"/>
            <a:ext cx="3739081" cy="27096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43D2974-7A01-89DF-0DFA-4C9F8D2AC47D}"/>
              </a:ext>
            </a:extLst>
          </p:cNvPr>
          <p:cNvSpPr txBox="1"/>
          <p:nvPr/>
        </p:nvSpPr>
        <p:spPr>
          <a:xfrm>
            <a:off x="5531659" y="2484911"/>
            <a:ext cx="6030818" cy="31700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루트폴더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init 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진행 후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폴더가 많아지고 파일이 많아지게 되면서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하위 폴더인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 init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을 하여 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또다른 원격저장소와 연결하는 경우가 있었음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경우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폴더에서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push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를 하게 되면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오류가 뜸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buFont typeface="Symbol" panose="05050102010706020507" pitchFamily="18" charset="2"/>
              <a:buChar char="Þ"/>
            </a:pP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의 내용으로 원격저장소를 찾게 되는데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git-test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폴더의 안에 </a:t>
            </a: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이 두개가 생기게 되면서</a:t>
            </a:r>
            <a:b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ko-KR" altLang="en-US" sz="200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은 어디로 저장되어야하는지 알 수 없게됨</a:t>
            </a:r>
            <a:endParaRPr lang="en-US" altLang="ko-KR" sz="20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5634296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6" y="1262154"/>
            <a:ext cx="11325474" cy="48672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모든 파일이 전부 </a:t>
            </a: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올릴 필요가 없음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특히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API key, DB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접속정보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등 외부에 노출하면 안되는 정보는 </a:t>
            </a:r>
            <a:b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원격저장소에 올리면 절대 안됨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ko-KR" altLang="en-US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올리면 안되는 파일들에 대한 정보를 담는 파일이 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gitignore</a:t>
            </a:r>
            <a:r>
              <a:rPr lang="en-US" altLang="ko-KR" sz="28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파일임</a:t>
            </a: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  <a:r>
              <a:rPr lang="en-US" altLang="ko-KR" sz="2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gitignore</a:t>
            </a:r>
            <a:r>
              <a:rPr lang="en-US" altLang="ko-KR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</a:t>
            </a:r>
            <a:r>
              <a:rPr lang="ko-KR" altLang="en-US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파일은 </a:t>
            </a:r>
            <a:r>
              <a:rPr lang="ko-KR" altLang="en-US" sz="2800" b="1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루트폴더가</a:t>
            </a:r>
            <a:r>
              <a:rPr lang="ko-KR" altLang="en-US" sz="2800" b="1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있는 곳에 있어야함</a:t>
            </a:r>
            <a:endParaRPr lang="en-US" altLang="ko-KR" sz="2800" b="1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endParaRPr lang="en-US" altLang="ko-KR" sz="28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157889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en-US" altLang="ko-KR" sz="4800"/>
              <a:t>.gitignore</a:t>
            </a:r>
            <a:endParaRPr lang="ko-KR" altLang="en-US" sz="480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82A4180-45E6-53B4-E5FA-3F334EC37BC4}"/>
              </a:ext>
            </a:extLst>
          </p:cNvPr>
          <p:cNvSpPr txBox="1"/>
          <p:nvPr/>
        </p:nvSpPr>
        <p:spPr>
          <a:xfrm>
            <a:off x="729344" y="2598003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altLang="ko-KR" sz="240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2B9C954-01FE-B545-F74A-92C241680A74}"/>
              </a:ext>
            </a:extLst>
          </p:cNvPr>
          <p:cNvSpPr txBox="1"/>
          <p:nvPr/>
        </p:nvSpPr>
        <p:spPr>
          <a:xfrm>
            <a:off x="447427" y="1262155"/>
            <a:ext cx="6715300" cy="38595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내용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*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.txt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확장자가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txt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로 끝나는 파일 모두 무시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!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text.txt : text.txt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는 무시되지 않음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폴더내 하위 </a:t>
            </a:r>
            <a:r>
              <a:rPr lang="ko-KR" altLang="en-US" sz="2400" dirty="0" err="1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폴더중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 이름이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폴더의 </a:t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파일들은 무시한다는 뜻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상대 경로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4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 :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루트 폴더내 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폴더를 무시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(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절대 경로</a:t>
            </a: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)</a:t>
            </a:r>
            <a:b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 </a:t>
            </a:r>
            <a:r>
              <a:rPr lang="ko-KR" altLang="en-US" sz="24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가 프로젝트 루트 기준으로 경로 지정</a:t>
            </a:r>
            <a:endParaRPr lang="en-US" altLang="ko-KR" sz="24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6C6CA4A-CF09-6572-5017-825F00DE0B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46</a:t>
            </a:fld>
            <a:endParaRPr lang="ko-KR" altLang="en-US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5663D100-9789-A5FD-B97B-8A6BB61EAD6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407987" y="1325563"/>
            <a:ext cx="4520505" cy="19963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0F7A5143-FDF9-DDEE-E44A-0FB51B1956BA}"/>
              </a:ext>
            </a:extLst>
          </p:cNvPr>
          <p:cNvSpPr txBox="1"/>
          <p:nvPr/>
        </p:nvSpPr>
        <p:spPr>
          <a:xfrm>
            <a:off x="7407987" y="3429000"/>
            <a:ext cx="3891609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무시되는 파일 예시</a:t>
            </a:r>
            <a:endParaRPr lang="en-US" altLang="ko-KR" sz="2000" dirty="0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test/ : b.exe, a.exe</a:t>
            </a:r>
          </a:p>
          <a:p>
            <a:pPr marL="342900" indent="-342900">
              <a:lnSpc>
                <a:spcPct val="120000"/>
              </a:lnSpc>
              <a:buFont typeface="Arial" panose="020B0604020202020204" pitchFamily="34" charset="0"/>
              <a:buChar char="•"/>
            </a:pP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/test : b.exe</a:t>
            </a:r>
            <a:b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</a:b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a.exe </a:t>
            </a:r>
            <a:r>
              <a:rPr lang="ko-KR" altLang="en-US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무시되지 </a:t>
            </a:r>
            <a:r>
              <a:rPr lang="ko-KR" altLang="en-US" sz="2000" dirty="0">
                <a:solidFill>
                  <a:srgbClr val="FF0000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않음</a:t>
            </a:r>
            <a:r>
              <a:rPr lang="en-US" altLang="ko-KR" sz="2000" dirty="0">
                <a:latin typeface="G마켓 산스 TTF Medium" panose="02000000000000000000" pitchFamily="2" charset="-127"/>
                <a:ea typeface="G마켓 산스 TTF Medium" panose="02000000000000000000" pitchFamily="2" charset="-127"/>
              </a:rPr>
              <a:t>.</a:t>
            </a: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C195185A-1D2D-556E-7838-16824E3D631E}"/>
              </a:ext>
            </a:extLst>
          </p:cNvPr>
          <p:cNvSpPr/>
          <p:nvPr/>
        </p:nvSpPr>
        <p:spPr>
          <a:xfrm>
            <a:off x="7315200" y="1262155"/>
            <a:ext cx="4722829" cy="334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5562507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원격저장소 내려받기</a:t>
            </a: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02122226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1EDE14B-F590-5390-4ED0-85934CA648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6F6B89-4082-49DC-A306-910E461DCB41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4661428-D3BF-F776-8121-361B8C4DBA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48</a:t>
            </a:fld>
            <a:endParaRPr lang="ko-KR" altLang="en-US"/>
          </a:p>
        </p:txBody>
      </p:sp>
      <p:pic>
        <p:nvPicPr>
          <p:cNvPr id="8" name="그림 7" descr="텍스트, 표지판이(가) 표시된 사진&#10;&#10;자동 생성된 설명">
            <a:extLst>
              <a:ext uri="{FF2B5EF4-FFF2-40B4-BE49-F238E27FC236}">
                <a16:creationId xmlns:a16="http://schemas.microsoft.com/office/drawing/2014/main" id="{81459821-95CF-3555-EA73-B302A2E8328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34018" y="1374470"/>
            <a:ext cx="9723963" cy="4109060"/>
          </a:xfrm>
          <a:prstGeom prst="rect">
            <a:avLst/>
          </a:prstGeom>
        </p:spPr>
      </p:pic>
      <p:sp>
        <p:nvSpPr>
          <p:cNvPr id="2" name="직사각형 1">
            <a:extLst>
              <a:ext uri="{FF2B5EF4-FFF2-40B4-BE49-F238E27FC236}">
                <a16:creationId xmlns:a16="http://schemas.microsoft.com/office/drawing/2014/main" id="{F312E734-2A6B-2684-0FF9-747A82C20C5B}"/>
              </a:ext>
            </a:extLst>
          </p:cNvPr>
          <p:cNvSpPr/>
          <p:nvPr/>
        </p:nvSpPr>
        <p:spPr>
          <a:xfrm>
            <a:off x="811924" y="1064171"/>
            <a:ext cx="7740870" cy="1395249"/>
          </a:xfrm>
          <a:prstGeom prst="rect">
            <a:avLst/>
          </a:prstGeom>
          <a:noFill/>
          <a:ln w="38100">
            <a:solidFill>
              <a:schemeClr val="accent2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C17D987-75FA-F05A-5784-9A236377BD24}"/>
              </a:ext>
            </a:extLst>
          </p:cNvPr>
          <p:cNvSpPr txBox="1"/>
          <p:nvPr/>
        </p:nvSpPr>
        <p:spPr>
          <a:xfrm>
            <a:off x="748861" y="617431"/>
            <a:ext cx="327044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PC </a:t>
            </a:r>
            <a:r>
              <a:rPr lang="ko-KR" altLang="en-US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 </a:t>
            </a:r>
            <a:r>
              <a:rPr lang="en-US" altLang="ko-KR" sz="2400" b="1" dirty="0">
                <a:solidFill>
                  <a:schemeClr val="accent2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(Repository)</a:t>
            </a:r>
            <a:endParaRPr lang="ko-KR" altLang="en-US" sz="2400" b="1" dirty="0">
              <a:solidFill>
                <a:schemeClr val="accent2"/>
              </a:solidFill>
              <a:latin typeface="Pretendard Medium" panose="02000603000000020004" pitchFamily="50" charset="-127"/>
              <a:ea typeface="Pretendard Medium" panose="02000603000000020004" pitchFamily="50" charset="-127"/>
              <a:cs typeface="Pretendard Medium" panose="02000603000000020004" pitchFamily="50" charset="-127"/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5851CC65-D0AD-8FCB-48C8-EB3EABAF5D2B}"/>
              </a:ext>
            </a:extLst>
          </p:cNvPr>
          <p:cNvSpPr/>
          <p:nvPr/>
        </p:nvSpPr>
        <p:spPr>
          <a:xfrm>
            <a:off x="8974887" y="1053824"/>
            <a:ext cx="2468251" cy="1405596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BCC7309-27FB-BF8C-2566-5CB59117A603}"/>
              </a:ext>
            </a:extLst>
          </p:cNvPr>
          <p:cNvSpPr txBox="1"/>
          <p:nvPr/>
        </p:nvSpPr>
        <p:spPr>
          <a:xfrm>
            <a:off x="8713074" y="578969"/>
            <a:ext cx="31069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온라인</a:t>
            </a:r>
            <a:r>
              <a:rPr lang="en-US" altLang="ko-KR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(GitHub) </a:t>
            </a:r>
            <a:r>
              <a:rPr lang="ko-KR" altLang="en-US" sz="2400" b="1" dirty="0">
                <a:solidFill>
                  <a:schemeClr val="accent6"/>
                </a:solidFill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저장소</a:t>
            </a:r>
          </a:p>
        </p:txBody>
      </p:sp>
      <p:pic>
        <p:nvPicPr>
          <p:cNvPr id="13" name="그래픽 12" descr="배지 1 윤곽선">
            <a:extLst>
              <a:ext uri="{FF2B5EF4-FFF2-40B4-BE49-F238E27FC236}">
                <a16:creationId xmlns:a16="http://schemas.microsoft.com/office/drawing/2014/main" id="{C3B584B1-B0E4-0F03-D0B8-1A8FDEA25F0D}"/>
              </a:ext>
            </a:extLst>
          </p:cNvPr>
          <p:cNvPicPr>
            <a:picLocks noChangeAspect="1"/>
          </p:cNvPicPr>
          <p:nvPr/>
        </p:nvPicPr>
        <p:blipFill>
          <a:blip r:embed="rId4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337351" y="2567428"/>
            <a:ext cx="405849" cy="405849"/>
          </a:xfrm>
          <a:prstGeom prst="rect">
            <a:avLst/>
          </a:prstGeom>
        </p:spPr>
      </p:pic>
      <p:pic>
        <p:nvPicPr>
          <p:cNvPr id="15" name="그래픽 14" descr="배지 윤곽선">
            <a:extLst>
              <a:ext uri="{FF2B5EF4-FFF2-40B4-BE49-F238E27FC236}">
                <a16:creationId xmlns:a16="http://schemas.microsoft.com/office/drawing/2014/main" id="{D0A5762C-A94C-0779-6045-2680F1F5E7FB}"/>
              </a:ext>
            </a:extLst>
          </p:cNvPr>
          <p:cNvPicPr>
            <a:picLocks noChangeAspect="1"/>
          </p:cNvPicPr>
          <p:nvPr/>
        </p:nvPicPr>
        <p:blipFill>
          <a:blip r:embed="rId6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905699" y="3042743"/>
            <a:ext cx="423043" cy="423043"/>
          </a:xfrm>
          <a:prstGeom prst="rect">
            <a:avLst/>
          </a:prstGeom>
        </p:spPr>
      </p:pic>
      <p:pic>
        <p:nvPicPr>
          <p:cNvPr id="17" name="그래픽 16" descr="배지 3 윤곽선">
            <a:extLst>
              <a:ext uri="{FF2B5EF4-FFF2-40B4-BE49-F238E27FC236}">
                <a16:creationId xmlns:a16="http://schemas.microsoft.com/office/drawing/2014/main" id="{3C2AD771-BE73-11AF-75E8-9B05A1C3BBE2}"/>
              </a:ext>
            </a:extLst>
          </p:cNvPr>
          <p:cNvPicPr>
            <a:picLocks noChangeAspect="1"/>
          </p:cNvPicPr>
          <p:nvPr/>
        </p:nvPicPr>
        <p:blipFill>
          <a:blip r:embed="rId8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901151" y="3610303"/>
            <a:ext cx="449318" cy="449318"/>
          </a:xfrm>
          <a:prstGeom prst="rect">
            <a:avLst/>
          </a:prstGeom>
        </p:spPr>
      </p:pic>
      <p:pic>
        <p:nvPicPr>
          <p:cNvPr id="20" name="그래픽 19" descr="배지 4 윤곽선">
            <a:extLst>
              <a:ext uri="{FF2B5EF4-FFF2-40B4-BE49-F238E27FC236}">
                <a16:creationId xmlns:a16="http://schemas.microsoft.com/office/drawing/2014/main" id="{739C7520-CEC2-B913-C8A3-34475F7C2B4A}"/>
              </a:ext>
            </a:extLst>
          </p:cNvPr>
          <p:cNvPicPr>
            <a:picLocks noChangeAspect="1"/>
          </p:cNvPicPr>
          <p:nvPr/>
        </p:nvPicPr>
        <p:blipFill>
          <a:blip r:embed="rId10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291955" y="4493173"/>
            <a:ext cx="423043" cy="423043"/>
          </a:xfrm>
          <a:prstGeom prst="rect">
            <a:avLst/>
          </a:prstGeom>
        </p:spPr>
      </p:pic>
      <p:sp>
        <p:nvSpPr>
          <p:cNvPr id="14" name="직사각형 13">
            <a:extLst>
              <a:ext uri="{FF2B5EF4-FFF2-40B4-BE49-F238E27FC236}">
                <a16:creationId xmlns:a16="http://schemas.microsoft.com/office/drawing/2014/main" id="{7CC2297B-E62A-D416-0040-F880C378E8DB}"/>
              </a:ext>
            </a:extLst>
          </p:cNvPr>
          <p:cNvSpPr/>
          <p:nvPr/>
        </p:nvSpPr>
        <p:spPr>
          <a:xfrm>
            <a:off x="811924" y="4278489"/>
            <a:ext cx="10631213" cy="1231974"/>
          </a:xfrm>
          <a:prstGeom prst="rect">
            <a:avLst/>
          </a:prstGeom>
          <a:noFill/>
          <a:ln w="4445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solidFill>
                <a:srgbClr val="00B0F0"/>
              </a:solidFill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2958858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1">
            <a:extLst>
              <a:ext uri="{FF2B5EF4-FFF2-40B4-BE49-F238E27FC236}">
                <a16:creationId xmlns:a16="http://schemas.microsoft.com/office/drawing/2014/main" id="{5838AB57-8501-4295-7106-FBE8A64E67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코드를 왜 받아</a:t>
            </a:r>
            <a:r>
              <a:rPr lang="en-US" altLang="ko-KR" sz="4800"/>
              <a:t>?</a:t>
            </a:r>
            <a:endParaRPr lang="ko-KR" altLang="en-US" sz="4800"/>
          </a:p>
        </p:txBody>
      </p:sp>
      <p:sp>
        <p:nvSpPr>
          <p:cNvPr id="2" name="내용 개체 틀 7">
            <a:extLst>
              <a:ext uri="{FF2B5EF4-FFF2-40B4-BE49-F238E27FC236}">
                <a16:creationId xmlns:a16="http://schemas.microsoft.com/office/drawing/2014/main" id="{823161F6-AB27-FD48-D5BC-FD780ED067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 fontScale="92500"/>
          </a:bodyPr>
          <a:lstStyle/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코드 복사 </a:t>
            </a:r>
            <a:r>
              <a:rPr lang="en-US" altLang="ko-KR" dirty="0"/>
              <a:t>: </a:t>
            </a:r>
            <a:r>
              <a:rPr lang="ko-KR" altLang="en-US" dirty="0"/>
              <a:t>원격저장소에 있는 코드를 내 컴퓨터에 백업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협업 용이 </a:t>
            </a:r>
            <a:r>
              <a:rPr lang="en-US" altLang="ko-KR" dirty="0"/>
              <a:t>: </a:t>
            </a:r>
            <a:r>
              <a:rPr lang="ko-KR" altLang="en-US" dirty="0"/>
              <a:t>팀원들이 작업중인 코드를 내 컴퓨터에서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최신 상태 유지</a:t>
            </a:r>
            <a:r>
              <a:rPr lang="en-US" altLang="ko-KR" dirty="0"/>
              <a:t>: </a:t>
            </a:r>
            <a:r>
              <a:rPr lang="ko-KR" altLang="en-US" dirty="0"/>
              <a:t>항상 최신 버전의 코드를 가져와서 최신 상태로 작업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빠른 시작 </a:t>
            </a:r>
            <a:r>
              <a:rPr lang="en-US" altLang="ko-KR" dirty="0"/>
              <a:t>: </a:t>
            </a:r>
            <a:r>
              <a:rPr lang="ko-KR" altLang="en-US" dirty="0"/>
              <a:t>기존 프로젝트를 바로 내 컴퓨터에서 실행하고 테스트 가능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r>
              <a:rPr lang="ko-KR" altLang="en-US" dirty="0"/>
              <a:t>프로젝트 설정 </a:t>
            </a:r>
            <a:r>
              <a:rPr lang="en-US" altLang="ko-KR" dirty="0"/>
              <a:t>: </a:t>
            </a:r>
            <a:r>
              <a:rPr lang="ko-KR" altLang="en-US" dirty="0"/>
              <a:t>프로젝트 처음 설정 시 필요한 파일과 폴더 구조를 한번에 가져 올 수 있음</a:t>
            </a:r>
            <a:endParaRPr lang="en-US" altLang="ko-KR" dirty="0"/>
          </a:p>
          <a:p>
            <a:pPr marL="342900" lvl="1" indent="-342900">
              <a:lnSpc>
                <a:spcPct val="200000"/>
              </a:lnSpc>
            </a:pPr>
            <a:endParaRPr lang="en-US" altLang="ko-KR" dirty="0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7ACC11E-1AC7-D517-DBAB-ABA2636AA7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49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3557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Ver.1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Ver.2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Ver.3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rgbClr val="00B050"/>
                </a:solidFill>
              </a:rPr>
              <a:t>Ver.4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24FED38-39C8-DE39-15BA-6553FA62C3E9}"/>
              </a:ext>
            </a:extLst>
          </p:cNvPr>
          <p:cNvSpPr txBox="1"/>
          <p:nvPr/>
        </p:nvSpPr>
        <p:spPr>
          <a:xfrm>
            <a:off x="1110555" y="5059275"/>
            <a:ext cx="571502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 dirty="0"/>
              <a:t>&gt; </a:t>
            </a:r>
            <a:r>
              <a:rPr lang="ko-KR" altLang="en-US" sz="2000" dirty="0"/>
              <a:t>전체 파일을 복사하는 것이 아니라 수정된 내용을 기록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7982C38-AF93-3F2D-B5FD-973F63EE2499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</p:spTree>
    <p:extLst>
      <p:ext uri="{BB962C8B-B14F-4D97-AF65-F5344CB8AC3E}">
        <p14:creationId xmlns:p14="http://schemas.microsoft.com/office/powerpoint/2010/main" val="375395763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/>
              <a:t>원격저장소에 있는 프로젝트를 처음으로 내려받거나 다른 팀원의 저장소를 내 컴퓨터에 내려받을 때</a:t>
            </a:r>
            <a:endParaRPr lang="en-US" altLang="ko-KR"/>
          </a:p>
          <a:p>
            <a:pPr marL="342900" lvl="1" indent="-342900"/>
            <a:r>
              <a:rPr lang="ko-KR" altLang="en-US"/>
              <a:t>저장소 주소 찾는 방법</a:t>
            </a: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5" name="그림 4" descr="텍스트, 스크린샷, 폰트, 번호이(가) 표시된 사진&#10;&#10;자동 생성된 설명">
            <a:extLst>
              <a:ext uri="{FF2B5EF4-FFF2-40B4-BE49-F238E27FC236}">
                <a16:creationId xmlns:a16="http://schemas.microsoft.com/office/drawing/2014/main" id="{E13C6BD4-EED6-A445-9D1B-59E185C5245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61547" y="2311386"/>
            <a:ext cx="3398742" cy="3606828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63EA0AD7-8B97-486E-BEEC-3F13C4D109AB}"/>
              </a:ext>
            </a:extLst>
          </p:cNvPr>
          <p:cNvSpPr/>
          <p:nvPr/>
        </p:nvSpPr>
        <p:spPr>
          <a:xfrm>
            <a:off x="7572861" y="2311385"/>
            <a:ext cx="1198160" cy="450054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90CDFF04-0582-FCCC-92AB-A16C4AB70931}"/>
              </a:ext>
            </a:extLst>
          </p:cNvPr>
          <p:cNvSpPr/>
          <p:nvPr/>
        </p:nvSpPr>
        <p:spPr>
          <a:xfrm>
            <a:off x="5161547" y="3858563"/>
            <a:ext cx="3050701" cy="368968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ABA4DD0-0983-A964-BAD2-CEA02A3C5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50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6132915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/>
              <a:t>방법</a:t>
            </a:r>
            <a:r>
              <a:rPr lang="en-US" altLang="ko-KR"/>
              <a:t>1. </a:t>
            </a:r>
            <a:r>
              <a:rPr lang="ko-KR" altLang="en-US"/>
              <a:t>신규 폴더 생성 후 내려받기</a:t>
            </a:r>
            <a:endParaRPr lang="en-US" altLang="ko-KR"/>
          </a:p>
          <a:p>
            <a:pPr marL="800100" lvl="2" indent="-342900"/>
            <a:r>
              <a:rPr lang="ko-KR" altLang="en-US"/>
              <a:t>원하는 폴더를 생성 </a:t>
            </a:r>
            <a:endParaRPr lang="en-US" altLang="ko-KR"/>
          </a:p>
          <a:p>
            <a:pPr marL="1257300" lvl="3" indent="-342900"/>
            <a:r>
              <a:rPr lang="en-US" altLang="ko-KR" sz="2000"/>
              <a:t>mkdir </a:t>
            </a:r>
            <a:r>
              <a:rPr lang="ko-KR" altLang="en-US" sz="2000"/>
              <a:t>폴더명</a:t>
            </a:r>
            <a:endParaRPr lang="en-US" altLang="ko-KR" sz="2000"/>
          </a:p>
          <a:p>
            <a:pPr marL="1257300" lvl="3" indent="-342900"/>
            <a:r>
              <a:rPr lang="en-US" altLang="ko-KR" sz="2000"/>
              <a:t>ex) mkdir git-clone</a:t>
            </a:r>
            <a:endParaRPr lang="en-US" altLang="ko-KR"/>
          </a:p>
          <a:p>
            <a:pPr marL="800100" lvl="2" indent="-342900"/>
            <a:r>
              <a:rPr lang="ko-KR" altLang="en-US"/>
              <a:t>원격저장소 복사하기</a:t>
            </a:r>
            <a:r>
              <a:rPr lang="en-US" altLang="ko-KR"/>
              <a:t>(</a:t>
            </a:r>
            <a:r>
              <a:rPr lang="ko-KR" altLang="en-US"/>
              <a:t>생성한 폴더로 이동 후</a:t>
            </a:r>
            <a:r>
              <a:rPr lang="en-US" altLang="ko-KR"/>
              <a:t>)</a:t>
            </a:r>
            <a:endParaRPr lang="en-US" altLang="ko-KR" sz="2000"/>
          </a:p>
          <a:p>
            <a:pPr marL="1257300" lvl="3" indent="-342900"/>
            <a:r>
              <a:rPr lang="en-US" altLang="ko-KR" sz="2000">
                <a:solidFill>
                  <a:srgbClr val="FF0000"/>
                </a:solidFill>
              </a:rPr>
              <a:t>git clone </a:t>
            </a:r>
            <a:r>
              <a:rPr lang="ko-KR" altLang="en-US" sz="2000">
                <a:solidFill>
                  <a:srgbClr val="FF0000"/>
                </a:solidFill>
              </a:rPr>
              <a:t>원격저장소 주소  </a:t>
            </a:r>
            <a:r>
              <a:rPr lang="en-US" altLang="ko-KR" sz="2000">
                <a:solidFill>
                  <a:srgbClr val="FF0000"/>
                </a:solidFill>
              </a:rPr>
              <a:t>.  </a:t>
            </a:r>
            <a:r>
              <a:rPr lang="en-US" altLang="ko-KR" sz="2000"/>
              <a:t>( . </a:t>
            </a:r>
            <a:r>
              <a:rPr lang="ko-KR" altLang="en-US" sz="2000"/>
              <a:t>은 한칸띄고</a:t>
            </a:r>
            <a:r>
              <a:rPr lang="en-US" altLang="ko-KR" sz="2000"/>
              <a:t>! </a:t>
            </a:r>
            <a:r>
              <a:rPr lang="ko-KR" altLang="en-US" sz="2000"/>
              <a:t>이 점이 중요 포인트</a:t>
            </a:r>
            <a:r>
              <a:rPr lang="en-US" altLang="ko-KR" sz="2000"/>
              <a:t>!)</a:t>
            </a:r>
          </a:p>
          <a:p>
            <a:pPr marL="1257300" lvl="3" indent="-342900"/>
            <a:r>
              <a:rPr lang="en-US" altLang="ko-KR" sz="2000"/>
              <a:t>ex) git clone https://github.com/</a:t>
            </a:r>
            <a:r>
              <a:rPr lang="ko-KR" altLang="en-US" sz="2000"/>
              <a:t>원격저장소 주소</a:t>
            </a:r>
            <a:r>
              <a:rPr lang="en-US" altLang="ko-KR" sz="2000"/>
              <a:t>.git  .</a:t>
            </a:r>
          </a:p>
          <a:p>
            <a:pPr marL="1257300" lvl="3" indent="-342900"/>
            <a:endParaRPr lang="en-US" altLang="ko-KR" sz="2000"/>
          </a:p>
          <a:p>
            <a:pPr marL="457200" lvl="1" indent="-457200">
              <a:buFont typeface="+mj-lt"/>
              <a:buAutoNum type="arabicPeriod"/>
            </a:pP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3F01670A-C476-0DD8-1A9C-DFF9FCD9880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8" y="4489509"/>
            <a:ext cx="6340640" cy="594967"/>
          </a:xfrm>
          <a:prstGeom prst="rect">
            <a:avLst/>
          </a:prstGeom>
        </p:spPr>
      </p:pic>
      <p:pic>
        <p:nvPicPr>
          <p:cNvPr id="11" name="그림 10" descr="텍스트, 스크린샷, 폰트, 디자인이(가) 표시된 사진&#10;&#10;자동 생성된 설명">
            <a:extLst>
              <a:ext uri="{FF2B5EF4-FFF2-40B4-BE49-F238E27FC236}">
                <a16:creationId xmlns:a16="http://schemas.microsoft.com/office/drawing/2014/main" id="{1E0AC699-D103-C94F-45A4-9F3A200EB85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77718" y="5191072"/>
            <a:ext cx="1400370" cy="1095528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466F4CC1-7EC4-9DC1-88D7-0FDF513EA774}"/>
              </a:ext>
            </a:extLst>
          </p:cNvPr>
          <p:cNvSpPr txBox="1"/>
          <p:nvPr/>
        </p:nvSpPr>
        <p:spPr>
          <a:xfrm>
            <a:off x="2988868" y="5602535"/>
            <a:ext cx="648767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clone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이 완료되면 폴더안에 원격저장소에있던 파일들이 </a:t>
            </a:r>
            <a:b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</a:b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전부 받아져있는 것을 확인할 수 있습니다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246270E6-0885-A528-5EA9-8FBCC656848F}"/>
              </a:ext>
            </a:extLst>
          </p:cNvPr>
          <p:cNvSpPr/>
          <p:nvPr/>
        </p:nvSpPr>
        <p:spPr>
          <a:xfrm>
            <a:off x="7813492" y="4721722"/>
            <a:ext cx="885340" cy="46934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3EB74B2-F080-2D05-4AE1-95157B05CF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51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5590069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내 컴퓨터에 로컬저장소 생성하기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5028344"/>
          </a:xfrm>
        </p:spPr>
        <p:txBody>
          <a:bodyPr>
            <a:normAutofit/>
          </a:bodyPr>
          <a:lstStyle/>
          <a:p>
            <a:pPr marL="0" lvl="1" indent="0">
              <a:buNone/>
            </a:pPr>
            <a:r>
              <a:rPr lang="ko-KR" altLang="en-US"/>
              <a:t>방법</a:t>
            </a:r>
            <a:r>
              <a:rPr lang="en-US" altLang="ko-KR"/>
              <a:t>2. </a:t>
            </a:r>
            <a:r>
              <a:rPr lang="ko-KR" altLang="en-US"/>
              <a:t>원격저장소의 이름으로 내려받기</a:t>
            </a:r>
            <a:r>
              <a:rPr lang="en-US" altLang="ko-KR"/>
              <a:t>(</a:t>
            </a:r>
            <a:r>
              <a:rPr lang="ko-KR" altLang="en-US"/>
              <a:t>이름으로 폴더가 생성</a:t>
            </a:r>
            <a:r>
              <a:rPr lang="en-US" altLang="ko-KR"/>
              <a:t>)</a:t>
            </a:r>
            <a:r>
              <a:rPr lang="ko-KR" altLang="en-US"/>
              <a:t> </a:t>
            </a:r>
            <a:endParaRPr lang="en-US" altLang="ko-KR"/>
          </a:p>
          <a:p>
            <a:pPr marL="800100" lvl="2" indent="-342900"/>
            <a:r>
              <a:rPr lang="ko-KR" altLang="en-US"/>
              <a:t>원격저장소 복사하기</a:t>
            </a:r>
            <a:endParaRPr lang="en-US" altLang="ko-KR" sz="2000"/>
          </a:p>
          <a:p>
            <a:pPr marL="1257300" lvl="3" indent="-342900"/>
            <a:r>
              <a:rPr lang="en-US" altLang="ko-KR" sz="2000">
                <a:solidFill>
                  <a:srgbClr val="FF0000"/>
                </a:solidFill>
              </a:rPr>
              <a:t>git clone </a:t>
            </a:r>
            <a:r>
              <a:rPr lang="ko-KR" altLang="en-US" sz="2000">
                <a:solidFill>
                  <a:srgbClr val="FF0000"/>
                </a:solidFill>
              </a:rPr>
              <a:t>원격저장소 주소 </a:t>
            </a:r>
            <a:endParaRPr lang="en-US" altLang="ko-KR" sz="2000">
              <a:solidFill>
                <a:srgbClr val="FF0000"/>
              </a:solidFill>
            </a:endParaRPr>
          </a:p>
          <a:p>
            <a:pPr marL="1257300" lvl="3" indent="-342900"/>
            <a:r>
              <a:rPr lang="en-US" altLang="ko-KR" sz="2000"/>
              <a:t>ex) git clone https://github.com/</a:t>
            </a:r>
            <a:r>
              <a:rPr lang="ko-KR" altLang="en-US" sz="2000"/>
              <a:t>원격저장소 주소</a:t>
            </a:r>
            <a:r>
              <a:rPr lang="en-US" altLang="ko-KR" sz="2000"/>
              <a:t>.git</a:t>
            </a:r>
          </a:p>
          <a:p>
            <a:pPr marL="1257300" lvl="3" indent="-342900"/>
            <a:endParaRPr lang="en-US" altLang="ko-KR" sz="2000"/>
          </a:p>
          <a:p>
            <a:pPr marL="457200" lvl="1" indent="-457200">
              <a:buFont typeface="+mj-lt"/>
              <a:buAutoNum type="arabicPeriod" startAt="2"/>
            </a:pPr>
            <a:endParaRPr lang="en-US" altLang="ko-KR"/>
          </a:p>
          <a:p>
            <a:pPr marL="342900" lvl="1" indent="-342900"/>
            <a:endParaRPr lang="en-US" altLang="ko-KR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78E79DC-EAFC-FE55-E2C5-CF2A0CCC4DC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08" y="3281342"/>
            <a:ext cx="6358176" cy="549034"/>
          </a:xfrm>
          <a:prstGeom prst="rect">
            <a:avLst/>
          </a:prstGeom>
        </p:spPr>
      </p:pic>
      <p:pic>
        <p:nvPicPr>
          <p:cNvPr id="8" name="그림 7" descr="텍스트, 스크린샷, 폰트, 라인이(가) 표시된 사진&#10;&#10;자동 생성된 설명">
            <a:extLst>
              <a:ext uri="{FF2B5EF4-FFF2-40B4-BE49-F238E27FC236}">
                <a16:creationId xmlns:a16="http://schemas.microsoft.com/office/drawing/2014/main" id="{40140ECB-4E82-A216-C986-5A64B7F6ABF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8308" y="4366625"/>
            <a:ext cx="6088391" cy="12500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E07CCEC-651B-5BE7-CF95-E615B88F7FC9}"/>
              </a:ext>
            </a:extLst>
          </p:cNvPr>
          <p:cNvSpPr txBox="1"/>
          <p:nvPr/>
        </p:nvSpPr>
        <p:spPr>
          <a:xfrm>
            <a:off x="2208308" y="5752796"/>
            <a:ext cx="92817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원격저장소 생성시 작성했던 이름이 폴더명으로 생성된 것을 확인할 수 있습니다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90F15A6-7319-8BC8-A9EA-61EDDBA37A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52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86727484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9EB2398-DE4F-EB30-9B1F-F863D81D02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788" y="0"/>
            <a:ext cx="10515600" cy="1325563"/>
          </a:xfrm>
        </p:spPr>
        <p:txBody>
          <a:bodyPr>
            <a:normAutofit/>
          </a:bodyPr>
          <a:lstStyle/>
          <a:p>
            <a:r>
              <a:rPr lang="ko-KR" altLang="en-US" sz="4800"/>
              <a:t>원격저장소 파일 내려받기</a:t>
            </a:r>
          </a:p>
        </p:txBody>
      </p:sp>
      <p:sp>
        <p:nvSpPr>
          <p:cNvPr id="10" name="내용 개체 틀 7">
            <a:extLst>
              <a:ext uri="{FF2B5EF4-FFF2-40B4-BE49-F238E27FC236}">
                <a16:creationId xmlns:a16="http://schemas.microsoft.com/office/drawing/2014/main" id="{09A9AE37-9555-4383-C13B-A32733CB50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4"/>
            <a:ext cx="10515600" cy="1458074"/>
          </a:xfrm>
        </p:spPr>
        <p:txBody>
          <a:bodyPr>
            <a:normAutofit/>
          </a:bodyPr>
          <a:lstStyle/>
          <a:p>
            <a:pPr marL="342900" lvl="1" indent="-342900"/>
            <a:r>
              <a:rPr lang="ko-KR" altLang="en-US">
                <a:solidFill>
                  <a:srgbClr val="FF0000"/>
                </a:solidFill>
              </a:rPr>
              <a:t>숨김폴더인 </a:t>
            </a:r>
            <a:r>
              <a:rPr lang="en-US" altLang="ko-KR">
                <a:solidFill>
                  <a:srgbClr val="FF0000"/>
                </a:solidFill>
              </a:rPr>
              <a:t>.git </a:t>
            </a:r>
            <a:r>
              <a:rPr lang="ko-KR" altLang="en-US">
                <a:solidFill>
                  <a:srgbClr val="FF0000"/>
                </a:solidFill>
              </a:rPr>
              <a:t>폴더가 있는 폴더에서 명령어 실행</a:t>
            </a:r>
            <a:r>
              <a:rPr lang="en-US" altLang="ko-KR">
                <a:solidFill>
                  <a:srgbClr val="FF0000"/>
                </a:solidFill>
              </a:rPr>
              <a:t>(</a:t>
            </a:r>
            <a:r>
              <a:rPr lang="ko-KR" altLang="en-US">
                <a:solidFill>
                  <a:srgbClr val="FF0000"/>
                </a:solidFill>
              </a:rPr>
              <a:t>루트 폴더</a:t>
            </a:r>
            <a:r>
              <a:rPr lang="en-US" altLang="ko-KR">
                <a:solidFill>
                  <a:srgbClr val="FF0000"/>
                </a:solidFill>
              </a:rPr>
              <a:t>)</a:t>
            </a:r>
          </a:p>
          <a:p>
            <a:pPr marL="800100" lvl="2" indent="-342900"/>
            <a:r>
              <a:rPr lang="en-US" altLang="ko-KR">
                <a:solidFill>
                  <a:srgbClr val="FF0000"/>
                </a:solidFill>
              </a:rPr>
              <a:t>git pull origin </a:t>
            </a:r>
            <a:r>
              <a:rPr lang="ko-KR" altLang="en-US">
                <a:solidFill>
                  <a:srgbClr val="FF0000"/>
                </a:solidFill>
              </a:rPr>
              <a:t>브랜치명</a:t>
            </a:r>
            <a:endParaRPr lang="en-US" altLang="ko-KR">
              <a:solidFill>
                <a:srgbClr val="FF0000"/>
              </a:solidFill>
            </a:endParaRPr>
          </a:p>
          <a:p>
            <a:pPr marL="800100" lvl="2" indent="-342900"/>
            <a:r>
              <a:rPr lang="en-US" altLang="ko-KR"/>
              <a:t>ex) git pull origin main</a:t>
            </a:r>
          </a:p>
          <a:p>
            <a:pPr marL="0" lvl="1" indent="0">
              <a:buNone/>
            </a:pPr>
            <a:endParaRPr lang="en-US" altLang="ko-KR" sz="1200"/>
          </a:p>
          <a:p>
            <a:pPr marL="342900" lvl="1" indent="-342900"/>
            <a:endParaRPr lang="en-US" altLang="ko-KR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1715D835-AA59-2DA3-D506-CE2F59DC6CF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03221" y="2816959"/>
            <a:ext cx="7499911" cy="717383"/>
          </a:xfrm>
          <a:prstGeom prst="rect">
            <a:avLst/>
          </a:prstGeom>
        </p:spPr>
      </p:pic>
      <p:pic>
        <p:nvPicPr>
          <p:cNvPr id="5" name="그림 4" descr="텍스트, 스크린샷, 폰트이(가) 표시된 사진&#10;&#10;자동 생성된 설명">
            <a:extLst>
              <a:ext uri="{FF2B5EF4-FFF2-40B4-BE49-F238E27FC236}">
                <a16:creationId xmlns:a16="http://schemas.microsoft.com/office/drawing/2014/main" id="{08956E67-C9BE-8B71-0AF2-95D9E0F7C5E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99294" y="4394797"/>
            <a:ext cx="8679013" cy="1458074"/>
          </a:xfrm>
          <a:prstGeom prst="rect">
            <a:avLst/>
          </a:prstGeom>
        </p:spPr>
      </p:pic>
      <p:sp>
        <p:nvSpPr>
          <p:cNvPr id="6" name="내용 개체 틀 7">
            <a:extLst>
              <a:ext uri="{FF2B5EF4-FFF2-40B4-BE49-F238E27FC236}">
                <a16:creationId xmlns:a16="http://schemas.microsoft.com/office/drawing/2014/main" id="{2B2FF980-5480-B318-B51D-3593AA5CCC8A}"/>
              </a:ext>
            </a:extLst>
          </p:cNvPr>
          <p:cNvSpPr txBox="1">
            <a:spLocks/>
          </p:cNvSpPr>
          <p:nvPr/>
        </p:nvSpPr>
        <p:spPr>
          <a:xfrm>
            <a:off x="838200" y="3788345"/>
            <a:ext cx="10515600" cy="145807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12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G마켓 산스 TTF Medium" panose="02000000000000000000" pitchFamily="2" charset="-127"/>
                <a:ea typeface="G마켓 산스 TTF Medium" panose="02000000000000000000" pitchFamily="2" charset="-127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lvl="1" indent="-342900"/>
            <a:r>
              <a:rPr lang="ko-KR" altLang="en-US"/>
              <a:t>터미널에 </a:t>
            </a:r>
            <a:r>
              <a:rPr lang="en-US" altLang="ko-KR"/>
              <a:t>git log </a:t>
            </a:r>
            <a:r>
              <a:rPr lang="ko-KR" altLang="en-US"/>
              <a:t>명령어 작성 후 </a:t>
            </a:r>
            <a:r>
              <a:rPr lang="en-US" altLang="ko-KR"/>
              <a:t>HEAD </a:t>
            </a:r>
            <a:r>
              <a:rPr lang="ko-KR" altLang="en-US"/>
              <a:t>상태 확인</a:t>
            </a:r>
            <a:endParaRPr lang="en-US" altLang="ko-KR" sz="1200"/>
          </a:p>
          <a:p>
            <a:pPr marL="342900" lvl="1" indent="-342900"/>
            <a:endParaRPr lang="en-US" altLang="ko-KR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17F11D9-DD0C-54AB-5B53-02FA4B0E756B}"/>
              </a:ext>
            </a:extLst>
          </p:cNvPr>
          <p:cNvSpPr/>
          <p:nvPr/>
        </p:nvSpPr>
        <p:spPr>
          <a:xfrm>
            <a:off x="5922908" y="4539049"/>
            <a:ext cx="3876000" cy="469349"/>
          </a:xfrm>
          <a:prstGeom prst="rect">
            <a:avLst/>
          </a:prstGeom>
          <a:noFill/>
          <a:ln w="444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G마켓 산스 TTF Medium" panose="02000000000000000000" pitchFamily="2" charset="-127"/>
              <a:ea typeface="G마켓 산스 TTF Medium" panose="02000000000000000000" pitchFamily="2" charset="-127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13096EA-E014-61F4-C1FE-823D93912FAB}"/>
              </a:ext>
            </a:extLst>
          </p:cNvPr>
          <p:cNvSpPr txBox="1"/>
          <p:nvPr/>
        </p:nvSpPr>
        <p:spPr>
          <a:xfrm>
            <a:off x="1299294" y="5956042"/>
            <a:ext cx="86645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로컬저장소와 원격저장소의 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HEAD</a:t>
            </a:r>
            <a:r>
              <a:rPr lang="ko-KR" altLang="en-US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가 최신 커밋을 가리키고 있는 상태입니다</a:t>
            </a:r>
            <a:r>
              <a:rPr lang="en-US" altLang="ko-KR" sz="2000">
                <a:latin typeface="G마켓 산스 TTF Light" panose="02000000000000000000" pitchFamily="2" charset="-127"/>
                <a:ea typeface="G마켓 산스 TTF Light" panose="02000000000000000000" pitchFamily="2" charset="-127"/>
              </a:rPr>
              <a:t>.</a:t>
            </a:r>
            <a:endParaRPr lang="ko-KR" altLang="en-US" sz="2000">
              <a:latin typeface="G마켓 산스 TTF Light" panose="02000000000000000000" pitchFamily="2" charset="-127"/>
              <a:ea typeface="G마켓 산스 TTF Light" panose="02000000000000000000" pitchFamily="2" charset="-127"/>
            </a:endParaRPr>
          </a:p>
        </p:txBody>
      </p:sp>
      <p:sp>
        <p:nvSpPr>
          <p:cNvPr id="12" name="슬라이드 번호 개체 틀 11">
            <a:extLst>
              <a:ext uri="{FF2B5EF4-FFF2-40B4-BE49-F238E27FC236}">
                <a16:creationId xmlns:a16="http://schemas.microsoft.com/office/drawing/2014/main" id="{D311AB4F-01EE-B635-5DC3-FDDCABB6C5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53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702744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BB05630-D2A3-34FF-344E-51F0482969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Remote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 </a:t>
            </a:r>
            <a:r>
              <a:rPr lang="en-US" altLang="ko-KR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Repository </a:t>
            </a:r>
            <a:r>
              <a:rPr lang="ko-KR" altLang="en-US" dirty="0">
                <a:latin typeface="Pretendard Medium" panose="02000603000000020004" pitchFamily="50" charset="-127"/>
                <a:ea typeface="Pretendard Medium" panose="02000603000000020004" pitchFamily="50" charset="-127"/>
                <a:cs typeface="Pretendard Medium" panose="02000603000000020004" pitchFamily="50" charset="-127"/>
              </a:rPr>
              <a:t>만들기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E1BB560-7802-EC16-9EA1-588CF0DCC3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70E82-21E3-488C-BCDC-EB030ADC6AB3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69C63C6-3084-0440-9B2F-05EF01964B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54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BAD13DA3-89A3-FE18-A29A-35060F5875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75427" y="1690688"/>
            <a:ext cx="3772426" cy="2562583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A1CE2E90-359A-6317-7FEC-E9B4A9B7ED97}"/>
              </a:ext>
            </a:extLst>
          </p:cNvPr>
          <p:cNvSpPr/>
          <p:nvPr/>
        </p:nvSpPr>
        <p:spPr>
          <a:xfrm>
            <a:off x="3783330" y="3200400"/>
            <a:ext cx="1040130" cy="68580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2" name="그림 11">
            <a:extLst>
              <a:ext uri="{FF2B5EF4-FFF2-40B4-BE49-F238E27FC236}">
                <a16:creationId xmlns:a16="http://schemas.microsoft.com/office/drawing/2014/main" id="{E6DA7A59-A62B-7C46-EAA5-EC8FC578356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58309" y="1515978"/>
            <a:ext cx="6058264" cy="4976897"/>
          </a:xfrm>
          <a:prstGeom prst="rect">
            <a:avLst/>
          </a:prstGeom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673C3BC4-D9BC-7B9B-94D9-1B11F9C10BEA}"/>
              </a:ext>
            </a:extLst>
          </p:cNvPr>
          <p:cNvSpPr/>
          <p:nvPr/>
        </p:nvSpPr>
        <p:spPr>
          <a:xfrm>
            <a:off x="5135880" y="4164330"/>
            <a:ext cx="4065270" cy="39624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C942EE6B-0D9E-6456-6573-79943E733060}"/>
              </a:ext>
            </a:extLst>
          </p:cNvPr>
          <p:cNvSpPr/>
          <p:nvPr/>
        </p:nvSpPr>
        <p:spPr>
          <a:xfrm>
            <a:off x="5128260" y="5257800"/>
            <a:ext cx="1352550" cy="25146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5" name="직사각형 14">
            <a:extLst>
              <a:ext uri="{FF2B5EF4-FFF2-40B4-BE49-F238E27FC236}">
                <a16:creationId xmlns:a16="http://schemas.microsoft.com/office/drawing/2014/main" id="{7A2179E8-4B4F-50E4-16D1-4B374038A6E0}"/>
              </a:ext>
            </a:extLst>
          </p:cNvPr>
          <p:cNvSpPr/>
          <p:nvPr/>
        </p:nvSpPr>
        <p:spPr>
          <a:xfrm>
            <a:off x="6734890" y="2628180"/>
            <a:ext cx="1734739" cy="526499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436544F-A033-0BE7-A9C9-0253976A89B7}"/>
              </a:ext>
            </a:extLst>
          </p:cNvPr>
          <p:cNvSpPr txBox="1"/>
          <p:nvPr/>
        </p:nvSpPr>
        <p:spPr>
          <a:xfrm>
            <a:off x="6819032" y="2778481"/>
            <a:ext cx="15664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 err="1">
                <a:solidFill>
                  <a:srgbClr val="00B050"/>
                </a:solidFill>
              </a:rPr>
              <a:t>MyTestRepo</a:t>
            </a:r>
            <a:endParaRPr lang="ko-KR" altLang="en-US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25468574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43C53E-8EE7-A875-A4F0-F918F0812F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그림 7">
            <a:extLst>
              <a:ext uri="{FF2B5EF4-FFF2-40B4-BE49-F238E27FC236}">
                <a16:creationId xmlns:a16="http://schemas.microsoft.com/office/drawing/2014/main" id="{1E879389-906B-ADEF-22B1-200ADBAE45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4226" y="3970743"/>
            <a:ext cx="6725589" cy="1095528"/>
          </a:xfrm>
          <a:prstGeom prst="rect">
            <a:avLst/>
          </a:prstGeom>
        </p:spPr>
      </p:pic>
      <p:sp>
        <p:nvSpPr>
          <p:cNvPr id="2" name="제목 1">
            <a:extLst>
              <a:ext uri="{FF2B5EF4-FFF2-40B4-BE49-F238E27FC236}">
                <a16:creationId xmlns:a16="http://schemas.microsoft.com/office/drawing/2014/main" id="{4A75FE17-867E-61AB-7183-38AB815C4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clone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D8017D0-AF27-A833-7DBB-CF24410A5A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비어 있는 폴더에서 </a:t>
            </a:r>
            <a:r>
              <a:rPr lang="en-US" altLang="ko-KR" dirty="0"/>
              <a:t>Git Bash</a:t>
            </a:r>
            <a:r>
              <a:rPr lang="ko-KR" altLang="en-US" dirty="0"/>
              <a:t>를 실행</a:t>
            </a:r>
            <a:endParaRPr lang="en-US" altLang="ko-KR" dirty="0"/>
          </a:p>
          <a:p>
            <a:r>
              <a:rPr lang="en-US" altLang="ko-KR" dirty="0"/>
              <a:t>git clone (Remote</a:t>
            </a:r>
            <a:r>
              <a:rPr lang="ko-KR" altLang="en-US" dirty="0"/>
              <a:t> </a:t>
            </a:r>
            <a:r>
              <a:rPr lang="en-US" altLang="ko-KR" dirty="0"/>
              <a:t>Repo.</a:t>
            </a:r>
            <a:r>
              <a:rPr lang="ko-KR" altLang="en-US" dirty="0"/>
              <a:t>의 </a:t>
            </a:r>
            <a:r>
              <a:rPr lang="en-US" altLang="ko-KR" dirty="0"/>
              <a:t>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/>
              <a:t>GitHub </a:t>
            </a:r>
            <a:r>
              <a:rPr lang="ko-KR" altLang="en-US" dirty="0"/>
              <a:t>로그인을 요청하는 경우도 있음 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보안이 걸려있을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</a:t>
            </a:r>
            <a:r>
              <a:rPr lang="ko-KR" altLang="en-US" dirty="0">
                <a:solidFill>
                  <a:srgbClr val="00B050"/>
                </a:solidFill>
              </a:rPr>
              <a:t> </a:t>
            </a:r>
            <a:r>
              <a:rPr lang="ko-KR" altLang="en-US" dirty="0"/>
              <a:t>발급이 필요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B5FA8F-EBE8-79AF-C712-3884B912C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AA8FA63-0EF0-A2F4-4845-A7FF6EC91A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55</a:t>
            </a:fld>
            <a:endParaRPr lang="ko-KR" altLang="en-US"/>
          </a:p>
        </p:txBody>
      </p:sp>
      <p:cxnSp>
        <p:nvCxnSpPr>
          <p:cNvPr id="9" name="직선 연결선 8">
            <a:extLst>
              <a:ext uri="{FF2B5EF4-FFF2-40B4-BE49-F238E27FC236}">
                <a16:creationId xmlns:a16="http://schemas.microsoft.com/office/drawing/2014/main" id="{E11C049F-754C-91A4-C8F5-632C29A38B76}"/>
              </a:ext>
            </a:extLst>
          </p:cNvPr>
          <p:cNvCxnSpPr>
            <a:cxnSpLocks/>
          </p:cNvCxnSpPr>
          <p:nvPr/>
        </p:nvCxnSpPr>
        <p:spPr>
          <a:xfrm>
            <a:off x="2128343" y="4144165"/>
            <a:ext cx="4721773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6"/>
          </a:lnRef>
          <a:fillRef idx="0">
            <a:schemeClr val="accent6"/>
          </a:fillRef>
          <a:effectRef idx="0">
            <a:schemeClr val="accent6"/>
          </a:effectRef>
          <a:fontRef idx="minor">
            <a:schemeClr val="tx1"/>
          </a:fontRef>
        </p:style>
      </p:cxnSp>
      <p:pic>
        <p:nvPicPr>
          <p:cNvPr id="12" name="그림 11">
            <a:extLst>
              <a:ext uri="{FF2B5EF4-FFF2-40B4-BE49-F238E27FC236}">
                <a16:creationId xmlns:a16="http://schemas.microsoft.com/office/drawing/2014/main" id="{9A68288B-81B6-B54D-FDEA-C28BC177DB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29430" y="3891216"/>
            <a:ext cx="2438740" cy="11526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50968113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4DB9B7-C209-7FE1-F0BD-EC8B4E52BBD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C5F08EE-E062-B3B3-5D48-766B895E3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3AFD2C-A832-4DCF-0C73-6445FF8DB84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GitHub </a:t>
            </a:r>
            <a:r>
              <a:rPr lang="ko-KR" altLang="en-US" dirty="0"/>
              <a:t>접근을 위한 임시 비밀번호</a:t>
            </a:r>
            <a:endParaRPr lang="en-US" altLang="ko-KR" dirty="0"/>
          </a:p>
          <a:p>
            <a:r>
              <a:rPr lang="en-US" altLang="ko-KR" dirty="0"/>
              <a:t>GitHub </a:t>
            </a:r>
            <a:r>
              <a:rPr lang="ko-KR" altLang="en-US" dirty="0"/>
              <a:t>계정 </a:t>
            </a:r>
            <a:r>
              <a:rPr lang="en-US" altLang="ko-KR" dirty="0"/>
              <a:t>-&gt; Settings -&gt; Developer settings -&gt; Personal access tokens -&gt; Tokens (classic) -&gt; Generate new token (classic) </a:t>
            </a:r>
            <a:r>
              <a:rPr lang="ko-KR" altLang="en-US" dirty="0"/>
              <a:t>으로 발급 가능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C7DC836-F507-2E66-A97B-1746CC9EF2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C6F367E8-1355-3DAD-4E5B-51F05A4EC3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56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1917307-6C1A-59D5-F105-38EA27090E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71600" y="3698942"/>
            <a:ext cx="1628689" cy="2702493"/>
          </a:xfrm>
          <a:prstGeom prst="rect">
            <a:avLst/>
          </a:prstGeom>
        </p:spPr>
      </p:pic>
      <p:pic>
        <p:nvPicPr>
          <p:cNvPr id="11" name="그림 10">
            <a:extLst>
              <a:ext uri="{FF2B5EF4-FFF2-40B4-BE49-F238E27FC236}">
                <a16:creationId xmlns:a16="http://schemas.microsoft.com/office/drawing/2014/main" id="{6E84ACFD-8E40-E03B-539A-9473AE6038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27116" y="4061548"/>
            <a:ext cx="1781850" cy="19772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9F108AE9-C1E4-DE60-E9F5-B1E8B6A2391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35793" y="4362898"/>
            <a:ext cx="2354758" cy="1384267"/>
          </a:xfrm>
          <a:prstGeom prst="rect">
            <a:avLst/>
          </a:prstGeom>
        </p:spPr>
      </p:pic>
      <p:pic>
        <p:nvPicPr>
          <p:cNvPr id="16" name="그림 15">
            <a:extLst>
              <a:ext uri="{FF2B5EF4-FFF2-40B4-BE49-F238E27FC236}">
                <a16:creationId xmlns:a16="http://schemas.microsoft.com/office/drawing/2014/main" id="{89E73408-E85D-F83F-94E3-05A1A19751F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7378" y="4138935"/>
            <a:ext cx="2879767" cy="1492562"/>
          </a:xfrm>
          <a:prstGeom prst="rect">
            <a:avLst/>
          </a:prstGeom>
        </p:spPr>
      </p:pic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FDB5285-3589-FAA1-FAA6-D9005DDFE53C}"/>
              </a:ext>
            </a:extLst>
          </p:cNvPr>
          <p:cNvCxnSpPr/>
          <p:nvPr/>
        </p:nvCxnSpPr>
        <p:spPr>
          <a:xfrm>
            <a:off x="1458310" y="6329855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34D38FD5-179D-505E-764E-0A245148BF41}"/>
              </a:ext>
            </a:extLst>
          </p:cNvPr>
          <p:cNvCxnSpPr>
            <a:cxnSpLocks/>
          </p:cNvCxnSpPr>
          <p:nvPr/>
        </p:nvCxnSpPr>
        <p:spPr>
          <a:xfrm>
            <a:off x="3471041" y="5977758"/>
            <a:ext cx="86447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276E9784-1F10-7B2C-8658-8B819D680742}"/>
              </a:ext>
            </a:extLst>
          </p:cNvPr>
          <p:cNvCxnSpPr>
            <a:cxnSpLocks/>
          </p:cNvCxnSpPr>
          <p:nvPr/>
        </p:nvCxnSpPr>
        <p:spPr>
          <a:xfrm>
            <a:off x="5838497" y="5573690"/>
            <a:ext cx="6332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직선 연결선 22">
            <a:extLst>
              <a:ext uri="{FF2B5EF4-FFF2-40B4-BE49-F238E27FC236}">
                <a16:creationId xmlns:a16="http://schemas.microsoft.com/office/drawing/2014/main" id="{2CAB3F4B-D608-E15C-316F-A26637CB2637}"/>
              </a:ext>
            </a:extLst>
          </p:cNvPr>
          <p:cNvCxnSpPr>
            <a:cxnSpLocks/>
          </p:cNvCxnSpPr>
          <p:nvPr/>
        </p:nvCxnSpPr>
        <p:spPr>
          <a:xfrm>
            <a:off x="8395138" y="5316186"/>
            <a:ext cx="1623848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900353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860A22-270F-9A31-2A8E-2E1B1B84F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BC7257-1068-A5C6-E2FB-BD07115B0E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Personal</a:t>
            </a:r>
            <a:r>
              <a:rPr lang="ko-KR" altLang="en-US" dirty="0"/>
              <a:t> </a:t>
            </a:r>
            <a:r>
              <a:rPr lang="en-US" altLang="ko-KR" dirty="0"/>
              <a:t>Access</a:t>
            </a:r>
            <a:r>
              <a:rPr lang="ko-KR" altLang="en-US" dirty="0"/>
              <a:t> </a:t>
            </a:r>
            <a:r>
              <a:rPr lang="en-US" altLang="ko-KR" dirty="0"/>
              <a:t>Token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88D94DF-4A5C-0F4A-1F0D-A566BFE278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발급 받은 </a:t>
            </a:r>
            <a:r>
              <a:rPr lang="en-US" altLang="ko-KR" dirty="0"/>
              <a:t>Token</a:t>
            </a:r>
            <a:r>
              <a:rPr lang="ko-KR" altLang="en-US" dirty="0"/>
              <a:t>을 </a:t>
            </a:r>
            <a:r>
              <a:rPr lang="en-US" altLang="ko-KR" dirty="0"/>
              <a:t>GitHub </a:t>
            </a:r>
            <a:r>
              <a:rPr lang="ko-KR" altLang="en-US" dirty="0"/>
              <a:t>로그인 창에서 비밀번호 대신 사용</a:t>
            </a:r>
            <a:endParaRPr lang="en-US" altLang="ko-KR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5909E5-3F85-B8C1-C16D-EE1756781C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B88D2658-1F44-B754-259C-AB7503A000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57</a:t>
            </a:fld>
            <a:endParaRPr lang="ko-KR" altLang="en-US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9ACAB3A5-552E-C52C-AB52-969CD7122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84421" y="4233881"/>
            <a:ext cx="3005965" cy="1408058"/>
          </a:xfrm>
          <a:prstGeom prst="rect">
            <a:avLst/>
          </a:prstGeom>
        </p:spPr>
      </p:pic>
      <p:pic>
        <p:nvPicPr>
          <p:cNvPr id="10" name="그림 9">
            <a:extLst>
              <a:ext uri="{FF2B5EF4-FFF2-40B4-BE49-F238E27FC236}">
                <a16:creationId xmlns:a16="http://schemas.microsoft.com/office/drawing/2014/main" id="{4C6FE5EB-740E-CBB5-98E0-C91192C771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4894" y="2765514"/>
            <a:ext cx="3015492" cy="1400897"/>
          </a:xfrm>
          <a:prstGeom prst="rect">
            <a:avLst/>
          </a:prstGeom>
        </p:spPr>
      </p:pic>
      <p:cxnSp>
        <p:nvCxnSpPr>
          <p:cNvPr id="12" name="직선 연결선 11">
            <a:extLst>
              <a:ext uri="{FF2B5EF4-FFF2-40B4-BE49-F238E27FC236}">
                <a16:creationId xmlns:a16="http://schemas.microsoft.com/office/drawing/2014/main" id="{B019D214-CC7E-7E19-5C53-B836526AB76D}"/>
              </a:ext>
            </a:extLst>
          </p:cNvPr>
          <p:cNvCxnSpPr/>
          <p:nvPr/>
        </p:nvCxnSpPr>
        <p:spPr>
          <a:xfrm>
            <a:off x="6839891" y="3178351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BD753410-BFAE-51F0-FAC5-02A78600965E}"/>
              </a:ext>
            </a:extLst>
          </p:cNvPr>
          <p:cNvCxnSpPr/>
          <p:nvPr/>
        </p:nvCxnSpPr>
        <p:spPr>
          <a:xfrm>
            <a:off x="6888356" y="4650827"/>
            <a:ext cx="488731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3FD3C285-6540-C22F-17FA-9243850059BA}"/>
              </a:ext>
            </a:extLst>
          </p:cNvPr>
          <p:cNvSpPr txBox="1"/>
          <p:nvPr/>
        </p:nvSpPr>
        <p:spPr>
          <a:xfrm>
            <a:off x="6202583" y="5677743"/>
            <a:ext cx="416011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실제 비밀번호 대신 발급 받은 </a:t>
            </a:r>
            <a:r>
              <a:rPr lang="en-US" altLang="ko-KR" dirty="0"/>
              <a:t>Token</a:t>
            </a:r>
            <a:r>
              <a:rPr lang="ko-KR" altLang="en-US" dirty="0"/>
              <a:t>을 사용</a:t>
            </a:r>
          </a:p>
        </p:txBody>
      </p:sp>
      <p:pic>
        <p:nvPicPr>
          <p:cNvPr id="20" name="그림 19">
            <a:extLst>
              <a:ext uri="{FF2B5EF4-FFF2-40B4-BE49-F238E27FC236}">
                <a16:creationId xmlns:a16="http://schemas.microsoft.com/office/drawing/2014/main" id="{BDFA823E-0B15-3677-7706-30960C45BA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6761" y="2765514"/>
            <a:ext cx="4843734" cy="3168910"/>
          </a:xfrm>
          <a:prstGeom prst="rect">
            <a:avLst/>
          </a:prstGeom>
        </p:spPr>
      </p:pic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DF0A343B-7F9A-C7EA-195D-DAE91AB15500}"/>
              </a:ext>
            </a:extLst>
          </p:cNvPr>
          <p:cNvCxnSpPr>
            <a:cxnSpLocks/>
          </p:cNvCxnSpPr>
          <p:nvPr/>
        </p:nvCxnSpPr>
        <p:spPr>
          <a:xfrm>
            <a:off x="1214229" y="5088607"/>
            <a:ext cx="315026" cy="0"/>
          </a:xfrm>
          <a:prstGeom prst="line">
            <a:avLst/>
          </a:prstGeom>
          <a:ln w="28575">
            <a:solidFill>
              <a:srgbClr val="00B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64018746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2474276-0C23-D0E3-F7A5-7474FE93F0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push </a:t>
            </a:r>
            <a:r>
              <a:rPr lang="ko-KR" altLang="en-US" dirty="0"/>
              <a:t>명령어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2495DC2-8447-79AC-1915-EB15864467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</a:t>
            </a:r>
            <a:r>
              <a:rPr lang="ko-KR" altLang="en-US" dirty="0"/>
              <a:t>의 변동 내역을 </a:t>
            </a:r>
            <a:r>
              <a:rPr lang="en-US" altLang="ko-KR" dirty="0"/>
              <a:t>Remote Repo.</a:t>
            </a:r>
            <a:r>
              <a:rPr lang="ko-KR" altLang="en-US" dirty="0"/>
              <a:t>에 적용</a:t>
            </a:r>
            <a:endParaRPr lang="en-US" altLang="ko-KR" dirty="0"/>
          </a:p>
          <a:p>
            <a:r>
              <a:rPr lang="ko-KR" altLang="en-US" dirty="0"/>
              <a:t>정확하게는 </a:t>
            </a:r>
            <a:r>
              <a:rPr lang="en-US" altLang="ko-KR" dirty="0"/>
              <a:t>Local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하나를 </a:t>
            </a:r>
            <a:r>
              <a:rPr lang="en-US" altLang="ko-KR" dirty="0"/>
              <a:t>Remote Repo.</a:t>
            </a:r>
            <a:r>
              <a:rPr lang="ko-KR" altLang="en-US" dirty="0"/>
              <a:t>의 </a:t>
            </a:r>
            <a:r>
              <a:rPr lang="en-US" altLang="ko-KR" dirty="0"/>
              <a:t>Branch </a:t>
            </a:r>
            <a:r>
              <a:rPr lang="ko-KR" altLang="en-US" dirty="0"/>
              <a:t>하나와 </a:t>
            </a:r>
            <a:r>
              <a:rPr lang="en-US" altLang="ko-KR" dirty="0"/>
              <a:t>Merge</a:t>
            </a:r>
            <a:r>
              <a:rPr lang="ko-KR" altLang="en-US" dirty="0"/>
              <a:t>를 수행</a:t>
            </a:r>
            <a:endParaRPr lang="en-US" altLang="ko-KR" dirty="0"/>
          </a:p>
          <a:p>
            <a:r>
              <a:rPr lang="en-US" altLang="ko-KR" dirty="0"/>
              <a:t>git push -u origin main</a:t>
            </a:r>
          </a:p>
          <a:p>
            <a:pPr lvl="1"/>
            <a:r>
              <a:rPr lang="ko-KR" altLang="en-US" dirty="0"/>
              <a:t>현재 </a:t>
            </a:r>
            <a:r>
              <a:rPr lang="en-US" altLang="ko-KR" dirty="0"/>
              <a:t>Local Branch</a:t>
            </a:r>
            <a:r>
              <a:rPr lang="ko-KR" altLang="en-US" dirty="0"/>
              <a:t>를 </a:t>
            </a:r>
            <a:r>
              <a:rPr lang="en-US" altLang="ko-KR" dirty="0"/>
              <a:t>Remote Repo. (</a:t>
            </a:r>
            <a:r>
              <a:rPr lang="ko-KR" altLang="en-US" dirty="0"/>
              <a:t>별칭</a:t>
            </a:r>
            <a:r>
              <a:rPr lang="en-US" altLang="ko-KR" dirty="0"/>
              <a:t>: origin)</a:t>
            </a:r>
            <a:r>
              <a:rPr lang="ko-KR" altLang="en-US" dirty="0"/>
              <a:t>의 </a:t>
            </a:r>
            <a:r>
              <a:rPr lang="en-US" altLang="ko-KR" dirty="0"/>
              <a:t>main Branch</a:t>
            </a:r>
            <a:r>
              <a:rPr lang="ko-KR" altLang="en-US" dirty="0"/>
              <a:t>로 </a:t>
            </a:r>
            <a:r>
              <a:rPr lang="en-US" altLang="ko-KR" dirty="0"/>
              <a:t>Merge </a:t>
            </a:r>
            <a:r>
              <a:rPr lang="ko-KR" altLang="en-US" dirty="0"/>
              <a:t>수행</a:t>
            </a:r>
            <a:endParaRPr lang="en-US" altLang="ko-KR" dirty="0"/>
          </a:p>
          <a:p>
            <a:pPr lvl="1"/>
            <a:r>
              <a:rPr lang="en-US" altLang="ko-KR" dirty="0">
                <a:solidFill>
                  <a:srgbClr val="FF0000"/>
                </a:solidFill>
              </a:rPr>
              <a:t>-u</a:t>
            </a:r>
            <a:r>
              <a:rPr lang="en-US" altLang="ko-KR" dirty="0"/>
              <a:t>: Remote Repo.</a:t>
            </a:r>
            <a:r>
              <a:rPr lang="ko-KR" altLang="en-US" dirty="0"/>
              <a:t>의 별칭과 </a:t>
            </a:r>
            <a:r>
              <a:rPr lang="en-US" altLang="ko-KR" dirty="0"/>
              <a:t>Branch</a:t>
            </a:r>
            <a:r>
              <a:rPr lang="ko-KR" altLang="en-US" dirty="0"/>
              <a:t>를 기억하여 이후부터는 </a:t>
            </a:r>
            <a:r>
              <a:rPr lang="en-US" altLang="ko-KR" dirty="0"/>
              <a:t>origin main</a:t>
            </a:r>
            <a:r>
              <a:rPr lang="ko-KR" altLang="en-US" dirty="0"/>
              <a:t>을 생략하고 </a:t>
            </a:r>
            <a:r>
              <a:rPr lang="en-US" altLang="ko-KR" dirty="0"/>
              <a:t>git push </a:t>
            </a:r>
            <a:r>
              <a:rPr lang="ko-KR" altLang="en-US" dirty="0"/>
              <a:t>만으로도 작동함</a:t>
            </a:r>
            <a:endParaRPr lang="en-US" altLang="ko-KR" dirty="0"/>
          </a:p>
          <a:p>
            <a:pPr lvl="1"/>
            <a:r>
              <a:rPr lang="ko-KR" altLang="en-US" dirty="0"/>
              <a:t>단</a:t>
            </a:r>
            <a:r>
              <a:rPr lang="en-US" altLang="ko-KR" dirty="0"/>
              <a:t>, 2</a:t>
            </a:r>
            <a:r>
              <a:rPr lang="ko-KR" altLang="en-US" dirty="0"/>
              <a:t>차 보안</a:t>
            </a:r>
            <a:r>
              <a:rPr lang="en-US" altLang="ko-KR" dirty="0"/>
              <a:t>(OTP </a:t>
            </a:r>
            <a:r>
              <a:rPr lang="ko-KR" altLang="en-US" dirty="0"/>
              <a:t>등</a:t>
            </a:r>
            <a:r>
              <a:rPr lang="en-US" altLang="ko-KR" dirty="0"/>
              <a:t>)</a:t>
            </a:r>
            <a:r>
              <a:rPr lang="ko-KR" altLang="en-US" dirty="0"/>
              <a:t>이 있을 경우 </a:t>
            </a:r>
            <a:r>
              <a:rPr lang="en-US" altLang="ko-KR" dirty="0">
                <a:solidFill>
                  <a:srgbClr val="00B050"/>
                </a:solidFill>
              </a:rPr>
              <a:t>Personal Access Token </a:t>
            </a:r>
            <a:r>
              <a:rPr lang="ko-KR" altLang="en-US" dirty="0"/>
              <a:t>이 필요함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DBE56B-1DCF-68D6-5046-15A5DF3EAB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742319A-A362-7761-344C-C64E2ED15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5685439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7AB6B90-53A7-A309-7F6E-6EAD1E0AB0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clone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push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66B62D7-D6A9-20E7-3313-E9E4450063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 있는 </a:t>
            </a:r>
            <a:r>
              <a:rPr lang="en-US" altLang="ko-KR" dirty="0"/>
              <a:t>Remote Repo. 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를 </a:t>
            </a:r>
            <a:r>
              <a:rPr lang="en-US" altLang="ko-KR" dirty="0"/>
              <a:t>Local</a:t>
            </a:r>
            <a:r>
              <a:rPr lang="ko-KR" altLang="en-US" dirty="0"/>
              <a:t>에 </a:t>
            </a:r>
            <a:r>
              <a:rPr lang="en-US" altLang="ko-KR" dirty="0"/>
              <a:t>Clone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Clone </a:t>
            </a:r>
            <a:r>
              <a:rPr lang="ko-KR" altLang="en-US" dirty="0"/>
              <a:t>된 </a:t>
            </a:r>
            <a:r>
              <a:rPr lang="en-US" altLang="ko-KR" dirty="0"/>
              <a:t>Local Repo.</a:t>
            </a:r>
            <a:r>
              <a:rPr lang="ko-KR" altLang="en-US" dirty="0"/>
              <a:t>에 </a:t>
            </a:r>
            <a:r>
              <a:rPr lang="en-US" altLang="ko-KR" dirty="0"/>
              <a:t>new_file.txt </a:t>
            </a:r>
            <a:r>
              <a:rPr lang="ko-KR" altLang="en-US" dirty="0"/>
              <a:t>파일 추가 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Push </a:t>
            </a:r>
            <a:r>
              <a:rPr lang="ko-KR" altLang="en-US" dirty="0"/>
              <a:t>기능을 사용하여  </a:t>
            </a:r>
            <a:r>
              <a:rPr lang="en-US" altLang="ko-KR" dirty="0"/>
              <a:t>new_file.txt</a:t>
            </a:r>
            <a:r>
              <a:rPr lang="ko-KR" altLang="en-US" dirty="0"/>
              <a:t>를 </a:t>
            </a:r>
            <a:r>
              <a:rPr lang="en-US" altLang="ko-KR" dirty="0"/>
              <a:t>Remote Repo.</a:t>
            </a:r>
            <a:r>
              <a:rPr lang="ko-KR" altLang="en-US" dirty="0"/>
              <a:t>로 </a:t>
            </a:r>
            <a:r>
              <a:rPr lang="en-US" altLang="ko-KR" dirty="0"/>
              <a:t>merge</a:t>
            </a:r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en-US" altLang="ko-KR" dirty="0"/>
              <a:t>GitHub </a:t>
            </a:r>
            <a:r>
              <a:rPr lang="ko-KR" altLang="en-US" dirty="0"/>
              <a:t>웹 사이트에서 </a:t>
            </a:r>
            <a:r>
              <a:rPr lang="en-US" altLang="ko-KR" dirty="0" err="1"/>
              <a:t>MyTestRepo</a:t>
            </a:r>
            <a:r>
              <a:rPr lang="ko-KR" altLang="en-US" dirty="0"/>
              <a:t>에 파일이 올라간 것을 확인</a:t>
            </a:r>
            <a:endParaRPr lang="en-US" altLang="ko-KR" dirty="0"/>
          </a:p>
          <a:p>
            <a:pPr marL="514350" indent="-514350">
              <a:lnSpc>
                <a:spcPct val="150000"/>
              </a:lnSpc>
              <a:buFont typeface="+mj-lt"/>
              <a:buAutoNum type="arabicPeriod"/>
            </a:pPr>
            <a:r>
              <a:rPr lang="ko-KR" altLang="en-US" dirty="0"/>
              <a:t>파일이 올라간 화면을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FC53AC4-9892-1C2F-B30D-03DCB1C23E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FEB0009F-51C7-A57C-6805-ED5A16569C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59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190770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</a:t>
            </a:fld>
            <a:endParaRPr lang="ko-KR" altLang="en-US"/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5006D7A5-3C7D-F4AF-554E-6B01619F8296}"/>
              </a:ext>
            </a:extLst>
          </p:cNvPr>
          <p:cNvGrpSpPr/>
          <p:nvPr/>
        </p:nvGrpSpPr>
        <p:grpSpPr>
          <a:xfrm>
            <a:off x="1110555" y="3336878"/>
            <a:ext cx="1181734" cy="1283732"/>
            <a:chOff x="987725" y="2514600"/>
            <a:chExt cx="1181734" cy="1283732"/>
          </a:xfrm>
        </p:grpSpPr>
        <p:pic>
          <p:nvPicPr>
            <p:cNvPr id="7" name="그래픽 6" descr="용지 단색으로 채워진">
              <a:extLst>
                <a:ext uri="{FF2B5EF4-FFF2-40B4-BE49-F238E27FC236}">
                  <a16:creationId xmlns:a16="http://schemas.microsoft.com/office/drawing/2014/main" id="{265402EA-0D0F-EF4C-1270-E3CA4C88006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1411CD28-130F-0B7F-7B16-58AE80D8C5CC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EC0EB44A-5F94-01B6-0B86-E3DA302579EA}"/>
              </a:ext>
            </a:extLst>
          </p:cNvPr>
          <p:cNvGrpSpPr/>
          <p:nvPr/>
        </p:nvGrpSpPr>
        <p:grpSpPr>
          <a:xfrm>
            <a:off x="6498609" y="3336878"/>
            <a:ext cx="1181734" cy="1283732"/>
            <a:chOff x="987725" y="2514600"/>
            <a:chExt cx="1181734" cy="1283732"/>
          </a:xfrm>
        </p:grpSpPr>
        <p:pic>
          <p:nvPicPr>
            <p:cNvPr id="11" name="그래픽 10" descr="용지 단색으로 채워진">
              <a:extLst>
                <a:ext uri="{FF2B5EF4-FFF2-40B4-BE49-F238E27FC236}">
                  <a16:creationId xmlns:a16="http://schemas.microsoft.com/office/drawing/2014/main" id="{958DACED-4AC7-CD01-6D5B-87E18BEE17D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2FF47D3-97C4-D020-0404-860575EC9AA0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803973" y="1020776"/>
            <a:ext cx="9445214" cy="132343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/>
              <a:t>형상 관리 도구 </a:t>
            </a:r>
            <a:r>
              <a:rPr lang="en-US" altLang="ko-KR" sz="3200" dirty="0"/>
              <a:t>(Configuration Management Tool)</a:t>
            </a:r>
          </a:p>
          <a:p>
            <a:r>
              <a:rPr lang="en-US" altLang="ko-KR" sz="3200" dirty="0"/>
              <a:t>    </a:t>
            </a:r>
            <a:r>
              <a:rPr lang="en-US" altLang="ko-KR" sz="4800" dirty="0"/>
              <a:t>≈ </a:t>
            </a:r>
            <a:r>
              <a:rPr lang="ko-KR" altLang="en-US" sz="3600" dirty="0"/>
              <a:t>버전 관리 시스템</a:t>
            </a:r>
            <a:r>
              <a:rPr lang="en-US" altLang="ko-KR" sz="3600" dirty="0"/>
              <a:t>(Version</a:t>
            </a:r>
            <a:r>
              <a:rPr lang="ko-KR" altLang="en-US" sz="3600" dirty="0"/>
              <a:t> </a:t>
            </a:r>
            <a:r>
              <a:rPr lang="en-US" altLang="ko-KR" sz="3600" dirty="0"/>
              <a:t>Control</a:t>
            </a:r>
            <a:r>
              <a:rPr lang="ko-KR" altLang="en-US" sz="3600" dirty="0"/>
              <a:t> </a:t>
            </a:r>
            <a:r>
              <a:rPr lang="en-US" altLang="ko-KR" sz="3600" dirty="0"/>
              <a:t>System)</a:t>
            </a:r>
            <a:endParaRPr lang="en-US" altLang="ko-KR" sz="2000" dirty="0"/>
          </a:p>
        </p:txBody>
      </p:sp>
      <p:grpSp>
        <p:nvGrpSpPr>
          <p:cNvPr id="14" name="그룹 13">
            <a:extLst>
              <a:ext uri="{FF2B5EF4-FFF2-40B4-BE49-F238E27FC236}">
                <a16:creationId xmlns:a16="http://schemas.microsoft.com/office/drawing/2014/main" id="{0C821778-A89D-E809-41C7-D23F661094C1}"/>
              </a:ext>
            </a:extLst>
          </p:cNvPr>
          <p:cNvGrpSpPr/>
          <p:nvPr/>
        </p:nvGrpSpPr>
        <p:grpSpPr>
          <a:xfrm>
            <a:off x="3804582" y="3336878"/>
            <a:ext cx="1181734" cy="1283732"/>
            <a:chOff x="987725" y="2514600"/>
            <a:chExt cx="1181734" cy="1283732"/>
          </a:xfrm>
        </p:grpSpPr>
        <p:pic>
          <p:nvPicPr>
            <p:cNvPr id="15" name="그래픽 14" descr="용지 단색으로 채워진">
              <a:extLst>
                <a:ext uri="{FF2B5EF4-FFF2-40B4-BE49-F238E27FC236}">
                  <a16:creationId xmlns:a16="http://schemas.microsoft.com/office/drawing/2014/main" id="{233BDD9B-C1BF-B767-C75E-25C5D1405F0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3B4EC01-FD9B-8809-0C97-1EAB85CE1E98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grpSp>
        <p:nvGrpSpPr>
          <p:cNvPr id="17" name="그룹 16">
            <a:extLst>
              <a:ext uri="{FF2B5EF4-FFF2-40B4-BE49-F238E27FC236}">
                <a16:creationId xmlns:a16="http://schemas.microsoft.com/office/drawing/2014/main" id="{DB1C0B75-7A8A-FF95-32CE-194B44221089}"/>
              </a:ext>
            </a:extLst>
          </p:cNvPr>
          <p:cNvGrpSpPr/>
          <p:nvPr/>
        </p:nvGrpSpPr>
        <p:grpSpPr>
          <a:xfrm>
            <a:off x="9326303" y="3326546"/>
            <a:ext cx="1181734" cy="1283732"/>
            <a:chOff x="987725" y="2514600"/>
            <a:chExt cx="1181734" cy="1283732"/>
          </a:xfrm>
        </p:grpSpPr>
        <p:pic>
          <p:nvPicPr>
            <p:cNvPr id="18" name="그래픽 17" descr="용지 단색으로 채워진">
              <a:extLst>
                <a:ext uri="{FF2B5EF4-FFF2-40B4-BE49-F238E27FC236}">
                  <a16:creationId xmlns:a16="http://schemas.microsoft.com/office/drawing/2014/main" id="{DCAD3EE9-F852-4E44-61FB-0CA297661E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 cstate="hqprint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p:blipFill>
          <p:spPr>
            <a:xfrm>
              <a:off x="1121392" y="2514600"/>
              <a:ext cx="914400" cy="914400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19AF1EF3-5213-B10E-E56D-A8C01CAE305E}"/>
                </a:ext>
              </a:extLst>
            </p:cNvPr>
            <p:cNvSpPr txBox="1"/>
            <p:nvPr/>
          </p:nvSpPr>
          <p:spPr>
            <a:xfrm>
              <a:off x="987725" y="3429000"/>
              <a:ext cx="118173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ko-KR" dirty="0"/>
                <a:t>memo.txt</a:t>
              </a:r>
              <a:endParaRPr lang="ko-KR" altLang="en-US" dirty="0"/>
            </a:p>
          </p:txBody>
        </p:sp>
      </p:grpSp>
      <p:cxnSp>
        <p:nvCxnSpPr>
          <p:cNvPr id="24" name="직선 화살표 연결선 23">
            <a:extLst>
              <a:ext uri="{FF2B5EF4-FFF2-40B4-BE49-F238E27FC236}">
                <a16:creationId xmlns:a16="http://schemas.microsoft.com/office/drawing/2014/main" id="{E904AA9D-F614-1D9B-4D03-6BBFE7FD4FDB}"/>
              </a:ext>
            </a:extLst>
          </p:cNvPr>
          <p:cNvCxnSpPr/>
          <p:nvPr/>
        </p:nvCxnSpPr>
        <p:spPr>
          <a:xfrm>
            <a:off x="2483893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화살표 연결선 24">
            <a:extLst>
              <a:ext uri="{FF2B5EF4-FFF2-40B4-BE49-F238E27FC236}">
                <a16:creationId xmlns:a16="http://schemas.microsoft.com/office/drawing/2014/main" id="{4A988DCD-6A7F-9BE4-BDEF-983F55DCC66F}"/>
              </a:ext>
            </a:extLst>
          </p:cNvPr>
          <p:cNvCxnSpPr/>
          <p:nvPr/>
        </p:nvCxnSpPr>
        <p:spPr>
          <a:xfrm>
            <a:off x="5229367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09A855B-E123-F219-BDFE-B4D8E4317E53}"/>
              </a:ext>
            </a:extLst>
          </p:cNvPr>
          <p:cNvCxnSpPr/>
          <p:nvPr/>
        </p:nvCxnSpPr>
        <p:spPr>
          <a:xfrm>
            <a:off x="7988489" y="3916907"/>
            <a:ext cx="1132764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994A9239-3948-7D20-5E5C-82DD52DA4D41}"/>
              </a:ext>
            </a:extLst>
          </p:cNvPr>
          <p:cNvSpPr txBox="1"/>
          <p:nvPr/>
        </p:nvSpPr>
        <p:spPr>
          <a:xfrm>
            <a:off x="2743200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7122716-82ED-AAA6-1DC9-CA75A8DE275D}"/>
              </a:ext>
            </a:extLst>
          </p:cNvPr>
          <p:cNvSpPr txBox="1"/>
          <p:nvPr/>
        </p:nvSpPr>
        <p:spPr>
          <a:xfrm>
            <a:off x="5504643" y="3430715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79B4118-6A27-3BE3-3C16-6BC5F3E2A00C}"/>
              </a:ext>
            </a:extLst>
          </p:cNvPr>
          <p:cNvSpPr txBox="1"/>
          <p:nvPr/>
        </p:nvSpPr>
        <p:spPr>
          <a:xfrm>
            <a:off x="8212217" y="3429000"/>
            <a:ext cx="5822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dirty="0"/>
              <a:t>수정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5545BDE-08FA-43C4-FC7B-7B5AE2D629E6}"/>
              </a:ext>
            </a:extLst>
          </p:cNvPr>
          <p:cNvSpPr txBox="1"/>
          <p:nvPr/>
        </p:nvSpPr>
        <p:spPr>
          <a:xfrm>
            <a:off x="1271687" y="2945895"/>
            <a:ext cx="71686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Ver.1</a:t>
            </a:r>
            <a:endParaRPr lang="ko-KR" altLang="en-US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668CF3C-775B-1BD4-B54D-CFADC8B07873}"/>
              </a:ext>
            </a:extLst>
          </p:cNvPr>
          <p:cNvSpPr txBox="1"/>
          <p:nvPr/>
        </p:nvSpPr>
        <p:spPr>
          <a:xfrm>
            <a:off x="4037017" y="2945895"/>
            <a:ext cx="750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Ver.2</a:t>
            </a:r>
            <a:endParaRPr lang="ko-KR" altLang="en-US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AAF217C5-D33B-C6DC-5F29-A31F81ADDD74}"/>
              </a:ext>
            </a:extLst>
          </p:cNvPr>
          <p:cNvSpPr txBox="1"/>
          <p:nvPr/>
        </p:nvSpPr>
        <p:spPr>
          <a:xfrm>
            <a:off x="6714213" y="2945895"/>
            <a:ext cx="7569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Ver.3</a:t>
            </a:r>
            <a:endParaRPr lang="ko-KR" altLang="en-US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D5DFA33-FEA0-3D5A-A9FD-0BFE12C5CFB5}"/>
              </a:ext>
            </a:extLst>
          </p:cNvPr>
          <p:cNvSpPr txBox="1"/>
          <p:nvPr/>
        </p:nvSpPr>
        <p:spPr>
          <a:xfrm>
            <a:off x="9468273" y="2957214"/>
            <a:ext cx="7585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Ver.4</a:t>
            </a:r>
            <a:endParaRPr lang="ko-KR" altLang="en-US" dirty="0"/>
          </a:p>
        </p:txBody>
      </p:sp>
      <p:sp>
        <p:nvSpPr>
          <p:cNvPr id="34" name="원호 33">
            <a:extLst>
              <a:ext uri="{FF2B5EF4-FFF2-40B4-BE49-F238E27FC236}">
                <a16:creationId xmlns:a16="http://schemas.microsoft.com/office/drawing/2014/main" id="{15A6ABFE-E881-5096-4AEE-5DF0D826B5EF}"/>
              </a:ext>
            </a:extLst>
          </p:cNvPr>
          <p:cNvSpPr/>
          <p:nvPr/>
        </p:nvSpPr>
        <p:spPr>
          <a:xfrm>
            <a:off x="4490113" y="4136569"/>
            <a:ext cx="5427057" cy="1111450"/>
          </a:xfrm>
          <a:prstGeom prst="arc">
            <a:avLst>
              <a:gd name="adj1" fmla="val 21593973"/>
              <a:gd name="adj2" fmla="val 10731909"/>
            </a:avLst>
          </a:prstGeom>
          <a:ln w="38100">
            <a:solidFill>
              <a:srgbClr val="00B050"/>
            </a:solidFill>
            <a:headEnd type="none"/>
            <a:tailEnd type="triangle" w="lg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1D69E61-B29C-E258-8352-4EF7A1E7732A}"/>
              </a:ext>
            </a:extLst>
          </p:cNvPr>
          <p:cNvSpPr txBox="1"/>
          <p:nvPr/>
        </p:nvSpPr>
        <p:spPr>
          <a:xfrm>
            <a:off x="6542242" y="5330891"/>
            <a:ext cx="13227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2400" dirty="0">
                <a:latin typeface="+mj-ea"/>
                <a:ea typeface="+mj-ea"/>
              </a:rPr>
              <a:t>복원 가능</a:t>
            </a:r>
          </a:p>
        </p:txBody>
      </p:sp>
    </p:spTree>
    <p:extLst>
      <p:ext uri="{BB962C8B-B14F-4D97-AF65-F5344CB8AC3E}">
        <p14:creationId xmlns:p14="http://schemas.microsoft.com/office/powerpoint/2010/main" val="1954768102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D9989E-BF8E-9E98-B376-B5C2C77AE3F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D47A5BC-06C7-2274-27FB-090B14AFA3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D621200-C9F8-B635-99BB-C2A9C3A906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아래 명령어를 이용</a:t>
            </a:r>
            <a:endParaRPr lang="en-US" altLang="ko-KR" dirty="0"/>
          </a:p>
          <a:p>
            <a:r>
              <a:rPr lang="en-US" altLang="ko-KR" dirty="0"/>
              <a:t>git </a:t>
            </a:r>
            <a:r>
              <a:rPr lang="en-US" altLang="ko-KR" dirty="0">
                <a:solidFill>
                  <a:srgbClr val="00B050"/>
                </a:solidFill>
              </a:rPr>
              <a:t>remote</a:t>
            </a:r>
            <a:r>
              <a:rPr lang="en-US" altLang="ko-KR" dirty="0"/>
              <a:t> add origin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D1D4A4B-130A-18FE-162E-D12446518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93EF135-A05A-77E2-0A6E-59BE942510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60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D71D171-93C9-8DB1-089F-0EE56DEF869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2623"/>
          <a:stretch/>
        </p:blipFill>
        <p:spPr>
          <a:xfrm>
            <a:off x="997454" y="2933499"/>
            <a:ext cx="8112256" cy="3394593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203BDA95-18E4-6D6C-B3AF-6E05E168066B}"/>
              </a:ext>
            </a:extLst>
          </p:cNvPr>
          <p:cNvSpPr/>
          <p:nvPr/>
        </p:nvSpPr>
        <p:spPr>
          <a:xfrm>
            <a:off x="5575934" y="4720590"/>
            <a:ext cx="3350895" cy="811530"/>
          </a:xfrm>
          <a:prstGeom prst="rect">
            <a:avLst/>
          </a:pr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>
            <a:extLst>
              <a:ext uri="{FF2B5EF4-FFF2-40B4-BE49-F238E27FC236}">
                <a16:creationId xmlns:a16="http://schemas.microsoft.com/office/drawing/2014/main" id="{E23654DD-3A16-4C71-A22E-0E3075300662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13082"/>
          <a:stretch/>
        </p:blipFill>
        <p:spPr>
          <a:xfrm>
            <a:off x="997454" y="2933499"/>
            <a:ext cx="8320831" cy="365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4315251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C111E6-9858-FE77-71C1-5CA26D43A6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EE6390-D633-4C3A-4F7D-DD7A97E05E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 </a:t>
            </a:r>
            <a:r>
              <a:rPr lang="ko-KR" altLang="en-US" dirty="0"/>
              <a:t>명령어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111CBEE-F801-30CF-8090-675335EA27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Local Repo. </a:t>
            </a:r>
            <a:r>
              <a:rPr lang="ko-KR" altLang="en-US" dirty="0"/>
              <a:t>에서 </a:t>
            </a:r>
            <a:r>
              <a:rPr lang="en-US" altLang="ko-KR" dirty="0" err="1"/>
              <a:t>GitBash</a:t>
            </a:r>
            <a:r>
              <a:rPr lang="ko-KR" altLang="en-US" dirty="0"/>
              <a:t>로 아래 명령어를 이용</a:t>
            </a:r>
            <a:endParaRPr lang="en-US" altLang="ko-KR" dirty="0"/>
          </a:p>
          <a:p>
            <a:r>
              <a:rPr lang="en-US" altLang="ko-KR" dirty="0"/>
              <a:t>git remote add </a:t>
            </a:r>
            <a:r>
              <a:rPr lang="en-US" altLang="ko-KR" dirty="0">
                <a:solidFill>
                  <a:srgbClr val="00B050"/>
                </a:solidFill>
              </a:rPr>
              <a:t>origin</a:t>
            </a:r>
            <a:r>
              <a:rPr lang="en-US" altLang="ko-KR" dirty="0"/>
              <a:t> (GitHub HTTPS 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A02E1A7-5638-994A-738C-E190770D96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4B996A2-7038-8093-E33E-2F34B33A09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61</a:t>
            </a:fld>
            <a:endParaRPr lang="ko-KR" alt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EC4F7C-F7F0-C7CA-3012-3D7124EFE40F}"/>
              </a:ext>
            </a:extLst>
          </p:cNvPr>
          <p:cNvSpPr txBox="1"/>
          <p:nvPr/>
        </p:nvSpPr>
        <p:spPr>
          <a:xfrm>
            <a:off x="838200" y="3543300"/>
            <a:ext cx="10152138" cy="20005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2800" dirty="0">
                <a:latin typeface="+mj-ea"/>
                <a:ea typeface="+mj-ea"/>
              </a:rPr>
              <a:t>* origin</a:t>
            </a:r>
            <a:r>
              <a:rPr lang="ko-KR" altLang="en-US" sz="2800" dirty="0">
                <a:latin typeface="+mj-ea"/>
                <a:ea typeface="+mj-ea"/>
              </a:rPr>
              <a:t> 이란</a:t>
            </a:r>
            <a:r>
              <a:rPr lang="en-US" altLang="ko-KR" sz="2800" dirty="0">
                <a:latin typeface="+mj-ea"/>
                <a:ea typeface="+mj-ea"/>
              </a:rPr>
              <a:t>?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ko-KR" altLang="en-US" sz="2400" dirty="0">
                <a:latin typeface="+mj-ea"/>
                <a:ea typeface="+mj-ea"/>
              </a:rPr>
              <a:t>원격 저장소의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별칭</a:t>
            </a:r>
            <a:r>
              <a:rPr lang="ko-KR" altLang="en-US" sz="2400" dirty="0">
                <a:latin typeface="+mj-ea"/>
                <a:ea typeface="+mj-ea"/>
              </a:rPr>
              <a:t>으로 </a:t>
            </a:r>
            <a:r>
              <a:rPr lang="en-US" altLang="ko-KR" sz="2400" dirty="0">
                <a:latin typeface="+mj-ea"/>
                <a:ea typeface="+mj-ea"/>
              </a:rPr>
              <a:t>GitHub</a:t>
            </a:r>
            <a:r>
              <a:rPr lang="ko-KR" altLang="en-US" sz="2400" dirty="0">
                <a:latin typeface="+mj-ea"/>
                <a:ea typeface="+mj-ea"/>
              </a:rPr>
              <a:t>에서 생성한 </a:t>
            </a:r>
            <a:r>
              <a:rPr lang="en-US" altLang="ko-KR" sz="2400" dirty="0">
                <a:latin typeface="+mj-ea"/>
                <a:ea typeface="+mj-ea"/>
              </a:rPr>
              <a:t>Remote Repo.</a:t>
            </a:r>
            <a:r>
              <a:rPr lang="ko-KR" altLang="en-US" sz="2400" dirty="0">
                <a:latin typeface="+mj-ea"/>
                <a:ea typeface="+mj-ea"/>
              </a:rPr>
              <a:t>의 </a:t>
            </a:r>
            <a:r>
              <a:rPr lang="ko-KR" altLang="en-US" sz="2400" dirty="0">
                <a:solidFill>
                  <a:srgbClr val="00B050"/>
                </a:solidFill>
                <a:latin typeface="+mj-ea"/>
                <a:ea typeface="+mj-ea"/>
              </a:rPr>
              <a:t>기본 별칭이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origin</a:t>
            </a:r>
          </a:p>
          <a:p>
            <a:endParaRPr lang="en-US" altLang="ko-KR" sz="2400" dirty="0">
              <a:latin typeface="+mj-ea"/>
              <a:ea typeface="+mj-ea"/>
            </a:endParaRPr>
          </a:p>
          <a:p>
            <a:r>
              <a:rPr lang="en-US" altLang="ko-KR" sz="2400" dirty="0">
                <a:latin typeface="+mj-ea"/>
                <a:ea typeface="+mj-ea"/>
              </a:rPr>
              <a:t>git remote </a:t>
            </a:r>
            <a:r>
              <a:rPr lang="en-US" altLang="ko-KR" sz="2400" dirty="0">
                <a:solidFill>
                  <a:srgbClr val="00B050"/>
                </a:solidFill>
                <a:latin typeface="+mj-ea"/>
                <a:ea typeface="+mj-ea"/>
              </a:rPr>
              <a:t>rename</a:t>
            </a:r>
            <a:r>
              <a:rPr lang="en-US" altLang="ko-KR" sz="2400" dirty="0">
                <a:latin typeface="+mj-ea"/>
                <a:ea typeface="+mj-ea"/>
              </a:rPr>
              <a:t> origin </a:t>
            </a:r>
            <a:r>
              <a:rPr lang="en-US" altLang="ko-KR" sz="2400" dirty="0" err="1">
                <a:latin typeface="+mj-ea"/>
                <a:ea typeface="+mj-ea"/>
              </a:rPr>
              <a:t>raymond</a:t>
            </a:r>
            <a:r>
              <a:rPr lang="en-US" altLang="ko-KR" sz="2400" dirty="0">
                <a:latin typeface="+mj-ea"/>
                <a:ea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과 같이 별칭을 </a:t>
            </a:r>
            <a:r>
              <a:rPr lang="en-US" altLang="ko-KR" sz="2400" dirty="0" err="1">
                <a:latin typeface="+mj-ea"/>
              </a:rPr>
              <a:t>raymond</a:t>
            </a:r>
            <a:r>
              <a:rPr lang="en-US" altLang="ko-KR" sz="2400" dirty="0">
                <a:latin typeface="+mj-ea"/>
              </a:rPr>
              <a:t> </a:t>
            </a:r>
            <a:r>
              <a:rPr lang="ko-KR" altLang="en-US" sz="2400" dirty="0">
                <a:latin typeface="+mj-ea"/>
                <a:ea typeface="+mj-ea"/>
              </a:rPr>
              <a:t>으로 변경 가능</a:t>
            </a:r>
          </a:p>
        </p:txBody>
      </p:sp>
    </p:spTree>
    <p:extLst>
      <p:ext uri="{BB962C8B-B14F-4D97-AF65-F5344CB8AC3E}">
        <p14:creationId xmlns:p14="http://schemas.microsoft.com/office/powerpoint/2010/main" val="1988564795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46CEB7-EDC3-DDBB-3E63-3F9BD411EA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remote</a:t>
            </a:r>
            <a:r>
              <a:rPr lang="ko-KR" altLang="en-US" dirty="0"/>
              <a:t> 이후 </a:t>
            </a:r>
            <a:r>
              <a:rPr lang="en-US" altLang="ko-KR" dirty="0"/>
              <a:t>push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9820372-2B1E-76FA-708B-27813C7716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 err="1"/>
              <a:t>커밋</a:t>
            </a:r>
            <a:r>
              <a:rPr lang="ko-KR" altLang="en-US" dirty="0"/>
              <a:t> 지점이 없다면 바로 </a:t>
            </a:r>
            <a:r>
              <a:rPr lang="en-US" altLang="ko-KR" dirty="0"/>
              <a:t>push </a:t>
            </a:r>
            <a:r>
              <a:rPr lang="ko-KR" altLang="en-US" dirty="0"/>
              <a:t>가능</a:t>
            </a:r>
            <a:endParaRPr lang="en-US" altLang="ko-KR" dirty="0"/>
          </a:p>
          <a:p>
            <a:r>
              <a:rPr lang="en-US" altLang="ko-KR" dirty="0"/>
              <a:t>readme.md </a:t>
            </a:r>
            <a:r>
              <a:rPr lang="ko-KR" altLang="en-US" dirty="0"/>
              <a:t>파일이 존재하거나 다른 </a:t>
            </a:r>
            <a:r>
              <a:rPr lang="ko-KR" altLang="en-US" dirty="0" err="1"/>
              <a:t>커밋</a:t>
            </a:r>
            <a:r>
              <a:rPr lang="ko-KR" altLang="en-US" dirty="0"/>
              <a:t> 내역이 있다면 공통된 </a:t>
            </a:r>
            <a:r>
              <a:rPr lang="ko-KR" altLang="en-US" dirty="0" err="1"/>
              <a:t>커밋</a:t>
            </a:r>
            <a:r>
              <a:rPr lang="ko-KR" altLang="en-US" dirty="0"/>
              <a:t> 지점이 없기 때문에 </a:t>
            </a:r>
            <a:r>
              <a:rPr lang="en-US" altLang="ko-KR" dirty="0"/>
              <a:t>push</a:t>
            </a:r>
            <a:r>
              <a:rPr lang="ko-KR" altLang="en-US" dirty="0"/>
              <a:t>가 불가능</a:t>
            </a:r>
            <a:endParaRPr lang="en-US" altLang="ko-KR" dirty="0"/>
          </a:p>
          <a:p>
            <a:r>
              <a:rPr lang="en-US" altLang="ko-KR" dirty="0"/>
              <a:t>git push --force </a:t>
            </a:r>
          </a:p>
          <a:p>
            <a:pPr lvl="1"/>
            <a:r>
              <a:rPr lang="en-US" altLang="ko-KR" dirty="0"/>
              <a:t>Local Repo.</a:t>
            </a:r>
            <a:r>
              <a:rPr lang="ko-KR" altLang="en-US" dirty="0"/>
              <a:t>의 상태를 </a:t>
            </a:r>
            <a:r>
              <a:rPr lang="ko-KR" altLang="en-US" dirty="0">
                <a:solidFill>
                  <a:srgbClr val="00B050"/>
                </a:solidFill>
              </a:rPr>
              <a:t>강제로</a:t>
            </a:r>
            <a:r>
              <a:rPr lang="ko-KR" altLang="en-US" dirty="0"/>
              <a:t> </a:t>
            </a:r>
            <a:r>
              <a:rPr lang="en-US" altLang="ko-KR" dirty="0"/>
              <a:t>Remote Repo.</a:t>
            </a:r>
            <a:r>
              <a:rPr lang="ko-KR" altLang="en-US" dirty="0"/>
              <a:t>에 </a:t>
            </a:r>
            <a:r>
              <a:rPr lang="ko-KR" altLang="en-US" dirty="0">
                <a:solidFill>
                  <a:srgbClr val="00B050"/>
                </a:solidFill>
              </a:rPr>
              <a:t>덮어쓰기</a:t>
            </a:r>
            <a:endParaRPr lang="en-US" altLang="ko-KR" dirty="0">
              <a:solidFill>
                <a:srgbClr val="00B050"/>
              </a:solidFill>
            </a:endParaRP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204594-BD3E-A7F9-31D4-3EEED54F75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6EF909D5-41FD-B27E-74C0-F0CDA8E366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62</a:t>
            </a:fld>
            <a:endParaRPr lang="ko-KR" altLang="en-US"/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765EBA9D-1568-0823-CBEC-50BDADA55E2D}"/>
              </a:ext>
            </a:extLst>
          </p:cNvPr>
          <p:cNvSpPr/>
          <p:nvPr/>
        </p:nvSpPr>
        <p:spPr>
          <a:xfrm>
            <a:off x="2900731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17E3756-96C0-A34E-A939-A0F7AE1B9296}"/>
              </a:ext>
            </a:extLst>
          </p:cNvPr>
          <p:cNvSpPr txBox="1"/>
          <p:nvPr/>
        </p:nvSpPr>
        <p:spPr>
          <a:xfrm>
            <a:off x="2798154" y="4963324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412af</a:t>
            </a:r>
            <a:endParaRPr lang="ko-KR" altLang="en-US" dirty="0"/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54BB7EBD-1F32-57E1-BCF7-F84DCF1B6E08}"/>
              </a:ext>
            </a:extLst>
          </p:cNvPr>
          <p:cNvSpPr/>
          <p:nvPr/>
        </p:nvSpPr>
        <p:spPr>
          <a:xfrm>
            <a:off x="4628407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D1C1B4D-A345-66D3-F369-FB4BFB0055B4}"/>
              </a:ext>
            </a:extLst>
          </p:cNvPr>
          <p:cNvSpPr txBox="1"/>
          <p:nvPr/>
        </p:nvSpPr>
        <p:spPr>
          <a:xfrm>
            <a:off x="4553883" y="4963324"/>
            <a:ext cx="70884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3faf1</a:t>
            </a:r>
            <a:endParaRPr lang="ko-KR" altLang="en-US" dirty="0"/>
          </a:p>
        </p:txBody>
      </p:sp>
      <p:sp>
        <p:nvSpPr>
          <p:cNvPr id="11" name="타원 10">
            <a:extLst>
              <a:ext uri="{FF2B5EF4-FFF2-40B4-BE49-F238E27FC236}">
                <a16:creationId xmlns:a16="http://schemas.microsoft.com/office/drawing/2014/main" id="{E9872AC2-EF04-EECC-E9A4-29B0AE1F4FF0}"/>
              </a:ext>
            </a:extLst>
          </p:cNvPr>
          <p:cNvSpPr/>
          <p:nvPr/>
        </p:nvSpPr>
        <p:spPr>
          <a:xfrm>
            <a:off x="6332983" y="4403524"/>
            <a:ext cx="559800" cy="559800"/>
          </a:xfrm>
          <a:prstGeom prst="ellipse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AB292E9-23AB-22B1-BB85-F8E121CF76E9}"/>
              </a:ext>
            </a:extLst>
          </p:cNvPr>
          <p:cNvSpPr txBox="1"/>
          <p:nvPr/>
        </p:nvSpPr>
        <p:spPr>
          <a:xfrm>
            <a:off x="6187515" y="4963324"/>
            <a:ext cx="8386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302b1</a:t>
            </a:r>
            <a:endParaRPr lang="ko-KR" alt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F4EF5918-D9E5-F968-0B30-9596761ACC75}"/>
              </a:ext>
            </a:extLst>
          </p:cNvPr>
          <p:cNvSpPr txBox="1"/>
          <p:nvPr/>
        </p:nvSpPr>
        <p:spPr>
          <a:xfrm>
            <a:off x="1555531" y="4498758"/>
            <a:ext cx="10214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Remote</a:t>
            </a:r>
            <a:endParaRPr lang="ko-KR" altLang="en-US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6747F12-916B-CC46-2A26-BDC0FD7D5DA3}"/>
              </a:ext>
            </a:extLst>
          </p:cNvPr>
          <p:cNvSpPr txBox="1"/>
          <p:nvPr/>
        </p:nvSpPr>
        <p:spPr>
          <a:xfrm>
            <a:off x="1683770" y="5597090"/>
            <a:ext cx="76495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b="1" dirty="0"/>
              <a:t>Local</a:t>
            </a:r>
            <a:endParaRPr lang="ko-KR" altLang="en-US" b="1" dirty="0"/>
          </a:p>
        </p:txBody>
      </p:sp>
      <p:sp>
        <p:nvSpPr>
          <p:cNvPr id="15" name="타원 14">
            <a:extLst>
              <a:ext uri="{FF2B5EF4-FFF2-40B4-BE49-F238E27FC236}">
                <a16:creationId xmlns:a16="http://schemas.microsoft.com/office/drawing/2014/main" id="{10585A09-B833-9BFF-D40A-B2224CCD23AD}"/>
              </a:ext>
            </a:extLst>
          </p:cNvPr>
          <p:cNvSpPr/>
          <p:nvPr/>
        </p:nvSpPr>
        <p:spPr>
          <a:xfrm>
            <a:off x="2892848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FA2F66B3-C2CD-15CA-ED36-53CC7E3F0A42}"/>
              </a:ext>
            </a:extLst>
          </p:cNvPr>
          <p:cNvSpPr txBox="1"/>
          <p:nvPr/>
        </p:nvSpPr>
        <p:spPr>
          <a:xfrm>
            <a:off x="2736037" y="6096673"/>
            <a:ext cx="8851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484bb</a:t>
            </a:r>
            <a:endParaRPr lang="ko-KR" altLang="en-US" dirty="0"/>
          </a:p>
        </p:txBody>
      </p:sp>
      <p:sp>
        <p:nvSpPr>
          <p:cNvPr id="17" name="타원 16">
            <a:extLst>
              <a:ext uri="{FF2B5EF4-FFF2-40B4-BE49-F238E27FC236}">
                <a16:creationId xmlns:a16="http://schemas.microsoft.com/office/drawing/2014/main" id="{659B1AD7-4FEC-3DFC-6448-4389A80E8F74}"/>
              </a:ext>
            </a:extLst>
          </p:cNvPr>
          <p:cNvSpPr/>
          <p:nvPr/>
        </p:nvSpPr>
        <p:spPr>
          <a:xfrm>
            <a:off x="4620524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D04D0B6-3133-CD1C-53F5-9C0F028E2F67}"/>
              </a:ext>
            </a:extLst>
          </p:cNvPr>
          <p:cNvSpPr txBox="1"/>
          <p:nvPr/>
        </p:nvSpPr>
        <p:spPr>
          <a:xfrm>
            <a:off x="4503388" y="6109889"/>
            <a:ext cx="8098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cd3a1</a:t>
            </a:r>
            <a:endParaRPr lang="ko-KR" altLang="en-US" dirty="0"/>
          </a:p>
        </p:txBody>
      </p:sp>
      <p:sp>
        <p:nvSpPr>
          <p:cNvPr id="19" name="타원 18">
            <a:extLst>
              <a:ext uri="{FF2B5EF4-FFF2-40B4-BE49-F238E27FC236}">
                <a16:creationId xmlns:a16="http://schemas.microsoft.com/office/drawing/2014/main" id="{B52884B3-7578-7922-5B1E-A201EC0001A7}"/>
              </a:ext>
            </a:extLst>
          </p:cNvPr>
          <p:cNvSpPr/>
          <p:nvPr/>
        </p:nvSpPr>
        <p:spPr>
          <a:xfrm>
            <a:off x="6325100" y="5529131"/>
            <a:ext cx="559800" cy="559800"/>
          </a:xfrm>
          <a:prstGeom prst="ellipse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987E93-6F51-2D3F-76EA-6D3837A25F31}"/>
              </a:ext>
            </a:extLst>
          </p:cNvPr>
          <p:cNvSpPr txBox="1"/>
          <p:nvPr/>
        </p:nvSpPr>
        <p:spPr>
          <a:xfrm>
            <a:off x="6252848" y="6096673"/>
            <a:ext cx="72006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85ff1</a:t>
            </a:r>
            <a:endParaRPr lang="ko-KR" altLang="en-US" dirty="0"/>
          </a:p>
        </p:txBody>
      </p:sp>
      <p:cxnSp>
        <p:nvCxnSpPr>
          <p:cNvPr id="22" name="직선 화살표 연결선 21">
            <a:extLst>
              <a:ext uri="{FF2B5EF4-FFF2-40B4-BE49-F238E27FC236}">
                <a16:creationId xmlns:a16="http://schemas.microsoft.com/office/drawing/2014/main" id="{B2019BB0-FC85-26E0-47F7-48EF12E5D97E}"/>
              </a:ext>
            </a:extLst>
          </p:cNvPr>
          <p:cNvCxnSpPr>
            <a:stCxn id="6" idx="6"/>
            <a:endCxn id="9" idx="2"/>
          </p:cNvCxnSpPr>
          <p:nvPr/>
        </p:nvCxnSpPr>
        <p:spPr>
          <a:xfrm>
            <a:off x="3460531" y="4683424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화살표 연결선 22">
            <a:extLst>
              <a:ext uri="{FF2B5EF4-FFF2-40B4-BE49-F238E27FC236}">
                <a16:creationId xmlns:a16="http://schemas.microsoft.com/office/drawing/2014/main" id="{870A9CAF-6FC3-E2A2-F851-971ADF2A25F0}"/>
              </a:ext>
            </a:extLst>
          </p:cNvPr>
          <p:cNvCxnSpPr>
            <a:cxnSpLocks/>
            <a:stCxn id="9" idx="6"/>
            <a:endCxn id="11" idx="2"/>
          </p:cNvCxnSpPr>
          <p:nvPr/>
        </p:nvCxnSpPr>
        <p:spPr>
          <a:xfrm>
            <a:off x="5188207" y="4683424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7398D64D-AE46-45AB-E308-5FB7D86D9173}"/>
              </a:ext>
            </a:extLst>
          </p:cNvPr>
          <p:cNvCxnSpPr>
            <a:cxnSpLocks/>
            <a:stCxn id="15" idx="6"/>
            <a:endCxn id="17" idx="2"/>
          </p:cNvCxnSpPr>
          <p:nvPr/>
        </p:nvCxnSpPr>
        <p:spPr>
          <a:xfrm>
            <a:off x="3452648" y="5809031"/>
            <a:ext cx="11678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05429FC1-891A-6FF8-5FFD-567DF49D17A0}"/>
              </a:ext>
            </a:extLst>
          </p:cNvPr>
          <p:cNvCxnSpPr>
            <a:cxnSpLocks/>
            <a:stCxn id="17" idx="6"/>
            <a:endCxn id="19" idx="2"/>
          </p:cNvCxnSpPr>
          <p:nvPr/>
        </p:nvCxnSpPr>
        <p:spPr>
          <a:xfrm>
            <a:off x="5180324" y="5809031"/>
            <a:ext cx="114477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431996-7271-60E9-CCFA-FC0C07994F0D}"/>
              </a:ext>
            </a:extLst>
          </p:cNvPr>
          <p:cNvSpPr txBox="1"/>
          <p:nvPr/>
        </p:nvSpPr>
        <p:spPr>
          <a:xfrm>
            <a:off x="7252210" y="4963324"/>
            <a:ext cx="325602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b="1" dirty="0"/>
              <a:t>일치하는 </a:t>
            </a:r>
            <a:r>
              <a:rPr lang="ko-KR" altLang="en-US" b="1" dirty="0" err="1"/>
              <a:t>커밋</a:t>
            </a:r>
            <a:r>
              <a:rPr lang="ko-KR" altLang="en-US" b="1" dirty="0"/>
              <a:t> 노드가 전혀 없다면 </a:t>
            </a:r>
            <a:endParaRPr lang="en-US" altLang="ko-KR" b="1" dirty="0"/>
          </a:p>
          <a:p>
            <a:r>
              <a:rPr lang="en-US" altLang="ko-KR" b="1" dirty="0"/>
              <a:t>push </a:t>
            </a:r>
            <a:r>
              <a:rPr lang="ko-KR" altLang="en-US" b="1" dirty="0"/>
              <a:t>및 </a:t>
            </a:r>
            <a:r>
              <a:rPr lang="en-US" altLang="ko-KR" b="1" dirty="0"/>
              <a:t>pull </a:t>
            </a:r>
            <a:r>
              <a:rPr lang="ko-KR" altLang="en-US" b="1" dirty="0"/>
              <a:t>모두 불가능</a:t>
            </a:r>
          </a:p>
        </p:txBody>
      </p:sp>
    </p:spTree>
    <p:extLst>
      <p:ext uri="{BB962C8B-B14F-4D97-AF65-F5344CB8AC3E}">
        <p14:creationId xmlns:p14="http://schemas.microsoft.com/office/powerpoint/2010/main" val="288554657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1EC8B59-F47B-D413-EB73-BE036F30A4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>
                <a:solidFill>
                  <a:srgbClr val="00B050"/>
                </a:solidFill>
              </a:rPr>
              <a:t>실습</a:t>
            </a:r>
            <a:r>
              <a:rPr lang="en-US" altLang="ko-KR" dirty="0">
                <a:solidFill>
                  <a:srgbClr val="00B050"/>
                </a:solidFill>
              </a:rPr>
              <a:t>. remote </a:t>
            </a:r>
            <a:r>
              <a:rPr lang="ko-KR" altLang="en-US" dirty="0">
                <a:solidFill>
                  <a:srgbClr val="00B050"/>
                </a:solidFill>
              </a:rPr>
              <a:t>및 </a:t>
            </a:r>
            <a:r>
              <a:rPr lang="en-US" altLang="ko-KR" dirty="0">
                <a:solidFill>
                  <a:srgbClr val="00B050"/>
                </a:solidFill>
              </a:rPr>
              <a:t>pull</a:t>
            </a:r>
            <a:endParaRPr lang="ko-KR" altLang="en-US" dirty="0">
              <a:solidFill>
                <a:srgbClr val="00B050"/>
              </a:solidFill>
            </a:endParaRP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8CDF862-8A32-03AD-4FE8-938BCC749B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새로운 </a:t>
            </a:r>
            <a:r>
              <a:rPr lang="en-US" altLang="ko-KR" dirty="0"/>
              <a:t>Local Repo.</a:t>
            </a:r>
            <a:r>
              <a:rPr lang="ko-KR" altLang="en-US" dirty="0"/>
              <a:t>를 생성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test.txt </a:t>
            </a:r>
            <a:r>
              <a:rPr lang="ko-KR" altLang="en-US" dirty="0"/>
              <a:t>파일을 추가하고 </a:t>
            </a:r>
            <a:r>
              <a:rPr lang="ko-KR" altLang="en-US" dirty="0" err="1"/>
              <a:t>커밋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Remote Repo.</a:t>
            </a:r>
            <a:r>
              <a:rPr lang="ko-KR" altLang="en-US" dirty="0"/>
              <a:t>인 </a:t>
            </a:r>
            <a:r>
              <a:rPr lang="en-US" altLang="ko-KR" dirty="0" err="1"/>
              <a:t>MyTestRepo</a:t>
            </a:r>
            <a:r>
              <a:rPr lang="ko-KR" altLang="en-US" dirty="0"/>
              <a:t>과 </a:t>
            </a:r>
            <a:r>
              <a:rPr lang="en-US" altLang="ko-KR" dirty="0"/>
              <a:t>remote </a:t>
            </a:r>
            <a:r>
              <a:rPr lang="ko-KR" altLang="en-US" dirty="0"/>
              <a:t>연결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pull </a:t>
            </a:r>
            <a:r>
              <a:rPr lang="ko-KR" altLang="en-US" dirty="0"/>
              <a:t>시도 </a:t>
            </a:r>
            <a:r>
              <a:rPr lang="en-US" altLang="ko-KR" dirty="0"/>
              <a:t>(</a:t>
            </a:r>
            <a:r>
              <a:rPr lang="ko-KR" altLang="en-US" dirty="0"/>
              <a:t>당연히 오류 발생</a:t>
            </a:r>
            <a:r>
              <a:rPr lang="en-US" altLang="ko-KR" dirty="0"/>
              <a:t>)</a:t>
            </a:r>
          </a:p>
          <a:p>
            <a:pPr marL="514350" indent="-514350">
              <a:buFont typeface="+mj-lt"/>
              <a:buAutoNum type="arabicPeriod"/>
            </a:pPr>
            <a:r>
              <a:rPr lang="ko-KR" altLang="en-US" dirty="0"/>
              <a:t>강제로 </a:t>
            </a:r>
            <a:r>
              <a:rPr lang="en-US" altLang="ko-KR" dirty="0"/>
              <a:t>push </a:t>
            </a:r>
            <a:r>
              <a:rPr lang="ko-KR" altLang="en-US" dirty="0"/>
              <a:t>실행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GitHub</a:t>
            </a:r>
            <a:r>
              <a:rPr lang="ko-KR" altLang="en-US" dirty="0"/>
              <a:t>에서 </a:t>
            </a:r>
            <a:r>
              <a:rPr lang="en-US" altLang="ko-KR" dirty="0"/>
              <a:t>Add file </a:t>
            </a:r>
            <a:r>
              <a:rPr lang="ko-KR" altLang="en-US" dirty="0"/>
              <a:t>기능으로 </a:t>
            </a:r>
            <a:r>
              <a:rPr lang="en-US" altLang="ko-KR" dirty="0"/>
              <a:t>memo.txt </a:t>
            </a:r>
            <a:r>
              <a:rPr lang="ko-KR" altLang="en-US" dirty="0"/>
              <a:t>파일 추가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Local Repo.</a:t>
            </a:r>
            <a:r>
              <a:rPr lang="ko-KR" altLang="en-US" dirty="0"/>
              <a:t>에서 </a:t>
            </a:r>
            <a:r>
              <a:rPr lang="en-US" altLang="ko-KR" dirty="0"/>
              <a:t>fetch </a:t>
            </a:r>
            <a:r>
              <a:rPr lang="ko-KR" altLang="en-US" dirty="0"/>
              <a:t>및 </a:t>
            </a:r>
            <a:r>
              <a:rPr lang="en-US" altLang="ko-KR" dirty="0"/>
              <a:t>pull </a:t>
            </a:r>
            <a:r>
              <a:rPr lang="ko-KR" altLang="en-US" dirty="0"/>
              <a:t>수행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r>
              <a:rPr lang="en-US" altLang="ko-KR" dirty="0"/>
              <a:t>git log</a:t>
            </a:r>
            <a:r>
              <a:rPr lang="ko-KR" altLang="en-US" dirty="0"/>
              <a:t>를 캡처하여 </a:t>
            </a:r>
            <a:r>
              <a:rPr lang="ko-KR" altLang="en-US" dirty="0" err="1"/>
              <a:t>슬랙</a:t>
            </a:r>
            <a:r>
              <a:rPr lang="ko-KR" altLang="en-US" dirty="0"/>
              <a:t> 댓글로 제출</a:t>
            </a: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en-US" altLang="ko-KR" dirty="0"/>
          </a:p>
          <a:p>
            <a:pPr marL="514350" indent="-514350">
              <a:buFont typeface="+mj-lt"/>
              <a:buAutoNum type="arabicPeriod"/>
            </a:pPr>
            <a:endParaRPr lang="ko-KR" altLang="en-US" dirty="0"/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974B950-8E9A-7BEB-F129-3C27556017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78D9C4-20C1-4B15-A116-16DC77AD9A1E}" type="datetime1">
              <a:rPr lang="ko-KR" altLang="en-US" smtClean="0"/>
              <a:t>2025-04-21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DE864F5C-C246-2995-8552-94BEDC219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63</a:t>
            </a:fld>
            <a:endParaRPr lang="ko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F65427-5E7C-F469-A13D-DF730E023F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14875" y="4918195"/>
            <a:ext cx="4467849" cy="14098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128919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README.md</a:t>
            </a:r>
            <a:endParaRPr lang="ko-KR" altLang="en-US" sz="6600">
              <a:latin typeface="G마켓 산스 TTF Bold" panose="02000000000000000000" pitchFamily="2" charset="-127"/>
              <a:ea typeface="G마켓 산스 TTF Bold" panose="02000000000000000000" pitchFamily="2" charset="-127"/>
            </a:endParaRPr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96709601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4AB2F2-A5E0-AB9D-38EA-35ADDFA2CA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README</a:t>
            </a:r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C9AFAA-4049-7711-CFE3-FA8CAA1884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50000"/>
              </a:lnSpc>
            </a:pPr>
            <a:r>
              <a:rPr lang="en-US" altLang="ko-KR" dirty="0" err="1"/>
              <a:t>Git</a:t>
            </a:r>
            <a:r>
              <a:rPr lang="en-US" altLang="ko-KR" dirty="0"/>
              <a:t> </a:t>
            </a:r>
            <a:r>
              <a:rPr lang="ko-KR" altLang="en-US" dirty="0"/>
              <a:t>저장소에서 프로젝트의 개요와 사용법을 문서화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Markdown </a:t>
            </a:r>
            <a:r>
              <a:rPr lang="ko-KR" altLang="en-US" dirty="0"/>
              <a:t>언어로 작성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ko-KR" altLang="en-US" dirty="0"/>
              <a:t>프로젝트를 보는 사람들이 해당 프로젝트의 내용을 이해할 수 있도록 설명해주는 것이 일반적</a:t>
            </a:r>
            <a:endParaRPr lang="en-US" altLang="ko-KR" dirty="0"/>
          </a:p>
          <a:p>
            <a:pPr>
              <a:lnSpc>
                <a:spcPct val="150000"/>
              </a:lnSpc>
            </a:pPr>
            <a:r>
              <a:rPr lang="en-US" altLang="ko-KR" dirty="0"/>
              <a:t>README</a:t>
            </a:r>
            <a:r>
              <a:rPr lang="ko-KR" altLang="en-US" dirty="0"/>
              <a:t>를 작성하는 방법에 양식은 없음</a:t>
            </a:r>
            <a:endParaRPr lang="en-US" altLang="ko-KR" dirty="0"/>
          </a:p>
          <a:p>
            <a:pPr>
              <a:lnSpc>
                <a:spcPct val="15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57FD43E0-16C1-094C-0AC1-9566585EA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7671808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5B593AB-5185-9820-C506-2327263486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15C32B3-44A7-DA1C-F752-26C1382BBD5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>
            <a:normAutofit lnSpcReduction="10000"/>
          </a:bodyPr>
          <a:lstStyle/>
          <a:p>
            <a:pPr>
              <a:lnSpc>
                <a:spcPct val="120000"/>
              </a:lnSpc>
            </a:pPr>
            <a:r>
              <a:rPr lang="ko-KR" altLang="en-US" dirty="0"/>
              <a:t>제목 </a:t>
            </a:r>
            <a:r>
              <a:rPr lang="en-US" altLang="ko-KR" dirty="0"/>
              <a:t>: # 1</a:t>
            </a:r>
            <a:r>
              <a:rPr lang="ko-KR" altLang="en-US" dirty="0"/>
              <a:t> 개</a:t>
            </a:r>
            <a:r>
              <a:rPr lang="en-US" altLang="ko-KR" dirty="0"/>
              <a:t>~ 6 </a:t>
            </a:r>
            <a:r>
              <a:rPr lang="ko-KR" altLang="en-US" dirty="0"/>
              <a:t>개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기울임 </a:t>
            </a:r>
            <a:r>
              <a:rPr lang="en-US" altLang="ko-KR" dirty="0"/>
              <a:t>: *</a:t>
            </a:r>
            <a:r>
              <a:rPr lang="ko-KR" altLang="en-US" dirty="0"/>
              <a:t>기울임</a:t>
            </a:r>
            <a:r>
              <a:rPr lang="en-US" altLang="ko-KR" dirty="0"/>
              <a:t>* or _</a:t>
            </a:r>
            <a:r>
              <a:rPr lang="ko-KR" altLang="en-US" dirty="0"/>
              <a:t>기울임</a:t>
            </a:r>
            <a:r>
              <a:rPr lang="en-US" altLang="ko-KR" dirty="0"/>
              <a:t>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굵게 </a:t>
            </a:r>
            <a:r>
              <a:rPr lang="en-US" altLang="ko-KR" dirty="0"/>
              <a:t>: **</a:t>
            </a:r>
            <a:r>
              <a:rPr lang="ko-KR" altLang="en-US" dirty="0"/>
              <a:t>굵게</a:t>
            </a:r>
            <a:r>
              <a:rPr lang="en-US" altLang="ko-KR" dirty="0"/>
              <a:t>** or</a:t>
            </a:r>
            <a:r>
              <a:rPr lang="ko-KR" altLang="en-US" dirty="0"/>
              <a:t> </a:t>
            </a:r>
            <a:r>
              <a:rPr lang="en-US" altLang="ko-KR" dirty="0"/>
              <a:t>__</a:t>
            </a:r>
            <a:r>
              <a:rPr lang="ko-KR" altLang="en-US" dirty="0"/>
              <a:t>굵게</a:t>
            </a:r>
            <a:r>
              <a:rPr lang="en-US" altLang="ko-KR" dirty="0"/>
              <a:t>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기울임</a:t>
            </a:r>
            <a:r>
              <a:rPr lang="en-US" altLang="ko-KR" dirty="0"/>
              <a:t>+</a:t>
            </a:r>
            <a:r>
              <a:rPr lang="ko-KR" altLang="en-US" dirty="0"/>
              <a:t>굵게 </a:t>
            </a:r>
            <a:r>
              <a:rPr lang="en-US" altLang="ko-KR" dirty="0"/>
              <a:t>: ***</a:t>
            </a:r>
            <a:r>
              <a:rPr lang="ko-KR" altLang="en-US" dirty="0"/>
              <a:t>기울임과 굵게</a:t>
            </a:r>
            <a:r>
              <a:rPr lang="en-US" altLang="ko-KR" dirty="0"/>
              <a:t>*** or ___</a:t>
            </a:r>
            <a:r>
              <a:rPr lang="ko-KR" altLang="en-US" dirty="0"/>
              <a:t>기울임과 굵게</a:t>
            </a:r>
            <a:r>
              <a:rPr lang="en-US" altLang="ko-KR" dirty="0"/>
              <a:t>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취소선 </a:t>
            </a:r>
            <a:r>
              <a:rPr lang="en-US" altLang="ko-KR" dirty="0"/>
              <a:t>: ~~</a:t>
            </a:r>
            <a:r>
              <a:rPr lang="ko-KR" altLang="en-US" dirty="0"/>
              <a:t>취소선</a:t>
            </a:r>
            <a:r>
              <a:rPr lang="en-US" altLang="ko-KR" dirty="0"/>
              <a:t>~~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이모지</a:t>
            </a:r>
            <a:r>
              <a:rPr lang="ko-KR" altLang="en-US" dirty="0"/>
              <a:t> </a:t>
            </a:r>
            <a:r>
              <a:rPr lang="en-US" altLang="ko-KR" dirty="0"/>
              <a:t>:  :smile:,  :heart:,  :rocket:</a:t>
            </a:r>
          </a:p>
          <a:p>
            <a:pPr lvl="1">
              <a:lnSpc>
                <a:spcPct val="120000"/>
              </a:lnSpc>
            </a:pPr>
            <a:r>
              <a:rPr lang="ko-KR" altLang="en-US" dirty="0" err="1">
                <a:hlinkClick r:id="rId2"/>
              </a:rPr>
              <a:t>이모지</a:t>
            </a:r>
            <a:r>
              <a:rPr lang="ko-KR" altLang="en-US" dirty="0">
                <a:hlinkClick r:id="rId2"/>
              </a:rPr>
              <a:t> 이름 찾기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 err="1"/>
              <a:t>줄바꿈은</a:t>
            </a:r>
            <a:r>
              <a:rPr lang="ko-KR" altLang="en-US" dirty="0"/>
              <a:t> </a:t>
            </a:r>
            <a:r>
              <a:rPr lang="ko-KR" altLang="en-US" dirty="0" err="1"/>
              <a:t>엔터</a:t>
            </a:r>
            <a:r>
              <a:rPr lang="ko-KR" altLang="en-US" dirty="0"/>
              <a:t> </a:t>
            </a:r>
            <a:r>
              <a:rPr lang="ko-KR" altLang="en-US" dirty="0" err="1"/>
              <a:t>두번을</a:t>
            </a:r>
            <a:r>
              <a:rPr lang="ko-KR" altLang="en-US" dirty="0"/>
              <a:t> 눌러서 공백을 만들어 주기</a:t>
            </a:r>
            <a:endParaRPr lang="en-US" altLang="ko-KR" dirty="0"/>
          </a:p>
          <a:p>
            <a:pPr>
              <a:lnSpc>
                <a:spcPct val="120000"/>
              </a:lnSpc>
            </a:pPr>
            <a:endParaRPr lang="ko-KR" altLang="en-US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06751BC-F6F1-3AFA-7E59-EFC7403708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66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35628469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D1DAD8-3FEC-0342-A911-C67F4597DE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425ED10-9120-3C77-FBB0-F7DFAA4D67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인덱싱 </a:t>
            </a:r>
            <a:r>
              <a:rPr lang="en-US" altLang="ko-KR" dirty="0"/>
              <a:t>: </a:t>
            </a:r>
            <a:r>
              <a:rPr lang="ko-KR" altLang="en-US" dirty="0"/>
              <a:t>순서 있는 인덱싱은 </a:t>
            </a:r>
            <a:r>
              <a:rPr lang="en-US" altLang="ko-KR" dirty="0"/>
              <a:t>1</a:t>
            </a:r>
            <a:r>
              <a:rPr lang="ko-KR" altLang="en-US" dirty="0"/>
              <a:t>번부터 번호를 입력해주면 됨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en-US" altLang="ko-KR" dirty="0"/>
              <a:t>+, *, - : </a:t>
            </a:r>
            <a:r>
              <a:rPr lang="ko-KR" altLang="en-US" dirty="0"/>
              <a:t>순서 없는 인덱싱 </a:t>
            </a:r>
            <a:r>
              <a:rPr lang="ko-KR" altLang="en-US" dirty="0" err="1"/>
              <a:t>만들때</a:t>
            </a:r>
            <a:r>
              <a:rPr lang="ko-KR" altLang="en-US" dirty="0"/>
              <a:t> 사용</a:t>
            </a:r>
            <a:endParaRPr lang="en-US" altLang="ko-KR" dirty="0"/>
          </a:p>
          <a:p>
            <a:pPr lvl="1">
              <a:lnSpc>
                <a:spcPct val="120000"/>
              </a:lnSpc>
            </a:pPr>
            <a:r>
              <a:rPr lang="ko-KR" altLang="en-US" dirty="0" err="1"/>
              <a:t>순서있던</a:t>
            </a:r>
            <a:r>
              <a:rPr lang="ko-KR" altLang="en-US" dirty="0"/>
              <a:t> </a:t>
            </a:r>
            <a:r>
              <a:rPr lang="ko-KR" altLang="en-US" dirty="0" err="1"/>
              <a:t>없던간에</a:t>
            </a:r>
            <a:r>
              <a:rPr lang="ko-KR" altLang="en-US" dirty="0"/>
              <a:t> </a:t>
            </a:r>
            <a:r>
              <a:rPr lang="en-US" altLang="ko-KR" dirty="0"/>
              <a:t>TAB</a:t>
            </a:r>
            <a:r>
              <a:rPr lang="ko-KR" altLang="en-US" dirty="0"/>
              <a:t>을 사용하여 하위 인덱싱을 제작할 수 도 있음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하이퍼링크 </a:t>
            </a:r>
            <a:r>
              <a:rPr lang="en-US" altLang="ko-KR" dirty="0"/>
              <a:t>: &lt;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&gt;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링크 </a:t>
            </a:r>
            <a:r>
              <a:rPr lang="en-US" altLang="ko-KR" dirty="0"/>
              <a:t>: [</a:t>
            </a:r>
            <a:r>
              <a:rPr lang="ko-KR" altLang="en-US" dirty="0" err="1"/>
              <a:t>링크이름</a:t>
            </a:r>
            <a:r>
              <a:rPr lang="en-US" altLang="ko-KR" dirty="0"/>
              <a:t>](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, </a:t>
            </a:r>
            <a:r>
              <a:rPr lang="ko-KR" altLang="en-US" dirty="0"/>
              <a:t>옵션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이미지 </a:t>
            </a:r>
            <a:r>
              <a:rPr lang="en-US" altLang="ko-KR" dirty="0"/>
              <a:t>: ![</a:t>
            </a:r>
            <a:r>
              <a:rPr lang="ko-KR" altLang="en-US" dirty="0" err="1"/>
              <a:t>이미지이름</a:t>
            </a:r>
            <a:r>
              <a:rPr lang="en-US" altLang="ko-KR" dirty="0"/>
              <a:t>](</a:t>
            </a:r>
            <a:r>
              <a:rPr lang="ko-KR" altLang="en-US" dirty="0"/>
              <a:t>이미지</a:t>
            </a:r>
            <a:r>
              <a:rPr lang="en-US" altLang="ko-KR" dirty="0" err="1"/>
              <a:t>url</a:t>
            </a:r>
            <a:r>
              <a:rPr lang="ko-KR" altLang="en-US" dirty="0"/>
              <a:t>주소</a:t>
            </a:r>
            <a:r>
              <a:rPr lang="en-US" altLang="ko-KR" dirty="0"/>
              <a:t>)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인용 </a:t>
            </a:r>
            <a:r>
              <a:rPr lang="en-US" altLang="ko-KR" dirty="0"/>
              <a:t>: &gt; </a:t>
            </a:r>
            <a:r>
              <a:rPr lang="ko-KR" altLang="en-US" dirty="0" err="1"/>
              <a:t>인용내용</a:t>
            </a:r>
            <a:r>
              <a:rPr lang="en-US" altLang="ko-KR" dirty="0"/>
              <a:t>, &gt;&gt; </a:t>
            </a:r>
            <a:r>
              <a:rPr lang="ko-KR" altLang="en-US" dirty="0" err="1"/>
              <a:t>중첩인용</a:t>
            </a:r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41EA367-B76B-18E8-7668-CA2E640983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67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87779221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FEFF8F-CEFE-31A5-400F-CBEAD3C091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/>
              <a:t>Markdown </a:t>
            </a:r>
            <a:r>
              <a:rPr lang="ko-KR" altLang="en-US"/>
              <a:t>문법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F5FDCC4-5354-5AF3-E4E3-A25C34A7C2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25563"/>
            <a:ext cx="10515600" cy="485140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ko-KR" altLang="en-US" dirty="0"/>
              <a:t>코드 </a:t>
            </a:r>
            <a:r>
              <a:rPr lang="en-US" altLang="ko-KR" dirty="0"/>
              <a:t>: `</a:t>
            </a:r>
            <a:r>
              <a:rPr lang="ko-KR" altLang="en-US" dirty="0" err="1"/>
              <a:t>한줄코드</a:t>
            </a:r>
            <a:r>
              <a:rPr lang="en-US" altLang="ko-KR" dirty="0"/>
              <a:t>`</a:t>
            </a:r>
          </a:p>
          <a:p>
            <a:pPr>
              <a:lnSpc>
                <a:spcPct val="120000"/>
              </a:lnSpc>
            </a:pPr>
            <a:r>
              <a:rPr lang="ko-KR" altLang="en-US" dirty="0" err="1"/>
              <a:t>여러줄</a:t>
            </a:r>
            <a:r>
              <a:rPr lang="ko-KR" altLang="en-US" dirty="0"/>
              <a:t> 코드 </a:t>
            </a:r>
            <a:r>
              <a:rPr lang="en-US" altLang="ko-KR" dirty="0"/>
              <a:t>: ```</a:t>
            </a:r>
            <a:r>
              <a:rPr lang="ko-KR" altLang="en-US" dirty="0" err="1"/>
              <a:t>언어명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수평선 </a:t>
            </a:r>
            <a:r>
              <a:rPr lang="en-US" altLang="ko-KR" dirty="0"/>
              <a:t>: ---, ***, ___</a:t>
            </a:r>
          </a:p>
          <a:p>
            <a:pPr>
              <a:lnSpc>
                <a:spcPct val="120000"/>
              </a:lnSpc>
            </a:pPr>
            <a:r>
              <a:rPr lang="ko-KR" altLang="en-US" dirty="0"/>
              <a:t>체크박스 </a:t>
            </a:r>
            <a:r>
              <a:rPr lang="en-US" altLang="ko-KR" dirty="0"/>
              <a:t>: [ ] </a:t>
            </a:r>
            <a:r>
              <a:rPr lang="ko-KR" altLang="en-US" dirty="0" err="1"/>
              <a:t>빈체크</a:t>
            </a:r>
            <a:r>
              <a:rPr lang="en-US" altLang="ko-KR" dirty="0"/>
              <a:t>, [x] </a:t>
            </a:r>
            <a:r>
              <a:rPr lang="ko-KR" altLang="en-US" dirty="0"/>
              <a:t>체크</a:t>
            </a:r>
            <a:endParaRPr lang="en-US" altLang="ko-KR" dirty="0"/>
          </a:p>
          <a:p>
            <a:pPr>
              <a:lnSpc>
                <a:spcPct val="120000"/>
              </a:lnSpc>
            </a:pPr>
            <a:r>
              <a:rPr lang="ko-KR" altLang="en-US" dirty="0"/>
              <a:t>표 </a:t>
            </a:r>
            <a:r>
              <a:rPr lang="en-US" altLang="ko-KR" dirty="0"/>
              <a:t>:  </a:t>
            </a:r>
          </a:p>
          <a:p>
            <a:endParaRPr lang="en-US" altLang="ko-KR" dirty="0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90854D7E-2FB8-78E8-6128-0F546750E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68</a:t>
            </a:fld>
            <a:endParaRPr lang="ko-KR" altLang="en-US"/>
          </a:p>
        </p:txBody>
      </p:sp>
      <p:pic>
        <p:nvPicPr>
          <p:cNvPr id="6" name="그림 5" descr="텍스트, 폰트, 스크린샷, 라인이(가) 표시된 사진&#10;&#10;자동 생성된 설명">
            <a:extLst>
              <a:ext uri="{FF2B5EF4-FFF2-40B4-BE49-F238E27FC236}">
                <a16:creationId xmlns:a16="http://schemas.microsoft.com/office/drawing/2014/main" id="{AD0D23CA-A60F-60B5-1E19-93250CDEF11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50011" y="3975794"/>
            <a:ext cx="4435858" cy="16868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329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7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/>
              <a:t>분산형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2" name="그래픽 1" descr="용지 단색으로 채워진">
            <a:extLst>
              <a:ext uri="{FF2B5EF4-FFF2-40B4-BE49-F238E27FC236}">
                <a16:creationId xmlns:a16="http://schemas.microsoft.com/office/drawing/2014/main" id="{D5F23FA2-7DBD-88C0-ACE2-747949E0584E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082359" y="1910689"/>
            <a:ext cx="642700" cy="642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450860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DFAE3CA-B720-1315-6FCF-9AA239F262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9CE3CE-253F-4F9D-BA15-C226C8D8501E}" type="datetime6">
              <a:rPr lang="ko-KR" altLang="en-US" smtClean="0"/>
              <a:t>2025년 4월</a:t>
            </a:fld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3BE352EF-53A5-7946-6321-07007D0253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t>8</a:t>
            </a:fld>
            <a:endParaRPr lang="ko-KR" alt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D6BA563-E719-7FD0-8E84-41D858F6D04E}"/>
              </a:ext>
            </a:extLst>
          </p:cNvPr>
          <p:cNvSpPr txBox="1"/>
          <p:nvPr/>
        </p:nvSpPr>
        <p:spPr>
          <a:xfrm>
            <a:off x="766634" y="805917"/>
            <a:ext cx="569579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600" dirty="0" err="1"/>
              <a:t>분산형</a:t>
            </a:r>
            <a:r>
              <a:rPr lang="ko-KR" altLang="en-US" sz="3600" dirty="0"/>
              <a:t> 관리 시스템 </a:t>
            </a:r>
            <a:r>
              <a:rPr lang="en-US" altLang="ko-KR" sz="3600" dirty="0"/>
              <a:t>/ </a:t>
            </a:r>
            <a:r>
              <a:rPr lang="ko-KR" altLang="en-US" sz="3600" dirty="0"/>
              <a:t>병렬 작업</a:t>
            </a:r>
            <a:endParaRPr lang="en-US" altLang="ko-KR" sz="2400" dirty="0"/>
          </a:p>
        </p:txBody>
      </p:sp>
      <p:pic>
        <p:nvPicPr>
          <p:cNvPr id="3" name="그래픽 2" descr="데이터베이스 윤곽선">
            <a:extLst>
              <a:ext uri="{FF2B5EF4-FFF2-40B4-BE49-F238E27FC236}">
                <a16:creationId xmlns:a16="http://schemas.microsoft.com/office/drawing/2014/main" id="{84CA0F2D-F4AB-8381-FB17-3CC7B6E8A5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71600" y="2654414"/>
            <a:ext cx="1217815" cy="1217815"/>
          </a:xfrm>
          <a:prstGeom prst="rect">
            <a:avLst/>
          </a:prstGeom>
        </p:spPr>
      </p:pic>
      <p:pic>
        <p:nvPicPr>
          <p:cNvPr id="20" name="그래픽 19" descr="지팡이를 든 여자 단색으로 채워진">
            <a:extLst>
              <a:ext uri="{FF2B5EF4-FFF2-40B4-BE49-F238E27FC236}">
                <a16:creationId xmlns:a16="http://schemas.microsoft.com/office/drawing/2014/main" id="{CCE2D698-D379-FDDF-EE31-494D6CED1783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349433" y="5010108"/>
            <a:ext cx="914400" cy="914400"/>
          </a:xfrm>
          <a:prstGeom prst="rect">
            <a:avLst/>
          </a:prstGeom>
        </p:spPr>
      </p:pic>
      <p:pic>
        <p:nvPicPr>
          <p:cNvPr id="22" name="그래픽 21" descr="요정 여성 단색으로 채워진">
            <a:extLst>
              <a:ext uri="{FF2B5EF4-FFF2-40B4-BE49-F238E27FC236}">
                <a16:creationId xmlns:a16="http://schemas.microsoft.com/office/drawing/2014/main" id="{BFB6494D-3F61-8290-2371-E081F1923E57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906780" y="1894397"/>
            <a:ext cx="914400" cy="914400"/>
          </a:xfrm>
          <a:prstGeom prst="rect">
            <a:avLst/>
          </a:prstGeom>
        </p:spPr>
      </p:pic>
      <p:pic>
        <p:nvPicPr>
          <p:cNvPr id="36" name="그래픽 35" descr="스케이팅 단색으로 채워진">
            <a:extLst>
              <a:ext uri="{FF2B5EF4-FFF2-40B4-BE49-F238E27FC236}">
                <a16:creationId xmlns:a16="http://schemas.microsoft.com/office/drawing/2014/main" id="{3F382A89-0D03-1040-56A6-0C1F3CC409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3838836" y="3263322"/>
            <a:ext cx="914400" cy="914400"/>
          </a:xfrm>
          <a:prstGeom prst="rect">
            <a:avLst/>
          </a:prstGeom>
        </p:spPr>
      </p:pic>
      <p:pic>
        <p:nvPicPr>
          <p:cNvPr id="38" name="그래픽 37" descr="영웅 남자 단색으로 채워진">
            <a:extLst>
              <a:ext uri="{FF2B5EF4-FFF2-40B4-BE49-F238E27FC236}">
                <a16:creationId xmlns:a16="http://schemas.microsoft.com/office/drawing/2014/main" id="{31EBF890-3A3B-4422-6649-A8B1E8618EC0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3230716" y="4552908"/>
            <a:ext cx="914400" cy="914400"/>
          </a:xfrm>
          <a:prstGeom prst="rect">
            <a:avLst/>
          </a:prstGeom>
        </p:spPr>
      </p:pic>
      <p:cxnSp>
        <p:nvCxnSpPr>
          <p:cNvPr id="40" name="직선 화살표 연결선 39">
            <a:extLst>
              <a:ext uri="{FF2B5EF4-FFF2-40B4-BE49-F238E27FC236}">
                <a16:creationId xmlns:a16="http://schemas.microsoft.com/office/drawing/2014/main" id="{F3C1E9DA-F1AC-D1DD-5AAD-A0FEE5F2A1BA}"/>
              </a:ext>
            </a:extLst>
          </p:cNvPr>
          <p:cNvCxnSpPr/>
          <p:nvPr/>
        </p:nvCxnSpPr>
        <p:spPr>
          <a:xfrm flipH="1">
            <a:off x="1806633" y="3872229"/>
            <a:ext cx="173874" cy="982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1" name="직선 화살표 연결선 40">
            <a:extLst>
              <a:ext uri="{FF2B5EF4-FFF2-40B4-BE49-F238E27FC236}">
                <a16:creationId xmlns:a16="http://schemas.microsoft.com/office/drawing/2014/main" id="{E721D11A-1EC1-9536-BDCF-80301FCA6613}"/>
              </a:ext>
            </a:extLst>
          </p:cNvPr>
          <p:cNvCxnSpPr>
            <a:cxnSpLocks/>
          </p:cNvCxnSpPr>
          <p:nvPr/>
        </p:nvCxnSpPr>
        <p:spPr>
          <a:xfrm>
            <a:off x="2377011" y="3872229"/>
            <a:ext cx="932579" cy="74835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1D8E1665-7B1A-6D22-8A47-59553B9963EB}"/>
              </a:ext>
            </a:extLst>
          </p:cNvPr>
          <p:cNvCxnSpPr>
            <a:cxnSpLocks/>
          </p:cNvCxnSpPr>
          <p:nvPr/>
        </p:nvCxnSpPr>
        <p:spPr>
          <a:xfrm>
            <a:off x="2589415" y="3577467"/>
            <a:ext cx="1116679" cy="7118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48" name="직선 화살표 연결선 47">
            <a:extLst>
              <a:ext uri="{FF2B5EF4-FFF2-40B4-BE49-F238E27FC236}">
                <a16:creationId xmlns:a16="http://schemas.microsoft.com/office/drawing/2014/main" id="{0E6400C5-9436-B557-5679-997077C543F7}"/>
              </a:ext>
            </a:extLst>
          </p:cNvPr>
          <p:cNvCxnSpPr>
            <a:cxnSpLocks/>
          </p:cNvCxnSpPr>
          <p:nvPr/>
        </p:nvCxnSpPr>
        <p:spPr>
          <a:xfrm flipV="1">
            <a:off x="2571237" y="2439588"/>
            <a:ext cx="1267599" cy="67863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51" name="그래픽 50" descr="용지 단색으로 채워진">
            <a:extLst>
              <a:ext uri="{FF2B5EF4-FFF2-40B4-BE49-F238E27FC236}">
                <a16:creationId xmlns:a16="http://schemas.microsoft.com/office/drawing/2014/main" id="{A977CC1F-42B3-B2B4-B063-3290D0258485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639948" y="2113290"/>
            <a:ext cx="642700" cy="642700"/>
          </a:xfrm>
          <a:prstGeom prst="rect">
            <a:avLst/>
          </a:prstGeom>
        </p:spPr>
      </p:pic>
      <p:pic>
        <p:nvPicPr>
          <p:cNvPr id="53" name="그래픽 52" descr="요정 여성 단색으로 채워진">
            <a:extLst>
              <a:ext uri="{FF2B5EF4-FFF2-40B4-BE49-F238E27FC236}">
                <a16:creationId xmlns:a16="http://schemas.microsoft.com/office/drawing/2014/main" id="{109CD1EB-4707-0BA8-9133-BEC31B1C085C}"/>
              </a:ext>
            </a:extLst>
          </p:cNvPr>
          <p:cNvPicPr>
            <a:picLocks noChangeAspect="1"/>
          </p:cNvPicPr>
          <p:nvPr/>
        </p:nvPicPr>
        <p:blipFill>
          <a:blip r:embed="rId7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6143373" y="2971800"/>
            <a:ext cx="914400" cy="914400"/>
          </a:xfrm>
          <a:prstGeom prst="rect">
            <a:avLst/>
          </a:prstGeom>
        </p:spPr>
      </p:pic>
      <p:pic>
        <p:nvPicPr>
          <p:cNvPr id="54" name="그래픽 53" descr="용지 단색으로 채워진">
            <a:extLst>
              <a:ext uri="{FF2B5EF4-FFF2-40B4-BE49-F238E27FC236}">
                <a16:creationId xmlns:a16="http://schemas.microsoft.com/office/drawing/2014/main" id="{BDBDF315-0AB4-A41B-3804-1067E00652BF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6728122" y="2434640"/>
            <a:ext cx="642700" cy="642700"/>
          </a:xfrm>
          <a:prstGeom prst="rect">
            <a:avLst/>
          </a:prstGeom>
        </p:spPr>
      </p:pic>
      <p:pic>
        <p:nvPicPr>
          <p:cNvPr id="55" name="그래픽 54" descr="스케이팅 단색으로 채워진">
            <a:extLst>
              <a:ext uri="{FF2B5EF4-FFF2-40B4-BE49-F238E27FC236}">
                <a16:creationId xmlns:a16="http://schemas.microsoft.com/office/drawing/2014/main" id="{B1579356-8CA2-41D3-25F1-35CA34D2F7FA}"/>
              </a:ext>
            </a:extLst>
          </p:cNvPr>
          <p:cNvPicPr>
            <a:picLocks noChangeAspect="1"/>
          </p:cNvPicPr>
          <p:nvPr/>
        </p:nvPicPr>
        <p:blipFill>
          <a:blip r:embed="rId9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592272" y="4246405"/>
            <a:ext cx="914400" cy="914400"/>
          </a:xfrm>
          <a:prstGeom prst="rect">
            <a:avLst/>
          </a:prstGeom>
        </p:spPr>
      </p:pic>
      <p:pic>
        <p:nvPicPr>
          <p:cNvPr id="56" name="그래픽 55" descr="용지 단색으로 채워진">
            <a:extLst>
              <a:ext uri="{FF2B5EF4-FFF2-40B4-BE49-F238E27FC236}">
                <a16:creationId xmlns:a16="http://schemas.microsoft.com/office/drawing/2014/main" id="{BA1BF480-4306-83EF-FFA2-04E6BF5F1A3A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7278748" y="4533859"/>
            <a:ext cx="642700" cy="642700"/>
          </a:xfrm>
          <a:prstGeom prst="rect">
            <a:avLst/>
          </a:prstGeom>
        </p:spPr>
      </p:pic>
      <p:pic>
        <p:nvPicPr>
          <p:cNvPr id="57" name="그래픽 56" descr="영웅 남자 단색으로 채워진">
            <a:extLst>
              <a:ext uri="{FF2B5EF4-FFF2-40B4-BE49-F238E27FC236}">
                <a16:creationId xmlns:a16="http://schemas.microsoft.com/office/drawing/2014/main" id="{10896BAF-61B3-4D10-E188-0E00029A223C}"/>
              </a:ext>
            </a:extLst>
          </p:cNvPr>
          <p:cNvPicPr>
            <a:picLocks noChangeAspect="1"/>
          </p:cNvPicPr>
          <p:nvPr/>
        </p:nvPicPr>
        <p:blipFill>
          <a:blip r:embed="rId11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8607924" y="5010108"/>
            <a:ext cx="914400" cy="914400"/>
          </a:xfrm>
          <a:prstGeom prst="rect">
            <a:avLst/>
          </a:prstGeom>
        </p:spPr>
      </p:pic>
      <p:pic>
        <p:nvPicPr>
          <p:cNvPr id="58" name="그래픽 57" descr="용지 단색으로 채워진">
            <a:extLst>
              <a:ext uri="{FF2B5EF4-FFF2-40B4-BE49-F238E27FC236}">
                <a16:creationId xmlns:a16="http://schemas.microsoft.com/office/drawing/2014/main" id="{DB3841E9-DC17-DC02-CD1D-D386E7616D24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9298048" y="5284871"/>
            <a:ext cx="642700" cy="642700"/>
          </a:xfrm>
          <a:prstGeom prst="rect">
            <a:avLst/>
          </a:prstGeom>
        </p:spPr>
      </p:pic>
      <p:pic>
        <p:nvPicPr>
          <p:cNvPr id="59" name="그래픽 58" descr="지팡이를 든 여자 단색으로 채워진">
            <a:extLst>
              <a:ext uri="{FF2B5EF4-FFF2-40B4-BE49-F238E27FC236}">
                <a16:creationId xmlns:a16="http://schemas.microsoft.com/office/drawing/2014/main" id="{44B47B94-488F-935C-99C7-7E1E005A5BBD}"/>
              </a:ext>
            </a:extLst>
          </p:cNvPr>
          <p:cNvPicPr>
            <a:picLocks noChangeAspect="1"/>
          </p:cNvPicPr>
          <p:nvPr/>
        </p:nvPicPr>
        <p:blipFill>
          <a:blip r:embed="rId5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332154" y="3872229"/>
            <a:ext cx="914400" cy="914400"/>
          </a:xfrm>
          <a:prstGeom prst="rect">
            <a:avLst/>
          </a:prstGeom>
        </p:spPr>
      </p:pic>
      <p:pic>
        <p:nvPicPr>
          <p:cNvPr id="60" name="그래픽 59" descr="용지 단색으로 채워진">
            <a:extLst>
              <a:ext uri="{FF2B5EF4-FFF2-40B4-BE49-F238E27FC236}">
                <a16:creationId xmlns:a16="http://schemas.microsoft.com/office/drawing/2014/main" id="{14FFCFB6-DC0C-C6DB-3C8B-20066B74F208}"/>
              </a:ext>
            </a:extLst>
          </p:cNvPr>
          <p:cNvPicPr>
            <a:picLocks noChangeAspect="1"/>
          </p:cNvPicPr>
          <p:nvPr/>
        </p:nvPicPr>
        <p:blipFill>
          <a:blip r:embed="rId13" cstate="hqprint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4"/>
              </a:ext>
            </a:extLst>
          </a:blip>
          <a:stretch>
            <a:fillRect/>
          </a:stretch>
        </p:blipFill>
        <p:spPr>
          <a:xfrm>
            <a:off x="11167680" y="4382255"/>
            <a:ext cx="642700" cy="642700"/>
          </a:xfrm>
          <a:prstGeom prst="rect">
            <a:avLst/>
          </a:prstGeom>
        </p:spPr>
      </p:pic>
      <p:pic>
        <p:nvPicPr>
          <p:cNvPr id="61" name="그래픽 60" descr="데이터베이스 윤곽선">
            <a:extLst>
              <a:ext uri="{FF2B5EF4-FFF2-40B4-BE49-F238E27FC236}">
                <a16:creationId xmlns:a16="http://schemas.microsoft.com/office/drawing/2014/main" id="{D4CD7B01-F627-F29F-E7E4-6A9C50077EE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369" y="2502707"/>
            <a:ext cx="1217815" cy="1217815"/>
          </a:xfrm>
          <a:prstGeom prst="rect">
            <a:avLst/>
          </a:prstGeom>
        </p:spPr>
      </p:pic>
      <p:cxnSp>
        <p:nvCxnSpPr>
          <p:cNvPr id="62" name="직선 화살표 연결선 61">
            <a:extLst>
              <a:ext uri="{FF2B5EF4-FFF2-40B4-BE49-F238E27FC236}">
                <a16:creationId xmlns:a16="http://schemas.microsoft.com/office/drawing/2014/main" id="{B85AF360-9BCC-1CEC-C949-BA36AA7FCB4D}"/>
              </a:ext>
            </a:extLst>
          </p:cNvPr>
          <p:cNvCxnSpPr>
            <a:cxnSpLocks/>
          </p:cNvCxnSpPr>
          <p:nvPr/>
        </p:nvCxnSpPr>
        <p:spPr>
          <a:xfrm flipV="1">
            <a:off x="7260052" y="3217872"/>
            <a:ext cx="1122317" cy="104685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4" name="직선 화살표 연결선 63">
            <a:extLst>
              <a:ext uri="{FF2B5EF4-FFF2-40B4-BE49-F238E27FC236}">
                <a16:creationId xmlns:a16="http://schemas.microsoft.com/office/drawing/2014/main" id="{608A89D7-6433-2711-4319-797B8E543AFE}"/>
              </a:ext>
            </a:extLst>
          </p:cNvPr>
          <p:cNvCxnSpPr>
            <a:cxnSpLocks/>
          </p:cNvCxnSpPr>
          <p:nvPr/>
        </p:nvCxnSpPr>
        <p:spPr>
          <a:xfrm flipV="1">
            <a:off x="7821210" y="3720522"/>
            <a:ext cx="771573" cy="643197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6" name="직선 화살표 연결선 65">
            <a:extLst>
              <a:ext uri="{FF2B5EF4-FFF2-40B4-BE49-F238E27FC236}">
                <a16:creationId xmlns:a16="http://schemas.microsoft.com/office/drawing/2014/main" id="{163FAF99-D178-D1FB-73BC-DA2FCCDC514D}"/>
              </a:ext>
            </a:extLst>
          </p:cNvPr>
          <p:cNvCxnSpPr>
            <a:cxnSpLocks/>
          </p:cNvCxnSpPr>
          <p:nvPr/>
        </p:nvCxnSpPr>
        <p:spPr>
          <a:xfrm flipH="1" flipV="1">
            <a:off x="9109306" y="3826764"/>
            <a:ext cx="136737" cy="1075452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68" name="직선 화살표 연결선 67">
            <a:extLst>
              <a:ext uri="{FF2B5EF4-FFF2-40B4-BE49-F238E27FC236}">
                <a16:creationId xmlns:a16="http://schemas.microsoft.com/office/drawing/2014/main" id="{E947D5DE-3CDE-B2F5-AC2C-4C485B8B7F40}"/>
              </a:ext>
            </a:extLst>
          </p:cNvPr>
          <p:cNvCxnSpPr>
            <a:cxnSpLocks/>
          </p:cNvCxnSpPr>
          <p:nvPr/>
        </p:nvCxnSpPr>
        <p:spPr>
          <a:xfrm flipH="1" flipV="1">
            <a:off x="9541837" y="3574660"/>
            <a:ext cx="950797" cy="53772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3074" name="Picture 2" descr="Apache Subversion - Wikipedia">
            <a:extLst>
              <a:ext uri="{FF2B5EF4-FFF2-40B4-BE49-F238E27FC236}">
                <a16:creationId xmlns:a16="http://schemas.microsoft.com/office/drawing/2014/main" id="{098DEF8A-C531-BDAD-943E-8F7480BF53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5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3572" y="2728781"/>
            <a:ext cx="1340676" cy="11574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" name="Picture 2" descr="Version Control/Git - Wikiversity">
            <a:extLst>
              <a:ext uri="{FF2B5EF4-FFF2-40B4-BE49-F238E27FC236}">
                <a16:creationId xmlns:a16="http://schemas.microsoft.com/office/drawing/2014/main" id="{5F93C01E-D537-DB8F-02A9-0FCF070AC5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00430" y="2602137"/>
            <a:ext cx="2592204" cy="108224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7190952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103333C-F6B8-9752-6C28-4A0F3C96C564}"/>
              </a:ext>
            </a:extLst>
          </p:cNvPr>
          <p:cNvSpPr txBox="1"/>
          <p:nvPr/>
        </p:nvSpPr>
        <p:spPr>
          <a:xfrm>
            <a:off x="592016" y="2875002"/>
            <a:ext cx="11007968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Git </a:t>
            </a:r>
            <a:r>
              <a:rPr lang="ko-KR" altLang="en-US" sz="6600" dirty="0">
                <a:latin typeface="G마켓 산스 TTF Bold" panose="02000000000000000000" pitchFamily="2" charset="-127"/>
                <a:ea typeface="G마켓 산스 TTF Bold" panose="02000000000000000000" pitchFamily="2" charset="-127"/>
              </a:rPr>
              <a:t>설치하기</a:t>
            </a:r>
          </a:p>
        </p:txBody>
      </p:sp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CCFC01C-ECD2-C85D-97AE-B90F15680BF9}"/>
              </a:ext>
            </a:extLst>
          </p:cNvPr>
          <p:cNvSpPr>
            <a:spLocks noGrp="1"/>
          </p:cNvSpPr>
          <p:nvPr>
            <p:ph type="dt" sz="half" idx="13"/>
          </p:nvPr>
        </p:nvSpPr>
        <p:spPr>
          <a:xfrm>
            <a:off x="245668" y="646050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82000"/>
                  </a:schemeClr>
                </a:solidFill>
                <a:latin typeface="G마켓 산스 TTF Light" panose="02000000000000000000" pitchFamily="2" charset="-127"/>
                <a:ea typeface="G마켓 산스 TTF Light" panose="02000000000000000000" pitchFamily="2" charset="-127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09FE4672-E219-4AF7-BCFD-84211D3D1F47}" type="datetime6">
              <a:rPr lang="ko-KR" altLang="en-US" smtClean="0"/>
              <a:pPr/>
              <a:t>2025년 4월</a:t>
            </a:fld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9C973D1-BDD5-8C04-DBD4-F0F467CB24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83A2CE0-18CD-4102-B738-4ACFF9E68BA4}" type="slidenum">
              <a:rPr lang="ko-KR" altLang="en-US" smtClean="0"/>
              <a:pPr/>
              <a:t>9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86317355"/>
      </p:ext>
    </p:extLst>
  </p:cSld>
  <p:clrMapOvr>
    <a:masterClrMapping/>
  </p:clrMapOvr>
</p:sld>
</file>

<file path=ppt/theme/theme1.xml><?xml version="1.0" encoding="utf-8"?>
<a:theme xmlns:a="http://schemas.openxmlformats.org/drawingml/2006/main" name="코딩온템플릿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Pretendard SemiBold"/>
        <a:ea typeface="Pretendard SemiBold"/>
        <a:cs typeface=""/>
      </a:majorFont>
      <a:minorFont>
        <a:latin typeface="Pretendard"/>
        <a:ea typeface="Pretendard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02_Table_form.pptx" id="{2AAAD8C5-45B4-4401-8A6D-D767585F442D}" vid="{6C13ED7D-2711-4F90-B94D-5F82A1624D91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921</TotalTime>
  <Words>5229</Words>
  <Application>Microsoft Office PowerPoint</Application>
  <PresentationFormat>와이드스크린</PresentationFormat>
  <Paragraphs>877</Paragraphs>
  <Slides>68</Slides>
  <Notes>59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68</vt:i4>
      </vt:variant>
    </vt:vector>
  </HeadingPairs>
  <TitlesOfParts>
    <vt:vector size="78" baseType="lpstr">
      <vt:lpstr>G마켓 산스 TTF Bold</vt:lpstr>
      <vt:lpstr>G마켓 산스 TTF Light</vt:lpstr>
      <vt:lpstr>G마켓 산스 TTF Medium</vt:lpstr>
      <vt:lpstr>Pretendard Medium</vt:lpstr>
      <vt:lpstr>Pretendard SemiBold</vt:lpstr>
      <vt:lpstr>맑은 고딕</vt:lpstr>
      <vt:lpstr>Arial</vt:lpstr>
      <vt:lpstr>Symbol</vt:lpstr>
      <vt:lpstr>Wingdings</vt:lpstr>
      <vt:lpstr>코딩온템플릿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Git 설치확인</vt:lpstr>
      <vt:lpstr>PowerPoint 프레젠테이션</vt:lpstr>
      <vt:lpstr>폴더 구조의 이해</vt:lpstr>
      <vt:lpstr>폴더 구조의 이해</vt:lpstr>
      <vt:lpstr>폴더 구조 확인하기</vt:lpstr>
      <vt:lpstr>PowerPoint 프레젠테이션</vt:lpstr>
      <vt:lpstr>GUI</vt:lpstr>
      <vt:lpstr>CLI</vt:lpstr>
      <vt:lpstr>CLI 명령어</vt:lpstr>
      <vt:lpstr>CLI 명령어</vt:lpstr>
      <vt:lpstr>Git Bash 리눅스 명령어 연습하기!</vt:lpstr>
      <vt:lpstr>PowerPoint 프레젠테이션</vt:lpstr>
      <vt:lpstr>PowerPoint 프레젠테이션</vt:lpstr>
      <vt:lpstr>그러므로! GitHub 회원가입!</vt:lpstr>
      <vt:lpstr>Git 설정</vt:lpstr>
      <vt:lpstr>레포지토리 생성</vt:lpstr>
      <vt:lpstr>레포지토리 생성</vt:lpstr>
      <vt:lpstr>원격저장소와 내 폴더 연결</vt:lpstr>
      <vt:lpstr>원격저장소와 내 폴더 연결</vt:lpstr>
      <vt:lpstr>명령어 살펴보기</vt:lpstr>
      <vt:lpstr>PowerPoint 프레젠테이션</vt:lpstr>
      <vt:lpstr>PowerPoint 프레젠테이션</vt:lpstr>
      <vt:lpstr>코드를 왜 올려?</vt:lpstr>
      <vt:lpstr>원격저장소에 파일 올리기</vt:lpstr>
      <vt:lpstr>(추가) Git 주요 명령어</vt:lpstr>
      <vt:lpstr>원격저장소에 파일 올리기</vt:lpstr>
      <vt:lpstr>원격저장소에 파일 올리기</vt:lpstr>
      <vt:lpstr>실습. 원격저장소에 파일 올리기</vt:lpstr>
      <vt:lpstr>Git Repository (Local Repo)</vt:lpstr>
      <vt:lpstr>Commit Node</vt:lpstr>
      <vt:lpstr>PowerPoint 프레젠테이션</vt:lpstr>
      <vt:lpstr>Q &amp; A</vt:lpstr>
      <vt:lpstr>실수 사례</vt:lpstr>
      <vt:lpstr>.gitignore</vt:lpstr>
      <vt:lpstr>.gitignore</vt:lpstr>
      <vt:lpstr>PowerPoint 프레젠테이션</vt:lpstr>
      <vt:lpstr>PowerPoint 프레젠테이션</vt:lpstr>
      <vt:lpstr>코드를 왜 받아?</vt:lpstr>
      <vt:lpstr>내 컴퓨터에 로컬저장소 생성하기</vt:lpstr>
      <vt:lpstr>내 컴퓨터에 로컬저장소 생성하기</vt:lpstr>
      <vt:lpstr>내 컴퓨터에 로컬저장소 생성하기</vt:lpstr>
      <vt:lpstr>원격저장소 파일 내려받기</vt:lpstr>
      <vt:lpstr>Remote Repository 만들기</vt:lpstr>
      <vt:lpstr>clone 명령어</vt:lpstr>
      <vt:lpstr>Personal Access Token</vt:lpstr>
      <vt:lpstr>Personal Access Token</vt:lpstr>
      <vt:lpstr>push 명령어</vt:lpstr>
      <vt:lpstr>실습. clone 및 push</vt:lpstr>
      <vt:lpstr>remote 명령어 </vt:lpstr>
      <vt:lpstr>remote 명령어 </vt:lpstr>
      <vt:lpstr>remote 이후 push</vt:lpstr>
      <vt:lpstr>실습. remote 및 pull</vt:lpstr>
      <vt:lpstr>PowerPoint 프레젠테이션</vt:lpstr>
      <vt:lpstr>README</vt:lpstr>
      <vt:lpstr>Markdown 문법</vt:lpstr>
      <vt:lpstr>Markdown 문법</vt:lpstr>
      <vt:lpstr>Markdown 문법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On Coding</dc:creator>
  <cp:lastModifiedBy>On Coding</cp:lastModifiedBy>
  <cp:revision>77</cp:revision>
  <dcterms:created xsi:type="dcterms:W3CDTF">2025-03-21T05:57:18Z</dcterms:created>
  <dcterms:modified xsi:type="dcterms:W3CDTF">2025-04-21T04:43:15Z</dcterms:modified>
</cp:coreProperties>
</file>