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20"/>
  </p:notesMasterIdLst>
  <p:sldIdLst>
    <p:sldId id="747" r:id="rId2"/>
    <p:sldId id="748" r:id="rId3"/>
    <p:sldId id="749" r:id="rId4"/>
    <p:sldId id="750" r:id="rId5"/>
    <p:sldId id="751" r:id="rId6"/>
    <p:sldId id="752" r:id="rId7"/>
    <p:sldId id="754" r:id="rId8"/>
    <p:sldId id="755" r:id="rId9"/>
    <p:sldId id="756" r:id="rId10"/>
    <p:sldId id="743" r:id="rId11"/>
    <p:sldId id="744" r:id="rId12"/>
    <p:sldId id="745" r:id="rId13"/>
    <p:sldId id="681" r:id="rId14"/>
    <p:sldId id="746" r:id="rId15"/>
    <p:sldId id="677" r:id="rId16"/>
    <p:sldId id="680" r:id="rId17"/>
    <p:sldId id="741" r:id="rId18"/>
    <p:sldId id="742" r:id="rId19"/>
  </p:sldIdLst>
  <p:sldSz cx="12192000" cy="6858000"/>
  <p:notesSz cx="6858000" cy="9144000"/>
  <p:embeddedFontLst>
    <p:embeddedFont>
      <p:font typeface="Pretendard Black" panose="02000A03000000020004" pitchFamily="2" charset="-127"/>
      <p:bold r:id="rId21"/>
    </p:embeddedFont>
    <p:embeddedFont>
      <p:font typeface="AppleSDGothicNeoH00" panose="020B0600000101010101" charset="-127"/>
      <p:regular r:id="rId22"/>
    </p:embeddedFont>
    <p:embeddedFont>
      <p:font typeface="AppleSDGothicNeoB00" panose="020B0600000101010101" pitchFamily="50" charset="-127"/>
      <p:regular r:id="rId23"/>
    </p:embeddedFont>
    <p:embeddedFont>
      <p:font typeface="Pretendard GOV" panose="020B0600000101010101" charset="-127"/>
      <p:regular r:id="rId24"/>
      <p:bold r:id="rId25"/>
    </p:embeddedFont>
    <p:embeddedFont>
      <p:font typeface="Pretendard" panose="02000503000000020004" pitchFamily="2" charset="-127"/>
      <p:regular r:id="rId26"/>
      <p:bold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31515"/>
    <a:srgbClr val="008000"/>
    <a:srgbClr val="F9A130"/>
    <a:srgbClr val="F99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81400" autoAdjust="0"/>
  </p:normalViewPr>
  <p:slideViewPr>
    <p:cSldViewPr snapToGrid="0">
      <p:cViewPr varScale="1">
        <p:scale>
          <a:sx n="80" d="100"/>
          <a:sy n="80" d="100"/>
        </p:scale>
        <p:origin x="114" y="486"/>
      </p:cViewPr>
      <p:guideLst/>
    </p:cSldViewPr>
  </p:slideViewPr>
  <p:outlineViewPr>
    <p:cViewPr>
      <p:scale>
        <a:sx n="33" d="100"/>
        <a:sy n="33" d="100"/>
      </p:scale>
      <p:origin x="0" y="-70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22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3F159-7250-4DD4-91C2-13B35D56E1AF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E5BFC-1559-42F1-8940-AB342D56B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5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732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521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https://devbong.tistory.com/34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280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https://devbong.tistory.com/34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5423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https://devbong.tistory.com/34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147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.NET</a:t>
            </a:r>
            <a:r>
              <a:rPr lang="ko-KR" altLang="en-US" dirty="0" smtClean="0"/>
              <a:t>에서 사용하는 패키지 관리 도구</a:t>
            </a:r>
            <a:endParaRPr lang="en-US" altLang="ko-KR" dirty="0" smtClean="0"/>
          </a:p>
          <a:p>
            <a:r>
              <a:rPr lang="ko-KR" altLang="en-US" dirty="0" smtClean="0"/>
              <a:t>다른 사람들이 만들어 놓은 라이브러리를 편하게 다운 받고 사용할 수 있게 해주는 앱스토어 같은 역할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.</a:t>
            </a:r>
            <a:r>
              <a:rPr lang="en-US" altLang="ko-KR" dirty="0" err="1" smtClean="0"/>
              <a:t>nupkg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라는 </a:t>
            </a:r>
            <a:r>
              <a:rPr lang="ko-KR" altLang="en-US" baseline="0" dirty="0" err="1" smtClean="0"/>
              <a:t>확장자를</a:t>
            </a:r>
            <a:r>
              <a:rPr lang="ko-KR" altLang="en-US" baseline="0" dirty="0" smtClean="0"/>
              <a:t> 가짐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실제로 </a:t>
            </a:r>
            <a:r>
              <a:rPr lang="en-US" altLang="ko-KR" baseline="0" dirty="0" smtClean="0"/>
              <a:t>zip </a:t>
            </a:r>
            <a:r>
              <a:rPr lang="ko-KR" altLang="en-US" baseline="0" dirty="0" smtClean="0"/>
              <a:t>압축 파일</a:t>
            </a:r>
            <a:endParaRPr lang="en-US" altLang="ko-KR" baseline="0" dirty="0" smtClean="0"/>
          </a:p>
          <a:p>
            <a:r>
              <a:rPr lang="ko-KR" altLang="en-US" baseline="0" dirty="0" smtClean="0"/>
              <a:t>내부에는</a:t>
            </a:r>
            <a:endParaRPr lang="en-US" altLang="ko-KR" baseline="0" dirty="0" smtClean="0"/>
          </a:p>
          <a:p>
            <a:r>
              <a:rPr lang="en-US" altLang="ko-KR" baseline="0" dirty="0" smtClean="0"/>
              <a:t>.</a:t>
            </a:r>
            <a:r>
              <a:rPr lang="en-US" altLang="ko-KR" baseline="0" dirty="0" err="1" smtClean="0"/>
              <a:t>dll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파일 </a:t>
            </a:r>
            <a:r>
              <a:rPr lang="en-US" altLang="ko-KR" baseline="0" dirty="0" smtClean="0"/>
              <a:t>– </a:t>
            </a:r>
            <a:r>
              <a:rPr lang="ko-KR" altLang="en-US" baseline="0" dirty="0" smtClean="0"/>
              <a:t>실제로 우리가 사용하는 라이브러리 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컴파일된</a:t>
            </a:r>
            <a:r>
              <a:rPr lang="ko-KR" altLang="en-US" baseline="0" dirty="0" smtClean="0"/>
              <a:t> 코드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.</a:t>
            </a:r>
            <a:r>
              <a:rPr lang="en-US" altLang="ko-KR" baseline="0" dirty="0" err="1" smtClean="0"/>
              <a:t>nuspec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파일 </a:t>
            </a:r>
            <a:r>
              <a:rPr lang="en-US" altLang="ko-KR" baseline="0" dirty="0" smtClean="0"/>
              <a:t>– </a:t>
            </a:r>
            <a:r>
              <a:rPr lang="ko-KR" altLang="en-US" baseline="0" dirty="0" smtClean="0"/>
              <a:t>이 패키지의 이름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버전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설명 등을 정의한 메타데이터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696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C#</a:t>
            </a:r>
            <a:r>
              <a:rPr lang="ko-KR" altLang="en-US" baseline="0" dirty="0" smtClean="0"/>
              <a:t> 환경에서 사용할 수 있는 오픈 소스 차트 그리기 라이브러리</a:t>
            </a:r>
            <a:endParaRPr lang="en-US" altLang="ko-KR" baseline="0" dirty="0" smtClean="0"/>
          </a:p>
          <a:p>
            <a:r>
              <a:rPr lang="en-US" altLang="ko-KR" baseline="0" dirty="0" smtClean="0"/>
              <a:t>When?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센서 데이터 시각화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온도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습도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등</a:t>
            </a:r>
            <a:r>
              <a:rPr lang="en-US" altLang="ko-KR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주식 차트 만들기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통계 그래프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스마트 </a:t>
            </a:r>
            <a:r>
              <a:rPr lang="ko-KR" altLang="en-US" dirty="0" err="1" smtClean="0"/>
              <a:t>팩토리</a:t>
            </a:r>
            <a:r>
              <a:rPr lang="ko-KR" altLang="en-US" dirty="0" smtClean="0"/>
              <a:t> 프로젝트에서 실시간 모니터링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만들 때 사용하기 아주 적합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endParaRPr lang="en-US" altLang="ko-KR" baseline="0" dirty="0" smtClean="0"/>
          </a:p>
          <a:p>
            <a:r>
              <a:rPr lang="en-US" altLang="ko-KR" dirty="0" err="1" smtClean="0"/>
              <a:t>ScottPlot</a:t>
            </a:r>
            <a:r>
              <a:rPr lang="en-US" altLang="ko-KR" dirty="0" smtClean="0"/>
              <a:t> Cookbook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</a:p>
          <a:p>
            <a:r>
              <a:rPr lang="en-US" altLang="ko-KR" dirty="0" err="1" smtClean="0"/>
              <a:t>ScottPlot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기능을 빠르게 익히고 싶은 개발자들을 위한 “기능별 실습 예제 </a:t>
            </a:r>
            <a:r>
              <a:rPr lang="ko-KR" altLang="en-US" dirty="0" err="1" smtClean="0"/>
              <a:t>백과사전”입니다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marL="171450" indent="-171450">
              <a:buFontTx/>
              <a:buChar char="-"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554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ScottPlot</a:t>
            </a:r>
            <a:r>
              <a:rPr lang="en-US" altLang="ko-KR" dirty="0" smtClean="0"/>
              <a:t> Cookbook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</a:p>
          <a:p>
            <a:r>
              <a:rPr lang="en-US" altLang="ko-KR" dirty="0" err="1" smtClean="0"/>
              <a:t>ScottPlot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기능을 빠르게 익히고 싶은 개발자들을 위한 “기능별 실습 예제 </a:t>
            </a:r>
            <a:r>
              <a:rPr lang="ko-KR" altLang="en-US" dirty="0" err="1" smtClean="0"/>
              <a:t>백과사전”입니다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046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55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044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https://oobwrite.com/entry/%EB%94%94%EC%9E%90%EC%9D%B8-%ED%8C%A8%ED%84%B4Design-Pattern-%EC%B4%9D%EC%A0%95%EB%A6%AC-23%EA%B0%80%EC%A7%80-%EB%94%94%EC%9E%90%EC%9D%B8-%ED%8C%A8%ED%84%B4-%EC%A0%95%EC%9D%98-%EC%A2%85%EB%A5%98-%EC%9E%A5%EB%8B%A8%EC%A0%90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41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797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318ECD-68BD-F5CA-D0AD-F7486CA72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8328D17-4010-F2CD-21AB-7ABF0FB78C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A195CA7-C7AE-8BB0-3FAF-37C05E6C43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View</a:t>
            </a:r>
            <a:r>
              <a:rPr lang="ko-KR" altLang="en-US" dirty="0"/>
              <a:t>가 하는 일이 많아서 </a:t>
            </a:r>
            <a:r>
              <a:rPr lang="en-US" altLang="ko-KR" dirty="0"/>
              <a:t>MVC </a:t>
            </a:r>
            <a:r>
              <a:rPr lang="ko-KR" altLang="en-US" dirty="0"/>
              <a:t>패턴을 </a:t>
            </a:r>
            <a:r>
              <a:rPr lang="en-US" altLang="ko-KR" dirty="0"/>
              <a:t>Massive View Control </a:t>
            </a:r>
            <a:r>
              <a:rPr lang="ko-KR" altLang="en-US" dirty="0"/>
              <a:t>이라고 부르기도 함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840851-D9DD-8791-7C2A-38969FB5EB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496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C2880-84E8-4802-A246-B2DAC6854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A82CF-B350-B01B-6DA7-155F94154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667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C1272-A03C-6AEE-CD60-878CBB04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A71FD-230A-8087-2E34-5D7C2F679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8E3A9-E2C4-0B1E-003E-9119E22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422B-0E68-47B5-84BB-CA2BDA8EE46C}" type="datetime1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76A13-7C19-042C-752D-38FE8767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5E5C6-08A8-0E41-2156-9D5563D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79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EAC48E-3FF6-9125-0ABC-4A169CC07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9601A-CC7F-1148-6767-50185D6EA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C256E-EA96-98BB-12C9-7653C176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623F-179B-417F-99B6-50F6DF228D4B}" type="datetime1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17B46-3562-E4DB-95ED-4F688D18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185BB-91F2-0AA5-9D6D-1302B54E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96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F2EDC-CA73-EDF8-3F21-0A794C23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E185C-D63D-5EAA-3582-65F5CD9C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1pPr>
            <a:lvl2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2pPr>
            <a:lvl3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3pPr>
            <a:lvl4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4pPr>
            <a:lvl5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A4434-3632-ADD5-B400-F8E210B0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A197E-AB04-8920-BF6A-7676A469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74B3F-E4B3-CEEF-C15D-CBA53184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84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A3C37-987B-D5E0-E755-520E1BD7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5CC1F-859B-D0DB-4A11-BE58DC8CE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7570B-9A31-3D26-4882-32EF888C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723-C509-4DEA-8428-B50818F79709}" type="datetime1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4974D-2D5D-4824-9745-A471F566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B3280-384C-5969-2F52-4A15E57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52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95DED-E894-6922-9B69-B8B95516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FBC65-9F67-1700-BEFA-2D94E9EE0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6EB9D2-3D5A-1046-7D71-F6B048875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6751B-DA4B-24A3-EF0F-4C8A4B52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482-EE74-4DBD-97F4-D0DAC0C0E4E5}" type="datetime1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DBAF5-B11B-30DA-7BD6-9C57517A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AC70C-D159-201E-C92E-0A2EC4BD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796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ECACC-E8D3-E86C-6DF1-956A436E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453C3-AC70-DC2A-4763-6B5E806D6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95C3F-28DB-41CE-12B7-A2405F14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0204FA-E686-3EE5-F4DC-653448969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5699BD-AB12-416C-E66A-F275F75EF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723F44-B40B-52D3-7868-A5CFC233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F15-38CD-EC83-0E79-3F206DAF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DE1D33-503C-2E39-B384-F8352FD7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11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30CC9-5858-0529-9C19-2E686543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F19AAE-5859-B285-F105-37370F4E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D76-7079-412D-848B-E1B9E7A6A286}" type="datetime1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7F63B5-5839-BC25-F3E6-A829D688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C21E92-CA1D-59A7-607C-83E9C064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377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E7DA1C-08DE-867D-C461-CFB22DB4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EB5-5F88-4F49-9108-1795E314F09F}" type="datetime1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E22F13-8309-7F33-AE37-6A3D3627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785144-1580-83A5-F3DB-A1ABF55A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718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9EAFB-92AC-F013-08E0-328F7827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3F047-1194-E836-75E8-F7C63D6B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F8D7C6-3BD0-55E4-C2E5-C0F5FB4C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2204D-B344-574E-3AAD-4AB329AC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BEE-D8D4-48AD-9887-4DC578B8A684}" type="datetime1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1A389-C64C-7E96-186F-A1955A37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E3895-1FF0-9916-F2F9-C935F623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143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3A0BC-F373-508C-E10E-804DF2D6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71B77-F6C9-B857-F693-2F09C4EB0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E60D48-FA81-0A5D-1C61-5987894FF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BF447-4FF9-E948-214C-240D1D94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A55C-F3DD-45DD-9D50-F8680410167D}" type="datetime1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CFA45-9BA6-3899-86B6-FB6587CE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E1DF0-39BA-4577-917D-746C8D70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099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EC6E2B-D8E2-3BF7-E1EC-31430390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F78C8-96BA-B6AA-AE0C-BA9B0985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356D9-6C6E-2E0E-1016-EDD9ECAD8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5E23C3-0E3D-4E4E-8486-D7FB4C073DC1}" type="datetime1">
              <a:rPr lang="ko-KR" altLang="en-US" smtClean="0"/>
              <a:pPr/>
              <a:t>2025-05-25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F1CB7-8167-A752-0EF3-D60555273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92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43FBA-BAB9-5734-0849-9921A60E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83A2CE0-18CD-4102-B738-4ACFF9E68B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53E2977C-D321-12B6-BB66-ED0315D8FE0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0" y="185089"/>
            <a:ext cx="1605231" cy="3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3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Pretendard Black" panose="02000A03000000020004" pitchFamily="2" charset="-127"/>
          <a:ea typeface="Pretendard Black" panose="02000A03000000020004" pitchFamily="2" charset="-127"/>
          <a:cs typeface="Pretendard Black" panose="02000A03000000020004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ong.tistory.com/34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get.org/packag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cottplot.ne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cottplot.net/cookbook/5.0/MultiAxis/" TargetMode="External"/><Relationship Id="rId2" Type="http://schemas.openxmlformats.org/officeDocument/2006/relationships/hyperlink" Target="https://scottplot.net/cookbook/5.0/ScottPlotQuickstar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49C79-8DE4-4842-D1E6-927CDD6D4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5599" y="3429000"/>
            <a:ext cx="6060801" cy="974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C#</a:t>
            </a:r>
            <a:r>
              <a:rPr lang="ko-KR" altLang="en-US" dirty="0"/>
              <a:t> </a:t>
            </a:r>
            <a:r>
              <a:rPr lang="en-US" altLang="ko-KR" dirty="0"/>
              <a:t>WPF NuGet</a:t>
            </a:r>
            <a:br>
              <a:rPr lang="en-US" altLang="ko-KR" dirty="0"/>
            </a:br>
            <a:r>
              <a:rPr lang="en-US" altLang="ko-KR" dirty="0"/>
              <a:t>ScottPlot.NET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23B3B-2FCF-58AF-BC81-E9824EB6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112DC-52CD-A148-06F6-6813E1A6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153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5D0C86-D95A-2B20-471F-DC46DDDB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 </a:t>
            </a:r>
            <a:r>
              <a:rPr lang="ko-KR" altLang="en-US" dirty="0"/>
              <a:t>디자인 패턴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37BFCD-7ABF-A996-5D56-7ADB2E33B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소프트웨어 개발에 있어 발생하는 문제들에 대한 일반적인 해결책</a:t>
            </a:r>
            <a:endParaRPr lang="en-US" altLang="ko-KR" dirty="0"/>
          </a:p>
          <a:p>
            <a:r>
              <a:rPr lang="ko-KR" altLang="en-US" dirty="0"/>
              <a:t>특정 문맥</a:t>
            </a:r>
            <a:r>
              <a:rPr lang="en-US" altLang="ko-KR" dirty="0"/>
              <a:t>(</a:t>
            </a:r>
            <a:r>
              <a:rPr lang="ko-KR" altLang="en-US" dirty="0"/>
              <a:t>소스코드 구조</a:t>
            </a:r>
            <a:r>
              <a:rPr lang="en-US" altLang="ko-KR" dirty="0"/>
              <a:t>)</a:t>
            </a:r>
            <a:r>
              <a:rPr lang="ko-KR" altLang="en-US" dirty="0"/>
              <a:t>에서 발생하는 설계 문제를 해결</a:t>
            </a:r>
            <a:endParaRPr lang="en-US" altLang="ko-KR" dirty="0"/>
          </a:p>
          <a:p>
            <a:r>
              <a:rPr lang="ko-KR" altLang="en-US" dirty="0"/>
              <a:t>설계 과정에 대한 가이드 또는 지침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자주 발생하는 문제들에 대해 미리 특정한 패턴을 만들어둔 것 </a:t>
            </a:r>
            <a:endParaRPr lang="en-US" altLang="ko-KR" dirty="0"/>
          </a:p>
          <a:p>
            <a:r>
              <a:rPr lang="ko-KR" altLang="en-US" dirty="0"/>
              <a:t>주로 클래스 정의</a:t>
            </a:r>
            <a:r>
              <a:rPr lang="en-US" altLang="ko-KR" dirty="0"/>
              <a:t>, </a:t>
            </a:r>
            <a:r>
              <a:rPr lang="ko-KR" altLang="en-US" dirty="0"/>
              <a:t>클래스 설계</a:t>
            </a:r>
            <a:r>
              <a:rPr lang="en-US" altLang="ko-KR" dirty="0"/>
              <a:t>, </a:t>
            </a:r>
            <a:r>
              <a:rPr lang="ko-KR" altLang="en-US" dirty="0"/>
              <a:t>상속 관계</a:t>
            </a:r>
            <a:r>
              <a:rPr lang="en-US" altLang="ko-KR" dirty="0"/>
              <a:t> </a:t>
            </a:r>
            <a:r>
              <a:rPr lang="ko-KR" altLang="en-US" dirty="0"/>
              <a:t>등에 있어서 특정한 소스 코드 작성 방식을 말함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E54F8-35BD-8A3B-CA0C-D795B3D9C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355E91-E4A6-A012-02A9-E599C06DB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907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D38B02-F364-386E-B2BA-0C5AE68CA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 </a:t>
            </a:r>
            <a:r>
              <a:rPr lang="ko-KR" altLang="en-US" dirty="0"/>
              <a:t>디자인 패턴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D3EA6F-1C78-E45D-A694-B7D7AB225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다양한 상황에 대한 해결 방법</a:t>
            </a:r>
            <a:r>
              <a:rPr lang="en-US" altLang="ko-KR" dirty="0"/>
              <a:t>(</a:t>
            </a:r>
            <a:r>
              <a:rPr lang="ko-KR" altLang="en-US" dirty="0"/>
              <a:t>디자인 패턴</a:t>
            </a:r>
            <a:r>
              <a:rPr lang="en-US" altLang="ko-KR" dirty="0"/>
              <a:t>)</a:t>
            </a:r>
            <a:r>
              <a:rPr lang="ko-KR" altLang="en-US" dirty="0"/>
              <a:t>이 있음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B050"/>
                </a:solidFill>
              </a:rPr>
              <a:t>Singleton</a:t>
            </a:r>
            <a:r>
              <a:rPr lang="en-US" altLang="ko-KR" dirty="0"/>
              <a:t>: </a:t>
            </a:r>
            <a:r>
              <a:rPr lang="ko-KR" altLang="en-US" dirty="0"/>
              <a:t>한 클래스의 인스턴스가 오직 하나만 존재하도록 보장</a:t>
            </a:r>
            <a:endParaRPr lang="en-US" altLang="ko-KR" dirty="0"/>
          </a:p>
          <a:p>
            <a:pPr lvl="1"/>
            <a:r>
              <a:rPr lang="en-US" altLang="ko-KR" dirty="0"/>
              <a:t>Prototype:</a:t>
            </a:r>
            <a:r>
              <a:rPr lang="ko-KR" altLang="en-US" dirty="0"/>
              <a:t> 기존 객체를 복제하여 새로운 객체를 생성</a:t>
            </a:r>
            <a:endParaRPr lang="en-US" altLang="ko-KR" dirty="0"/>
          </a:p>
          <a:p>
            <a:pPr lvl="1"/>
            <a:r>
              <a:rPr lang="en-US" altLang="ko-KR" dirty="0"/>
              <a:t>Adapter: </a:t>
            </a:r>
            <a:r>
              <a:rPr lang="ko-KR" altLang="en-US" dirty="0"/>
              <a:t>호환되지 않는 인터페이스를 가진 클래스들이 함께 작동할 수 있도록 함</a:t>
            </a:r>
            <a:endParaRPr lang="en-US" altLang="ko-KR" dirty="0"/>
          </a:p>
          <a:p>
            <a:pPr lvl="1"/>
            <a:r>
              <a:rPr lang="en-US" altLang="ko-KR" dirty="0"/>
              <a:t>Bridge: </a:t>
            </a:r>
            <a:r>
              <a:rPr lang="ko-KR" altLang="en-US" dirty="0"/>
              <a:t>추상화</a:t>
            </a:r>
            <a:r>
              <a:rPr lang="en-US" altLang="ko-KR" dirty="0"/>
              <a:t>(Abstract)</a:t>
            </a:r>
            <a:r>
              <a:rPr lang="ko-KR" altLang="en-US" dirty="0"/>
              <a:t>와 구현을 분리하여</a:t>
            </a:r>
            <a:r>
              <a:rPr lang="en-US" altLang="ko-KR" dirty="0"/>
              <a:t>, </a:t>
            </a:r>
            <a:r>
              <a:rPr lang="ko-KR" altLang="en-US" dirty="0"/>
              <a:t>독립적으로 변형될 수 있게 함</a:t>
            </a:r>
            <a:endParaRPr lang="en-US" altLang="ko-KR" dirty="0"/>
          </a:p>
          <a:p>
            <a:pPr lvl="1"/>
            <a:r>
              <a:rPr lang="en-US" altLang="ko-KR" dirty="0"/>
              <a:t>Interpreter: </a:t>
            </a:r>
            <a:r>
              <a:rPr lang="ko-KR" altLang="en-US" dirty="0"/>
              <a:t>주어진 언어의 문법에 대한 표현을 정의하고 문장을 해석</a:t>
            </a:r>
            <a:endParaRPr lang="en-US" altLang="ko-KR" dirty="0"/>
          </a:p>
          <a:p>
            <a:pPr lvl="1"/>
            <a:r>
              <a:rPr lang="en-US" altLang="ko-KR" dirty="0"/>
              <a:t>State: </a:t>
            </a:r>
            <a:r>
              <a:rPr lang="ko-KR" altLang="en-US" dirty="0"/>
              <a:t>객체의 내부 상태에 따라 객체의 행동을 변경</a:t>
            </a:r>
            <a:endParaRPr lang="en-US" altLang="ko-KR" dirty="0"/>
          </a:p>
          <a:p>
            <a:pPr lvl="1"/>
            <a:r>
              <a:rPr lang="en-US" altLang="ko-KR" dirty="0"/>
              <a:t>Strategy: </a:t>
            </a:r>
            <a:r>
              <a:rPr lang="ko-KR" altLang="en-US" dirty="0"/>
              <a:t>알고리즘을 객체의 행동으로 </a:t>
            </a:r>
            <a:r>
              <a:rPr lang="ko-KR" altLang="en-US" dirty="0" err="1"/>
              <a:t>캡슐화하여</a:t>
            </a:r>
            <a:r>
              <a:rPr lang="ko-KR" altLang="en-US" dirty="0"/>
              <a:t> 동일한 기능을 하는 다른 알고리즘으로 교체할 수 있게 함</a:t>
            </a:r>
            <a:endParaRPr lang="en-US" altLang="ko-KR" dirty="0"/>
          </a:p>
          <a:p>
            <a:pPr lvl="1"/>
            <a:r>
              <a:rPr lang="en-US" altLang="ko-KR" dirty="0"/>
              <a:t>Iterator: </a:t>
            </a:r>
            <a:r>
              <a:rPr lang="ko-KR" altLang="en-US" dirty="0"/>
              <a:t>컬렉션 내의 요소를 순차적으로 접근하는 방법을 제공</a:t>
            </a:r>
            <a:endParaRPr lang="en-US" altLang="ko-KR" dirty="0"/>
          </a:p>
          <a:p>
            <a:pPr lvl="1"/>
            <a:r>
              <a:rPr lang="en-US" altLang="ko-KR" dirty="0"/>
              <a:t>...</a:t>
            </a:r>
          </a:p>
          <a:p>
            <a:pPr lvl="1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2842D5-8D65-4182-449D-5EE6395D4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50545B-E805-FC27-89DE-0CF6B963A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821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58C4E9-5278-CBA7-8BF1-1AFAFCEA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Singleton </a:t>
            </a:r>
            <a:r>
              <a:rPr lang="ko-KR" altLang="en-US" dirty="0"/>
              <a:t>패턴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F0FBC-FE39-DD3B-5B60-63E7BF0D8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클래스의 인스턴스가 프로그램 전체에서 오직 하나만 존재해야 할 때 사용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게임 점수 및 승패를 결정하는 </a:t>
            </a:r>
            <a:r>
              <a:rPr lang="en-US" altLang="ko-KR" dirty="0" err="1"/>
              <a:t>GameManager</a:t>
            </a:r>
            <a:r>
              <a:rPr lang="ko-KR" altLang="en-US" dirty="0"/>
              <a:t> 클래스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9ADBB-5F5C-B6AE-AAEB-F6B866C0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6F1BCC-30D8-DE80-86EB-394D58431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1974C51-1450-9630-9D3D-F761262AD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04" y="3014296"/>
            <a:ext cx="5654195" cy="364748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5D5594C-EC71-70D4-70F7-22404D713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041362"/>
            <a:ext cx="6050478" cy="191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123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A9F8BD3-07E3-DFE2-6156-828C48F82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3769" y="1859148"/>
            <a:ext cx="4748231" cy="33886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F6F4E9B-7388-97E9-9E63-C39198078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MVC </a:t>
            </a:r>
            <a:r>
              <a:rPr lang="ko-KR" altLang="en-US" dirty="0"/>
              <a:t>패턴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63D705-7C15-33E0-BE4F-6DB21E17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6BE420-8F8C-85E9-FF1E-568D045CF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DF70C3-FBA0-A0EA-EA36-9F324D555ABB}"/>
              </a:ext>
            </a:extLst>
          </p:cNvPr>
          <p:cNvSpPr txBox="1"/>
          <p:nvPr/>
        </p:nvSpPr>
        <p:spPr>
          <a:xfrm>
            <a:off x="157044" y="1572172"/>
            <a:ext cx="7241191" cy="3619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err="1"/>
              <a:t>WinForm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개발에 있어 권장되는 디자인 패턴</a:t>
            </a:r>
            <a:endParaRPr lang="en-US" altLang="ko-KR" sz="2400" b="1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MVC(Model + View + Controller) </a:t>
            </a:r>
            <a:r>
              <a:rPr lang="ko-KR" altLang="en-US" sz="2400" b="1" dirty="0"/>
              <a:t>패턴 시나리오</a:t>
            </a:r>
            <a:endParaRPr lang="en-US" altLang="ko-KR" sz="2400" b="1" dirty="0"/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사용자의 </a:t>
            </a:r>
            <a:r>
              <a:rPr lang="en-US" altLang="ko-KR" sz="2400" dirty="0"/>
              <a:t>Action</a:t>
            </a:r>
            <a:r>
              <a:rPr lang="ko-KR" altLang="en-US" sz="2400" dirty="0"/>
              <a:t>들은 </a:t>
            </a:r>
            <a:r>
              <a:rPr lang="en-US" altLang="ko-KR" sz="2400" dirty="0"/>
              <a:t>Controller</a:t>
            </a:r>
            <a:r>
              <a:rPr lang="ko-KR" altLang="en-US" sz="2400" dirty="0"/>
              <a:t>에 들어옴</a:t>
            </a:r>
            <a:endParaRPr lang="en-US" altLang="ko-KR" sz="2400" dirty="0"/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Controller</a:t>
            </a:r>
            <a:r>
              <a:rPr lang="ko-KR" altLang="en-US" sz="2400" dirty="0"/>
              <a:t>는 사용자의 </a:t>
            </a:r>
            <a:r>
              <a:rPr lang="en-US" altLang="ko-KR" sz="2400" dirty="0"/>
              <a:t>Action</a:t>
            </a:r>
            <a:r>
              <a:rPr lang="ko-KR" altLang="en-US" sz="2400" dirty="0"/>
              <a:t>을 확인하고</a:t>
            </a:r>
            <a:r>
              <a:rPr lang="en-US" altLang="ko-KR" sz="2400" dirty="0"/>
              <a:t>, Model</a:t>
            </a:r>
            <a:r>
              <a:rPr lang="ko-KR" altLang="en-US" sz="2400" dirty="0"/>
              <a:t>을 업데이트</a:t>
            </a:r>
            <a:endParaRPr lang="en-US" altLang="ko-KR" sz="2400" dirty="0"/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Controller</a:t>
            </a:r>
            <a:r>
              <a:rPr lang="ko-KR" altLang="en-US" sz="2400" dirty="0"/>
              <a:t>는 </a:t>
            </a:r>
            <a:r>
              <a:rPr lang="en-US" altLang="ko-KR" sz="2400" dirty="0"/>
              <a:t>Model</a:t>
            </a:r>
            <a:r>
              <a:rPr lang="ko-KR" altLang="en-US" sz="2400" dirty="0"/>
              <a:t>을 나타내 줄 </a:t>
            </a:r>
            <a:r>
              <a:rPr lang="en-US" altLang="ko-KR" sz="2400" dirty="0"/>
              <a:t>View</a:t>
            </a:r>
            <a:r>
              <a:rPr lang="ko-KR" altLang="en-US" sz="2400" dirty="0"/>
              <a:t>를 선택</a:t>
            </a:r>
            <a:endParaRPr lang="en-US" altLang="ko-KR" sz="2400" dirty="0"/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View</a:t>
            </a:r>
            <a:r>
              <a:rPr lang="ko-KR" altLang="en-US" sz="2400" dirty="0"/>
              <a:t>는 </a:t>
            </a:r>
            <a:r>
              <a:rPr lang="en-US" altLang="ko-KR" sz="2400" dirty="0"/>
              <a:t>Model</a:t>
            </a:r>
            <a:r>
              <a:rPr lang="ko-KR" altLang="en-US" sz="2400" dirty="0"/>
              <a:t>을 이용하여 화면을 나타냄</a:t>
            </a:r>
          </a:p>
        </p:txBody>
      </p:sp>
    </p:spTree>
    <p:extLst>
      <p:ext uri="{BB962C8B-B14F-4D97-AF65-F5344CB8AC3E}">
        <p14:creationId xmlns:p14="http://schemas.microsoft.com/office/powerpoint/2010/main" val="3051755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B591A-B2C5-1155-5FCD-DF1DCB634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9BF7011-AF43-32A4-EF64-FC74AC8BE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3769" y="1859148"/>
            <a:ext cx="4748231" cy="33886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D4FE4BD-6C1B-98DF-C6E3-5E542B164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MVC </a:t>
            </a:r>
            <a:r>
              <a:rPr lang="ko-KR" altLang="en-US" dirty="0"/>
              <a:t>패턴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D6CEB1-A6E2-E938-468E-B59B20193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E0BD37-3226-B822-8BBA-4B25B7D62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04DB15-8DFD-9715-47EB-F97F684B1D1C}"/>
              </a:ext>
            </a:extLst>
          </p:cNvPr>
          <p:cNvSpPr txBox="1"/>
          <p:nvPr/>
        </p:nvSpPr>
        <p:spPr>
          <a:xfrm>
            <a:off x="223950" y="1572172"/>
            <a:ext cx="73424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Model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사용자 정보만 갖고 있는 클래스</a:t>
            </a:r>
            <a:endParaRPr lang="en-US" altLang="ko-KR" sz="2000" dirty="0"/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예</a:t>
            </a:r>
            <a:r>
              <a:rPr lang="en-US" altLang="ko-KR" sz="2000" dirty="0"/>
              <a:t>) User </a:t>
            </a:r>
            <a:r>
              <a:rPr lang="ko-KR" altLang="en-US" sz="2000" dirty="0"/>
              <a:t>클래스 </a:t>
            </a:r>
            <a:r>
              <a:rPr lang="en-US" altLang="ko-KR" sz="2000" dirty="0"/>
              <a:t>(</a:t>
            </a:r>
            <a:r>
              <a:rPr lang="ko-KR" altLang="en-US" sz="2000" dirty="0"/>
              <a:t>이름</a:t>
            </a:r>
            <a:r>
              <a:rPr lang="en-US" altLang="ko-KR" sz="2000" dirty="0"/>
              <a:t>, ID, PW, </a:t>
            </a:r>
            <a:r>
              <a:rPr lang="ko-KR" altLang="en-US" sz="2000" dirty="0"/>
              <a:t>전화번호</a:t>
            </a:r>
            <a:r>
              <a:rPr lang="en-US" altLang="ko-KR" sz="2000" dirty="0"/>
              <a:t>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View</a:t>
            </a:r>
            <a:r>
              <a:rPr lang="en-US" altLang="ko-KR" sz="2400" dirty="0"/>
              <a:t> 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Form1.cs</a:t>
            </a:r>
            <a:r>
              <a:rPr lang="ko-KR" altLang="en-US" sz="2000" dirty="0"/>
              <a:t> 라고 보면 됨</a:t>
            </a:r>
            <a:endParaRPr lang="en-US" altLang="ko-KR" sz="2000" dirty="0"/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(View</a:t>
            </a:r>
            <a:r>
              <a:rPr lang="ko-KR" altLang="en-US" sz="2000" dirty="0"/>
              <a:t>가 하는 일이 매우 많음</a:t>
            </a:r>
            <a:r>
              <a:rPr lang="en-US" altLang="ko-KR" sz="2000" dirty="0"/>
              <a:t>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Controller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View</a:t>
            </a:r>
            <a:r>
              <a:rPr lang="ko-KR" altLang="en-US" sz="2000" dirty="0"/>
              <a:t>로 부터 받은 입력을 처리하여 </a:t>
            </a:r>
            <a:r>
              <a:rPr lang="en-US" altLang="ko-KR" sz="2000" dirty="0"/>
              <a:t>Model</a:t>
            </a:r>
            <a:r>
              <a:rPr lang="ko-KR" altLang="en-US" sz="2000" dirty="0"/>
              <a:t>을 정보를 업데이트</a:t>
            </a:r>
            <a:endParaRPr lang="en-US" altLang="ko-KR" sz="2000" dirty="0"/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Model </a:t>
            </a:r>
            <a:r>
              <a:rPr lang="ko-KR" altLang="en-US" sz="2000" dirty="0"/>
              <a:t>정보가 업데이트 되면 </a:t>
            </a:r>
            <a:r>
              <a:rPr lang="en-US" altLang="ko-KR" sz="2000" dirty="0"/>
              <a:t>View</a:t>
            </a:r>
            <a:r>
              <a:rPr lang="ko-KR" altLang="en-US" sz="2000" dirty="0"/>
              <a:t>에 표시</a:t>
            </a:r>
            <a:endParaRPr lang="en-US" altLang="ko-KR" sz="2000" dirty="0"/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예</a:t>
            </a:r>
            <a:r>
              <a:rPr lang="en-US" altLang="ko-KR" sz="2000" dirty="0"/>
              <a:t>) </a:t>
            </a:r>
            <a:r>
              <a:rPr lang="en-US" altLang="ko-KR" sz="2000" dirty="0" err="1"/>
              <a:t>UserControl</a:t>
            </a:r>
            <a:r>
              <a:rPr lang="en-US" altLang="ko-KR" sz="2000" dirty="0"/>
              <a:t> </a:t>
            </a:r>
            <a:r>
              <a:rPr lang="ko-KR" altLang="en-US" sz="2000" dirty="0"/>
              <a:t>클래스 </a:t>
            </a:r>
            <a:r>
              <a:rPr lang="en-US" altLang="ko-KR" sz="2000" dirty="0"/>
              <a:t>(</a:t>
            </a:r>
            <a:r>
              <a:rPr lang="en-US" altLang="ko-KR" sz="2000" dirty="0" err="1"/>
              <a:t>TextBox</a:t>
            </a:r>
            <a:r>
              <a:rPr lang="ko-KR" altLang="en-US" sz="2000" dirty="0"/>
              <a:t>로 입력 받은 값을 </a:t>
            </a:r>
            <a:r>
              <a:rPr lang="en-US" altLang="ko-KR" sz="2000" dirty="0"/>
              <a:t>User </a:t>
            </a:r>
            <a:r>
              <a:rPr lang="ko-KR" altLang="en-US" sz="2000" dirty="0"/>
              <a:t>클래스에 복사</a:t>
            </a:r>
            <a:r>
              <a:rPr lang="en-US" altLang="ko-KR" sz="2000" dirty="0"/>
              <a:t>, User </a:t>
            </a:r>
            <a:r>
              <a:rPr lang="ko-KR" altLang="en-US" sz="2000" dirty="0"/>
              <a:t>클래스의 정보와 비교하여 로그인 여부 체크 등</a:t>
            </a:r>
            <a:r>
              <a:rPr lang="en-US" altLang="ko-KR" sz="2000" dirty="0"/>
              <a:t>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06538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F4E9B-7388-97E9-9E63-C39198078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MVVM </a:t>
            </a:r>
            <a:r>
              <a:rPr lang="ko-KR" altLang="en-US" dirty="0"/>
              <a:t>패턴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63D705-7C15-33E0-BE4F-6DB21E17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6BE420-8F8C-85E9-FF1E-568D045CF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DF70C3-FBA0-A0EA-EA36-9F324D555ABB}"/>
              </a:ext>
            </a:extLst>
          </p:cNvPr>
          <p:cNvSpPr txBox="1"/>
          <p:nvPr/>
        </p:nvSpPr>
        <p:spPr>
          <a:xfrm>
            <a:off x="251789" y="1690688"/>
            <a:ext cx="76175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WPF </a:t>
            </a:r>
            <a:r>
              <a:rPr lang="ko-KR" altLang="en-US" sz="2400" dirty="0"/>
              <a:t>출시와 함께 </a:t>
            </a:r>
            <a:r>
              <a:rPr lang="en-US" altLang="ko-KR" sz="2400" dirty="0"/>
              <a:t>Microsoft</a:t>
            </a:r>
            <a:r>
              <a:rPr lang="ko-KR" altLang="en-US" sz="2400" dirty="0"/>
              <a:t>에서 개발한 디자인 패턴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Model</a:t>
            </a:r>
            <a:r>
              <a:rPr lang="ko-KR" altLang="en-US" sz="2400" dirty="0"/>
              <a:t> </a:t>
            </a:r>
            <a:r>
              <a:rPr lang="en-US" altLang="ko-KR" sz="2400" dirty="0"/>
              <a:t>+</a:t>
            </a:r>
            <a:r>
              <a:rPr lang="ko-KR" altLang="en-US" sz="2400" dirty="0"/>
              <a:t> </a:t>
            </a:r>
            <a:r>
              <a:rPr lang="en-US" altLang="ko-KR" sz="2400" dirty="0"/>
              <a:t>View</a:t>
            </a:r>
            <a:r>
              <a:rPr lang="ko-KR" altLang="en-US" sz="2400" dirty="0"/>
              <a:t> </a:t>
            </a:r>
            <a:r>
              <a:rPr lang="en-US" altLang="ko-KR" sz="2400" dirty="0"/>
              <a:t>+ </a:t>
            </a:r>
            <a:r>
              <a:rPr lang="en-US" altLang="ko-KR" sz="2400" dirty="0">
                <a:solidFill>
                  <a:srgbClr val="00B050"/>
                </a:solidFill>
              </a:rPr>
              <a:t>View Model </a:t>
            </a:r>
            <a:r>
              <a:rPr lang="ko-KR" altLang="en-US" sz="2400" dirty="0">
                <a:solidFill>
                  <a:srgbClr val="00B050"/>
                </a:solidFill>
              </a:rPr>
              <a:t>로 구성됨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사용자 인터페이스에서 발생하는 이벤트 중심의 프로그래밍에서 탈피하기 위한 목적에서 고안 됨 </a:t>
            </a:r>
            <a:r>
              <a:rPr lang="en-US" altLang="ko-KR" sz="2400" dirty="0"/>
              <a:t>(View</a:t>
            </a:r>
            <a:r>
              <a:rPr lang="ko-KR" altLang="en-US" sz="2400" dirty="0"/>
              <a:t>가 너무 많은 기능을 담당하는 것을 방지</a:t>
            </a:r>
            <a:r>
              <a:rPr lang="en-US" altLang="ko-KR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개발 속도 향상 보다 유지보수를 쉽게 하기 위함</a:t>
            </a:r>
          </a:p>
        </p:txBody>
      </p:sp>
      <p:pic>
        <p:nvPicPr>
          <p:cNvPr id="1028" name="Picture 4" descr="MVVM">
            <a:extLst>
              <a:ext uri="{FF2B5EF4-FFF2-40B4-BE49-F238E27FC236}">
                <a16:creationId xmlns:a16="http://schemas.microsoft.com/office/drawing/2014/main" id="{71506DD0-2A35-43B2-4DC1-152EFA82A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727" y="2200535"/>
            <a:ext cx="3889484" cy="288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831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F4E9B-7388-97E9-9E63-C39198078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MVVM </a:t>
            </a:r>
            <a:r>
              <a:rPr lang="ko-KR" altLang="en-US" dirty="0"/>
              <a:t>패턴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63D705-7C15-33E0-BE4F-6DB21E17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6BE420-8F8C-85E9-FF1E-568D045CF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DF70C3-FBA0-A0EA-EA36-9F324D555ABB}"/>
              </a:ext>
            </a:extLst>
          </p:cNvPr>
          <p:cNvSpPr txBox="1"/>
          <p:nvPr/>
        </p:nvSpPr>
        <p:spPr>
          <a:xfrm>
            <a:off x="461818" y="1690688"/>
            <a:ext cx="7518401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MVVM </a:t>
            </a:r>
            <a:r>
              <a:rPr lang="ko-KR" altLang="en-US" sz="2000" dirty="0"/>
              <a:t>패턴 동작 시나리오</a:t>
            </a:r>
            <a:endParaRPr lang="en-US" altLang="ko-KR" sz="2000" dirty="0"/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2000" dirty="0"/>
              <a:t>사용자의 </a:t>
            </a:r>
            <a:r>
              <a:rPr lang="en-US" altLang="ko-KR" sz="2000" dirty="0"/>
              <a:t>Action</a:t>
            </a:r>
            <a:r>
              <a:rPr lang="ko-KR" altLang="en-US" sz="2000" dirty="0"/>
              <a:t>은 </a:t>
            </a:r>
            <a:r>
              <a:rPr lang="en-US" altLang="ko-KR" sz="2000" dirty="0"/>
              <a:t>View</a:t>
            </a:r>
            <a:r>
              <a:rPr lang="ko-KR" altLang="en-US" sz="2000" dirty="0"/>
              <a:t>를 통해 들어옴</a:t>
            </a:r>
            <a:endParaRPr lang="en-US" altLang="ko-KR" sz="2000" dirty="0"/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2000" dirty="0"/>
              <a:t>View</a:t>
            </a:r>
            <a:r>
              <a:rPr lang="ko-KR" altLang="en-US" sz="2000" dirty="0"/>
              <a:t>에 </a:t>
            </a:r>
            <a:r>
              <a:rPr lang="en-US" altLang="ko-KR" sz="2000" dirty="0"/>
              <a:t>Action</a:t>
            </a:r>
            <a:r>
              <a:rPr lang="ko-KR" altLang="en-US" sz="2000" dirty="0"/>
              <a:t>이 들어오면</a:t>
            </a:r>
            <a:r>
              <a:rPr lang="en-US" altLang="ko-KR" sz="2000" dirty="0"/>
              <a:t>, Command </a:t>
            </a:r>
            <a:r>
              <a:rPr lang="ko-KR" altLang="en-US" sz="2000" dirty="0"/>
              <a:t>패턴으로 </a:t>
            </a:r>
            <a:r>
              <a:rPr lang="en-US" altLang="ko-KR" sz="2000" dirty="0"/>
              <a:t>View Model</a:t>
            </a:r>
            <a:r>
              <a:rPr lang="ko-KR" altLang="en-US" sz="2000" dirty="0"/>
              <a:t>에 </a:t>
            </a:r>
            <a:r>
              <a:rPr lang="en-US" altLang="ko-KR" sz="2000" dirty="0"/>
              <a:t>Action</a:t>
            </a:r>
            <a:r>
              <a:rPr lang="ko-KR" altLang="en-US" sz="2000" dirty="0"/>
              <a:t>을 전달</a:t>
            </a:r>
            <a:endParaRPr lang="en-US" altLang="ko-KR" sz="2000" dirty="0"/>
          </a:p>
          <a:p>
            <a:pPr marL="1428750" lvl="2" indent="-5143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Command </a:t>
            </a:r>
            <a:r>
              <a:rPr lang="ko-KR" altLang="en-US" sz="2000" dirty="0"/>
              <a:t>패턴은 사용자 요청을 매개변수로 직접 전달하는 것이 아니라 각종 관련 정보들을 포함한 객체로 한 번 감싸서 전달하는 것</a:t>
            </a:r>
            <a:endParaRPr lang="en-US" altLang="ko-KR" sz="2000" dirty="0"/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2000" dirty="0"/>
              <a:t>View Model</a:t>
            </a:r>
            <a:r>
              <a:rPr lang="ko-KR" altLang="en-US" sz="2000" dirty="0"/>
              <a:t>은 </a:t>
            </a:r>
            <a:r>
              <a:rPr lang="en-US" altLang="ko-KR" sz="2000" dirty="0"/>
              <a:t>Model</a:t>
            </a:r>
            <a:r>
              <a:rPr lang="ko-KR" altLang="en-US" sz="2000" dirty="0"/>
              <a:t>에게 데이터를 요청</a:t>
            </a:r>
            <a:endParaRPr lang="en-US" altLang="ko-KR" sz="2000" dirty="0"/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2000" dirty="0"/>
              <a:t>Model</a:t>
            </a:r>
            <a:r>
              <a:rPr lang="ko-KR" altLang="en-US" sz="2000" dirty="0"/>
              <a:t>은 </a:t>
            </a:r>
            <a:r>
              <a:rPr lang="en-US" altLang="ko-KR" sz="2000" dirty="0"/>
              <a:t>View Model</a:t>
            </a:r>
            <a:r>
              <a:rPr lang="ko-KR" altLang="en-US" sz="2000" dirty="0"/>
              <a:t>에게 </a:t>
            </a:r>
            <a:r>
              <a:rPr lang="ko-KR" altLang="en-US" sz="2000" dirty="0" err="1"/>
              <a:t>요청받은</a:t>
            </a:r>
            <a:r>
              <a:rPr lang="ko-KR" altLang="en-US" sz="2000" dirty="0"/>
              <a:t> 데이터를 응답</a:t>
            </a:r>
            <a:endParaRPr lang="en-US" altLang="ko-KR" sz="2000" dirty="0"/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2000" dirty="0"/>
              <a:t>View Model</a:t>
            </a:r>
            <a:r>
              <a:rPr lang="ko-KR" altLang="en-US" sz="2000" dirty="0"/>
              <a:t>은 응답 받은 데이터를 가공하여 저장</a:t>
            </a:r>
            <a:endParaRPr lang="en-US" altLang="ko-KR" sz="2000" dirty="0"/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2000" dirty="0"/>
              <a:t>View</a:t>
            </a:r>
            <a:r>
              <a:rPr lang="ko-KR" altLang="en-US" sz="2000" dirty="0"/>
              <a:t>는 </a:t>
            </a:r>
            <a:r>
              <a:rPr lang="en-US" altLang="ko-KR" sz="2000" dirty="0"/>
              <a:t>View Model</a:t>
            </a:r>
            <a:r>
              <a:rPr lang="ko-KR" altLang="en-US" sz="2000" dirty="0"/>
              <a:t>과 </a:t>
            </a:r>
            <a:r>
              <a:rPr lang="en-US" altLang="ko-KR" sz="2000" dirty="0"/>
              <a:t>Data Binding</a:t>
            </a:r>
            <a:r>
              <a:rPr lang="ko-KR" altLang="en-US" sz="2000" dirty="0"/>
              <a:t>하여 화면을 그림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000" dirty="0"/>
          </a:p>
        </p:txBody>
      </p:sp>
      <p:pic>
        <p:nvPicPr>
          <p:cNvPr id="1028" name="Picture 4" descr="MVVM">
            <a:extLst>
              <a:ext uri="{FF2B5EF4-FFF2-40B4-BE49-F238E27FC236}">
                <a16:creationId xmlns:a16="http://schemas.microsoft.com/office/drawing/2014/main" id="{71506DD0-2A35-43B2-4DC1-152EFA82A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980" y="2179520"/>
            <a:ext cx="3777453" cy="280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549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AF179-311F-B8E4-5C49-7606353EB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WPF MVVM </a:t>
            </a:r>
            <a:r>
              <a:rPr lang="ko-KR" altLang="en-US" dirty="0"/>
              <a:t>패턴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179425-BE59-AC9D-1BB2-5FFAA04FF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7030A0"/>
                </a:solidFill>
              </a:rPr>
              <a:t>Model</a:t>
            </a:r>
            <a:r>
              <a:rPr lang="en-US" altLang="ko-KR" dirty="0"/>
              <a:t> (</a:t>
            </a:r>
            <a:r>
              <a:rPr lang="ko-KR" altLang="en-US" dirty="0"/>
              <a:t>프로그래머</a:t>
            </a:r>
            <a:r>
              <a:rPr lang="en-US" altLang="ko-KR" dirty="0"/>
              <a:t>) </a:t>
            </a:r>
          </a:p>
          <a:p>
            <a:pPr lvl="1"/>
            <a:r>
              <a:rPr lang="ko-KR" altLang="en-US" dirty="0"/>
              <a:t>데이터를 가져오고 저장하는 역할</a:t>
            </a:r>
            <a:endParaRPr lang="en-US" altLang="ko-KR" dirty="0"/>
          </a:p>
          <a:p>
            <a:pPr lvl="1"/>
            <a:r>
              <a:rPr lang="en-US" altLang="ko-KR" dirty="0"/>
              <a:t>DB, </a:t>
            </a:r>
            <a:r>
              <a:rPr lang="ko-KR" altLang="en-US" dirty="0"/>
              <a:t>네트워크 요청 또는 파일 시스템과 같은 데이터 소스와 상호작용</a:t>
            </a:r>
            <a:endParaRPr lang="en-US" altLang="ko-KR" dirty="0"/>
          </a:p>
          <a:p>
            <a:r>
              <a:rPr lang="en-US" altLang="ko-KR" dirty="0">
                <a:solidFill>
                  <a:srgbClr val="7030A0"/>
                </a:solidFill>
              </a:rPr>
              <a:t>View</a:t>
            </a:r>
            <a:r>
              <a:rPr lang="en-US" altLang="ko-KR" dirty="0"/>
              <a:t> (</a:t>
            </a:r>
            <a:r>
              <a:rPr lang="ko-KR" altLang="en-US" dirty="0"/>
              <a:t>디자이너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사용자 인터페이스를 담당하여 사용자 입력처리 및 화면 갱신을 처리</a:t>
            </a:r>
            <a:endParaRPr lang="en-US" altLang="ko-KR" dirty="0"/>
          </a:p>
          <a:p>
            <a:pPr lvl="1"/>
            <a:r>
              <a:rPr lang="en-US" altLang="ko-KR" dirty="0"/>
              <a:t>XAML </a:t>
            </a:r>
            <a:r>
              <a:rPr lang="ko-KR" altLang="en-US" dirty="0"/>
              <a:t>같은 마크업 언어를 사용하여 디자인</a:t>
            </a:r>
            <a:endParaRPr lang="en-US" altLang="ko-KR" dirty="0"/>
          </a:p>
          <a:p>
            <a:r>
              <a:rPr lang="en-US" altLang="ko-KR" dirty="0" err="1">
                <a:solidFill>
                  <a:srgbClr val="7030A0"/>
                </a:solidFill>
              </a:rPr>
              <a:t>ViewModel</a:t>
            </a:r>
            <a:r>
              <a:rPr lang="en-US" altLang="ko-KR" dirty="0"/>
              <a:t> (</a:t>
            </a:r>
            <a:r>
              <a:rPr lang="ko-KR" altLang="en-US" dirty="0"/>
              <a:t>프로그래머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View</a:t>
            </a:r>
            <a:r>
              <a:rPr lang="ko-KR" altLang="en-US" dirty="0"/>
              <a:t>와 </a:t>
            </a:r>
            <a:r>
              <a:rPr lang="en-US" altLang="ko-KR" dirty="0"/>
              <a:t>Model </a:t>
            </a:r>
            <a:r>
              <a:rPr lang="ko-KR" altLang="en-US" dirty="0"/>
              <a:t>사이에서 중재자 역할을 수행</a:t>
            </a:r>
            <a:endParaRPr lang="en-US" altLang="ko-KR" dirty="0"/>
          </a:p>
          <a:p>
            <a:pPr lvl="1"/>
            <a:r>
              <a:rPr lang="en-US" altLang="ko-KR" dirty="0"/>
              <a:t>View</a:t>
            </a:r>
            <a:r>
              <a:rPr lang="ko-KR" altLang="en-US" dirty="0"/>
              <a:t>에서 발생하는 이벤트 감지</a:t>
            </a:r>
            <a:r>
              <a:rPr lang="en-US" altLang="ko-KR" dirty="0"/>
              <a:t>, </a:t>
            </a:r>
            <a:r>
              <a:rPr lang="ko-KR" altLang="en-US" dirty="0"/>
              <a:t>이벤트에 맞는 </a:t>
            </a:r>
            <a:r>
              <a:rPr lang="en-US" altLang="ko-KR" dirty="0"/>
              <a:t>Model</a:t>
            </a:r>
            <a:r>
              <a:rPr lang="ko-KR" altLang="en-US" dirty="0"/>
              <a:t>의 로직 수행</a:t>
            </a:r>
            <a:endParaRPr lang="en-US" altLang="ko-KR" dirty="0"/>
          </a:p>
          <a:p>
            <a:pPr lvl="1"/>
            <a:r>
              <a:rPr lang="en-US" altLang="ko-KR" dirty="0"/>
              <a:t>View</a:t>
            </a:r>
            <a:r>
              <a:rPr lang="ko-KR" altLang="en-US" dirty="0"/>
              <a:t>에 표시할 데이터를 가공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7A3CFF-F52D-7EF1-1163-B84FAE88B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1022B6-B73C-AEA0-BB28-1DD81833D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803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8A2CC14-CCC8-ED12-FA25-451425A6F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2047B-6AC2-B9AE-560F-C0156F6F6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</a:t>
            </a:r>
            <a:r>
              <a:rPr lang="en-US" altLang="ko-KR" smtClean="0"/>
              <a:t>. WPF MVVM </a:t>
            </a:r>
            <a:r>
              <a:rPr lang="ko-KR" altLang="en-US" smtClean="0"/>
              <a:t>패턴 따라해보기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E05EF9-9B87-AEA5-E0E9-19760BC24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mtClean="0">
                <a:hlinkClick r:id="rId3"/>
              </a:rPr>
              <a:t>https://devbong.tistory.com/34</a:t>
            </a:r>
            <a:endParaRPr lang="ko-KR" altLang="en-US" smtClean="0"/>
          </a:p>
          <a:p>
            <a:r>
              <a:rPr lang="ko-KR" altLang="en-US" smtClean="0"/>
              <a:t>위 블로그의 </a:t>
            </a:r>
            <a:r>
              <a:rPr lang="en-US" altLang="ko-KR" smtClean="0"/>
              <a:t>“[WPF] MVVM </a:t>
            </a:r>
            <a:r>
              <a:rPr lang="ko-KR" altLang="en-US" smtClean="0"/>
              <a:t>패턴으로 </a:t>
            </a:r>
            <a:r>
              <a:rPr lang="en-US" altLang="ko-KR" smtClean="0"/>
              <a:t>WPF </a:t>
            </a:r>
            <a:r>
              <a:rPr lang="ko-KR" altLang="en-US" smtClean="0"/>
              <a:t>시작하기</a:t>
            </a:r>
            <a:r>
              <a:rPr lang="en-US" altLang="ko-KR" smtClean="0"/>
              <a:t>” </a:t>
            </a:r>
            <a:r>
              <a:rPr lang="ko-KR" altLang="en-US" smtClean="0"/>
              <a:t>강의를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01 </a:t>
            </a:r>
            <a:r>
              <a:rPr lang="ko-KR" altLang="en-US" smtClean="0"/>
              <a:t>프로젝트 만들기 </a:t>
            </a:r>
            <a:r>
              <a:rPr lang="en-US" altLang="ko-KR" smtClean="0"/>
              <a:t>~ 05 Converter </a:t>
            </a:r>
            <a:r>
              <a:rPr lang="ko-KR" altLang="en-US" smtClean="0"/>
              <a:t>까지 따라해보기 </a:t>
            </a:r>
            <a:endParaRPr lang="en-US" altLang="ko-KR" smtClean="0"/>
          </a:p>
          <a:p>
            <a:r>
              <a:rPr lang="en-US" altLang="ko-KR" smtClean="0"/>
              <a:t>View</a:t>
            </a:r>
          </a:p>
          <a:p>
            <a:pPr lvl="1"/>
            <a:r>
              <a:rPr lang="en-US" altLang="ko-KR" smtClean="0"/>
              <a:t>MainWindow.xaml</a:t>
            </a:r>
          </a:p>
          <a:p>
            <a:pPr lvl="1"/>
            <a:r>
              <a:rPr lang="en-US" altLang="ko-KR" smtClean="0"/>
              <a:t>MainWindow.xaml.cs</a:t>
            </a:r>
          </a:p>
          <a:p>
            <a:r>
              <a:rPr lang="en-US" altLang="ko-KR" smtClean="0"/>
              <a:t>ViewModel</a:t>
            </a:r>
          </a:p>
          <a:p>
            <a:pPr lvl="1"/>
            <a:r>
              <a:rPr lang="en-US" altLang="ko-KR" smtClean="0"/>
              <a:t>MainWindowViewModel.cs</a:t>
            </a:r>
          </a:p>
          <a:p>
            <a:pPr lvl="1"/>
            <a:r>
              <a:rPr lang="en-US" altLang="ko-KR" smtClean="0"/>
              <a:t>ViewModelBase.cs</a:t>
            </a:r>
          </a:p>
          <a:p>
            <a:r>
              <a:rPr lang="en-US" altLang="ko-KR" smtClean="0"/>
              <a:t>Model</a:t>
            </a:r>
          </a:p>
          <a:p>
            <a:pPr lvl="1"/>
            <a:r>
              <a:rPr lang="en-US" altLang="ko-KR" smtClean="0"/>
              <a:t>Person.cs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EBEDA3-64A0-BFF9-E112-89CFA7DB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pPr/>
              <a:t>2025-05-25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4279CC-8C7F-4AD7-3D6F-C13A644A1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265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B9F4C-DD5A-B655-A680-52DCCC42B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NuGet </a:t>
            </a:r>
            <a:r>
              <a:rPr lang="ko-KR" altLang="en-US"/>
              <a:t>이란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528C22-8A0B-F213-D25D-9CC6CACAC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.NET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용 패키지 매니저 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앱스토어 같은 역할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lang="en-US" altLang="ko-KR" dirty="0" smtClean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/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hlinkClick r:id="rId3"/>
              </a:rPr>
              <a:t>https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hlinkClick r:id="rId3"/>
              </a:rPr>
              <a:t>://www.nuget.org/packages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EB164C-5630-C3E1-FD6A-35BD99AD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A12A0B-E942-9CCE-CE62-BE48A4BE1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1026" name="Picture 2" descr="GitHub - NuGet/Home: Repo for NuGet Client issues">
            <a:extLst>
              <a:ext uri="{FF2B5EF4-FFF2-40B4-BE49-F238E27FC236}">
                <a16:creationId xmlns:a16="http://schemas.microsoft.com/office/drawing/2014/main" id="{3BBFC5FF-89F2-D7EA-42E8-1B669B9A6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355" y="1354137"/>
            <a:ext cx="422910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5546" y="3202702"/>
            <a:ext cx="9140909" cy="327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547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CF066-EBB4-A200-78DB-6A3EA632B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Visual Studio - NuGet </a:t>
            </a:r>
            <a:r>
              <a:rPr lang="ko-KR" altLang="en-US"/>
              <a:t>사용법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B04F56-AA0D-0563-A926-C8D4B216D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9362BE-4466-D5BA-2C8C-23927022C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3785924-27C3-E315-FF29-CC8BBC5748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810"/>
          <a:stretch/>
        </p:blipFill>
        <p:spPr>
          <a:xfrm>
            <a:off x="372974" y="2466840"/>
            <a:ext cx="2612597" cy="19243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AF05415-E820-D6FD-477B-A91CAA13A81D}"/>
              </a:ext>
            </a:extLst>
          </p:cNvPr>
          <p:cNvSpPr txBox="1"/>
          <p:nvPr/>
        </p:nvSpPr>
        <p:spPr>
          <a:xfrm>
            <a:off x="372974" y="1706628"/>
            <a:ext cx="291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프로젝트 우클릭 </a:t>
            </a:r>
            <a:endParaRPr lang="en-US" altLang="ko-KR"/>
          </a:p>
          <a:p>
            <a:r>
              <a:rPr lang="en-US" altLang="ko-KR"/>
              <a:t>&gt; Manage NuGet Pakages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4718"/>
          <a:stretch/>
        </p:blipFill>
        <p:spPr>
          <a:xfrm>
            <a:off x="3588797" y="1595336"/>
            <a:ext cx="7520190" cy="461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756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 Studio - </a:t>
            </a:r>
            <a:r>
              <a:rPr lang="en-US" altLang="ko-KR" dirty="0" err="1"/>
              <a:t>NuGet</a:t>
            </a:r>
            <a:r>
              <a:rPr lang="en-US" altLang="ko-KR" dirty="0"/>
              <a:t> </a:t>
            </a:r>
            <a:r>
              <a:rPr lang="ko-KR" altLang="en-US" dirty="0"/>
              <a:t>사용법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B03DFE-987F-1891-5644-82EA5D5505B8}"/>
              </a:ext>
            </a:extLst>
          </p:cNvPr>
          <p:cNvSpPr txBox="1"/>
          <p:nvPr/>
        </p:nvSpPr>
        <p:spPr>
          <a:xfrm>
            <a:off x="8426787" y="2225399"/>
            <a:ext cx="2750293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패키지 정보 </a:t>
            </a:r>
            <a:r>
              <a:rPr lang="ko-KR" altLang="en-US" dirty="0" err="1" smtClean="0"/>
              <a:t>바로가기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53" y="1579370"/>
            <a:ext cx="7317835" cy="459759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DDE2F45-AB73-D886-E1D7-1B426D95E088}"/>
              </a:ext>
            </a:extLst>
          </p:cNvPr>
          <p:cNvSpPr/>
          <p:nvPr/>
        </p:nvSpPr>
        <p:spPr>
          <a:xfrm>
            <a:off x="7316009" y="2271768"/>
            <a:ext cx="975401" cy="27659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928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ScottPlot</a:t>
            </a:r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NuGet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으로 설치 가능한 무료 차트 생성 라이브러리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hlinkClick r:id="rId3"/>
              </a:rPr>
              <a:t>https://scottplot.net/</a:t>
            </a:r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F5BDAA7-91AE-3C28-E333-ECBA95059D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0637" y="2641403"/>
            <a:ext cx="6944694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35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ScottPlot</a:t>
            </a:r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NuGet</a:t>
            </a:r>
            <a:r>
              <a:rPr lang="ko-KR" altLang="en-US"/>
              <a:t>에서 </a:t>
            </a:r>
            <a:r>
              <a:rPr lang="en-US" altLang="ko-KR"/>
              <a:t>scottplot</a:t>
            </a:r>
            <a:r>
              <a:rPr lang="ko-KR" altLang="en-US"/>
              <a:t> 검색하여 설치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44" y="2544075"/>
            <a:ext cx="7612774" cy="35408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0974" y="2544075"/>
            <a:ext cx="3430628" cy="216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538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en-US" altLang="ko-KR" dirty="0" err="1">
                <a:solidFill>
                  <a:srgbClr val="00B050"/>
                </a:solidFill>
              </a:rPr>
              <a:t>ScottPlot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공식 </a:t>
            </a:r>
            <a:r>
              <a:rPr lang="ko-KR" altLang="en-US" dirty="0" err="1"/>
              <a:t>쿡북</a:t>
            </a:r>
            <a:r>
              <a:rPr lang="en-US" altLang="ko-KR" dirty="0"/>
              <a:t>(</a:t>
            </a:r>
            <a:r>
              <a:rPr lang="ko-KR" altLang="en-US" dirty="0"/>
              <a:t>예제 소스 코드</a:t>
            </a:r>
            <a:r>
              <a:rPr lang="en-US" altLang="ko-KR" dirty="0"/>
              <a:t>)</a:t>
            </a:r>
            <a:r>
              <a:rPr lang="ko-KR" altLang="en-US" dirty="0"/>
              <a:t>에서 아래 내용 실습 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 err="1"/>
              <a:t>Quickstart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Scatter Plot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Signal Plot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Legend</a:t>
            </a:r>
          </a:p>
          <a:p>
            <a:pPr lvl="1">
              <a:lnSpc>
                <a:spcPct val="120000"/>
              </a:lnSpc>
            </a:pPr>
            <a:r>
              <a:rPr lang="en-US" altLang="ko-KR" dirty="0">
                <a:hlinkClick r:id="rId2"/>
              </a:rPr>
              <a:t>https://scottplot.net/cookbook/5.0/ScottPlotQuickstart/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Multi-Axis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Primary Axes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Additional Y Axis</a:t>
            </a:r>
          </a:p>
          <a:p>
            <a:pPr lvl="1">
              <a:lnSpc>
                <a:spcPct val="120000"/>
              </a:lnSpc>
            </a:pPr>
            <a:r>
              <a:rPr lang="en-US" altLang="ko-KR" dirty="0">
                <a:hlinkClick r:id="rId3"/>
              </a:rPr>
              <a:t>https://scottplot.net/cookbook/5.0/MultiAxis/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493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. </a:t>
            </a:r>
            <a:r>
              <a:rPr lang="en-US" altLang="ko-KR" dirty="0" err="1"/>
              <a:t>ScottPlot</a:t>
            </a:r>
            <a:r>
              <a:rPr lang="en-US" altLang="ko-KR" dirty="0"/>
              <a:t> (</a:t>
            </a:r>
            <a:r>
              <a:rPr lang="en-US" altLang="ko-KR" dirty="0" err="1"/>
              <a:t>Winform</a:t>
            </a:r>
            <a:r>
              <a:rPr lang="ko-KR" altLang="en-US" dirty="0"/>
              <a:t> 이용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ScottPlot</a:t>
            </a:r>
            <a:r>
              <a:rPr lang="en-US" altLang="ko-KR" dirty="0"/>
              <a:t> </a:t>
            </a:r>
            <a:r>
              <a:rPr lang="ko-KR" altLang="en-US" dirty="0"/>
              <a:t>공식 데모 소스 코드에서 적절한 예제 찾기</a:t>
            </a:r>
            <a:endParaRPr lang="en-US" altLang="ko-KR" dirty="0"/>
          </a:p>
          <a:p>
            <a:pPr lvl="1"/>
            <a:r>
              <a:rPr lang="ko-KR" altLang="en-US" dirty="0"/>
              <a:t>한 차트에 여러 개의 </a:t>
            </a:r>
            <a:r>
              <a:rPr lang="en-US" altLang="ko-KR" dirty="0"/>
              <a:t>Axis</a:t>
            </a:r>
            <a:r>
              <a:rPr lang="ko-KR" altLang="en-US" dirty="0"/>
              <a:t>를 표시하는 기능</a:t>
            </a:r>
            <a:endParaRPr lang="en-US" altLang="ko-KR" dirty="0"/>
          </a:p>
          <a:p>
            <a:pPr lvl="1"/>
            <a:r>
              <a:rPr lang="ko-KR" altLang="en-US" dirty="0"/>
              <a:t>격자가 없는 배경을 사용하는 기능</a:t>
            </a:r>
            <a:endParaRPr lang="en-US" altLang="ko-KR" dirty="0"/>
          </a:p>
          <a:p>
            <a:pPr lvl="1"/>
            <a:r>
              <a:rPr lang="ko-KR" altLang="en-US" dirty="0"/>
              <a:t>마우스 움직임에 따라 차트의 </a:t>
            </a:r>
            <a:r>
              <a:rPr lang="en-US" altLang="ko-KR" dirty="0"/>
              <a:t>X, Y </a:t>
            </a:r>
            <a:r>
              <a:rPr lang="ko-KR" altLang="en-US" dirty="0"/>
              <a:t>값을 표시하는 기능</a:t>
            </a:r>
            <a:endParaRPr lang="en-US" altLang="ko-KR" dirty="0"/>
          </a:p>
          <a:p>
            <a:pPr lvl="1"/>
            <a:r>
              <a:rPr lang="ko-KR" altLang="en-US" dirty="0"/>
              <a:t>차트 위에 말풍선</a:t>
            </a:r>
            <a:r>
              <a:rPr lang="en-US" altLang="ko-KR" dirty="0"/>
              <a:t>(callout)</a:t>
            </a:r>
            <a:r>
              <a:rPr lang="ko-KR" altLang="en-US" dirty="0"/>
              <a:t>을 띄우는 기능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위 기능이 모두 합쳐진 하나의 차트를 만들기</a:t>
            </a:r>
            <a:endParaRPr lang="en-US" altLang="ko-KR" dirty="0"/>
          </a:p>
          <a:p>
            <a:pPr lvl="1"/>
            <a:r>
              <a:rPr lang="ko-KR" altLang="en-US" dirty="0"/>
              <a:t>차트 데이터의 내용은 무관함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541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49C79-8DE4-4842-D1E6-927CDD6D4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8595" y="2816157"/>
            <a:ext cx="6060801" cy="974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디자인 패턴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23B3B-2FCF-58AF-BC81-E9824EB6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112DC-52CD-A148-06F6-6813E1A6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899618"/>
      </p:ext>
    </p:extLst>
  </p:cSld>
  <p:clrMapOvr>
    <a:masterClrMapping/>
  </p:clrMapOvr>
</p:sld>
</file>

<file path=ppt/theme/theme1.xml><?xml version="1.0" encoding="utf-8"?>
<a:theme xmlns:a="http://schemas.openxmlformats.org/drawingml/2006/main" name="2_코딩온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AppleSDGothicNeoH00"/>
        <a:ea typeface="AppleSDGothicNeoH00"/>
        <a:cs typeface=""/>
      </a:majorFont>
      <a:minorFont>
        <a:latin typeface="AppleSDGothicNeoB00"/>
        <a:ea typeface="AppleSDGothicNeoB0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>
            <a:latin typeface="Pretendard SemiBold" panose="02000703000000020004" pitchFamily="2" charset="-127"/>
            <a:ea typeface="Pretendard SemiBold" panose="02000703000000020004" pitchFamily="2" charset="-127"/>
            <a:cs typeface="Pretendard SemiBold" panose="02000703000000020004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>
            <a:latin typeface="Pretendard SemiBold" panose="02000703000000020004" pitchFamily="2" charset="-127"/>
            <a:ea typeface="Pretendard SemiBold" panose="02000703000000020004" pitchFamily="2" charset="-127"/>
            <a:cs typeface="Pretendard SemiBold" panose="02000703000000020004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2_Table_form.pptx" id="{2AAAD8C5-45B4-4401-8A6D-D767585F442D}" vid="{6C13ED7D-2711-4F90-B94D-5F82A1624D9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8234</TotalTime>
  <Words>883</Words>
  <Application>Microsoft Office PowerPoint</Application>
  <PresentationFormat>와이드스크린</PresentationFormat>
  <Paragraphs>187</Paragraphs>
  <Slides>18</Slides>
  <Notes>13</Notes>
  <HiddenSlides>3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Arial</vt:lpstr>
      <vt:lpstr>Pretendard Black</vt:lpstr>
      <vt:lpstr>AppleSDGothicNeoH00</vt:lpstr>
      <vt:lpstr>AppleSDGothicNeoB00</vt:lpstr>
      <vt:lpstr>Pretendard GOV</vt:lpstr>
      <vt:lpstr>Pretendard</vt:lpstr>
      <vt:lpstr>맑은 고딕</vt:lpstr>
      <vt:lpstr>2_코딩온템플릿</vt:lpstr>
      <vt:lpstr>C# WPF NuGet ScottPlot.NET</vt:lpstr>
      <vt:lpstr>NuGet 이란?</vt:lpstr>
      <vt:lpstr>Visual Studio - NuGet 사용법</vt:lpstr>
      <vt:lpstr>Visual Studio - NuGet 사용법</vt:lpstr>
      <vt:lpstr>ScottPlot</vt:lpstr>
      <vt:lpstr>ScottPlot</vt:lpstr>
      <vt:lpstr>실습. ScottPlot</vt:lpstr>
      <vt:lpstr>실습. ScottPlot (Winform 이용)</vt:lpstr>
      <vt:lpstr>디자인 패턴</vt:lpstr>
      <vt:lpstr>SW 디자인 패턴</vt:lpstr>
      <vt:lpstr>SW 디자인 패턴</vt:lpstr>
      <vt:lpstr>Singleton 패턴</vt:lpstr>
      <vt:lpstr>MVC 패턴</vt:lpstr>
      <vt:lpstr>MVC 패턴</vt:lpstr>
      <vt:lpstr>MVVM 패턴</vt:lpstr>
      <vt:lpstr>MVVM 패턴</vt:lpstr>
      <vt:lpstr>WPF MVVM 패턴</vt:lpstr>
      <vt:lpstr>연습. WPF MVVM 패턴 따라해보기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김규리</dc:creator>
  <cp:lastModifiedBy>jae hyeon</cp:lastModifiedBy>
  <cp:revision>1347</cp:revision>
  <dcterms:created xsi:type="dcterms:W3CDTF">2022-06-26T11:10:22Z</dcterms:created>
  <dcterms:modified xsi:type="dcterms:W3CDTF">2025-05-25T21:11:56Z</dcterms:modified>
</cp:coreProperties>
</file>