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8"/>
  </p:notesMasterIdLst>
  <p:sldIdLst>
    <p:sldId id="709" r:id="rId2"/>
    <p:sldId id="710" r:id="rId3"/>
    <p:sldId id="711" r:id="rId4"/>
    <p:sldId id="712" r:id="rId5"/>
    <p:sldId id="713" r:id="rId6"/>
    <p:sldId id="714" r:id="rId7"/>
    <p:sldId id="715" r:id="rId8"/>
    <p:sldId id="684" r:id="rId9"/>
    <p:sldId id="256" r:id="rId10"/>
    <p:sldId id="679" r:id="rId11"/>
    <p:sldId id="685" r:id="rId12"/>
    <p:sldId id="688" r:id="rId13"/>
    <p:sldId id="686" r:id="rId14"/>
    <p:sldId id="687" r:id="rId15"/>
    <p:sldId id="680" r:id="rId16"/>
    <p:sldId id="689" r:id="rId17"/>
    <p:sldId id="690" r:id="rId18"/>
    <p:sldId id="692" r:id="rId19"/>
    <p:sldId id="691" r:id="rId20"/>
    <p:sldId id="693" r:id="rId21"/>
    <p:sldId id="694" r:id="rId22"/>
    <p:sldId id="695" r:id="rId23"/>
    <p:sldId id="696" r:id="rId24"/>
    <p:sldId id="697" r:id="rId25"/>
    <p:sldId id="698" r:id="rId26"/>
    <p:sldId id="699" r:id="rId27"/>
    <p:sldId id="700" r:id="rId28"/>
    <p:sldId id="701" r:id="rId29"/>
    <p:sldId id="702" r:id="rId30"/>
    <p:sldId id="707" r:id="rId31"/>
    <p:sldId id="708" r:id="rId32"/>
    <p:sldId id="703" r:id="rId33"/>
    <p:sldId id="704" r:id="rId34"/>
    <p:sldId id="705" r:id="rId35"/>
    <p:sldId id="706" r:id="rId36"/>
    <p:sldId id="683" r:id="rId37"/>
  </p:sldIdLst>
  <p:sldSz cx="12192000" cy="6858000"/>
  <p:notesSz cx="6858000" cy="9144000"/>
  <p:embeddedFontLst>
    <p:embeddedFont>
      <p:font typeface="AppleSDGothicNeoH00" panose="020B0600000101010101" charset="-127"/>
      <p:regular r:id="rId39"/>
    </p:embeddedFont>
    <p:embeddedFont>
      <p:font typeface="AppleSDGothicNeoB00" panose="020B0600000101010101" charset="-127"/>
      <p:regular r:id="rId40"/>
    </p:embeddedFont>
    <p:embeddedFont>
      <p:font typeface="Malgun Gothic Semilight" panose="020B0502040204020203" pitchFamily="50" charset="-127"/>
      <p:regular r:id="rId41"/>
    </p:embeddedFont>
    <p:embeddedFont>
      <p:font typeface="나눔바른고딕" panose="020B0600000101010101" charset="-127"/>
      <p:regular r:id="rId42"/>
    </p:embeddedFont>
    <p:embeddedFont>
      <p:font typeface="맑은 고딕" panose="020B0503020000020004" pitchFamily="50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A61523B-6FFD-4F59-774E-3C4794C9FF68}" name="석화 정" initials="석정" userId="c5774f2e917951c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6" autoAdjust="0"/>
    <p:restoredTop sz="85243" autoAdjust="0"/>
  </p:normalViewPr>
  <p:slideViewPr>
    <p:cSldViewPr snapToGrid="0">
      <p:cViewPr varScale="1">
        <p:scale>
          <a:sx n="103" d="100"/>
          <a:sy n="103" d="100"/>
        </p:scale>
        <p:origin x="642" y="96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https://itisguide.tistory.com/4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14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새로운 언어를 배울 때는 내가 알고 있는 기존 언어와 차이점만 기억을 하면 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자세한 문법 또는 함수의 사용법은 그때그때 검색을 통해 찾아보고 적용하면 됨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이론을 충분히 공부하고 무언가 시작하기 보다는 일단 시작하고 부딪히는 곳을 적극적으로 검색하여 찾아보며 해결해나가는 것이 훨씬 좋음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79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47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60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12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60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1pPr>
            <a:lvl2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2pPr>
            <a:lvl3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3pPr>
            <a:lvl4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4pPr>
            <a:lvl5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02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57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81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24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22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13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34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73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SDGothicNeoH00" panose="02000503000000000000" pitchFamily="2" charset="-127"/>
          <a:ea typeface="AppleSDGothicNeoH00" panose="02000503000000000000" pitchFamily="2" charset="-127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nuget.org/v3/index.json%20-n%20nuget.or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en-us/download/dotnet/8.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lexisbcook/hello-seaborn/data?select=fifa.cs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72117-1215-C3DF-77AC-07D54AB2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릴리즈 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7AB6C-494C-2C1F-67AC-F5513D305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실행 결과는 동일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580D8-0674-1F59-341E-CF8E218C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44C262-F118-1637-D7E6-29B39633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A488628-0F6A-B4CE-6F55-BE915DA1DC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6120" y="2577419"/>
          <a:ext cx="9639760" cy="333444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819880">
                  <a:extLst>
                    <a:ext uri="{9D8B030D-6E8A-4147-A177-3AD203B41FA5}">
                      <a16:colId xmlns:a16="http://schemas.microsoft.com/office/drawing/2014/main" val="2124534598"/>
                    </a:ext>
                  </a:extLst>
                </a:gridCol>
                <a:gridCol w="4819880">
                  <a:extLst>
                    <a:ext uri="{9D8B030D-6E8A-4147-A177-3AD203B41FA5}">
                      <a16:colId xmlns:a16="http://schemas.microsoft.com/office/drawing/2014/main" val="174622155"/>
                    </a:ext>
                  </a:extLst>
                </a:gridCol>
              </a:tblGrid>
              <a:tr h="49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Debug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Release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322977"/>
                  </a:ext>
                </a:extLst>
              </a:tr>
              <a:tr h="2511140"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코드 최적화 없음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코드 실행 속도 느림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메모리 사용량이 많음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실행 파일에 디버깅에 필요한 정보 포함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컴파일 속도 빠름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코드 최적화 진행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코드 실행 속도 빠름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메모리 사용량이 적음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디버깅에 필요한 정보가 거의 포함되지 않음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최적화 때문에 컴파일 속도 느림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47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991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/>
              <a:t>pandas </a:t>
            </a:r>
            <a:r>
              <a:rPr lang="ko-KR" altLang="en-US" dirty="0"/>
              <a:t>라이브러리의 </a:t>
            </a:r>
            <a:r>
              <a:rPr lang="en-US" altLang="ko-KR" dirty="0" err="1"/>
              <a:t>DataFrame</a:t>
            </a:r>
            <a:r>
              <a:rPr lang="ko-KR" altLang="en-US" dirty="0"/>
              <a:t>과 유사한 데이터 구조</a:t>
            </a:r>
            <a:endParaRPr lang="en-US" altLang="ko-KR" dirty="0"/>
          </a:p>
          <a:p>
            <a:r>
              <a:rPr lang="ko-KR" altLang="en-US" dirty="0"/>
              <a:t>데이터 조작 및 분석을 위해서 설계</a:t>
            </a:r>
            <a:endParaRPr lang="en-US" altLang="ko-KR" dirty="0"/>
          </a:p>
          <a:p>
            <a:r>
              <a:rPr lang="ko-KR" altLang="en-US" dirty="0"/>
              <a:t>표 형식으로 데이터를 처리하는 방법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Microsoft.Data.Analysis</a:t>
            </a:r>
            <a:r>
              <a:rPr lang="en-US" altLang="ko-KR" b="1" dirty="0"/>
              <a:t> </a:t>
            </a:r>
            <a:r>
              <a:rPr lang="ko-KR" altLang="en-US" b="1" dirty="0"/>
              <a:t>에 포함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401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설치방법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VS code</a:t>
            </a:r>
            <a:r>
              <a:rPr lang="ko-KR" altLang="en-US" dirty="0"/>
              <a:t>에 설치</a:t>
            </a:r>
            <a:endParaRPr lang="en-US" altLang="ko-KR" dirty="0"/>
          </a:p>
          <a:p>
            <a:pPr lvl="1"/>
            <a:r>
              <a:rPr lang="en-US" altLang="ko-KR" b="1" dirty="0"/>
              <a:t>Polyglot Notebooks </a:t>
            </a:r>
            <a:r>
              <a:rPr lang="en-US" altLang="ko-KR" dirty="0"/>
              <a:t>extension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3CC92C-6C13-5AC5-38E3-C8A89BC4A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04" y="2767299"/>
            <a:ext cx="7421011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0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설치방법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VS code</a:t>
            </a:r>
            <a:r>
              <a:rPr lang="ko-KR" altLang="en-US" dirty="0"/>
              <a:t>에 설치</a:t>
            </a:r>
            <a:endParaRPr lang="en-US" altLang="ko-KR" dirty="0"/>
          </a:p>
          <a:p>
            <a:pPr lvl="1"/>
            <a:r>
              <a:rPr lang="ko-KR" altLang="en-US" dirty="0"/>
              <a:t>커널을 </a:t>
            </a:r>
            <a:r>
              <a:rPr lang="en-US" altLang="ko-KR" b="1" dirty="0"/>
              <a:t>.NET Interactive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AE81E7-7A60-6CE0-377E-9ED4A227B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87" y="2766920"/>
            <a:ext cx="7878274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설치방법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Jupiter</a:t>
            </a:r>
            <a:r>
              <a:rPr lang="ko-KR" altLang="en-US" dirty="0"/>
              <a:t> </a:t>
            </a:r>
            <a:r>
              <a:rPr lang="en-US" altLang="ko-KR" dirty="0"/>
              <a:t>Notebook</a:t>
            </a:r>
            <a:r>
              <a:rPr lang="ko-KR" altLang="en-US" dirty="0"/>
              <a:t>에 설치</a:t>
            </a:r>
            <a:endParaRPr lang="en-US" altLang="ko-KR" dirty="0"/>
          </a:p>
          <a:p>
            <a:pPr lvl="1"/>
            <a:r>
              <a:rPr lang="en-US" altLang="ko-KR" dirty="0"/>
              <a:t>dotnet tool install -g </a:t>
            </a:r>
            <a:r>
              <a:rPr lang="en-US" altLang="ko-KR" dirty="0" err="1"/>
              <a:t>Microsoft.dotnet</a:t>
            </a:r>
            <a:r>
              <a:rPr lang="en-US" altLang="ko-KR" dirty="0"/>
              <a:t>-interactive </a:t>
            </a:r>
          </a:p>
          <a:p>
            <a:pPr lvl="1"/>
            <a:r>
              <a:rPr lang="ko-KR" altLang="en-US" dirty="0"/>
              <a:t>실행 안될 경우에</a:t>
            </a:r>
            <a:endParaRPr lang="en-US" altLang="ko-KR" dirty="0"/>
          </a:p>
          <a:p>
            <a:pPr lvl="2"/>
            <a:r>
              <a:rPr lang="en-US" altLang="ko-KR" dirty="0"/>
              <a:t>dotnet </a:t>
            </a:r>
            <a:r>
              <a:rPr lang="en-US" altLang="ko-KR" dirty="0" err="1"/>
              <a:t>nuget</a:t>
            </a:r>
            <a:r>
              <a:rPr lang="en-US" altLang="ko-KR" dirty="0"/>
              <a:t> add source </a:t>
            </a:r>
            <a:r>
              <a:rPr lang="en-US" altLang="ko-KR" dirty="0">
                <a:hlinkClick r:id="rId2"/>
              </a:rPr>
              <a:t>https://api.nuget.org/v3/index.json -n nuget.org</a:t>
            </a:r>
            <a:endParaRPr lang="en-US" altLang="ko-KR" dirty="0"/>
          </a:p>
          <a:p>
            <a:pPr lvl="2"/>
            <a:r>
              <a:rPr lang="ko-KR" altLang="en-US" dirty="0"/>
              <a:t>위 명령어 실행 후 다시 실행</a:t>
            </a:r>
            <a:endParaRPr lang="en-US" altLang="ko-KR" dirty="0"/>
          </a:p>
          <a:p>
            <a:pPr lvl="1"/>
            <a:r>
              <a:rPr lang="en-US" altLang="ko-KR" dirty="0"/>
              <a:t>dotnet interactive </a:t>
            </a:r>
            <a:r>
              <a:rPr lang="en-US" altLang="ko-KR" dirty="0" err="1"/>
              <a:t>jupyter</a:t>
            </a:r>
            <a:r>
              <a:rPr lang="en-US" altLang="ko-KR" dirty="0"/>
              <a:t> install</a:t>
            </a:r>
          </a:p>
          <a:p>
            <a:pPr lvl="1"/>
            <a:r>
              <a:rPr lang="en-US" altLang="ko-KR" dirty="0" err="1"/>
              <a:t>mkdir</a:t>
            </a:r>
            <a:r>
              <a:rPr lang="en-US" altLang="ko-KR" dirty="0"/>
              <a:t> -p C:\Users\SPREATICS\AppData\Roaming\jupyter\kernels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33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설치방법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Jupiter</a:t>
            </a:r>
            <a:r>
              <a:rPr lang="ko-KR" altLang="en-US" dirty="0"/>
              <a:t> </a:t>
            </a:r>
            <a:r>
              <a:rPr lang="en-US" altLang="ko-KR" dirty="0"/>
              <a:t>Notebook</a:t>
            </a:r>
            <a:r>
              <a:rPr lang="ko-KR" altLang="en-US" dirty="0"/>
              <a:t>에 설치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808094-1BEB-1D3B-4234-2A9E41864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89" y="2547220"/>
            <a:ext cx="7554379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73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설치방법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NuGet</a:t>
            </a:r>
            <a:r>
              <a:rPr lang="ko-KR" altLang="en-US" dirty="0"/>
              <a:t>에서 </a:t>
            </a:r>
            <a:r>
              <a:rPr lang="en-US" altLang="ko-KR" dirty="0" err="1"/>
              <a:t>dataframe</a:t>
            </a:r>
            <a:r>
              <a:rPr lang="ko-KR" altLang="en-US" dirty="0"/>
              <a:t> 검색하여 설치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EFC436-6BD3-A5B0-E771-75A7E2178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31" y="2448502"/>
            <a:ext cx="7163800" cy="310558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E2880C-CEEF-C74C-5BA9-41D6F1CAAC81}"/>
              </a:ext>
            </a:extLst>
          </p:cNvPr>
          <p:cNvSpPr/>
          <p:nvPr/>
        </p:nvSpPr>
        <p:spPr>
          <a:xfrm>
            <a:off x="1107331" y="3429000"/>
            <a:ext cx="5999871" cy="6084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4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 설치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Dataframe</a:t>
            </a:r>
            <a:r>
              <a:rPr lang="en-US" altLang="ko-KR" dirty="0"/>
              <a:t> import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3B6C196-421B-06EB-10A1-FF4DAF157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59" y="2314768"/>
            <a:ext cx="8141561" cy="5474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7F65470-995A-A420-FB1C-5B83BCBC9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258" y="3686925"/>
            <a:ext cx="7133437" cy="54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98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로드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E21A91-2D72-1717-A7E8-D18082408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85" y="2417877"/>
            <a:ext cx="7738755" cy="266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18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ko-KR" dirty="0"/>
              <a:t>Data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r>
              <a:rPr lang="ko-KR" altLang="en-US" dirty="0"/>
              <a:t>최상단에는 열의 이름</a:t>
            </a:r>
            <a:endParaRPr lang="en-US" altLang="ko-KR" dirty="0"/>
          </a:p>
          <a:p>
            <a:pPr lvl="1"/>
            <a:r>
              <a:rPr lang="ko-KR" altLang="en-US" dirty="0"/>
              <a:t>그 아래에는 각 열의 실제 값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965B63E-23CA-E3D4-9959-5856F0115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763" y="2558055"/>
            <a:ext cx="3905795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57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47868" cy="4351338"/>
          </a:xfrm>
        </p:spPr>
        <p:txBody>
          <a:bodyPr/>
          <a:lstStyle/>
          <a:p>
            <a:r>
              <a:rPr lang="en-US" altLang="ko-KR" dirty="0"/>
              <a:t>Description()</a:t>
            </a:r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의 요약 제공</a:t>
            </a:r>
            <a:endParaRPr lang="en-US" altLang="ko-KR" dirty="0"/>
          </a:p>
          <a:p>
            <a:pPr lvl="1"/>
            <a:r>
              <a:rPr lang="ko-KR" altLang="en-US" dirty="0"/>
              <a:t>길이</a:t>
            </a:r>
            <a:r>
              <a:rPr lang="en-US" altLang="ko-KR" dirty="0"/>
              <a:t>, </a:t>
            </a:r>
            <a:r>
              <a:rPr lang="ko-KR" altLang="en-US" dirty="0"/>
              <a:t>최대</a:t>
            </a:r>
            <a:r>
              <a:rPr lang="en-US" altLang="ko-KR" dirty="0"/>
              <a:t>, </a:t>
            </a:r>
            <a:r>
              <a:rPr lang="ko-KR" altLang="en-US" dirty="0"/>
              <a:t>최소</a:t>
            </a:r>
            <a:r>
              <a:rPr lang="en-US" altLang="ko-KR" dirty="0"/>
              <a:t>, </a:t>
            </a:r>
            <a:r>
              <a:rPr lang="ko-KR" altLang="en-US" dirty="0"/>
              <a:t>평균값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Info()</a:t>
            </a:r>
          </a:p>
          <a:p>
            <a:pPr lvl="1"/>
            <a:r>
              <a:rPr lang="en-US" altLang="ko-KR" dirty="0" err="1"/>
              <a:t>DataType</a:t>
            </a:r>
            <a:r>
              <a:rPr lang="en-US" altLang="ko-KR" dirty="0"/>
              <a:t>, </a:t>
            </a:r>
            <a:r>
              <a:rPr lang="ko-KR" altLang="en-US" dirty="0"/>
              <a:t>길이 정보 제공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4D4C523-A044-E292-0959-796AE7E39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995" y="2126981"/>
            <a:ext cx="7220958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1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DB8B8-99D7-15FA-E225-02DC04E7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릴리즈 빌드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717C0-F3BE-023F-9494-A252B274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738FD2-126E-A4A0-34E1-FB5E8B74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04D55A-3035-763B-93E4-07CAD8C6D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984"/>
            <a:ext cx="6557074" cy="2966774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BCE0421-94EC-3A1A-B3DD-FB45FDA6BFC4}"/>
              </a:ext>
            </a:extLst>
          </p:cNvPr>
          <p:cNvCxnSpPr/>
          <p:nvPr/>
        </p:nvCxnSpPr>
        <p:spPr>
          <a:xfrm>
            <a:off x="4512989" y="1916934"/>
            <a:ext cx="66101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DC53C88-1A5B-DC5C-492F-10F070BF33FB}"/>
              </a:ext>
            </a:extLst>
          </p:cNvPr>
          <p:cNvCxnSpPr>
            <a:cxnSpLocks/>
          </p:cNvCxnSpPr>
          <p:nvPr/>
        </p:nvCxnSpPr>
        <p:spPr>
          <a:xfrm>
            <a:off x="1139991" y="3798982"/>
            <a:ext cx="104843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F2E4E28-6112-15C7-04DE-92D311D393C7}"/>
              </a:ext>
            </a:extLst>
          </p:cNvPr>
          <p:cNvCxnSpPr>
            <a:cxnSpLocks/>
          </p:cNvCxnSpPr>
          <p:nvPr/>
        </p:nvCxnSpPr>
        <p:spPr>
          <a:xfrm>
            <a:off x="1139991" y="3488673"/>
            <a:ext cx="104843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DE7ADE-D4F0-CC06-E498-E3DCAAE9C10F}"/>
              </a:ext>
            </a:extLst>
          </p:cNvPr>
          <p:cNvSpPr txBox="1"/>
          <p:nvPr/>
        </p:nvSpPr>
        <p:spPr>
          <a:xfrm>
            <a:off x="3941471" y="4687367"/>
            <a:ext cx="304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/>
              <a:t>다른 위치에 복사 및 실행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ABCCE77-2D6F-E441-9AD0-CD6B3DE529B5}"/>
              </a:ext>
            </a:extLst>
          </p:cNvPr>
          <p:cNvCxnSpPr>
            <a:cxnSpLocks/>
          </p:cNvCxnSpPr>
          <p:nvPr/>
        </p:nvCxnSpPr>
        <p:spPr>
          <a:xfrm>
            <a:off x="1139991" y="3200398"/>
            <a:ext cx="13458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99030A-790A-2607-C367-34BB003F809C}"/>
              </a:ext>
            </a:extLst>
          </p:cNvPr>
          <p:cNvCxnSpPr>
            <a:cxnSpLocks/>
          </p:cNvCxnSpPr>
          <p:nvPr/>
        </p:nvCxnSpPr>
        <p:spPr>
          <a:xfrm>
            <a:off x="1139991" y="4410418"/>
            <a:ext cx="18526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1D6D0876-E2BE-D900-9515-108BD6E98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554" y="3986932"/>
            <a:ext cx="2838846" cy="2238687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235FBA-4283-6924-D363-3BEF75D8E9FD}"/>
              </a:ext>
            </a:extLst>
          </p:cNvPr>
          <p:cNvCxnSpPr>
            <a:cxnSpLocks/>
          </p:cNvCxnSpPr>
          <p:nvPr/>
        </p:nvCxnSpPr>
        <p:spPr>
          <a:xfrm>
            <a:off x="2331650" y="3704421"/>
            <a:ext cx="5535282" cy="1179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805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ScottPlot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 설치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그래프 출력 설정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E51F43-D9C4-B1D3-F21F-C5B915CCC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67" y="2313301"/>
            <a:ext cx="7452389" cy="547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EC7C10-CCEA-D15E-1FFC-BB620A205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067" y="3702541"/>
            <a:ext cx="10326541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41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ScottPlot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 설치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그래프 출력 설정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E51F43-D9C4-B1D3-F21F-C5B915CCC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67" y="2313301"/>
            <a:ext cx="7452389" cy="547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EC7C10-CCEA-D15E-1FFC-BB620A205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067" y="3702541"/>
            <a:ext cx="10326541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93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ScottPlot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 </a:t>
            </a:r>
            <a:r>
              <a:rPr lang="en-US" altLang="ko-KR" dirty="0"/>
              <a:t>import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랜덤 데이터 생성 및 정렬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9733AF-4C07-605E-C498-92D0F448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854" y="2349729"/>
            <a:ext cx="4846321" cy="12453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6A71AF-9392-72EC-8358-E3D3BC865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54" y="4308990"/>
            <a:ext cx="10336067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68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ScottPlot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ScottPlot</a:t>
            </a:r>
            <a:r>
              <a:rPr lang="en-US" altLang="ko-KR" dirty="0"/>
              <a:t> </a:t>
            </a:r>
            <a:r>
              <a:rPr lang="ko-KR" altLang="en-US" dirty="0"/>
              <a:t>축 설정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8A0445-9E53-A480-E39E-AFBAF090B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54" y="2382441"/>
            <a:ext cx="10583752" cy="11336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A454CE0-92CA-8DE7-39D9-D1B825DD4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54" y="4454377"/>
            <a:ext cx="742101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77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ScottPlot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 표시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275F3E9-47E5-FCAB-A386-2CD56A730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91" y="2705195"/>
            <a:ext cx="4150858" cy="362289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0F5DEBA-4595-C46D-32A6-BF8BA3703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91" y="2321909"/>
            <a:ext cx="6479221" cy="3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87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703588-15D5-0DD9-4C93-D079C873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57" y="2379602"/>
            <a:ext cx="7974289" cy="35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9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altLang="ko-KR" dirty="0" err="1"/>
              <a:t>DataFrameColumn</a:t>
            </a:r>
            <a:endParaRPr lang="en-US" altLang="ko-KR" dirty="0"/>
          </a:p>
          <a:p>
            <a:pPr lvl="1"/>
            <a:r>
              <a:rPr lang="en-US" altLang="ko-KR" dirty="0" err="1"/>
              <a:t>DataFrame</a:t>
            </a:r>
            <a:r>
              <a:rPr lang="ko-KR" altLang="en-US" dirty="0"/>
              <a:t>의 각 컬럼</a:t>
            </a:r>
            <a:endParaRPr lang="en-US" altLang="ko-KR" dirty="0"/>
          </a:p>
          <a:p>
            <a:pPr lvl="1"/>
            <a:r>
              <a:rPr lang="en-US" altLang="ko-KR" dirty="0" err="1"/>
              <a:t>StringDataFrameColumn</a:t>
            </a:r>
            <a:endParaRPr lang="en-US" altLang="ko-KR" dirty="0"/>
          </a:p>
          <a:p>
            <a:pPr lvl="2"/>
            <a:r>
              <a:rPr lang="en-US" altLang="ko-KR" dirty="0"/>
              <a:t>String</a:t>
            </a:r>
            <a:r>
              <a:rPr lang="ko-KR" altLang="en-US" dirty="0"/>
              <a:t>으로 이루어진 </a:t>
            </a:r>
            <a:r>
              <a:rPr lang="en-US" altLang="ko-KR" dirty="0"/>
              <a:t>Data</a:t>
            </a:r>
          </a:p>
          <a:p>
            <a:pPr lvl="1"/>
            <a:r>
              <a:rPr lang="en-US" altLang="ko-KR" dirty="0" err="1"/>
              <a:t>PrimitiveDataFrameColumn</a:t>
            </a:r>
            <a:r>
              <a:rPr lang="en-US" altLang="ko-KR" dirty="0"/>
              <a:t>&lt;T&gt;</a:t>
            </a:r>
          </a:p>
          <a:p>
            <a:pPr lvl="2"/>
            <a:r>
              <a:rPr lang="en-US" altLang="ko-KR" dirty="0"/>
              <a:t>int,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r>
              <a:rPr lang="ko-KR" altLang="en-US" dirty="0"/>
              <a:t>등 기본데이터형으로 이루어진 </a:t>
            </a:r>
            <a:r>
              <a:rPr lang="en-US" altLang="ko-KR" dirty="0"/>
              <a:t>Data</a:t>
            </a:r>
          </a:p>
          <a:p>
            <a:pPr lvl="2"/>
            <a:r>
              <a:rPr lang="en-US" altLang="ko-KR" dirty="0"/>
              <a:t>Int16DataFrameColumn</a:t>
            </a:r>
          </a:p>
          <a:p>
            <a:pPr lvl="2"/>
            <a:r>
              <a:rPr lang="en-US" altLang="ko-KR" dirty="0" err="1"/>
              <a:t>CharDataFrameColumn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978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ko-KR" altLang="en-US" dirty="0"/>
              <a:t>행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Append </a:t>
            </a:r>
            <a:r>
              <a:rPr lang="ko-KR" altLang="en-US" dirty="0"/>
              <a:t>함수 이용</a:t>
            </a:r>
            <a:endParaRPr lang="en-US" altLang="ko-KR" dirty="0"/>
          </a:p>
          <a:p>
            <a:pPr lvl="2"/>
            <a:r>
              <a:rPr lang="en-US" altLang="ko-KR" dirty="0" err="1"/>
              <a:t>inPlace</a:t>
            </a:r>
            <a:r>
              <a:rPr lang="en-US" altLang="ko-KR" dirty="0"/>
              <a:t> : true -&gt;</a:t>
            </a:r>
            <a:r>
              <a:rPr lang="ko-KR" altLang="en-US" dirty="0"/>
              <a:t>기본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r>
              <a:rPr lang="en-US" altLang="ko-KR" dirty="0"/>
              <a:t>, false </a:t>
            </a:r>
            <a:r>
              <a:rPr lang="ko-KR" altLang="en-US" dirty="0"/>
              <a:t>새로운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리턴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826ED9-D23A-40B8-C5BB-782D06B9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7" y="2366282"/>
            <a:ext cx="7010809" cy="246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98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ko-KR" altLang="en-US" dirty="0"/>
              <a:t>열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Columns.Add</a:t>
            </a:r>
            <a:r>
              <a:rPr lang="en-US" altLang="ko-KR" dirty="0"/>
              <a:t>() </a:t>
            </a:r>
            <a:r>
              <a:rPr lang="ko-KR" altLang="en-US" dirty="0"/>
              <a:t>함수 이용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17F39F-D6FA-9F90-380E-8ED8FA05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73" y="2353200"/>
            <a:ext cx="8186430" cy="12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82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ko-KR" altLang="en-US" dirty="0"/>
              <a:t>필터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en-US" altLang="ko-KR" dirty="0"/>
              <a:t>Age </a:t>
            </a:r>
            <a:r>
              <a:rPr lang="ko-KR" altLang="en-US" dirty="0"/>
              <a:t>열 중에 값이 </a:t>
            </a:r>
            <a:r>
              <a:rPr lang="en-US" altLang="ko-KR" dirty="0"/>
              <a:t>30</a:t>
            </a:r>
            <a:r>
              <a:rPr lang="ko-KR" altLang="en-US" dirty="0"/>
              <a:t>이상만 필터링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A33B0EE-31F2-C818-6AAC-379BDDD8C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420" y="2797040"/>
            <a:ext cx="5588589" cy="293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6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DB8B8-99D7-15FA-E225-02DC04E7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릴리즈 빌드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717C0-F3BE-023F-9494-A252B274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738FD2-126E-A4A0-34E1-FB5E8B74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F3F302-D3DD-A4D4-FF9F-427C9E791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12" y="2026491"/>
            <a:ext cx="3353268" cy="2210108"/>
          </a:xfrm>
          <a:prstGeom prst="rect">
            <a:avLst/>
          </a:prstGeom>
        </p:spPr>
      </p:pic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CF5CFF40-E97F-6E2C-1DC3-1DD6F319641C}"/>
              </a:ext>
            </a:extLst>
          </p:cNvPr>
          <p:cNvSpPr txBox="1"/>
          <p:nvPr/>
        </p:nvSpPr>
        <p:spPr>
          <a:xfrm>
            <a:off x="5022082" y="1935292"/>
            <a:ext cx="631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3"/>
              </a:rPr>
              <a:t>https://dotnet.microsoft.com/en-us/download/dotnet/8.0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939874-BAD4-A83D-FD92-AAFAD3535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677" y="2866726"/>
            <a:ext cx="6423824" cy="305452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33D3E44-E1C1-6AC0-4C98-6DDE8E5AFE1A}"/>
              </a:ext>
            </a:extLst>
          </p:cNvPr>
          <p:cNvCxnSpPr/>
          <p:nvPr/>
        </p:nvCxnSpPr>
        <p:spPr>
          <a:xfrm>
            <a:off x="5106544" y="3364717"/>
            <a:ext cx="383387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E1C2EA5-7061-8C33-9241-64DE31A38300}"/>
              </a:ext>
            </a:extLst>
          </p:cNvPr>
          <p:cNvCxnSpPr>
            <a:cxnSpLocks/>
          </p:cNvCxnSpPr>
          <p:nvPr/>
        </p:nvCxnSpPr>
        <p:spPr>
          <a:xfrm>
            <a:off x="6900458" y="5213715"/>
            <a:ext cx="45352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94CE6F-FD94-54FE-15E8-B6D12C7DE002}"/>
              </a:ext>
            </a:extLst>
          </p:cNvPr>
          <p:cNvSpPr txBox="1"/>
          <p:nvPr/>
        </p:nvSpPr>
        <p:spPr>
          <a:xfrm>
            <a:off x="659878" y="4363181"/>
            <a:ext cx="3869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닷넷이 설치되어 있지 않은 </a:t>
            </a:r>
            <a:r>
              <a:rPr lang="en-US" altLang="ko-KR" sz="2000" dirty="0"/>
              <a:t>PC</a:t>
            </a:r>
            <a:r>
              <a:rPr lang="ko-KR" altLang="en-US" sz="2000" dirty="0"/>
              <a:t>에서는</a:t>
            </a:r>
            <a:endParaRPr lang="en-US" altLang="ko-KR" sz="2000" dirty="0"/>
          </a:p>
          <a:p>
            <a:r>
              <a:rPr lang="ko-KR" altLang="en-US" sz="2000" dirty="0"/>
              <a:t>닷넷 런타임 설치가 필요함</a:t>
            </a:r>
          </a:p>
        </p:txBody>
      </p:sp>
    </p:spTree>
    <p:extLst>
      <p:ext uri="{BB962C8B-B14F-4D97-AF65-F5344CB8AC3E}">
        <p14:creationId xmlns:p14="http://schemas.microsoft.com/office/powerpoint/2010/main" val="287351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ko-KR" altLang="en-US" dirty="0"/>
              <a:t>필터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r>
              <a:rPr lang="en-US" altLang="ko-KR" dirty="0"/>
              <a:t>(</a:t>
            </a:r>
            <a:r>
              <a:rPr lang="en-US" altLang="ko-KR" dirty="0" err="1"/>
              <a:t>Linq</a:t>
            </a:r>
            <a:r>
              <a:rPr lang="ko-KR" altLang="en-US" dirty="0"/>
              <a:t> 이용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Age </a:t>
            </a:r>
            <a:r>
              <a:rPr lang="ko-KR" altLang="en-US" dirty="0"/>
              <a:t>열 중에 값이 </a:t>
            </a:r>
            <a:r>
              <a:rPr lang="en-US" altLang="ko-KR" dirty="0"/>
              <a:t>30</a:t>
            </a:r>
            <a:r>
              <a:rPr lang="ko-KR" altLang="en-US" dirty="0"/>
              <a:t>이상인 행만 필터링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325AFB-3D04-3E77-91B2-FE37EBBFD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19290"/>
            <a:ext cx="5572694" cy="35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39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ko-KR" altLang="en-US" dirty="0"/>
              <a:t>필터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r>
              <a:rPr lang="en-US" altLang="ko-KR" dirty="0"/>
              <a:t>(</a:t>
            </a:r>
            <a:r>
              <a:rPr lang="en-US" altLang="ko-KR" dirty="0" err="1"/>
              <a:t>Linq</a:t>
            </a:r>
            <a:r>
              <a:rPr lang="ko-KR" altLang="en-US" dirty="0"/>
              <a:t> 이용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Age </a:t>
            </a:r>
            <a:r>
              <a:rPr lang="ko-KR" altLang="en-US" dirty="0"/>
              <a:t>열 중에 값이 </a:t>
            </a:r>
            <a:r>
              <a:rPr lang="en-US" altLang="ko-KR" dirty="0"/>
              <a:t>30</a:t>
            </a:r>
            <a:r>
              <a:rPr lang="ko-KR" altLang="en-US" dirty="0"/>
              <a:t>이상인 행만 필터링 후 특정 열 선택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51A931-7959-9644-173D-583959A41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93672"/>
            <a:ext cx="7808854" cy="329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5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ko-KR" altLang="en-US" dirty="0"/>
              <a:t>정렬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en-US" altLang="ko-KR" dirty="0"/>
              <a:t>“Name” </a:t>
            </a:r>
            <a:r>
              <a:rPr lang="ko-KR" altLang="en-US" dirty="0"/>
              <a:t>열 오름차순 정렬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AD698E-C510-0DB6-5401-805966FC3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608" y="2786235"/>
            <a:ext cx="3345219" cy="348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04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ko-KR" altLang="en-US" dirty="0"/>
              <a:t>수학 연산</a:t>
            </a:r>
            <a:endParaRPr lang="en-US" altLang="ko-KR" dirty="0"/>
          </a:p>
          <a:p>
            <a:pPr lvl="1"/>
            <a:r>
              <a:rPr lang="ko-KR" altLang="en-US" dirty="0"/>
              <a:t>특정 열의 값을 이용하여 새로운 열 생성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C84DC8-3BD1-7FAA-1452-E1FA9186E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665391"/>
            <a:ext cx="4804117" cy="357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16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ko-KR" altLang="en-US" dirty="0"/>
              <a:t>통계 작업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622232-C17E-0883-0F9C-872715CA4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64" y="2323830"/>
            <a:ext cx="9126224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14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ko-KR" altLang="en-US" dirty="0"/>
              <a:t>저장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668FCB-40D3-1850-4C97-1AD6495E1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89" y="2311832"/>
            <a:ext cx="5942625" cy="74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29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1. </a:t>
            </a:r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hlinkClick r:id="rId3"/>
              </a:rPr>
              <a:t>https://www.kaggle.com/code/alexisbcook/hello-seaborn/data?select=fifa.csv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fifa.csv </a:t>
            </a:r>
            <a:r>
              <a:rPr lang="ko-KR" altLang="en-US" dirty="0"/>
              <a:t>파일을 다운로드 후 데이터 분석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/>
              <a:t>전체 기간에서 각 나라의 평균 순위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dirty="0"/>
              <a:t>2000</a:t>
            </a:r>
            <a:r>
              <a:rPr lang="ko-KR" altLang="en-US" dirty="0"/>
              <a:t>년의 독일 평균 순위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/>
              <a:t>아르헨티나와 브라질의 순위 그래프를 한 그래프에 표시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dirty="0"/>
              <a:t>2001</a:t>
            </a:r>
            <a:r>
              <a:rPr lang="ko-KR" altLang="en-US" dirty="0"/>
              <a:t>년 이후 프랑스 순위 그래프와 추세선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9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082E6-BE48-B0D7-C1F7-7F3A49CE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C456A-E688-7DCD-B6C4-5C49DEE12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프로젝트 속성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우클릭</a:t>
            </a:r>
            <a:r>
              <a:rPr lang="ko-KR" altLang="en-US" sz="2400" dirty="0"/>
              <a:t> 맨 아래</a:t>
            </a:r>
            <a:r>
              <a:rPr lang="en-US" altLang="ko-KR" sz="2400" dirty="0"/>
              <a:t>) &gt; Output type: Class Library </a:t>
            </a:r>
            <a:r>
              <a:rPr lang="ko-KR" altLang="en-US" sz="2400" dirty="0"/>
              <a:t>로 변경</a:t>
            </a:r>
            <a:endParaRPr lang="en-US" altLang="ko-KR" sz="2400" dirty="0"/>
          </a:p>
          <a:p>
            <a:r>
              <a:rPr lang="ko-KR" altLang="en-US" sz="2400" dirty="0"/>
              <a:t>프로젝트 빌드 후 프로젝트 폴더</a:t>
            </a:r>
            <a:r>
              <a:rPr lang="en-US" altLang="ko-KR" sz="2400" dirty="0"/>
              <a:t>/bin/(</a:t>
            </a:r>
            <a:r>
              <a:rPr lang="ko-KR" altLang="en-US" sz="2400" dirty="0"/>
              <a:t>빌드 모드</a:t>
            </a:r>
            <a:r>
              <a:rPr lang="en-US" altLang="ko-KR" sz="2400" dirty="0"/>
              <a:t>)/(</a:t>
            </a:r>
            <a:r>
              <a:rPr lang="ko-KR" altLang="en-US" sz="2400" dirty="0"/>
              <a:t>프로젝트 이름</a:t>
            </a:r>
            <a:r>
              <a:rPr lang="en-US" altLang="ko-KR" sz="2400" dirty="0"/>
              <a:t>).</a:t>
            </a:r>
            <a:r>
              <a:rPr lang="en-US" altLang="ko-KR" sz="2400" dirty="0" err="1"/>
              <a:t>dll</a:t>
            </a:r>
            <a:r>
              <a:rPr lang="en-US" altLang="ko-KR" sz="2400" dirty="0"/>
              <a:t> </a:t>
            </a:r>
            <a:r>
              <a:rPr lang="ko-KR" altLang="en-US" sz="2400" dirty="0"/>
              <a:t>생성</a:t>
            </a:r>
            <a:endParaRPr lang="en-US" altLang="ko-KR" sz="2400" dirty="0"/>
          </a:p>
          <a:p>
            <a:r>
              <a:rPr lang="en-US" altLang="ko-KR" sz="2400" dirty="0"/>
              <a:t>Debug </a:t>
            </a:r>
            <a:r>
              <a:rPr lang="ko-KR" altLang="en-US" sz="2400" dirty="0"/>
              <a:t>모드로 만든 </a:t>
            </a:r>
            <a:r>
              <a:rPr lang="en-US" altLang="ko-KR" sz="2400" dirty="0" err="1"/>
              <a:t>dll</a:t>
            </a:r>
            <a:r>
              <a:rPr lang="ko-KR" altLang="en-US" sz="2400" dirty="0"/>
              <a:t>은 </a:t>
            </a:r>
            <a:r>
              <a:rPr lang="en-US" altLang="ko-KR" sz="2400" dirty="0"/>
              <a:t>Debug </a:t>
            </a:r>
            <a:r>
              <a:rPr lang="ko-KR" altLang="en-US" sz="2400" dirty="0"/>
              <a:t>모드에서만 사용 가능 </a:t>
            </a:r>
            <a:r>
              <a:rPr lang="en-US" altLang="ko-KR" sz="2400" dirty="0"/>
              <a:t>(</a:t>
            </a:r>
            <a:r>
              <a:rPr lang="ko-KR" altLang="en-US" sz="2400" dirty="0"/>
              <a:t>반대도 마찬가지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A3093-30E6-6920-43B0-70C9C09C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A04B1D-DFD9-0B6F-23FA-5BABB056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B89D4D-D0F5-CD20-1434-A601C8F47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68" y="3347902"/>
            <a:ext cx="4622773" cy="29801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D04757-D612-6C2F-E50E-29D2D8801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838" y="3429000"/>
            <a:ext cx="2710962" cy="1676722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020A4A3-B392-D78E-D26D-F3214962F287}"/>
              </a:ext>
            </a:extLst>
          </p:cNvPr>
          <p:cNvCxnSpPr/>
          <p:nvPr/>
        </p:nvCxnSpPr>
        <p:spPr>
          <a:xfrm>
            <a:off x="4247147" y="4319337"/>
            <a:ext cx="46923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36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79F42-CE0F-1645-9897-A22567725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812F2-9F52-09AD-C35F-54B201CE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가져오기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F89D23-F17D-544A-2C3F-7B814B58C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프로젝트 </a:t>
            </a:r>
            <a:r>
              <a:rPr lang="ko-KR" altLang="en-US" sz="2400" dirty="0" err="1"/>
              <a:t>우클릭</a:t>
            </a:r>
            <a:r>
              <a:rPr lang="ko-KR" altLang="en-US" sz="2400" dirty="0"/>
              <a:t> </a:t>
            </a:r>
            <a:r>
              <a:rPr lang="en-US" altLang="ko-KR" sz="2400" dirty="0"/>
              <a:t>&gt; Add &gt; Project</a:t>
            </a:r>
            <a:r>
              <a:rPr lang="ko-KR" altLang="en-US" sz="2400" dirty="0"/>
              <a:t> </a:t>
            </a:r>
            <a:r>
              <a:rPr lang="en-US" altLang="ko-KR" sz="2400" dirty="0"/>
              <a:t>Reference &gt;</a:t>
            </a:r>
            <a:r>
              <a:rPr lang="ko-KR" altLang="en-US" sz="2400" dirty="0"/>
              <a:t> </a:t>
            </a:r>
            <a:r>
              <a:rPr lang="en-US" altLang="ko-KR" sz="2400" dirty="0"/>
              <a:t>Browse &gt; </a:t>
            </a:r>
            <a:r>
              <a:rPr lang="en-US" altLang="ko-KR" sz="2400" dirty="0" err="1"/>
              <a:t>dll</a:t>
            </a:r>
            <a:r>
              <a:rPr lang="en-US" altLang="ko-KR" sz="2400" dirty="0"/>
              <a:t> </a:t>
            </a:r>
            <a:r>
              <a:rPr lang="ko-KR" altLang="en-US" sz="2400" dirty="0"/>
              <a:t>파일 선택</a:t>
            </a:r>
            <a:endParaRPr lang="en-US" altLang="ko-KR" sz="2400" dirty="0"/>
          </a:p>
          <a:p>
            <a:r>
              <a:rPr lang="ko-KR" altLang="en-US" sz="2400" dirty="0"/>
              <a:t>프로젝트</a:t>
            </a:r>
            <a:r>
              <a:rPr lang="en-US" altLang="ko-KR" sz="2400" dirty="0"/>
              <a:t>/</a:t>
            </a:r>
            <a:r>
              <a:rPr lang="en-US" altLang="ko-KR" sz="2400" dirty="0" err="1"/>
              <a:t>Depedencies</a:t>
            </a:r>
            <a:r>
              <a:rPr lang="en-US" altLang="ko-KR" sz="2400" dirty="0"/>
              <a:t>/Assemblies</a:t>
            </a:r>
            <a:r>
              <a:rPr lang="ko-KR" altLang="en-US" sz="2400" dirty="0"/>
              <a:t>에 </a:t>
            </a:r>
            <a:r>
              <a:rPr lang="en-US" altLang="ko-KR" sz="2400" dirty="0"/>
              <a:t>namespace</a:t>
            </a:r>
            <a:r>
              <a:rPr lang="ko-KR" altLang="en-US" sz="2400" dirty="0"/>
              <a:t>가 추가된 것을 확인</a:t>
            </a:r>
            <a:endParaRPr lang="en-US" altLang="ko-KR" sz="2400" dirty="0"/>
          </a:p>
          <a:p>
            <a:r>
              <a:rPr lang="en-US" altLang="ko-KR" sz="2400" dirty="0"/>
              <a:t>using</a:t>
            </a:r>
            <a:r>
              <a:rPr lang="ko-KR" altLang="en-US" sz="2400" dirty="0"/>
              <a:t>으로 </a:t>
            </a:r>
            <a:r>
              <a:rPr lang="en-US" altLang="ko-KR" sz="2400" dirty="0"/>
              <a:t>namespace</a:t>
            </a:r>
            <a:r>
              <a:rPr lang="ko-KR" altLang="en-US" sz="2400" dirty="0"/>
              <a:t>를 가져오거나 전체 이름을 지정하여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3B2C1-268F-54CD-3A91-29E0D796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34ABD6-AD46-D906-115B-9FC339BC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834622-150B-FD87-4754-3361D8425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69" y="3429000"/>
            <a:ext cx="3362794" cy="20481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5B56F3-CE63-8592-F403-EDE89A5F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8265"/>
          <a:stretch/>
        </p:blipFill>
        <p:spPr>
          <a:xfrm>
            <a:off x="3893118" y="3653076"/>
            <a:ext cx="5555682" cy="160000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C9169D-0950-C12E-CC46-BECA386F8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855" y="3538345"/>
            <a:ext cx="2057687" cy="1714739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811D93E-49C2-0FE0-5BD2-30157504AD32}"/>
              </a:ext>
            </a:extLst>
          </p:cNvPr>
          <p:cNvCxnSpPr/>
          <p:nvPr/>
        </p:nvCxnSpPr>
        <p:spPr>
          <a:xfrm>
            <a:off x="10431379" y="4620125"/>
            <a:ext cx="92242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21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3818A-5629-8D68-1AB1-AC8F9A0D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계산기 릴리즈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565B-A383-5C05-9F8B-8053206FC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ko-KR" altLang="en-US" dirty="0"/>
              <a:t>미니 프로젝트 </a:t>
            </a:r>
            <a:r>
              <a:rPr lang="en-US" altLang="ko-KR" dirty="0"/>
              <a:t>- </a:t>
            </a:r>
            <a:r>
              <a:rPr lang="ko-KR" altLang="en-US" dirty="0"/>
              <a:t>계산기 만들기를 통해 개발한 프로그램을 </a:t>
            </a:r>
            <a:r>
              <a:rPr lang="en-US" altLang="ko-KR" dirty="0"/>
              <a:t>WPF </a:t>
            </a:r>
            <a:r>
              <a:rPr lang="ko-KR" altLang="en-US" dirty="0"/>
              <a:t>프로젝트로 이주</a:t>
            </a:r>
            <a:r>
              <a:rPr lang="en-US" altLang="ko-KR" dirty="0"/>
              <a:t>(Migration)</a:t>
            </a:r>
          </a:p>
          <a:p>
            <a:r>
              <a:rPr lang="ko-KR" altLang="en-US" dirty="0"/>
              <a:t>릴리즈 버전으로 빌드</a:t>
            </a:r>
            <a:endParaRPr lang="en-US" altLang="ko-KR" dirty="0"/>
          </a:p>
          <a:p>
            <a:r>
              <a:rPr lang="en-US" altLang="ko-KR" dirty="0"/>
              <a:t>Visual Studio</a:t>
            </a:r>
            <a:r>
              <a:rPr lang="ko-KR" altLang="en-US" dirty="0"/>
              <a:t>와 상관없이 독립적으로 실행 가능한 상태의 </a:t>
            </a:r>
            <a:r>
              <a:rPr lang="en-US" altLang="ko-KR" dirty="0"/>
              <a:t>exe, </a:t>
            </a:r>
            <a:r>
              <a:rPr lang="en-US" altLang="ko-KR" dirty="0" err="1"/>
              <a:t>dll</a:t>
            </a:r>
            <a:r>
              <a:rPr lang="en-US" altLang="ko-KR" dirty="0"/>
              <a:t>,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파일을 압축하여 제출</a:t>
            </a:r>
            <a:r>
              <a:rPr lang="en-US" altLang="ko-KR" dirty="0"/>
              <a:t>!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1AA7E-F2DB-3FA5-D889-B76B97F9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B6E68E-5274-5F3A-F601-36F17D2A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15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A5A5D-A6A2-0396-AE2D-D5AC9FBC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WPF </a:t>
            </a:r>
            <a:r>
              <a:rPr lang="ko-KR" altLang="en-US" dirty="0"/>
              <a:t>크로스 스레드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4465A-F72E-263F-030C-D356E0B12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WinForm</a:t>
            </a:r>
            <a:r>
              <a:rPr lang="ko-KR" altLang="en-US" dirty="0"/>
              <a:t>의 </a:t>
            </a:r>
            <a:r>
              <a:rPr lang="en-US" altLang="ko-KR" dirty="0"/>
              <a:t>Invoke() </a:t>
            </a:r>
            <a:r>
              <a:rPr lang="ko-KR" altLang="en-US" dirty="0"/>
              <a:t>대신 </a:t>
            </a:r>
            <a:r>
              <a:rPr lang="en-US" altLang="ko-KR" dirty="0" err="1"/>
              <a:t>Dispatcher.Invoke</a:t>
            </a:r>
            <a:r>
              <a:rPr lang="en-US" altLang="ko-KR" dirty="0"/>
              <a:t>()</a:t>
            </a:r>
            <a:r>
              <a:rPr lang="ko-KR" altLang="en-US" dirty="0"/>
              <a:t>를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9E62B-41C3-EAE7-FC4D-A52217EA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C48E86-E88D-A09E-31AE-AB8B359E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5C5E83-6C14-ED7C-B5A8-A6FB2A9ED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47262"/>
            <a:ext cx="5009203" cy="311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8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D59D44-8929-10F4-AB8C-A6FAA90497E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836" y="2667000"/>
            <a:ext cx="3698753" cy="795104"/>
          </a:xfrm>
          <a:prstGeom prst="rect">
            <a:avLst/>
          </a:prstGeom>
        </p:spPr>
      </p:pic>
      <p:sp>
        <p:nvSpPr>
          <p:cNvPr id="6" name="부제목 5">
            <a:extLst>
              <a:ext uri="{FF2B5EF4-FFF2-40B4-BE49-F238E27FC236}">
                <a16:creationId xmlns:a16="http://schemas.microsoft.com/office/drawing/2014/main" id="{FF576DF6-99CD-A87A-B713-47EC34274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K-Digital Training  </a:t>
            </a:r>
            <a:r>
              <a:rPr lang="ko-KR" altLang="en-US" dirty="0" err="1"/>
              <a:t>스마트팩토리</a:t>
            </a:r>
            <a:r>
              <a:rPr lang="ko-KR" altLang="en-US" dirty="0"/>
              <a:t> 단기 </a:t>
            </a:r>
            <a:r>
              <a:rPr lang="en-US" altLang="ko-KR" dirty="0"/>
              <a:t>3</a:t>
            </a:r>
            <a:r>
              <a:rPr lang="ko-KR" altLang="en-US" dirty="0"/>
              <a:t>기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02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5599" y="3429000"/>
            <a:ext cx="6060801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en-US" altLang="ko-KR" dirty="0"/>
              <a:t>WPF</a:t>
            </a:r>
            <a:br>
              <a:rPr lang="en-US" altLang="ko-KR" dirty="0"/>
            </a:br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8301</TotalTime>
  <Words>670</Words>
  <Application>Microsoft Office PowerPoint</Application>
  <PresentationFormat>와이드스크린</PresentationFormat>
  <Paragraphs>246</Paragraphs>
  <Slides>36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Arial</vt:lpstr>
      <vt:lpstr>AppleSDGothicNeoH00</vt:lpstr>
      <vt:lpstr>AppleSDGothicNeoB00</vt:lpstr>
      <vt:lpstr>Malgun Gothic Semilight</vt:lpstr>
      <vt:lpstr>나눔바른고딕</vt:lpstr>
      <vt:lpstr>맑은 고딕</vt:lpstr>
      <vt:lpstr>코딩온템플릿</vt:lpstr>
      <vt:lpstr>릴리즈 빌드</vt:lpstr>
      <vt:lpstr>릴리즈 빌드</vt:lpstr>
      <vt:lpstr>릴리즈 빌드</vt:lpstr>
      <vt:lpstr>dll 만들기</vt:lpstr>
      <vt:lpstr>dll 가져오기</vt:lpstr>
      <vt:lpstr>실습. 계산기 릴리즈</vt:lpstr>
      <vt:lpstr>WPF 크로스 스레드 해결</vt:lpstr>
      <vt:lpstr>    x</vt:lpstr>
      <vt:lpstr>C# WPF Dataframe</vt:lpstr>
      <vt:lpstr>DataFrame</vt:lpstr>
      <vt:lpstr>DataFrame 설치방법</vt:lpstr>
      <vt:lpstr>DataFrame 설치방법</vt:lpstr>
      <vt:lpstr>DataFrame 설치방법</vt:lpstr>
      <vt:lpstr>DataFrame 설치방법</vt:lpstr>
      <vt:lpstr>DataFrame 설치방법</vt:lpstr>
      <vt:lpstr>DataFrame</vt:lpstr>
      <vt:lpstr>DataFrame</vt:lpstr>
      <vt:lpstr>DataFrame</vt:lpstr>
      <vt:lpstr>DataFrame</vt:lpstr>
      <vt:lpstr>ScottPlot</vt:lpstr>
      <vt:lpstr>ScottPlot</vt:lpstr>
      <vt:lpstr>ScottPlot</vt:lpstr>
      <vt:lpstr>ScottPlot</vt:lpstr>
      <vt:lpstr>ScottPlot</vt:lpstr>
      <vt:lpstr>DataFrame 상세</vt:lpstr>
      <vt:lpstr>DataFrame 상세</vt:lpstr>
      <vt:lpstr>DataFrame 상세</vt:lpstr>
      <vt:lpstr>DataFrame 상세</vt:lpstr>
      <vt:lpstr>DataFrame 상세</vt:lpstr>
      <vt:lpstr>DataFrame 상세</vt:lpstr>
      <vt:lpstr>DataFrame 상세</vt:lpstr>
      <vt:lpstr>DataFrame 상세</vt:lpstr>
      <vt:lpstr>DataFrame 상세</vt:lpstr>
      <vt:lpstr>DataFrame 상세</vt:lpstr>
      <vt:lpstr>DataFrame 상세</vt:lpstr>
      <vt:lpstr>실습1. Dataframe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1406</cp:revision>
  <dcterms:created xsi:type="dcterms:W3CDTF">2022-06-26T11:10:22Z</dcterms:created>
  <dcterms:modified xsi:type="dcterms:W3CDTF">2025-05-25T18:56:16Z</dcterms:modified>
</cp:coreProperties>
</file>