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38"/>
  </p:notesMasterIdLst>
  <p:sldIdLst>
    <p:sldId id="853" r:id="rId2"/>
    <p:sldId id="798" r:id="rId3"/>
    <p:sldId id="799" r:id="rId4"/>
    <p:sldId id="802" r:id="rId5"/>
    <p:sldId id="808" r:id="rId6"/>
    <p:sldId id="804" r:id="rId7"/>
    <p:sldId id="805" r:id="rId8"/>
    <p:sldId id="806" r:id="rId9"/>
    <p:sldId id="854" r:id="rId10"/>
    <p:sldId id="818" r:id="rId11"/>
    <p:sldId id="819" r:id="rId12"/>
    <p:sldId id="820" r:id="rId13"/>
    <p:sldId id="855" r:id="rId14"/>
    <p:sldId id="813" r:id="rId15"/>
    <p:sldId id="814" r:id="rId16"/>
    <p:sldId id="812" r:id="rId17"/>
    <p:sldId id="816" r:id="rId18"/>
    <p:sldId id="857" r:id="rId19"/>
    <p:sldId id="858" r:id="rId20"/>
    <p:sldId id="856" r:id="rId21"/>
    <p:sldId id="810" r:id="rId22"/>
    <p:sldId id="811" r:id="rId23"/>
    <p:sldId id="801" r:id="rId24"/>
    <p:sldId id="800" r:id="rId25"/>
    <p:sldId id="764" r:id="rId26"/>
    <p:sldId id="722" r:id="rId27"/>
    <p:sldId id="714" r:id="rId28"/>
    <p:sldId id="727" r:id="rId29"/>
    <p:sldId id="728" r:id="rId30"/>
    <p:sldId id="729" r:id="rId31"/>
    <p:sldId id="730" r:id="rId32"/>
    <p:sldId id="731" r:id="rId33"/>
    <p:sldId id="821" r:id="rId34"/>
    <p:sldId id="822" r:id="rId35"/>
    <p:sldId id="823" r:id="rId36"/>
    <p:sldId id="746" r:id="rId37"/>
  </p:sldIdLst>
  <p:sldSz cx="12192000" cy="6858000"/>
  <p:notesSz cx="6858000" cy="9144000"/>
  <p:embeddedFontLst>
    <p:embeddedFont>
      <p:font typeface="Pretendard"/>
      <p:regular r:id="rId39"/>
      <p:bold r:id="rId40"/>
    </p:embeddedFont>
    <p:embeddedFont>
      <p:font typeface="Pretendard Black" panose="02000A03000000020004"/>
      <p:bold r:id="rId41"/>
    </p:embeddedFont>
    <p:embeddedFont>
      <p:font typeface="Pretendard GOV SemiBold" panose="02000703000000020004" pitchFamily="2" charset="-127"/>
      <p:bold r:id="rId42"/>
    </p:embeddedFont>
    <p:embeddedFont>
      <p:font typeface="Cambria Math" panose="02040503050406030204" pitchFamily="18" charset="0"/>
      <p:regular r:id="rId43"/>
    </p:embeddedFont>
    <p:embeddedFont>
      <p:font typeface="맑은 고딕" panose="020B0503020000020004" pitchFamily="50" charset="-127"/>
      <p:regular r:id="rId44"/>
      <p:bold r:id="rId4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000FF"/>
    <a:srgbClr val="A31515"/>
    <a:srgbClr val="008000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94" autoAdjust="0"/>
    <p:restoredTop sz="81958" autoAdjust="0"/>
  </p:normalViewPr>
  <p:slideViewPr>
    <p:cSldViewPr snapToGrid="0">
      <p:cViewPr varScale="1">
        <p:scale>
          <a:sx n="66" d="100"/>
          <a:sy n="66" d="100"/>
        </p:scale>
        <p:origin x="720" y="48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798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같은 이름</a:t>
            </a:r>
            <a:r>
              <a:rPr lang="en-US" altLang="ko-KR" dirty="0"/>
              <a:t>, </a:t>
            </a:r>
            <a:r>
              <a:rPr lang="ko-KR" altLang="en-US" dirty="0"/>
              <a:t>다른 입출력을 갖는 메소드를 정의하고 필요에 따라 골라 사용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한 클래스 안에서 여러 개 정의 가능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r>
              <a:rPr lang="en-US" altLang="ko-KR" dirty="0"/>
              <a:t>(</a:t>
            </a:r>
            <a:r>
              <a:rPr lang="ko-KR" altLang="en-US" dirty="0"/>
              <a:t>그냥 편의성을 위한 문법적 기능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813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부모 클래스의 메서드를 자식 클래스가 재정의 하는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855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/>
              <a:t>“굳이 </a:t>
            </a:r>
            <a:r>
              <a:rPr lang="en-US" altLang="ko-KR" b="1" dirty="0"/>
              <a:t>virtual, override, </a:t>
            </a:r>
            <a:r>
              <a:rPr lang="ko-KR" altLang="en-US" b="1" dirty="0"/>
              <a:t>업캐스팅</a:t>
            </a:r>
            <a:r>
              <a:rPr lang="en-US" altLang="ko-KR" b="1" dirty="0"/>
              <a:t>, </a:t>
            </a:r>
            <a:r>
              <a:rPr lang="ko-KR" altLang="en-US" b="1" dirty="0"/>
              <a:t>다형성까지 써가면서 왜 이렇게 복잡하게 코딩해요</a:t>
            </a:r>
            <a:r>
              <a:rPr lang="en-US" altLang="ko-KR" b="1" dirty="0"/>
              <a:t>?”</a:t>
            </a:r>
            <a:br>
              <a:rPr lang="ko-KR" altLang="en-US" dirty="0"/>
            </a:br>
            <a:r>
              <a:rPr lang="ko-KR" altLang="en-US" dirty="0"/>
              <a:t>그냥 </a:t>
            </a:r>
            <a:r>
              <a:rPr lang="en-US" altLang="ko-KR" dirty="0"/>
              <a:t>Square </a:t>
            </a:r>
            <a:r>
              <a:rPr lang="en-US" altLang="ko-KR" dirty="0" err="1"/>
              <a:t>square</a:t>
            </a:r>
            <a:r>
              <a:rPr lang="en-US" altLang="ko-KR" dirty="0"/>
              <a:t> = new Square(); </a:t>
            </a:r>
            <a:r>
              <a:rPr lang="ko-KR" altLang="en-US" dirty="0"/>
              <a:t>하고 </a:t>
            </a:r>
            <a:r>
              <a:rPr lang="en-US" altLang="ko-KR" dirty="0" err="1"/>
              <a:t>square.getShape</a:t>
            </a:r>
            <a:r>
              <a:rPr lang="en-US" altLang="ko-KR" dirty="0"/>
              <a:t>() </a:t>
            </a:r>
            <a:r>
              <a:rPr lang="ko-KR" altLang="en-US" dirty="0"/>
              <a:t>호출하면 되는 거 아닌가요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Square s = new Square();</a:t>
            </a:r>
          </a:p>
          <a:p>
            <a:r>
              <a:rPr lang="en-US" altLang="ko-KR" dirty="0"/>
              <a:t>Circle c = new Circle();</a:t>
            </a:r>
          </a:p>
          <a:p>
            <a:r>
              <a:rPr lang="en-US" altLang="ko-KR" dirty="0"/>
              <a:t>Triangle t = new Triangle();</a:t>
            </a:r>
          </a:p>
          <a:p>
            <a:endParaRPr lang="en-US" altLang="ko-KR" dirty="0"/>
          </a:p>
          <a:p>
            <a:r>
              <a:rPr lang="en-US" altLang="ko-KR" dirty="0" err="1"/>
              <a:t>textBox.Text</a:t>
            </a:r>
            <a:r>
              <a:rPr lang="en-US" altLang="ko-KR" dirty="0"/>
              <a:t> += </a:t>
            </a:r>
            <a:r>
              <a:rPr lang="en-US" altLang="ko-KR" dirty="0" err="1"/>
              <a:t>s.getShape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textBox.Text</a:t>
            </a:r>
            <a:r>
              <a:rPr lang="en-US" altLang="ko-KR" dirty="0"/>
              <a:t> += </a:t>
            </a:r>
            <a:r>
              <a:rPr lang="en-US" altLang="ko-KR" dirty="0" err="1"/>
              <a:t>c.getShape</a:t>
            </a:r>
            <a:r>
              <a:rPr lang="en-US" altLang="ko-KR" dirty="0"/>
              <a:t>();</a:t>
            </a:r>
          </a:p>
          <a:p>
            <a:r>
              <a:rPr lang="en-US" altLang="ko-KR" dirty="0" err="1"/>
              <a:t>textBox.Text</a:t>
            </a:r>
            <a:r>
              <a:rPr lang="en-US" altLang="ko-KR" dirty="0"/>
              <a:t> += </a:t>
            </a:r>
            <a:r>
              <a:rPr lang="en-US" altLang="ko-KR" dirty="0" err="1"/>
              <a:t>t.getShape</a:t>
            </a:r>
            <a:r>
              <a:rPr lang="en-US" altLang="ko-KR" dirty="0"/>
              <a:t>();</a:t>
            </a:r>
          </a:p>
          <a:p>
            <a:r>
              <a:rPr lang="ko-KR" altLang="en-US" dirty="0"/>
              <a:t>이렇게 일일이 다 클래스가 추가될 </a:t>
            </a:r>
            <a:r>
              <a:rPr lang="ko-KR" altLang="en-US" dirty="0" err="1"/>
              <a:t>떄마다</a:t>
            </a:r>
            <a:r>
              <a:rPr lang="ko-KR" altLang="en-US" dirty="0"/>
              <a:t> 코드를 </a:t>
            </a:r>
            <a:r>
              <a:rPr lang="ko-KR" altLang="en-US" dirty="0" err="1"/>
              <a:t>수정해야함</a:t>
            </a:r>
            <a:r>
              <a:rPr lang="en-US" altLang="ko-KR" dirty="0"/>
              <a:t>. (</a:t>
            </a:r>
            <a:r>
              <a:rPr lang="ko-KR" altLang="en-US" dirty="0"/>
              <a:t>공통 처리 불가능 </a:t>
            </a:r>
            <a:r>
              <a:rPr lang="en-US" altLang="ko-KR" dirty="0"/>
              <a:t>– </a:t>
            </a:r>
            <a:r>
              <a:rPr lang="ko-KR" altLang="en-US" dirty="0" err="1"/>
              <a:t>반복문</a:t>
            </a:r>
            <a:r>
              <a:rPr lang="en-US" altLang="ko-KR" dirty="0"/>
              <a:t>,</a:t>
            </a:r>
            <a:r>
              <a:rPr lang="ko-KR" altLang="en-US" dirty="0"/>
              <a:t>배열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 </a:t>
            </a:r>
            <a:r>
              <a:rPr lang="ko-KR" altLang="en-US" dirty="0"/>
              <a:t>유지보수 어려움</a:t>
            </a:r>
            <a:r>
              <a:rPr lang="en-US" altLang="ko-KR" dirty="0"/>
              <a:t>. </a:t>
            </a:r>
            <a:r>
              <a:rPr lang="ko-KR" altLang="en-US" dirty="0"/>
              <a:t>코드 재사용이 낮음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&lt;</a:t>
            </a:r>
            <a:r>
              <a:rPr lang="ko-KR" altLang="en-US" dirty="0"/>
              <a:t>결론</a:t>
            </a:r>
            <a:r>
              <a:rPr lang="en-US" altLang="ko-KR" dirty="0"/>
              <a:t>&gt;</a:t>
            </a:r>
          </a:p>
          <a:p>
            <a:r>
              <a:rPr lang="ko-KR" altLang="en-US" dirty="0"/>
              <a:t>**“다양한 객체를 </a:t>
            </a:r>
            <a:r>
              <a:rPr lang="ko-KR" altLang="en-US" i="1" dirty="0"/>
              <a:t>하나의 방식</a:t>
            </a:r>
            <a:r>
              <a:rPr lang="ko-KR" altLang="en-US" dirty="0"/>
              <a:t>으로 다루고 싶기 때문에”**입니다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ko-KR" altLang="en-US" dirty="0"/>
              <a:t>유지보수</a:t>
            </a:r>
            <a:r>
              <a:rPr lang="en-US" altLang="ko-KR" dirty="0"/>
              <a:t>, </a:t>
            </a:r>
            <a:r>
              <a:rPr lang="ko-KR" altLang="en-US" dirty="0"/>
              <a:t>확장성</a:t>
            </a:r>
            <a:r>
              <a:rPr lang="en-US" altLang="ko-KR" dirty="0"/>
              <a:t>, </a:t>
            </a:r>
            <a:r>
              <a:rPr lang="ko-KR" altLang="en-US" dirty="0"/>
              <a:t>유연한 설계 때문이에요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"</a:t>
            </a:r>
            <a:r>
              <a:rPr lang="ko-KR" altLang="en-US" dirty="0"/>
              <a:t>다형성은 객체 수가 많아질수록 빛을 발하는 설계 방식입니다</a:t>
            </a:r>
            <a:r>
              <a:rPr lang="en-US" altLang="ko-KR" dirty="0"/>
              <a:t>."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28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err="1"/>
              <a:t>getShape</a:t>
            </a:r>
            <a:r>
              <a:rPr lang="en-US" altLang="ko-KR" dirty="0"/>
              <a:t>() </a:t>
            </a:r>
            <a:r>
              <a:rPr lang="ko-KR" altLang="en-US" dirty="0"/>
              <a:t>메서드는 </a:t>
            </a:r>
            <a:r>
              <a:rPr lang="en-US" altLang="ko-KR" dirty="0"/>
              <a:t>virtual</a:t>
            </a:r>
            <a:r>
              <a:rPr lang="ko-KR" altLang="en-US" dirty="0"/>
              <a:t>로 선언되어 있어</a:t>
            </a:r>
            <a:r>
              <a:rPr lang="en-US" altLang="ko-KR" dirty="0"/>
              <a:t>,</a:t>
            </a:r>
          </a:p>
          <a:p>
            <a:r>
              <a:rPr lang="ko-KR" altLang="en-US" b="1" dirty="0"/>
              <a:t>자식 클래스에서 </a:t>
            </a:r>
            <a:r>
              <a:rPr lang="en-US" altLang="ko-KR" b="1" dirty="0"/>
              <a:t>override </a:t>
            </a:r>
            <a:r>
              <a:rPr lang="ko-KR" altLang="en-US" b="1" dirty="0"/>
              <a:t>가능</a:t>
            </a:r>
            <a:r>
              <a:rPr lang="ko-KR" altLang="en-US" dirty="0"/>
              <a:t>하도록 열려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Sealed </a:t>
            </a:r>
          </a:p>
          <a:p>
            <a:r>
              <a:rPr lang="ko-KR" altLang="en-US" dirty="0"/>
              <a:t>📌 의미</a:t>
            </a:r>
            <a:r>
              <a:rPr lang="en-US" altLang="ko-KR" dirty="0"/>
              <a:t>:</a:t>
            </a:r>
          </a:p>
          <a:p>
            <a:r>
              <a:rPr lang="ko-KR" altLang="en-US" b="1" dirty="0"/>
              <a:t>“이 메서드는 </a:t>
            </a:r>
            <a:r>
              <a:rPr lang="en-US" altLang="ko-KR" b="1" dirty="0"/>
              <a:t>Square</a:t>
            </a:r>
            <a:r>
              <a:rPr lang="ko-KR" altLang="en-US" b="1" dirty="0"/>
              <a:t>에서는 재정의했지만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ko-KR" altLang="en-US" b="1" dirty="0"/>
              <a:t>그 이후 자식 클래스에서는 더 이상 </a:t>
            </a:r>
            <a:r>
              <a:rPr lang="ko-KR" altLang="en-US" b="1" dirty="0" err="1"/>
              <a:t>오버라이드</a:t>
            </a:r>
            <a:r>
              <a:rPr lang="ko-KR" altLang="en-US" b="1" dirty="0"/>
              <a:t> 못 하게 막겠다</a:t>
            </a:r>
            <a:r>
              <a:rPr lang="en-US" altLang="ko-KR" b="1" dirty="0"/>
              <a:t>.”</a:t>
            </a:r>
          </a:p>
          <a:p>
            <a:endParaRPr lang="en-US" altLang="ko-KR" b="1" dirty="0"/>
          </a:p>
          <a:p>
            <a:pPr>
              <a:buNone/>
            </a:pPr>
            <a:r>
              <a:rPr lang="ko-KR" altLang="en-US" b="1" dirty="0"/>
              <a:t>✅ 이 기능은 언제 쓰나요</a:t>
            </a:r>
            <a:r>
              <a:rPr lang="en-US" altLang="ko-KR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상속 구조가 깊어지면 </a:t>
            </a:r>
            <a:r>
              <a:rPr lang="ko-KR" altLang="en-US" b="1" dirty="0"/>
              <a:t>일부 메서드는 더 이상 바뀌지 않게 하고 싶을 때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특정 클래스에서의 동작은 **고정</a:t>
            </a:r>
            <a:r>
              <a:rPr lang="en-US" altLang="ko-KR" dirty="0"/>
              <a:t>(</a:t>
            </a:r>
            <a:r>
              <a:rPr lang="ko-KR" altLang="en-US" dirty="0"/>
              <a:t>확정</a:t>
            </a:r>
            <a:r>
              <a:rPr lang="en-US" altLang="ko-KR" dirty="0"/>
              <a:t>)**</a:t>
            </a:r>
            <a:r>
              <a:rPr lang="ko-KR" altLang="en-US" dirty="0"/>
              <a:t>시키고 싶을 때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097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5A2F6-0481-9CD6-A93F-2B61A487A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BB0355-4D43-46CF-6B41-E20BB21BCD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4B37EAC-BB78-A837-19C8-896547D68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=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같은 방법으로 호출했는데</a:t>
            </a:r>
            <a:r>
              <a:rPr lang="en-US" altLang="ko-KR" dirty="0"/>
              <a:t>, </a:t>
            </a:r>
            <a:r>
              <a:rPr lang="ko-KR" altLang="en-US" dirty="0"/>
              <a:t>실제로는 각각 다르게 동작하는 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buNone/>
            </a:pPr>
            <a:r>
              <a:rPr lang="ko-KR" altLang="en-US" b="1" dirty="0"/>
              <a:t>부모 타입 하나로 여러 자식 객체 다루기</a:t>
            </a:r>
            <a:endParaRPr lang="en-US" altLang="ko-KR" dirty="0"/>
          </a:p>
          <a:p>
            <a:pPr>
              <a:buNone/>
            </a:pPr>
            <a:r>
              <a:rPr lang="ko-KR" altLang="en-US" dirty="0"/>
              <a:t>💡 </a:t>
            </a:r>
            <a:r>
              <a:rPr lang="en-US" altLang="ko-KR" dirty="0"/>
              <a:t>w1, w2 </a:t>
            </a:r>
            <a:r>
              <a:rPr lang="ko-KR" altLang="en-US" dirty="0"/>
              <a:t>모두 </a:t>
            </a:r>
            <a:r>
              <a:rPr lang="en-US" altLang="ko-KR" dirty="0"/>
              <a:t>Weapon </a:t>
            </a:r>
            <a:r>
              <a:rPr lang="ko-KR" altLang="en-US" dirty="0" err="1"/>
              <a:t>타입인데도</a:t>
            </a:r>
            <a:br>
              <a:rPr lang="ko-KR" altLang="en-US" dirty="0"/>
            </a:br>
            <a:r>
              <a:rPr lang="ko-KR" altLang="en-US" b="1" dirty="0"/>
              <a:t>실제 자식 객체에 따라 동작이 다르게 실행되죠</a:t>
            </a:r>
            <a:r>
              <a:rPr lang="en-US" altLang="ko-KR" b="1" dirty="0"/>
              <a:t>?</a:t>
            </a:r>
            <a:endParaRPr lang="ko-KR" altLang="en-US" dirty="0"/>
          </a:p>
          <a:p>
            <a:r>
              <a:rPr lang="ko-KR" altLang="en-US" dirty="0"/>
              <a:t>👉 이게 바로 </a:t>
            </a:r>
            <a:r>
              <a:rPr lang="ko-KR" altLang="en-US" b="1" dirty="0" err="1"/>
              <a:t>다형성입니다</a:t>
            </a:r>
            <a:r>
              <a:rPr lang="en-US" altLang="ko-KR" b="1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B18896-C0DF-9DE9-A6AA-A0C8FA4C22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1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부모</a:t>
            </a:r>
            <a:r>
              <a:rPr lang="en-US" altLang="ko-KR" dirty="0"/>
              <a:t>-</a:t>
            </a:r>
            <a:r>
              <a:rPr lang="ko-KR" altLang="en-US" dirty="0"/>
              <a:t>자식 관계 있어야 함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자식을 부모 타입으로 참조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자식에서 메서드 재정의 </a:t>
            </a:r>
            <a:r>
              <a:rPr lang="en-US" altLang="ko-KR" dirty="0"/>
              <a:t>(override)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요약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다형성은 부모 타입 하나로 다양한 자식 객체들을 통일되게 사용하면서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각 자식 객체가 자기만의 방식으로 동작하게 만드는 객체지향의 가장 큰 특징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521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DA14B-58CD-D04D-62DD-18B39470B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735B3A4-DB2E-0E81-CBA2-59AFCD657B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93119D2-FD96-5978-AC10-932BE0B9B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1F0A4F-DE9F-5BAD-B8F7-E553484388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270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https://www.nextree.co.kr/p6753/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778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773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40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상태에선 **중복된 기능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"</a:t>
            </a:r>
            <a:r>
              <a:rPr lang="ko-KR" altLang="en-US" dirty="0"/>
              <a:t>먹다</a:t>
            </a:r>
            <a:r>
              <a:rPr lang="en-US" altLang="ko-KR" dirty="0"/>
              <a:t>", "</a:t>
            </a:r>
            <a:r>
              <a:rPr lang="ko-KR" altLang="en-US" dirty="0"/>
              <a:t>짖다</a:t>
            </a:r>
            <a:r>
              <a:rPr lang="en-US" altLang="ko-KR" dirty="0"/>
              <a:t>")**</a:t>
            </a:r>
            <a:r>
              <a:rPr lang="ko-KR" altLang="en-US" dirty="0"/>
              <a:t>이 각 클래스에 따로 구현되어 있을 수 있음</a:t>
            </a:r>
            <a:br>
              <a:rPr lang="ko-KR" altLang="en-US" dirty="0"/>
            </a:br>
            <a:r>
              <a:rPr lang="ko-KR" altLang="en-US" dirty="0"/>
              <a:t>→ </a:t>
            </a:r>
            <a:r>
              <a:rPr lang="ko-KR" altLang="en-US" b="1" dirty="0"/>
              <a:t>코드 중복</a:t>
            </a:r>
            <a:r>
              <a:rPr lang="ko-KR" altLang="en-US" dirty="0"/>
              <a:t> 발생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공통 동작인 </a:t>
            </a:r>
            <a:r>
              <a:rPr lang="en-US" altLang="ko-KR" dirty="0"/>
              <a:t>“</a:t>
            </a:r>
            <a:r>
              <a:rPr lang="ko-KR" altLang="en-US" dirty="0"/>
              <a:t>짖다</a:t>
            </a:r>
            <a:r>
              <a:rPr lang="en-US" altLang="ko-KR" dirty="0"/>
              <a:t>, </a:t>
            </a:r>
            <a:r>
              <a:rPr lang="ko-KR" altLang="en-US" dirty="0"/>
              <a:t>먹다</a:t>
            </a:r>
            <a:r>
              <a:rPr lang="en-US" altLang="ko-KR" dirty="0"/>
              <a:t>”</a:t>
            </a:r>
            <a:r>
              <a:rPr lang="ko-KR" altLang="en-US" dirty="0"/>
              <a:t>를 </a:t>
            </a:r>
            <a:r>
              <a:rPr lang="ko-KR" altLang="en-US" b="1" dirty="0"/>
              <a:t>부모 클래스에 정의</a:t>
            </a:r>
            <a:endParaRPr lang="en-US" altLang="ko-KR" b="1" dirty="0"/>
          </a:p>
          <a:p>
            <a:pPr>
              <a:buNone/>
            </a:pPr>
            <a:r>
              <a:rPr lang="ko-KR" altLang="en-US" dirty="0"/>
              <a:t>자식 클래스는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공통 기능은 </a:t>
            </a:r>
            <a:r>
              <a:rPr lang="ko-KR" altLang="en-US" b="1" dirty="0"/>
              <a:t>부모로부터 물려받고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고유 기능만 </a:t>
            </a:r>
            <a:r>
              <a:rPr lang="ko-KR" altLang="en-US" b="1" dirty="0"/>
              <a:t>자신만의 메서드로 추가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638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6131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ConsoleAppException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088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/>
              <a:t>클래스는 </a:t>
            </a:r>
            <a:r>
              <a:rPr lang="ko-KR" altLang="en-US" b="1" dirty="0"/>
              <a:t>한 번에 하나의 부모 클래스만 상속</a:t>
            </a:r>
            <a:r>
              <a:rPr lang="ko-KR" altLang="en-US" dirty="0"/>
              <a:t>할 수 있습니다</a:t>
            </a:r>
            <a:r>
              <a:rPr lang="en-US" altLang="ko-KR" dirty="0"/>
              <a:t>. (</a:t>
            </a:r>
            <a:r>
              <a:rPr lang="ko-KR" altLang="en-US" dirty="0"/>
              <a:t>단일 상속만 허용됨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하지만 여러 단계를 거쳐 상속하는 **다단계 상속</a:t>
            </a:r>
            <a:r>
              <a:rPr lang="en-US" altLang="ko-KR" dirty="0"/>
              <a:t>(</a:t>
            </a:r>
            <a:r>
              <a:rPr lang="ko-KR" altLang="en-US" dirty="0"/>
              <a:t>계층 구조</a:t>
            </a:r>
            <a:r>
              <a:rPr lang="en-US" altLang="ko-KR" dirty="0"/>
              <a:t>)**</a:t>
            </a:r>
            <a:r>
              <a:rPr lang="ko-KR" altLang="en-US" dirty="0"/>
              <a:t>은 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동물</a:t>
            </a:r>
          </a:p>
          <a:p>
            <a:r>
              <a:rPr lang="ko-KR" altLang="en-US" dirty="0"/>
              <a:t> ├── 육지생물</a:t>
            </a:r>
          </a:p>
          <a:p>
            <a:r>
              <a:rPr lang="ko-KR" altLang="en-US" dirty="0"/>
              <a:t> │     ├── 고양이</a:t>
            </a:r>
          </a:p>
          <a:p>
            <a:r>
              <a:rPr lang="ko-KR" altLang="en-US" dirty="0"/>
              <a:t> │     └── 강아지</a:t>
            </a:r>
          </a:p>
          <a:p>
            <a:r>
              <a:rPr lang="ko-KR" altLang="en-US" dirty="0"/>
              <a:t> └── 바다생물</a:t>
            </a:r>
          </a:p>
          <a:p>
            <a:r>
              <a:rPr lang="ko-KR" altLang="en-US" dirty="0"/>
              <a:t>       └── 고래</a:t>
            </a:r>
          </a:p>
          <a:p>
            <a:endParaRPr lang="en-US" altLang="ko-KR" dirty="0"/>
          </a:p>
          <a:p>
            <a:r>
              <a:rPr lang="ko-KR" altLang="en-US" dirty="0"/>
              <a:t>문어</a:t>
            </a:r>
          </a:p>
          <a:p>
            <a:r>
              <a:rPr lang="ko-KR" altLang="en-US" dirty="0"/>
              <a:t> ├── 연체동물</a:t>
            </a:r>
          </a:p>
          <a:p>
            <a:r>
              <a:rPr lang="ko-KR" altLang="en-US" dirty="0"/>
              <a:t> └── 바다생물</a:t>
            </a:r>
          </a:p>
          <a:p>
            <a:endParaRPr lang="en-US" altLang="ko-KR" dirty="0"/>
          </a:p>
          <a:p>
            <a:pPr>
              <a:buNone/>
            </a:pPr>
            <a:r>
              <a:rPr lang="ko-KR" altLang="en-US" dirty="0"/>
              <a:t>하지만 클래스 상속으로는 </a:t>
            </a:r>
            <a:r>
              <a:rPr lang="ko-KR" altLang="en-US" b="1" dirty="0"/>
              <a:t>두 개 다 상속 불가</a:t>
            </a:r>
            <a:r>
              <a:rPr lang="ko-KR" altLang="en-US" dirty="0"/>
              <a:t> </a:t>
            </a:r>
            <a:r>
              <a:rPr lang="en-US" altLang="ko-KR" dirty="0"/>
              <a:t>(C#</a:t>
            </a:r>
            <a:r>
              <a:rPr lang="ko-KR" altLang="en-US" dirty="0"/>
              <a:t>은 다중 상속 불가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따라서 </a:t>
            </a:r>
            <a:r>
              <a:rPr lang="ko-KR" altLang="en-US" b="1" dirty="0"/>
              <a:t>인터페이스를 이용해 두 개의 특성을 동시에 구현</a:t>
            </a:r>
            <a:r>
              <a:rPr lang="ko-KR" altLang="en-US" dirty="0"/>
              <a:t> 가능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108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306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C0DAE-CD79-5A21-10A7-EB9B48F42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A572E50-62E0-2495-CE8B-13E0798B08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99EF21-D052-8DF6-A002-DDCEB6EF0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5DB42-C235-A6F5-5787-FD83512C5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263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업캐스팅과 다형성은 밀접하게 연관되어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여태까지 </a:t>
            </a:r>
            <a:r>
              <a:rPr lang="ko-KR" altLang="en-US" dirty="0" err="1"/>
              <a:t>형변환</a:t>
            </a:r>
            <a:r>
              <a:rPr lang="ko-KR" altLang="en-US" dirty="0"/>
              <a:t> 한 것 </a:t>
            </a:r>
            <a:r>
              <a:rPr lang="en-US" altLang="ko-KR" dirty="0"/>
              <a:t>=&gt; </a:t>
            </a:r>
            <a:r>
              <a:rPr lang="ko-KR" altLang="en-US" dirty="0"/>
              <a:t>캐스팅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Up: </a:t>
            </a:r>
            <a:r>
              <a:rPr lang="ko-KR" altLang="en-US" dirty="0"/>
              <a:t>부모 클래스 타입</a:t>
            </a:r>
            <a:endParaRPr lang="en-US" altLang="ko-KR" dirty="0"/>
          </a:p>
          <a:p>
            <a:r>
              <a:rPr lang="en-US" altLang="ko-KR" dirty="0" err="1"/>
              <a:t>UpCasting</a:t>
            </a:r>
            <a:r>
              <a:rPr lang="en-US" altLang="ko-KR" dirty="0"/>
              <a:t>: </a:t>
            </a:r>
            <a:r>
              <a:rPr lang="ko-KR" altLang="en-US" dirty="0"/>
              <a:t>부모 클래스 타입으로 변경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How?</a:t>
            </a:r>
          </a:p>
          <a:p>
            <a:pPr marL="228600" indent="-228600">
              <a:buAutoNum type="arabicParenR"/>
            </a:pPr>
            <a:r>
              <a:rPr lang="ko-KR" altLang="en-US" dirty="0"/>
              <a:t>명시적인 </a:t>
            </a:r>
            <a:r>
              <a:rPr lang="ko-KR" altLang="en-US" dirty="0" err="1"/>
              <a:t>형변환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묵시적인 </a:t>
            </a:r>
            <a:r>
              <a:rPr lang="ko-KR" altLang="en-US" dirty="0" err="1"/>
              <a:t>형변환</a:t>
            </a:r>
            <a:endParaRPr lang="en-US" altLang="ko-KR" dirty="0"/>
          </a:p>
          <a:p>
            <a:pPr marL="228600" indent="-228600">
              <a:buAutoNum type="arabicParenR"/>
            </a:pPr>
            <a:r>
              <a:rPr lang="ko-KR" altLang="en-US" dirty="0"/>
              <a:t>다이렉트 </a:t>
            </a:r>
            <a:r>
              <a:rPr lang="ko-KR" altLang="en-US" dirty="0" err="1"/>
              <a:t>형변환</a:t>
            </a:r>
            <a:endParaRPr lang="en-US" altLang="ko-KR" dirty="0"/>
          </a:p>
          <a:p>
            <a:pPr marL="228600" indent="-228600">
              <a:buAutoNum type="arabicParenR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이렇게 하면 자식 클래스의 고유한 기능은 숨겨지고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부모 클래스의 메서드만 사용할 수 있게 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하지만 </a:t>
            </a:r>
            <a:r>
              <a:rPr lang="ko-KR" altLang="en-US" b="1" dirty="0" err="1"/>
              <a:t>오버라이딩한</a:t>
            </a:r>
            <a:r>
              <a:rPr lang="ko-KR" altLang="en-US" b="1" dirty="0"/>
              <a:t> 메서드는 </a:t>
            </a:r>
            <a:r>
              <a:rPr lang="ko-KR" altLang="en-US" b="1" dirty="0" err="1"/>
              <a:t>다형성</a:t>
            </a:r>
            <a:r>
              <a:rPr lang="ko-KR" altLang="en-US" b="1" dirty="0"/>
              <a:t> 덕분에 자식 것이 실행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다운캐스팅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부모 타입으로 참조된 객체를 다시 자식 타입으로 변환하는 것</a:t>
            </a:r>
            <a:r>
              <a:rPr lang="en-US" altLang="ko-KR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dirty="0"/>
              <a:t>강제 </a:t>
            </a:r>
            <a:r>
              <a:rPr lang="ko-KR" altLang="en-US" dirty="0" err="1"/>
              <a:t>형변환</a:t>
            </a:r>
            <a:r>
              <a:rPr lang="ko-KR" altLang="en-US" dirty="0"/>
              <a:t> 이기 때문에</a:t>
            </a:r>
            <a:r>
              <a:rPr lang="en-US" altLang="ko-KR" dirty="0"/>
              <a:t>, </a:t>
            </a:r>
            <a:r>
              <a:rPr lang="ko-KR" altLang="en-US" dirty="0"/>
              <a:t>그 객체가 해당 타입이 아닐 경우 런타임 오류가 발생함</a:t>
            </a:r>
            <a:r>
              <a:rPr lang="en-US" altLang="ko-KR" dirty="0"/>
              <a:t>! -&gt; </a:t>
            </a:r>
            <a:r>
              <a:rPr lang="ko-KR" altLang="en-US" dirty="0"/>
              <a:t>안전성 떨어짐</a:t>
            </a:r>
            <a:r>
              <a:rPr lang="en-US" altLang="ko-KR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dirty="0"/>
              <a:t>대부분의 설계는 업캐스팅 </a:t>
            </a:r>
            <a:r>
              <a:rPr lang="en-US" altLang="ko-KR" dirty="0"/>
              <a:t>+ </a:t>
            </a:r>
            <a:r>
              <a:rPr lang="ko-KR" altLang="en-US" dirty="0"/>
              <a:t>다형성으로 충분함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988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Weapon</a:t>
            </a:r>
            <a:r>
              <a:rPr lang="ko-KR" altLang="en-US" dirty="0"/>
              <a:t>은 </a:t>
            </a:r>
            <a:r>
              <a:rPr lang="ko-KR" altLang="en-US" b="1" dirty="0"/>
              <a:t>모든 무기의 공통 기능과 속성</a:t>
            </a:r>
            <a:r>
              <a:rPr lang="ko-KR" altLang="en-US" dirty="0"/>
              <a:t>을 가진 상위 클래스입니다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protected int damage → </a:t>
            </a:r>
            <a:r>
              <a:rPr lang="ko-KR" altLang="en-US" dirty="0"/>
              <a:t>자식 클래스에서 접근 가능한 </a:t>
            </a:r>
            <a:r>
              <a:rPr lang="ko-KR" altLang="en-US" b="1" dirty="0"/>
              <a:t>공격력</a:t>
            </a:r>
            <a:endParaRPr lang="en-US" altLang="ko-KR" b="1" dirty="0"/>
          </a:p>
          <a:p>
            <a:r>
              <a:rPr lang="en-US" altLang="ko-KR" dirty="0"/>
              <a:t>Attack() → </a:t>
            </a:r>
            <a:r>
              <a:rPr lang="ko-KR" altLang="en-US" dirty="0"/>
              <a:t>현재 무기의 </a:t>
            </a:r>
            <a:r>
              <a:rPr lang="en-US" altLang="ko-KR" dirty="0"/>
              <a:t>damage </a:t>
            </a:r>
            <a:r>
              <a:rPr lang="ko-KR" altLang="en-US" dirty="0"/>
              <a:t>값을 반환하는 메서드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dirty="0"/>
              <a:t>자식 클래스 </a:t>
            </a:r>
            <a:r>
              <a:rPr lang="en-US" altLang="ko-KR" dirty="0"/>
              <a:t>1: Sword</a:t>
            </a:r>
            <a:endParaRPr lang="en-US" altLang="ko-KR" b="1" dirty="0"/>
          </a:p>
          <a:p>
            <a:r>
              <a:rPr lang="en-US" altLang="ko-KR" dirty="0"/>
              <a:t>Weapon </a:t>
            </a:r>
            <a:r>
              <a:rPr lang="ko-KR" altLang="en-US" dirty="0"/>
              <a:t>클래스를 </a:t>
            </a:r>
            <a:r>
              <a:rPr lang="ko-KR" altLang="en-US" b="1" dirty="0"/>
              <a:t>상속</a:t>
            </a:r>
            <a:r>
              <a:rPr lang="ko-KR" altLang="en-US" dirty="0"/>
              <a:t>한 자식 클래스</a:t>
            </a:r>
            <a:endParaRPr lang="en-US" altLang="ko-KR" dirty="0"/>
          </a:p>
          <a:p>
            <a:r>
              <a:rPr lang="en-US" altLang="ko-KR" dirty="0" err="1"/>
              <a:t>attack_range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로 고정 → </a:t>
            </a:r>
            <a:r>
              <a:rPr lang="ko-KR" altLang="en-US" b="1" dirty="0"/>
              <a:t>근접무기</a:t>
            </a:r>
            <a:endParaRPr lang="en-US" altLang="ko-KR" b="1" dirty="0"/>
          </a:p>
          <a:p>
            <a:r>
              <a:rPr lang="ko-KR" altLang="en-US" dirty="0"/>
              <a:t>생성자에서 </a:t>
            </a:r>
            <a:r>
              <a:rPr lang="en-US" altLang="ko-KR" dirty="0"/>
              <a:t>base(damage)</a:t>
            </a:r>
            <a:r>
              <a:rPr lang="ko-KR" altLang="en-US" dirty="0"/>
              <a:t>로 부모 생성자 호출 </a:t>
            </a:r>
            <a:r>
              <a:rPr lang="en-US" altLang="ko-KR" dirty="0"/>
              <a:t>(</a:t>
            </a:r>
            <a:r>
              <a:rPr lang="ko-KR" altLang="en-US" dirty="0"/>
              <a:t>업캐스팅과 관련</a:t>
            </a:r>
            <a:r>
              <a:rPr lang="en-US" altLang="ko-KR" dirty="0"/>
              <a:t>)</a:t>
            </a:r>
          </a:p>
          <a:p>
            <a:pPr>
              <a:buNone/>
            </a:pPr>
            <a:r>
              <a:rPr lang="en-US" altLang="ko-KR" dirty="0"/>
              <a:t>Slash() </a:t>
            </a:r>
            <a:r>
              <a:rPr lang="ko-KR" altLang="en-US" dirty="0"/>
              <a:t>메서드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공격할 거리</a:t>
            </a:r>
            <a:r>
              <a:rPr lang="en-US" altLang="ko-KR" dirty="0"/>
              <a:t>(range)</a:t>
            </a:r>
            <a:r>
              <a:rPr lang="ko-KR" altLang="en-US" dirty="0"/>
              <a:t>가 </a:t>
            </a:r>
            <a:r>
              <a:rPr lang="ko-KR" altLang="en-US" b="1" dirty="0"/>
              <a:t>검의 사거리보다 짧거나 같으면</a:t>
            </a:r>
            <a:r>
              <a:rPr lang="ko-KR" altLang="en-US" dirty="0"/>
              <a:t> 공격 성공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damage</a:t>
            </a:r>
            <a:r>
              <a:rPr lang="ko-KR" altLang="en-US" dirty="0"/>
              <a:t>를 반환</a:t>
            </a:r>
          </a:p>
          <a:p>
            <a:endParaRPr lang="en-US" altLang="ko-KR" dirty="0"/>
          </a:p>
          <a:p>
            <a:pPr>
              <a:buNone/>
            </a:pPr>
            <a:r>
              <a:rPr lang="en-US" altLang="ko-KR" dirty="0"/>
              <a:t>return 0;</a:t>
            </a:r>
            <a:r>
              <a:rPr lang="ko-KR" altLang="en-US" dirty="0"/>
              <a:t>은 운영체제</a:t>
            </a:r>
            <a:r>
              <a:rPr lang="en-US" altLang="ko-KR" dirty="0"/>
              <a:t>(Windows, macOS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 </a:t>
            </a:r>
            <a:r>
              <a:rPr lang="ko-KR" altLang="en-US" b="1" dirty="0"/>
              <a:t>“정상적으로 끝났어요</a:t>
            </a:r>
            <a:r>
              <a:rPr lang="en-US" altLang="ko-KR" b="1" dirty="0"/>
              <a:t>~”</a:t>
            </a:r>
            <a:r>
              <a:rPr lang="ko-KR" altLang="en-US" dirty="0"/>
              <a:t> 라는 신호를 주는 거예요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반대로 </a:t>
            </a:r>
            <a:r>
              <a:rPr lang="en-US" altLang="ko-KR" dirty="0"/>
              <a:t>return 1;, return -1; </a:t>
            </a:r>
            <a:r>
              <a:rPr lang="ko-KR" altLang="en-US" dirty="0"/>
              <a:t>같은 값을 주면 **“문제가 있었어요”**라는 뜻이 될 수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자식 클래스 </a:t>
            </a:r>
            <a:r>
              <a:rPr lang="en-US" altLang="ko-KR" dirty="0"/>
              <a:t>2: Gun</a:t>
            </a:r>
          </a:p>
          <a:p>
            <a:r>
              <a:rPr lang="en-US" altLang="ko-KR" dirty="0"/>
              <a:t>Gun </a:t>
            </a:r>
            <a:r>
              <a:rPr lang="ko-KR" altLang="en-US" dirty="0"/>
              <a:t>클래스도 </a:t>
            </a:r>
            <a:r>
              <a:rPr lang="en-US" altLang="ko-KR" dirty="0"/>
              <a:t>Weapon</a:t>
            </a:r>
            <a:r>
              <a:rPr lang="ko-KR" altLang="en-US" dirty="0"/>
              <a:t>을 상속</a:t>
            </a:r>
            <a:endParaRPr lang="en-US" altLang="ko-KR" dirty="0"/>
          </a:p>
          <a:p>
            <a:pPr>
              <a:buNone/>
            </a:pPr>
            <a:r>
              <a:rPr lang="en-US" altLang="ko-KR" dirty="0" err="1"/>
              <a:t>attack_range</a:t>
            </a:r>
            <a:r>
              <a:rPr lang="en-US" altLang="ko-KR" dirty="0"/>
              <a:t> = 10 → </a:t>
            </a:r>
            <a:r>
              <a:rPr lang="ko-KR" altLang="en-US" b="1" dirty="0"/>
              <a:t>원거리 무기</a:t>
            </a:r>
            <a:endParaRPr lang="ko-KR" altLang="en-US" dirty="0"/>
          </a:p>
          <a:p>
            <a:pPr>
              <a:buNone/>
            </a:pPr>
            <a:r>
              <a:rPr lang="en-US" altLang="ko-KR" dirty="0"/>
              <a:t>Fire() </a:t>
            </a:r>
            <a:r>
              <a:rPr lang="ko-KR" altLang="en-US" dirty="0"/>
              <a:t>메서드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range</a:t>
            </a:r>
            <a:r>
              <a:rPr lang="ko-KR" altLang="en-US" dirty="0"/>
              <a:t>가 총의 사거리 내면 </a:t>
            </a:r>
            <a:r>
              <a:rPr lang="en-US" altLang="ko-KR" dirty="0"/>
              <a:t>damage </a:t>
            </a:r>
            <a:r>
              <a:rPr lang="ko-KR" altLang="en-US" dirty="0"/>
              <a:t>반환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500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자식 객체를 부모 타입 변수에 담았으므로 → </a:t>
            </a:r>
            <a:r>
              <a:rPr lang="ko-KR" altLang="en-US" b="1" dirty="0"/>
              <a:t>업캐스팅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weapon</a:t>
            </a:r>
            <a:r>
              <a:rPr lang="ko-KR" altLang="en-US" dirty="0"/>
              <a:t>이라는 이름으로 </a:t>
            </a:r>
            <a:r>
              <a:rPr lang="en-US" altLang="ko-KR" b="1" dirty="0"/>
              <a:t>Sword </a:t>
            </a:r>
            <a:r>
              <a:rPr lang="ko-KR" altLang="en-US" b="1" dirty="0"/>
              <a:t>객체를 </a:t>
            </a:r>
            <a:r>
              <a:rPr lang="en-US" altLang="ko-KR" b="1" dirty="0"/>
              <a:t>Weapon</a:t>
            </a:r>
            <a:r>
              <a:rPr lang="ko-KR" altLang="en-US" b="1" dirty="0"/>
              <a:t>처럼 다룸</a:t>
            </a:r>
            <a:endParaRPr lang="en-US" altLang="ko-KR" b="1" dirty="0"/>
          </a:p>
          <a:p>
            <a:endParaRPr lang="en-US" altLang="ko-KR" b="1" dirty="0"/>
          </a:p>
          <a:p>
            <a:pPr>
              <a:buNone/>
            </a:pPr>
            <a:r>
              <a:rPr lang="en-US" altLang="ko-KR" dirty="0"/>
              <a:t>weapon</a:t>
            </a:r>
            <a:r>
              <a:rPr lang="ko-KR" altLang="en-US" dirty="0"/>
              <a:t>은 현재 </a:t>
            </a:r>
            <a:r>
              <a:rPr lang="en-US" altLang="ko-KR" dirty="0"/>
              <a:t>Weapon </a:t>
            </a:r>
            <a:r>
              <a:rPr lang="ko-KR" altLang="en-US" dirty="0"/>
              <a:t>타입이지만 </a:t>
            </a:r>
            <a:r>
              <a:rPr lang="ko-KR" altLang="en-US" b="1" dirty="0"/>
              <a:t>실제로는 </a:t>
            </a:r>
            <a:r>
              <a:rPr lang="en-US" altLang="ko-KR" b="1" dirty="0"/>
              <a:t>Sword </a:t>
            </a:r>
            <a:r>
              <a:rPr lang="ko-KR" altLang="en-US" b="1" dirty="0"/>
              <a:t>객체</a:t>
            </a:r>
            <a:endParaRPr lang="ko-KR" altLang="en-US" dirty="0"/>
          </a:p>
          <a:p>
            <a:pPr>
              <a:buNone/>
            </a:pPr>
            <a:r>
              <a:rPr lang="en-US" altLang="ko-KR" dirty="0"/>
              <a:t>Sword</a:t>
            </a:r>
            <a:r>
              <a:rPr lang="ko-KR" altLang="en-US" dirty="0"/>
              <a:t>만 가진 메서드인 </a:t>
            </a:r>
            <a:r>
              <a:rPr lang="en-US" altLang="ko-KR" dirty="0"/>
              <a:t>Slash()</a:t>
            </a:r>
            <a:r>
              <a:rPr lang="ko-KR" altLang="en-US" dirty="0"/>
              <a:t>를 쓰기 위해 </a:t>
            </a:r>
            <a:r>
              <a:rPr lang="ko-KR" altLang="en-US" b="1" dirty="0"/>
              <a:t>다운캐스팅</a:t>
            </a:r>
            <a:endParaRPr lang="ko-KR" altLang="en-US" dirty="0"/>
          </a:p>
          <a:p>
            <a:r>
              <a:rPr lang="en-US" altLang="ko-KR" dirty="0"/>
              <a:t>((Sword)weapon) → </a:t>
            </a:r>
            <a:r>
              <a:rPr lang="ko-KR" altLang="en-US" dirty="0"/>
              <a:t>형을 다시 자식</a:t>
            </a:r>
            <a:r>
              <a:rPr lang="en-US" altLang="ko-KR" dirty="0"/>
              <a:t>(Sword)</a:t>
            </a:r>
            <a:r>
              <a:rPr lang="ko-KR" altLang="en-US" dirty="0"/>
              <a:t>으로 강제 변환</a:t>
            </a:r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기존에 </a:t>
            </a:r>
            <a:r>
              <a:rPr lang="en-US" altLang="ko-KR" dirty="0"/>
              <a:t>Sword</a:t>
            </a:r>
            <a:r>
              <a:rPr lang="ko-KR" altLang="en-US" dirty="0"/>
              <a:t>였던 </a:t>
            </a:r>
            <a:r>
              <a:rPr lang="en-US" altLang="ko-KR" dirty="0"/>
              <a:t>weapon </a:t>
            </a:r>
            <a:r>
              <a:rPr lang="ko-KR" altLang="en-US" dirty="0"/>
              <a:t>변수에 </a:t>
            </a:r>
            <a:r>
              <a:rPr lang="ko-KR" altLang="en-US" b="1" dirty="0"/>
              <a:t>새로운 </a:t>
            </a:r>
            <a:r>
              <a:rPr lang="en-US" altLang="ko-KR" b="1" dirty="0"/>
              <a:t>Gun </a:t>
            </a:r>
            <a:r>
              <a:rPr lang="ko-KR" altLang="en-US" b="1" dirty="0"/>
              <a:t>객체</a:t>
            </a:r>
            <a:r>
              <a:rPr lang="ko-KR" altLang="en-US" dirty="0"/>
              <a:t>를 담음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여전히 타입은 </a:t>
            </a:r>
            <a:r>
              <a:rPr lang="en-US" altLang="ko-KR" dirty="0"/>
              <a:t>Weapon</a:t>
            </a:r>
            <a:r>
              <a:rPr lang="ko-KR" altLang="en-US" dirty="0"/>
              <a:t>이지만</a:t>
            </a:r>
            <a:r>
              <a:rPr lang="en-US" altLang="ko-KR" dirty="0"/>
              <a:t>, </a:t>
            </a:r>
            <a:r>
              <a:rPr lang="ko-KR" altLang="en-US" dirty="0"/>
              <a:t>실제 객체는 </a:t>
            </a:r>
            <a:r>
              <a:rPr lang="en-US" altLang="ko-KR" dirty="0"/>
              <a:t>Gun</a:t>
            </a:r>
            <a:r>
              <a:rPr lang="ko-KR" altLang="en-US" dirty="0"/>
              <a:t>으로 바뀜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다시 </a:t>
            </a:r>
            <a:r>
              <a:rPr lang="ko-KR" altLang="en-US" b="1" dirty="0" err="1"/>
              <a:t>업캐스팅</a:t>
            </a:r>
            <a:r>
              <a:rPr lang="ko-KR" altLang="en-US" dirty="0" err="1"/>
              <a:t>된</a:t>
            </a:r>
            <a:r>
              <a:rPr lang="ko-KR" altLang="en-US" dirty="0"/>
              <a:t> 형태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다운캐스팅은 실제 타입을 정확히 알고 있을 때는 안전합니다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weapon = new Sword(200);                  // </a:t>
            </a:r>
            <a:r>
              <a:rPr lang="ko-KR" altLang="en-US" dirty="0"/>
              <a:t>실제 객체는 </a:t>
            </a:r>
            <a:r>
              <a:rPr lang="en-US" altLang="ko-KR" dirty="0"/>
              <a:t>Sword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 err="1"/>
              <a:t>skill_attack</a:t>
            </a:r>
            <a:r>
              <a:rPr lang="en-US" altLang="ko-KR" dirty="0"/>
              <a:t> = ((Gun)weapon).Fire(10);    // </a:t>
            </a:r>
            <a:r>
              <a:rPr lang="ko-KR" altLang="en-US" dirty="0"/>
              <a:t>❌ 잘못된 다운캐스팅 → 런타임 오류</a:t>
            </a:r>
            <a:r>
              <a:rPr lang="en-US" altLang="ko-KR" dirty="0"/>
              <a:t>!</a:t>
            </a: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43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F567A-5C74-7974-58D7-CD41ABAD0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E066A93-1634-12AE-3084-F470AE4813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24B3A10-5773-AB73-97B7-2853B57F64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80333C-47F5-FE1D-4A8E-E601E2435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66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57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80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310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2pPr>
            <a:lvl3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3pPr>
            <a:lvl4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4pPr>
            <a:lvl5pPr>
              <a:defRPr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3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6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47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4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02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320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9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23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2025-05-11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01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" panose="02000503000000020004" pitchFamily="2" charset="-127"/>
          <a:ea typeface="Pretendard" panose="02000503000000020004" pitchFamily="2" charset="-127"/>
          <a:cs typeface="Pretendard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rodev.tistory.com/8" TargetMode="Externa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753" y="2778308"/>
            <a:ext cx="6633047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상속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301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28151-BDC5-7424-3F5C-FE7CF6DC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업캐스팅</a:t>
            </a:r>
            <a:r>
              <a:rPr lang="en-US" altLang="ko-KR" dirty="0"/>
              <a:t> (</a:t>
            </a:r>
            <a:r>
              <a:rPr lang="en-US" altLang="ko-KR" dirty="0" err="1"/>
              <a:t>UpCasting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9D9FD9-BA5D-B323-801F-6C6A9BE04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자식 클래스의 객체를 부모 타입으로 참조하는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반대의 경우</a:t>
            </a:r>
            <a:r>
              <a:rPr lang="en-US" altLang="ko-KR" dirty="0"/>
              <a:t>(</a:t>
            </a:r>
            <a:r>
              <a:rPr lang="ko-KR" altLang="en-US" dirty="0"/>
              <a:t>다운캐스팅</a:t>
            </a:r>
            <a:r>
              <a:rPr lang="en-US" altLang="ko-KR" dirty="0"/>
              <a:t>)</a:t>
            </a:r>
            <a:r>
              <a:rPr lang="ko-KR" altLang="en-US" dirty="0"/>
              <a:t>도 특정 조건을 만족하면 가능하지만 일반적으로 사용되지는 않음</a:t>
            </a:r>
            <a:endParaRPr lang="en-US" altLang="ko-KR" dirty="0"/>
          </a:p>
          <a:p>
            <a:r>
              <a:rPr lang="ko-KR" altLang="en-US" dirty="0"/>
              <a:t>보통 하나의 타입</a:t>
            </a:r>
            <a:r>
              <a:rPr lang="en-US" altLang="ko-KR" dirty="0"/>
              <a:t>(</a:t>
            </a:r>
            <a:r>
              <a:rPr lang="ko-KR" altLang="en-US" dirty="0"/>
              <a:t>상위 개념</a:t>
            </a:r>
            <a:r>
              <a:rPr lang="en-US" altLang="ko-KR" dirty="0"/>
              <a:t>)</a:t>
            </a:r>
            <a:r>
              <a:rPr lang="ko-KR" altLang="en-US" dirty="0"/>
              <a:t> 객체로 여러 종류의</a:t>
            </a:r>
            <a:r>
              <a:rPr lang="en-US" altLang="ko-KR" dirty="0"/>
              <a:t>(</a:t>
            </a:r>
            <a:r>
              <a:rPr lang="ko-KR" altLang="en-US" dirty="0"/>
              <a:t>하위 개념</a:t>
            </a:r>
            <a:r>
              <a:rPr lang="en-US" altLang="ko-KR" dirty="0"/>
              <a:t>) </a:t>
            </a:r>
            <a:r>
              <a:rPr lang="ko-KR" altLang="en-US" dirty="0"/>
              <a:t>객체를 바꿔가면서 사용할 때 활용됨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화폐</a:t>
            </a:r>
            <a:r>
              <a:rPr lang="en-US" altLang="ko-KR" dirty="0"/>
              <a:t>(</a:t>
            </a:r>
            <a:r>
              <a:rPr lang="ko-KR" altLang="en-US" dirty="0"/>
              <a:t>부모</a:t>
            </a:r>
            <a:r>
              <a:rPr lang="en-US" altLang="ko-KR" dirty="0"/>
              <a:t>), </a:t>
            </a:r>
            <a:r>
              <a:rPr lang="ko-KR" altLang="en-US" dirty="0"/>
              <a:t>원</a:t>
            </a:r>
            <a:r>
              <a:rPr lang="en-US" altLang="ko-KR" dirty="0"/>
              <a:t>(</a:t>
            </a:r>
            <a:r>
              <a:rPr lang="ko-KR" altLang="en-US" dirty="0"/>
              <a:t>자식</a:t>
            </a:r>
            <a:r>
              <a:rPr lang="en-US" altLang="ko-KR" dirty="0"/>
              <a:t>), </a:t>
            </a:r>
            <a:r>
              <a:rPr lang="ko-KR" altLang="en-US" dirty="0"/>
              <a:t>달러</a:t>
            </a:r>
            <a:r>
              <a:rPr lang="en-US" altLang="ko-KR" dirty="0"/>
              <a:t>(</a:t>
            </a:r>
            <a:r>
              <a:rPr lang="ko-KR" altLang="en-US" dirty="0"/>
              <a:t>자식</a:t>
            </a:r>
            <a:r>
              <a:rPr lang="en-US" altLang="ko-KR" dirty="0"/>
              <a:t>), </a:t>
            </a:r>
            <a:r>
              <a:rPr lang="ko-KR" altLang="en-US" dirty="0"/>
              <a:t>위안</a:t>
            </a:r>
            <a:r>
              <a:rPr lang="en-US" altLang="ko-KR" dirty="0"/>
              <a:t>(</a:t>
            </a:r>
            <a:r>
              <a:rPr lang="ko-KR" altLang="en-US" dirty="0"/>
              <a:t>자식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화폐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0000FF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/>
              <a:t>원</a:t>
            </a:r>
            <a:endParaRPr lang="en-US" altLang="ko-KR" dirty="0"/>
          </a:p>
          <a:p>
            <a:pPr lvl="1"/>
            <a:r>
              <a:rPr lang="ko-KR" altLang="en-US" dirty="0"/>
              <a:t>화폐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0000FF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/>
              <a:t>달러</a:t>
            </a:r>
            <a:endParaRPr lang="en-US" altLang="ko-KR" dirty="0"/>
          </a:p>
          <a:p>
            <a:pPr lvl="1"/>
            <a:r>
              <a:rPr lang="ko-KR" altLang="en-US" dirty="0"/>
              <a:t>화폐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0000FF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/>
              <a:t>위안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DC38D-AEB6-0E94-EEBF-58033B17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C1FE03-611B-58BF-18BC-3C1ED087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13B1ED-63BC-D332-1A43-2C5CE089B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73" y="4748442"/>
            <a:ext cx="5319486" cy="163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59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F886B-9F36-5DE5-05C9-B23650B55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5F1A0-A654-2CEB-CA68-EB523810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업캐스팅</a:t>
            </a:r>
            <a:r>
              <a:rPr lang="en-US" altLang="ko-KR" dirty="0"/>
              <a:t> (</a:t>
            </a:r>
            <a:r>
              <a:rPr lang="en-US" altLang="ko-KR" dirty="0" err="1"/>
              <a:t>UpCasting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76019C36-1325-44A1-7C63-246F65A97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4671" y="2003696"/>
            <a:ext cx="3106623" cy="2268882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6AB733-7DB3-9FFD-5CFC-EFA05783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D128D4-AAC7-F209-9D11-A03481A2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B12A72E-A538-AA7F-990D-EA8305608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294" y="1910612"/>
            <a:ext cx="4263733" cy="368818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831AA56-FA91-3C70-8D35-DD75A352C3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5027" y="1910612"/>
            <a:ext cx="4122038" cy="342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86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27548-15BB-5D34-0B65-2233256D6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D9357-2270-6F48-A788-5BF322BE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업캐스팅</a:t>
            </a:r>
            <a:r>
              <a:rPr lang="en-US" altLang="ko-KR" dirty="0"/>
              <a:t> (</a:t>
            </a:r>
            <a:r>
              <a:rPr lang="en-US" altLang="ko-KR" dirty="0" err="1"/>
              <a:t>UpCasting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1814B-A612-AFD3-E613-14B61D1B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DB2983-D315-9A0A-EE00-083E763F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20E134-E261-EDE1-ABB0-F0DCBBEE5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54" y="1914743"/>
            <a:ext cx="6854632" cy="42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67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E677C-AE49-CD45-F6F8-AE5F9A0D0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7D0AB-FD96-5F5E-1668-C9E05E84B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4152" y="2941789"/>
            <a:ext cx="8443695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오버로드</a:t>
            </a:r>
            <a:r>
              <a:rPr lang="en-US" altLang="ko-KR" dirty="0"/>
              <a:t> &amp; </a:t>
            </a:r>
            <a:r>
              <a:rPr lang="ko-KR" altLang="en-US" dirty="0" err="1"/>
              <a:t>오버라이드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D4B7A-5362-E0A2-E942-E9BDB409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2025-05-11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4BF99-440D-CE99-226D-37444124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755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2DDEF-1713-0FA5-9D34-C7869220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 오버로드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374405-44B6-E6E9-2DD8-3B2A4B1BF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이름의 메서드를 매개변수만 다르게 여러 개 정의 하는 것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059C8-4004-9111-9437-2313E1CC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AAC99-E493-A4D9-70DA-F5203825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7488FE-CFE7-D0A2-834D-FFBEE62E7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765" y="2659930"/>
            <a:ext cx="3791815" cy="38192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CEC83E-035C-27C8-702B-A130B882F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3581" y="2630434"/>
            <a:ext cx="6230219" cy="21815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678101-A34F-14AD-2F9C-27DE574DA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6648" y="4951285"/>
            <a:ext cx="1231249" cy="152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8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06C02-945F-DF1E-9754-7BF5DE18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 </a:t>
            </a:r>
            <a:r>
              <a:rPr lang="ko-KR" altLang="en-US" dirty="0" err="1"/>
              <a:t>오버라이드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B5FE98-DCAC-E27D-1E89-B7F0DAAAB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상속 관계에서 부모 클래스의 메소드와 같은 이름의 메소드를 자식 클래스에서 작성하여 부모 메소드의 기능 대신 작동시킴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794C2-ED05-DAD5-27ED-31E1F2BF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3862B8-F5B6-FA9A-D48F-7FA621B9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5286C5-7172-902A-CDDC-54A86E289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726" y="2772671"/>
            <a:ext cx="4511642" cy="35392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297CA7-EE01-6E90-D6D2-4B4546686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7716" y="2772670"/>
            <a:ext cx="3631885" cy="19615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ED011C1-DE2C-7F3A-79E7-674506C3F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4627" y="4940404"/>
            <a:ext cx="1428346" cy="148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07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03125-FDCB-E1B2-5A70-4EFD9321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AB4422-6653-3DA3-4AF6-2BF11DA36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virtual </a:t>
            </a:r>
            <a:r>
              <a:rPr lang="ko-KR" altLang="en-US" dirty="0"/>
              <a:t>키워드를 사용하여 업캐스팅을 할 경우 자식의 메소드가 실행되도록 함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D48AB-EC2E-55F5-A1E1-4B0CF46A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77DB78-6182-61BC-D60C-9C101F5F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82EA85-9DBF-1AA4-A856-A0DE3CC3F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809" y="2945367"/>
            <a:ext cx="5324939" cy="26261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BA1CCD-8534-E249-1C2B-F9658A734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9748" y="2945367"/>
            <a:ext cx="4130463" cy="18542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9929B1-CD6E-B758-D841-94CA503FF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5068" y="5006403"/>
            <a:ext cx="1165143" cy="105703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4DE50C-B8B4-A683-A019-3E4497295E7F}"/>
              </a:ext>
            </a:extLst>
          </p:cNvPr>
          <p:cNvCxnSpPr/>
          <p:nvPr/>
        </p:nvCxnSpPr>
        <p:spPr>
          <a:xfrm>
            <a:off x="7021287" y="4149580"/>
            <a:ext cx="254023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918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4B63C-C00D-12D8-E2B9-726D5580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오버라이드</a:t>
            </a:r>
            <a:r>
              <a:rPr lang="ko-KR" altLang="en-US" dirty="0"/>
              <a:t> 방지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5FEF5-7D6D-0276-2395-04F7BA0E3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상속이 여러 차례 이루어질 때</a:t>
            </a:r>
            <a:r>
              <a:rPr lang="en-US" altLang="ko-KR" dirty="0"/>
              <a:t>, sealed </a:t>
            </a:r>
            <a:r>
              <a:rPr lang="ko-KR" altLang="en-US" dirty="0"/>
              <a:t>키워드를 사용하여 자식 클래스가 </a:t>
            </a:r>
            <a:r>
              <a:rPr lang="ko-KR" altLang="en-US" dirty="0" err="1"/>
              <a:t>오버라이드를</a:t>
            </a:r>
            <a:r>
              <a:rPr lang="ko-KR" altLang="en-US" dirty="0"/>
              <a:t> 할 수 없도록 방지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D22EB-3EAC-A273-712D-A8E5E602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69C41C-3BEA-C153-54FE-D59C8ECC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E59221-CFB0-C047-31DE-141A95F4C9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339" b="47595"/>
          <a:stretch/>
        </p:blipFill>
        <p:spPr>
          <a:xfrm>
            <a:off x="838200" y="2941860"/>
            <a:ext cx="4869123" cy="21188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82944A-6CC7-1CDB-138D-D7E1DB165B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367"/>
          <a:stretch/>
        </p:blipFill>
        <p:spPr>
          <a:xfrm>
            <a:off x="5611761" y="2941860"/>
            <a:ext cx="6065705" cy="185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96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3D9A6-2C9D-FC58-E229-09D215832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A173B-1199-9B83-74F2-618FFC9CF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다형성이란</a:t>
            </a:r>
            <a:r>
              <a:rPr lang="en-US" altLang="ko-KR" dirty="0"/>
              <a:t>? (</a:t>
            </a:r>
            <a:r>
              <a:rPr lang="ko-KR" altLang="en-US" dirty="0"/>
              <a:t>개념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1CF9B9-FA36-AB8F-D598-7318139D9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타입</a:t>
            </a:r>
            <a:r>
              <a:rPr lang="en-US" altLang="ko-KR" dirty="0"/>
              <a:t>(</a:t>
            </a:r>
            <a:r>
              <a:rPr lang="ko-KR" altLang="en-US" dirty="0"/>
              <a:t>부모 타입</a:t>
            </a:r>
            <a:r>
              <a:rPr lang="en-US" altLang="ko-KR" dirty="0"/>
              <a:t>)</a:t>
            </a:r>
            <a:r>
              <a:rPr lang="ko-KR" altLang="en-US" dirty="0"/>
              <a:t>으로 여러 형태</a:t>
            </a:r>
            <a:r>
              <a:rPr lang="en-US" altLang="ko-KR" dirty="0"/>
              <a:t>(</a:t>
            </a:r>
            <a:r>
              <a:rPr lang="ko-KR" altLang="en-US" dirty="0"/>
              <a:t>자식 객체</a:t>
            </a:r>
            <a:r>
              <a:rPr lang="en-US" altLang="ko-KR" dirty="0"/>
              <a:t>)</a:t>
            </a:r>
            <a:r>
              <a:rPr lang="ko-KR" altLang="en-US" dirty="0"/>
              <a:t>를 다룰 수 있는 능력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B839DF-0E8E-BAA2-1CAA-0C3F4384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CB2A3E-5B56-2573-B7F2-5B872DEB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696C77-E105-0002-8411-8BFD378F7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82" y="2793999"/>
            <a:ext cx="3071246" cy="39419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15671E5-A760-426A-DDC0-F47808225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0" y="3538285"/>
            <a:ext cx="529590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75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0EBA3-C1F7-6D5C-9C03-16CB3069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D5B6B5-BAFF-4924-1109-972A8C36B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조건</a:t>
            </a:r>
            <a:endParaRPr lang="en-US" altLang="ko-KR" b="1" dirty="0"/>
          </a:p>
          <a:p>
            <a:r>
              <a:rPr lang="en-US" altLang="ko-KR" dirty="0"/>
              <a:t>1)</a:t>
            </a:r>
            <a:r>
              <a:rPr lang="ko-KR" altLang="en-US" dirty="0"/>
              <a:t> 상속</a:t>
            </a: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업캐스팅</a:t>
            </a:r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 err="1"/>
              <a:t>오버라이드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Why?</a:t>
            </a:r>
          </a:p>
          <a:p>
            <a:r>
              <a:rPr lang="ko-KR" altLang="en-US" b="1" dirty="0"/>
              <a:t>코드</a:t>
            </a:r>
            <a:r>
              <a:rPr lang="en-US" altLang="ko-KR" b="1" dirty="0"/>
              <a:t> </a:t>
            </a:r>
            <a:r>
              <a:rPr lang="ko-KR" altLang="en-US" b="1" dirty="0"/>
              <a:t>유지보수의 핵심</a:t>
            </a:r>
            <a:endParaRPr lang="en-US" altLang="ko-KR" b="1" dirty="0"/>
          </a:p>
          <a:p>
            <a:endParaRPr lang="ko-KR" altLang="en-US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DD5A5-48B3-84F7-A8D6-67F72382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068CB-D45A-61EF-C132-4FFFC814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5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38228-65E9-2F6D-61E2-47E7E8549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1CB171-EB2C-B163-D22A-7556D3EE7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하나의 클래스</a:t>
            </a:r>
            <a:r>
              <a:rPr lang="en-US" altLang="ko-KR" b="1" dirty="0">
                <a:solidFill>
                  <a:schemeClr val="accent1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(</a:t>
            </a:r>
            <a:r>
              <a:rPr lang="ko-KR" altLang="en-US" b="1" dirty="0">
                <a:solidFill>
                  <a:schemeClr val="accent1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부모 클래스</a:t>
            </a:r>
            <a:r>
              <a:rPr lang="en-US" altLang="ko-KR" b="1" dirty="0">
                <a:solidFill>
                  <a:schemeClr val="accent1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)</a:t>
            </a:r>
            <a:r>
              <a:rPr lang="ko-KR" altLang="en-US" dirty="0"/>
              <a:t>의 속성과 메서드를 다른 클래스</a:t>
            </a:r>
            <a:br>
              <a:rPr lang="en-US" altLang="ko-KR" dirty="0"/>
            </a:br>
            <a:r>
              <a:rPr lang="en-US" altLang="ko-KR" b="1" dirty="0">
                <a:solidFill>
                  <a:srgbClr val="00B05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(</a:t>
            </a:r>
            <a:r>
              <a:rPr lang="ko-KR" altLang="en-US" b="1" dirty="0">
                <a:solidFill>
                  <a:srgbClr val="00B05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자식 클래스</a:t>
            </a:r>
            <a:r>
              <a:rPr lang="en-US" altLang="ko-KR" b="1" dirty="0">
                <a:solidFill>
                  <a:srgbClr val="00B05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)</a:t>
            </a:r>
            <a:r>
              <a:rPr lang="ko-KR" altLang="en-US" dirty="0"/>
              <a:t>가 물려받아 사용</a:t>
            </a:r>
            <a:endParaRPr lang="en-US" altLang="ko-KR" dirty="0"/>
          </a:p>
          <a:p>
            <a:r>
              <a:rPr lang="ko-KR" altLang="en-US" dirty="0"/>
              <a:t>객체 간의 </a:t>
            </a:r>
            <a:r>
              <a:rPr lang="ko-KR" altLang="en-US" b="1" dirty="0">
                <a:solidFill>
                  <a:srgbClr val="00B05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공통된 필드 및 메서드</a:t>
            </a:r>
            <a:r>
              <a:rPr lang="ko-KR" altLang="en-US" dirty="0"/>
              <a:t>의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/>
              <a:t>코드 중복을 줄이고 유지보수를 쉽게 하기 위해서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0BA047-DC8D-9665-FCA5-28ED499C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58E152-0DB1-3045-CEE0-498BC5ED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7B74A20-1033-4263-5556-6897DB92A5DA}"/>
              </a:ext>
            </a:extLst>
          </p:cNvPr>
          <p:cNvSpPr/>
          <p:nvPr/>
        </p:nvSpPr>
        <p:spPr>
          <a:xfrm>
            <a:off x="1633271" y="3867784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강아지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624145C-5CA2-B7F7-4EEF-C08F898034BB}"/>
              </a:ext>
            </a:extLst>
          </p:cNvPr>
          <p:cNvSpPr/>
          <p:nvPr/>
        </p:nvSpPr>
        <p:spPr>
          <a:xfrm>
            <a:off x="1106959" y="4748681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고양이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F9F4EFF-B754-51CB-CB38-8952E0CC3E8F}"/>
              </a:ext>
            </a:extLst>
          </p:cNvPr>
          <p:cNvSpPr/>
          <p:nvPr/>
        </p:nvSpPr>
        <p:spPr>
          <a:xfrm>
            <a:off x="1968197" y="5541092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말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582A140-8E1D-5C6D-A9E0-D4C337B6180F}"/>
              </a:ext>
            </a:extLst>
          </p:cNvPr>
          <p:cNvSpPr/>
          <p:nvPr/>
        </p:nvSpPr>
        <p:spPr>
          <a:xfrm>
            <a:off x="2822345" y="4613558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기린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8AF3FAA-0E37-5FAC-750F-3A85CBA05D35}"/>
              </a:ext>
            </a:extLst>
          </p:cNvPr>
          <p:cNvSpPr/>
          <p:nvPr/>
        </p:nvSpPr>
        <p:spPr>
          <a:xfrm>
            <a:off x="7228084" y="5465584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강아지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7F4790D-4FD6-4FE6-BA13-0E76AEDE0314}"/>
              </a:ext>
            </a:extLst>
          </p:cNvPr>
          <p:cNvSpPr/>
          <p:nvPr/>
        </p:nvSpPr>
        <p:spPr>
          <a:xfrm>
            <a:off x="5821929" y="5465583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고양이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C458042-CD78-798E-AFBE-5B64610DE026}"/>
              </a:ext>
            </a:extLst>
          </p:cNvPr>
          <p:cNvSpPr/>
          <p:nvPr/>
        </p:nvSpPr>
        <p:spPr>
          <a:xfrm>
            <a:off x="8626263" y="5465586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말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74FB9AC-FF19-EBE7-67ED-7D84AFE9C069}"/>
              </a:ext>
            </a:extLst>
          </p:cNvPr>
          <p:cNvSpPr/>
          <p:nvPr/>
        </p:nvSpPr>
        <p:spPr>
          <a:xfrm>
            <a:off x="10032418" y="5465585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기린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1A19B9C-134A-1800-8D18-CAC9789C737B}"/>
              </a:ext>
            </a:extLst>
          </p:cNvPr>
          <p:cNvSpPr/>
          <p:nvPr/>
        </p:nvSpPr>
        <p:spPr>
          <a:xfrm>
            <a:off x="7906792" y="3916577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동물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767103F-B28D-C1CC-5783-4CC802F6CA50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 flipH="1">
            <a:off x="6348241" y="4543898"/>
            <a:ext cx="2084863" cy="92168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A62CBFD-55F1-A149-B8E8-5B978493FA51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flipH="1">
            <a:off x="7754396" y="4543898"/>
            <a:ext cx="678708" cy="9216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70056D5-E67B-5E50-51A0-0649C2A724DC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433104" y="4543898"/>
            <a:ext cx="719471" cy="9216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1B47281-EBE9-9F04-CE44-D26BA9A65276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8433104" y="4543898"/>
            <a:ext cx="2125626" cy="9216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79D94E4-2E98-9860-FBD0-F46FBCF8D065}"/>
              </a:ext>
            </a:extLst>
          </p:cNvPr>
          <p:cNvSpPr txBox="1"/>
          <p:nvPr/>
        </p:nvSpPr>
        <p:spPr>
          <a:xfrm>
            <a:off x="8140395" y="4854121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상속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67139D8-D5AD-768D-57DF-ED6ECC91D0FB}"/>
              </a:ext>
            </a:extLst>
          </p:cNvPr>
          <p:cNvCxnSpPr/>
          <p:nvPr/>
        </p:nvCxnSpPr>
        <p:spPr>
          <a:xfrm>
            <a:off x="4470707" y="5223452"/>
            <a:ext cx="9462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D9F6D2D-329D-EC8B-2092-4069426ACB02}"/>
              </a:ext>
            </a:extLst>
          </p:cNvPr>
          <p:cNvSpPr txBox="1"/>
          <p:nvPr/>
        </p:nvSpPr>
        <p:spPr>
          <a:xfrm>
            <a:off x="9012262" y="3902503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짖다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A053FA-06EE-44B4-507F-B425BE24BF46}"/>
              </a:ext>
            </a:extLst>
          </p:cNvPr>
          <p:cNvSpPr txBox="1"/>
          <p:nvPr/>
        </p:nvSpPr>
        <p:spPr>
          <a:xfrm>
            <a:off x="9015664" y="4195995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먹다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045C50-C3CC-9C45-CFF8-50EBBC58EFB5}"/>
              </a:ext>
            </a:extLst>
          </p:cNvPr>
          <p:cNvSpPr txBox="1"/>
          <p:nvPr/>
        </p:nvSpPr>
        <p:spPr>
          <a:xfrm>
            <a:off x="6055532" y="6092904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야옹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8395A2-2641-CB21-0964-B06B3C22CA21}"/>
              </a:ext>
            </a:extLst>
          </p:cNvPr>
          <p:cNvSpPr txBox="1"/>
          <p:nvPr/>
        </p:nvSpPr>
        <p:spPr>
          <a:xfrm>
            <a:off x="7478781" y="6092904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멍멍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B8AD7B-F7A6-5D92-1778-78E09201E523}"/>
              </a:ext>
            </a:extLst>
          </p:cNvPr>
          <p:cNvSpPr txBox="1"/>
          <p:nvPr/>
        </p:nvSpPr>
        <p:spPr>
          <a:xfrm>
            <a:off x="8792839" y="6102515"/>
            <a:ext cx="81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빠르다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E97E29-A410-1CB4-8B25-C8F4430C4EAE}"/>
              </a:ext>
            </a:extLst>
          </p:cNvPr>
          <p:cNvSpPr txBox="1"/>
          <p:nvPr/>
        </p:nvSpPr>
        <p:spPr>
          <a:xfrm>
            <a:off x="10248639" y="6109889"/>
            <a:ext cx="7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긴 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179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A4645-77B7-1D30-0EB5-0A4BD1896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937B1-A05B-DB7C-30A4-4E7A3028E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4152" y="2941789"/>
            <a:ext cx="8443695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인터페이스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BF440-DF06-18C9-1993-A9476AF7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2025-05-11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868BD-11BE-60BC-8785-53C87503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542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1DE6F-652F-A175-5DE2-B9CA0839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D9B14-2796-2116-2061-24E09BA06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비슷한 성격의 클래스 간 동일한 구조를 갖기 위한 도구</a:t>
            </a:r>
            <a:endParaRPr lang="en-US" altLang="ko-KR" dirty="0"/>
          </a:p>
          <a:p>
            <a:r>
              <a:rPr lang="ko-KR" altLang="en-US" dirty="0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이벤트</a:t>
            </a:r>
            <a:r>
              <a:rPr lang="en-US" altLang="ko-KR" dirty="0"/>
              <a:t>, </a:t>
            </a:r>
            <a:r>
              <a:rPr lang="ko-KR" altLang="en-US" dirty="0"/>
              <a:t>프로퍼티만 가질 수 있음 </a:t>
            </a:r>
            <a:r>
              <a:rPr lang="en-US" altLang="ko-KR" dirty="0"/>
              <a:t>(</a:t>
            </a:r>
            <a:r>
              <a:rPr lang="ko-KR" altLang="en-US" dirty="0"/>
              <a:t>생성자도 사용할 수 없음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인터페이스를 상속 받는 클래스들은 반드시 인터페이스의 메소드들을 </a:t>
            </a:r>
            <a:r>
              <a:rPr lang="ko-KR" altLang="en-US" dirty="0" err="1">
                <a:solidFill>
                  <a:srgbClr val="00B050"/>
                </a:solidFill>
              </a:rPr>
              <a:t>오버라이딩</a:t>
            </a:r>
            <a:r>
              <a:rPr lang="ko-KR" altLang="en-US" dirty="0"/>
              <a:t> 해야함</a:t>
            </a:r>
            <a:endParaRPr lang="en-US" altLang="ko-KR" dirty="0"/>
          </a:p>
          <a:p>
            <a:r>
              <a:rPr lang="ko-KR" altLang="en-US" dirty="0"/>
              <a:t>모든 요소가 </a:t>
            </a:r>
            <a:r>
              <a:rPr lang="en-US" altLang="ko-KR" dirty="0"/>
              <a:t>public</a:t>
            </a:r>
            <a:r>
              <a:rPr lang="ko-KR" altLang="en-US" dirty="0"/>
              <a:t>으로 작동</a:t>
            </a:r>
            <a:endParaRPr lang="en-US" altLang="ko-KR" dirty="0"/>
          </a:p>
          <a:p>
            <a:r>
              <a:rPr lang="ko-KR" altLang="en-US" dirty="0"/>
              <a:t>메소드의 출력</a:t>
            </a:r>
            <a:r>
              <a:rPr lang="en-US" altLang="ko-KR" dirty="0"/>
              <a:t>, </a:t>
            </a:r>
            <a:r>
              <a:rPr lang="ko-KR" altLang="en-US" dirty="0"/>
              <a:t>식별자</a:t>
            </a:r>
            <a:r>
              <a:rPr lang="en-US" altLang="ko-KR" dirty="0"/>
              <a:t>, </a:t>
            </a:r>
            <a:r>
              <a:rPr lang="ko-KR" altLang="en-US" dirty="0"/>
              <a:t>이름은 있지만 </a:t>
            </a:r>
            <a:r>
              <a:rPr lang="ko-KR" altLang="en-US" dirty="0">
                <a:solidFill>
                  <a:srgbClr val="00B050"/>
                </a:solidFill>
              </a:rPr>
              <a:t>기능 구현을 안함 </a:t>
            </a:r>
            <a:r>
              <a:rPr lang="en-US" altLang="ko-KR" dirty="0"/>
              <a:t>(</a:t>
            </a:r>
            <a:r>
              <a:rPr lang="ko-KR" altLang="en-US" dirty="0" err="1"/>
              <a:t>오버라이딩을</a:t>
            </a:r>
            <a:r>
              <a:rPr lang="ko-KR" altLang="en-US" dirty="0"/>
              <a:t> 강제하는 이유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클래스와 다르게 여러 개의 인터페이스를 상속 받는 것이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7EB69-F2BF-30AF-FCC4-508DEEA2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F9CB47-9013-4E79-EEA5-20587895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194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C120F-CC23-04BB-582B-CB6A30739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EB049-F35E-9EE7-7B8F-15AFA5A5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AE7E1C8-61E8-F486-9024-1343069A0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257" y="2041434"/>
            <a:ext cx="3937453" cy="3081485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E206C-7454-6049-4122-CF850B11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CFF3D0-2191-A97F-899D-C400F955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2A53F43-BA4E-3658-EB57-33CE408ED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936" y="2041434"/>
            <a:ext cx="4915702" cy="217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93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20D79-4D62-E428-747E-61FD955D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다이어그램 </a:t>
            </a:r>
            <a:r>
              <a:rPr lang="en-US" altLang="ko-KR" dirty="0"/>
              <a:t>(UML)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039F3-BDFD-8F4C-C5ED-752F6222A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https://app.diagrams.net/</a:t>
            </a:r>
            <a:endParaRPr lang="en-US" altLang="ko-KR" dirty="0"/>
          </a:p>
          <a:p>
            <a:r>
              <a:rPr lang="ko-KR" altLang="en-US" dirty="0"/>
              <a:t>클래스 설계를 문서로 그릴 때 사용하는 표준 표기 방법</a:t>
            </a:r>
            <a:endParaRPr lang="en-US" altLang="ko-KR" dirty="0"/>
          </a:p>
          <a:p>
            <a:r>
              <a:rPr lang="en-US" altLang="ko-KR" dirty="0"/>
              <a:t>UML </a:t>
            </a:r>
            <a:r>
              <a:rPr lang="ko-KR" altLang="en-US" dirty="0"/>
              <a:t>작성 도구에 따라 자동으로 소스코드를 생성해주는 기능을 포함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9C284-64B4-13D1-CD17-B753843F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AB3E3A-0587-8427-3D64-D62A0189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1028" name="Picture 4" descr="How to Make a UML Class Diagram (and Others) With Examples">
            <a:extLst>
              <a:ext uri="{FF2B5EF4-FFF2-40B4-BE49-F238E27FC236}">
                <a16:creationId xmlns:a16="http://schemas.microsoft.com/office/drawing/2014/main" id="{4AC96E76-6E78-3772-1E58-5C716AB07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629" y="3298372"/>
            <a:ext cx="6792686" cy="327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224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5552E-C6A8-0EFB-7ED8-8037FE6C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종합 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클래스 상속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6557F-6240-F2DB-495F-B47E520FA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간단한 롤플레잉 게임을 설계하고 </a:t>
            </a:r>
            <a:r>
              <a:rPr lang="en-US" altLang="ko-KR" sz="2400" b="1" dirty="0">
                <a:solidFill>
                  <a:schemeClr val="accent1"/>
                </a:solidFill>
              </a:rPr>
              <a:t>UML</a:t>
            </a:r>
            <a:r>
              <a:rPr lang="ko-KR" altLang="en-US" sz="2400" dirty="0"/>
              <a:t>로 그려봅시다</a:t>
            </a:r>
            <a:endParaRPr lang="en-US" altLang="ko-KR" sz="2400" dirty="0"/>
          </a:p>
          <a:p>
            <a:r>
              <a:rPr lang="ko-KR" altLang="en-US" sz="2400" dirty="0"/>
              <a:t>게임에는 플레이어가 직접 조작하는 </a:t>
            </a:r>
            <a:r>
              <a:rPr lang="ko-KR" altLang="en-US" sz="2400" b="1" dirty="0">
                <a:solidFill>
                  <a:srgbClr val="00B050"/>
                </a:solidFill>
              </a:rPr>
              <a:t>주인공 캐릭터</a:t>
            </a:r>
            <a:r>
              <a:rPr lang="en-US" altLang="ko-KR" sz="2400" dirty="0"/>
              <a:t>, </a:t>
            </a:r>
            <a:r>
              <a:rPr lang="ko-KR" altLang="en-US" sz="2400" dirty="0"/>
              <a:t>플레이어와 상호작용을 하는 </a:t>
            </a:r>
            <a:r>
              <a:rPr lang="en-US" altLang="ko-KR" sz="2400" b="1" dirty="0">
                <a:solidFill>
                  <a:srgbClr val="00B050"/>
                </a:solidFill>
              </a:rPr>
              <a:t>NPC</a:t>
            </a:r>
            <a:r>
              <a:rPr lang="en-US" altLang="ko-KR" sz="2400" dirty="0"/>
              <a:t>(</a:t>
            </a:r>
            <a:r>
              <a:rPr lang="ko-KR" altLang="en-US" sz="2400" dirty="0"/>
              <a:t>직접 조작 할 수 없는 캐릭터</a:t>
            </a:r>
            <a:r>
              <a:rPr lang="en-US" altLang="ko-KR" sz="2400" dirty="0"/>
              <a:t>), </a:t>
            </a:r>
            <a:r>
              <a:rPr lang="ko-KR" altLang="en-US" sz="2400" dirty="0"/>
              <a:t>플레이어와 전투를 하는 </a:t>
            </a:r>
            <a:r>
              <a:rPr lang="ko-KR" altLang="en-US" sz="2400" b="1" dirty="0">
                <a:solidFill>
                  <a:srgbClr val="00B050"/>
                </a:solidFill>
              </a:rPr>
              <a:t>몬스터</a:t>
            </a:r>
            <a:r>
              <a:rPr lang="ko-KR" altLang="en-US" sz="2400" dirty="0"/>
              <a:t>가 존재 </a:t>
            </a:r>
            <a:endParaRPr lang="en-US" altLang="ko-KR" sz="2400" dirty="0"/>
          </a:p>
          <a:p>
            <a:r>
              <a:rPr lang="ko-KR" altLang="en-US" sz="2400" dirty="0"/>
              <a:t>플레이어는 </a:t>
            </a:r>
            <a:r>
              <a:rPr lang="ko-KR" altLang="en-US" sz="2400" b="1" dirty="0">
                <a:solidFill>
                  <a:schemeClr val="accent2"/>
                </a:solidFill>
              </a:rPr>
              <a:t>전사</a:t>
            </a:r>
            <a:r>
              <a:rPr lang="en-US" altLang="ko-KR" sz="2400" b="1" dirty="0">
                <a:solidFill>
                  <a:schemeClr val="accent2"/>
                </a:solidFill>
              </a:rPr>
              <a:t>, </a:t>
            </a:r>
            <a:r>
              <a:rPr lang="ko-KR" altLang="en-US" sz="2400" b="1" dirty="0">
                <a:solidFill>
                  <a:schemeClr val="accent2"/>
                </a:solidFill>
              </a:rPr>
              <a:t>마법사</a:t>
            </a:r>
            <a:r>
              <a:rPr lang="en-US" altLang="ko-KR" sz="2400" b="1" dirty="0">
                <a:solidFill>
                  <a:schemeClr val="accent2"/>
                </a:solidFill>
              </a:rPr>
              <a:t> </a:t>
            </a:r>
            <a:r>
              <a:rPr lang="ko-KR" altLang="en-US" sz="2400" dirty="0"/>
              <a:t>두 가지 직업 선택이 가능</a:t>
            </a:r>
            <a:endParaRPr lang="en-US" altLang="ko-KR" sz="2400" dirty="0"/>
          </a:p>
          <a:p>
            <a:r>
              <a:rPr lang="ko-KR" altLang="en-US" sz="2400" dirty="0"/>
              <a:t>몬스터는 </a:t>
            </a:r>
            <a:r>
              <a:rPr lang="ko-KR" altLang="en-US" sz="2400" b="1" dirty="0">
                <a:solidFill>
                  <a:srgbClr val="FF0000"/>
                </a:solidFill>
              </a:rPr>
              <a:t>오크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 err="1">
                <a:solidFill>
                  <a:srgbClr val="FF0000"/>
                </a:solidFill>
              </a:rPr>
              <a:t>슬라임</a:t>
            </a:r>
            <a:r>
              <a:rPr lang="ko-KR" altLang="en-US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dirty="0"/>
              <a:t>두 종류가 존재 </a:t>
            </a:r>
            <a:endParaRPr lang="en-US" altLang="ko-KR" sz="2400" dirty="0"/>
          </a:p>
          <a:p>
            <a:r>
              <a:rPr lang="ko-KR" altLang="en-US" sz="2400" dirty="0"/>
              <a:t>전투는 </a:t>
            </a:r>
            <a:r>
              <a:rPr lang="ko-KR" altLang="en-US" sz="2400" b="1" dirty="0">
                <a:solidFill>
                  <a:srgbClr val="7030A0"/>
                </a:solidFill>
              </a:rPr>
              <a:t>체력</a:t>
            </a:r>
            <a:r>
              <a:rPr lang="en-US" altLang="ko-KR" sz="2400" b="1" dirty="0">
                <a:solidFill>
                  <a:srgbClr val="7030A0"/>
                </a:solidFill>
              </a:rPr>
              <a:t>, </a:t>
            </a:r>
            <a:r>
              <a:rPr lang="ko-KR" altLang="en-US" sz="2400" b="1" dirty="0">
                <a:solidFill>
                  <a:srgbClr val="7030A0"/>
                </a:solidFill>
              </a:rPr>
              <a:t>공격력</a:t>
            </a:r>
            <a:r>
              <a:rPr lang="ko-KR" altLang="en-US" sz="2400" dirty="0"/>
              <a:t>이 존재하고</a:t>
            </a:r>
            <a:r>
              <a:rPr lang="en-US" altLang="ko-KR" sz="2400" dirty="0"/>
              <a:t>, </a:t>
            </a:r>
            <a:r>
              <a:rPr lang="ko-KR" altLang="en-US" sz="2400" b="1" dirty="0"/>
              <a:t>공격력에 따라 상대방의 체력을 깎을 수 있음</a:t>
            </a:r>
            <a:endParaRPr lang="en-US" altLang="ko-KR" sz="2400" b="1" dirty="0"/>
          </a:p>
          <a:p>
            <a:r>
              <a:rPr lang="en-US" altLang="ko-KR" sz="2400" dirty="0"/>
              <a:t>draw.io</a:t>
            </a:r>
            <a:r>
              <a:rPr lang="ko-KR" altLang="en-US" sz="2400" dirty="0"/>
              <a:t>의 </a:t>
            </a:r>
            <a:r>
              <a:rPr lang="en-US" altLang="ko-KR" sz="2400" dirty="0"/>
              <a:t>UML</a:t>
            </a:r>
            <a:r>
              <a:rPr lang="ko-KR" altLang="en-US" sz="2400" dirty="0"/>
              <a:t>을 </a:t>
            </a:r>
            <a:r>
              <a:rPr lang="en-US" altLang="ko-KR" sz="2400" dirty="0" err="1"/>
              <a:t>png</a:t>
            </a:r>
            <a:r>
              <a:rPr lang="ko-KR" altLang="en-US" sz="2400" dirty="0"/>
              <a:t>로 내보내기 하고</a:t>
            </a:r>
            <a:r>
              <a:rPr lang="en-US" altLang="ko-KR" sz="2400" dirty="0"/>
              <a:t>, </a:t>
            </a:r>
            <a:r>
              <a:rPr lang="ko-KR" altLang="en-US" sz="2400" dirty="0"/>
              <a:t>이미지 파일을</a:t>
            </a:r>
            <a:r>
              <a:rPr lang="en-US" altLang="ko-KR" sz="2400" dirty="0"/>
              <a:t> </a:t>
            </a:r>
            <a:r>
              <a:rPr lang="ko-KR" altLang="en-US" sz="2400" dirty="0" err="1"/>
              <a:t>슬랙</a:t>
            </a:r>
            <a:r>
              <a:rPr lang="ko-KR" altLang="en-US" sz="2400" dirty="0"/>
              <a:t> 댓글로 제출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9BC2E-AD28-23C5-57BD-99634941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5D83FF-CEA9-2FB0-DB5E-9D849984F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375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A4559-683D-9F54-DD00-1B954E46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종합 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5F513-5ADC-7277-FFD6-5A12CF80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2930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앞서 만들었던 롤플레잉 게임 </a:t>
            </a:r>
            <a:r>
              <a:rPr lang="en-US" altLang="ko-KR" sz="2400" dirty="0"/>
              <a:t>UML</a:t>
            </a:r>
            <a:r>
              <a:rPr lang="ko-KR" altLang="en-US" sz="2400" dirty="0"/>
              <a:t>을 참고하여 소스코드 작성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기능 구현이 불가능한 부분</a:t>
            </a:r>
            <a:r>
              <a:rPr lang="en-US" altLang="ko-KR" sz="2400" dirty="0"/>
              <a:t>(</a:t>
            </a:r>
            <a:r>
              <a:rPr lang="ko-KR" altLang="en-US" sz="2400" dirty="0"/>
              <a:t>플레이어 조작 등</a:t>
            </a:r>
            <a:r>
              <a:rPr lang="en-US" altLang="ko-KR" sz="2400" dirty="0"/>
              <a:t>)</a:t>
            </a:r>
            <a:r>
              <a:rPr lang="ko-KR" altLang="en-US" sz="2400" dirty="0"/>
              <a:t>은 메소드 이름만 작성하고 기능 구현은 하지 않아도 됨</a:t>
            </a:r>
            <a:r>
              <a:rPr lang="en-US" altLang="ko-KR" sz="2400" dirty="0"/>
              <a:t>!</a:t>
            </a:r>
          </a:p>
          <a:p>
            <a:pPr>
              <a:lnSpc>
                <a:spcPct val="100000"/>
              </a:lnSpc>
            </a:pPr>
            <a:r>
              <a:rPr lang="ko-KR" altLang="en-US" sz="2400" dirty="0"/>
              <a:t>업캐스팅을 </a:t>
            </a:r>
            <a:r>
              <a:rPr lang="ko-KR" altLang="en-US" sz="2400" b="1" dirty="0"/>
              <a:t>최소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회 이상 사용</a:t>
            </a:r>
            <a:endParaRPr lang="en-US" altLang="ko-KR" sz="2400" b="1" dirty="0"/>
          </a:p>
          <a:p>
            <a:r>
              <a:rPr lang="ko-KR" altLang="en-US" sz="2400" dirty="0"/>
              <a:t>전투는 플레이어</a:t>
            </a:r>
            <a:r>
              <a:rPr lang="en-US" altLang="ko-KR" sz="2400" dirty="0"/>
              <a:t>-</a:t>
            </a:r>
            <a:r>
              <a:rPr lang="ko-KR" altLang="en-US" sz="2400" dirty="0"/>
              <a:t>몬스터</a:t>
            </a:r>
            <a:r>
              <a:rPr lang="en-US" altLang="ko-KR" sz="2400" dirty="0"/>
              <a:t>, NPC-</a:t>
            </a:r>
            <a:r>
              <a:rPr lang="ko-KR" altLang="en-US" sz="2400" dirty="0"/>
              <a:t>몬스터 간에 가능 </a:t>
            </a:r>
            <a:r>
              <a:rPr lang="en-US" altLang="ko-KR" sz="2400" dirty="0"/>
              <a:t>(</a:t>
            </a:r>
            <a:r>
              <a:rPr lang="ko-KR" altLang="en-US" sz="2400" dirty="0"/>
              <a:t>플레이어</a:t>
            </a:r>
            <a:r>
              <a:rPr lang="en-US" altLang="ko-KR" sz="2400" dirty="0"/>
              <a:t>-NPC</a:t>
            </a:r>
            <a:r>
              <a:rPr lang="ko-KR" altLang="en-US" sz="2400" dirty="0"/>
              <a:t>는 불가능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플레이어와 몬스터가 전투하는 부분을 코드로 작성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en-US" altLang="ko-KR" sz="2400" dirty="0"/>
              <a:t>GitHub Repo.</a:t>
            </a:r>
            <a:r>
              <a:rPr lang="ko-KR" altLang="en-US" sz="2400" dirty="0"/>
              <a:t> </a:t>
            </a:r>
            <a:r>
              <a:rPr lang="en-US" altLang="ko-KR" sz="2400" dirty="0"/>
              <a:t>URL</a:t>
            </a:r>
            <a:r>
              <a:rPr lang="ko-KR" altLang="en-US" sz="2400" dirty="0"/>
              <a:t>을 </a:t>
            </a:r>
            <a:r>
              <a:rPr lang="ko-KR" altLang="en-US" sz="2400" dirty="0" err="1"/>
              <a:t>슬랙</a:t>
            </a:r>
            <a:r>
              <a:rPr lang="ko-KR" altLang="en-US" sz="2400" dirty="0"/>
              <a:t> 댓글로 제출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93B23-5EDA-C750-9061-20730990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EACB81-43EA-ED0A-2ED8-172AC52B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7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A4559-683D-9F54-DD00-1B954E46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종합 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 err="1">
                <a:solidFill>
                  <a:srgbClr val="00B050"/>
                </a:solidFill>
              </a:rPr>
              <a:t>오버라이딩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오버로딩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5F513-5ADC-7277-FFD6-5A12CF80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867"/>
            <a:ext cx="10515600" cy="44258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앞서 만든 </a:t>
            </a:r>
            <a:r>
              <a:rPr lang="en-US" altLang="ko-KR" dirty="0"/>
              <a:t>RPG </a:t>
            </a:r>
            <a:r>
              <a:rPr lang="ko-KR" altLang="en-US" dirty="0"/>
              <a:t>게임에서 부모 클래스에 </a:t>
            </a:r>
            <a:r>
              <a:rPr lang="en-US" altLang="ko-KR" dirty="0"/>
              <a:t>Talk() </a:t>
            </a:r>
            <a:r>
              <a:rPr lang="ko-KR" altLang="en-US" dirty="0"/>
              <a:t>메소드를 선언하고 자식 클래스는 </a:t>
            </a:r>
            <a:r>
              <a:rPr lang="ko-KR" altLang="en-US" dirty="0" err="1"/>
              <a:t>오버라이딩</a:t>
            </a:r>
            <a:r>
              <a:rPr lang="ko-KR" altLang="en-US" dirty="0"/>
              <a:t> 함 </a:t>
            </a:r>
            <a:r>
              <a:rPr lang="en-US" altLang="ko-KR" b="1" dirty="0"/>
              <a:t>(virtual, override </a:t>
            </a:r>
            <a:r>
              <a:rPr lang="ko-KR" altLang="en-US" b="1" dirty="0"/>
              <a:t>사용</a:t>
            </a:r>
            <a:r>
              <a:rPr lang="en-US" altLang="ko-KR" b="1" dirty="0"/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캐릭터 별로 어울리는 대사를 </a:t>
            </a:r>
            <a:r>
              <a:rPr lang="en-US" altLang="ko-KR" dirty="0" err="1"/>
              <a:t>MessageBox</a:t>
            </a:r>
            <a:r>
              <a:rPr lang="ko-KR" altLang="en-US" dirty="0"/>
              <a:t>로 출력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플레이어에게 </a:t>
            </a:r>
            <a:r>
              <a:rPr lang="en-US" altLang="ko-KR" dirty="0" err="1"/>
              <a:t>LevelUp</a:t>
            </a:r>
            <a:r>
              <a:rPr lang="en-US" altLang="ko-KR" dirty="0"/>
              <a:t>() </a:t>
            </a:r>
            <a:r>
              <a:rPr lang="ko-KR" altLang="en-US" dirty="0"/>
              <a:t>메소드를 만들고</a:t>
            </a:r>
            <a:r>
              <a:rPr lang="en-US" altLang="ko-KR" dirty="0"/>
              <a:t> </a:t>
            </a:r>
            <a:r>
              <a:rPr lang="ko-KR" altLang="en-US" dirty="0"/>
              <a:t>오버로딩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hp</a:t>
            </a:r>
            <a:r>
              <a:rPr lang="ko-KR" altLang="en-US" dirty="0"/>
              <a:t>만 입력 받으면 </a:t>
            </a:r>
            <a:r>
              <a:rPr lang="en-US" altLang="ko-KR" dirty="0"/>
              <a:t>hp </a:t>
            </a:r>
            <a:r>
              <a:rPr lang="ko-KR" altLang="en-US" dirty="0"/>
              <a:t>수치만 변경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hp </a:t>
            </a:r>
            <a:r>
              <a:rPr lang="ko-KR" altLang="en-US" dirty="0"/>
              <a:t>및 </a:t>
            </a:r>
            <a:r>
              <a:rPr lang="en-US" altLang="ko-KR" dirty="0"/>
              <a:t>power</a:t>
            </a:r>
            <a:r>
              <a:rPr lang="ko-KR" altLang="en-US" dirty="0"/>
              <a:t>를 입력 받으면 </a:t>
            </a:r>
            <a:r>
              <a:rPr lang="en-US" altLang="ko-KR" dirty="0"/>
              <a:t>hp </a:t>
            </a:r>
            <a:r>
              <a:rPr lang="ko-KR" altLang="en-US" dirty="0"/>
              <a:t>및 </a:t>
            </a:r>
            <a:r>
              <a:rPr lang="en-US" altLang="ko-KR" dirty="0"/>
              <a:t>power </a:t>
            </a:r>
            <a:r>
              <a:rPr lang="ko-KR" altLang="en-US" dirty="0"/>
              <a:t>수치를 변경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아무것도 입력 받지 않았다면 적당한 오류 메시지를 반환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위 두개 코드를 모두 테스트 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GitHub Repo. URL</a:t>
            </a:r>
            <a:r>
              <a:rPr lang="ko-KR" altLang="en-US" dirty="0"/>
              <a:t>을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93B23-5EDA-C750-9061-20730990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EACB81-43EA-ED0A-2ED8-172AC52B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515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E1A76-B03E-1906-B5D4-C25325F7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메소드</a:t>
            </a:r>
            <a:r>
              <a:rPr lang="en-US" altLang="ko-KR" dirty="0"/>
              <a:t>, </a:t>
            </a:r>
            <a:r>
              <a:rPr lang="ko-KR" altLang="en-US" dirty="0"/>
              <a:t>필드 </a:t>
            </a:r>
            <a:r>
              <a:rPr lang="en-US" altLang="ko-KR" dirty="0"/>
              <a:t>static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0FB2C-C359-E553-2436-E5EC195B4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인스턴스 생성 없이 사용 가능한 필드 또는 메소드</a:t>
            </a:r>
            <a:endParaRPr lang="en-US" altLang="ko-KR" dirty="0"/>
          </a:p>
          <a:p>
            <a:r>
              <a:rPr lang="en-US" altLang="ko-KR" dirty="0"/>
              <a:t>Stack, Heap</a:t>
            </a:r>
            <a:r>
              <a:rPr lang="ko-KR" altLang="en-US" dirty="0"/>
              <a:t>이 아닌 </a:t>
            </a:r>
            <a:r>
              <a:rPr lang="en-US" altLang="ko-KR" dirty="0">
                <a:solidFill>
                  <a:srgbClr val="00B050"/>
                </a:solidFill>
              </a:rPr>
              <a:t>Static</a:t>
            </a:r>
            <a:r>
              <a:rPr lang="en-US" altLang="ko-KR" dirty="0"/>
              <a:t> </a:t>
            </a:r>
            <a:r>
              <a:rPr lang="ko-KR" altLang="en-US" dirty="0"/>
              <a:t>영역에 할당 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9AEE6-AFAD-5E7F-4701-52B3857B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BC6739-6C3E-0BE5-C69B-CD6CA183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38FC7B-5046-C8B6-8F88-39C794A14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75" y="3199110"/>
            <a:ext cx="4362990" cy="16375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B41557-ECA3-6069-3716-75105B816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729" y="3199110"/>
            <a:ext cx="4875302" cy="20846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39ECCD-A4F7-EA96-63B0-C06D20356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6327" y="3452039"/>
            <a:ext cx="1462381" cy="138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40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D21313A4-2C45-96C2-EC88-278826B02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485" y="2714255"/>
            <a:ext cx="5409612" cy="346270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EE1B834-71A2-12EA-41A9-849FBEFB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값의 참조 </a:t>
            </a:r>
            <a:r>
              <a:rPr lang="en-US" altLang="ko-KR"/>
              <a:t>ref, out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4654C-0A7E-3145-0EDB-E722B844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참조</a:t>
            </a:r>
            <a:endParaRPr lang="en-US" altLang="ko-KR" dirty="0"/>
          </a:p>
          <a:p>
            <a:pPr lvl="1"/>
            <a:r>
              <a:rPr lang="ko-KR" altLang="en-US" dirty="0"/>
              <a:t>값을 복사하는 것이 아니라 값의 링크</a:t>
            </a:r>
            <a:r>
              <a:rPr lang="en-US" altLang="ko-KR" dirty="0"/>
              <a:t>(</a:t>
            </a:r>
            <a:r>
              <a:rPr lang="ko-KR" altLang="en-US" dirty="0" err="1"/>
              <a:t>주소값</a:t>
            </a:r>
            <a:r>
              <a:rPr lang="en-US" altLang="ko-KR" dirty="0"/>
              <a:t>)</a:t>
            </a:r>
            <a:r>
              <a:rPr lang="ko-KR" altLang="en-US" dirty="0"/>
              <a:t>을 전달하는 것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E05F5-ACF2-580B-BF18-A5AFF781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C5A31-4F9C-9D69-4A6B-D879EB62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C08913-0D62-8389-35BB-2C6D23418377}"/>
              </a:ext>
            </a:extLst>
          </p:cNvPr>
          <p:cNvCxnSpPr>
            <a:cxnSpLocks/>
          </p:cNvCxnSpPr>
          <p:nvPr/>
        </p:nvCxnSpPr>
        <p:spPr>
          <a:xfrm>
            <a:off x="3442574" y="4683887"/>
            <a:ext cx="387276" cy="11607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6AB2BF-7F56-38F4-FB26-4A2BA6B60BFC}"/>
              </a:ext>
            </a:extLst>
          </p:cNvPr>
          <p:cNvSpPr txBox="1"/>
          <p:nvPr/>
        </p:nvSpPr>
        <p:spPr>
          <a:xfrm>
            <a:off x="3691257" y="5079589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값이 복사됨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7645DBF-D7EA-D16A-F5EB-F5E3188DE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961" y="3393313"/>
            <a:ext cx="1652653" cy="18256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C640F04-8287-D9C6-FF1A-1B11E6D420FE}"/>
              </a:ext>
            </a:extLst>
          </p:cNvPr>
          <p:cNvSpPr txBox="1"/>
          <p:nvPr/>
        </p:nvSpPr>
        <p:spPr>
          <a:xfrm>
            <a:off x="7197062" y="5373008"/>
            <a:ext cx="3060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값이 복사</a:t>
            </a:r>
            <a:r>
              <a:rPr lang="en-US" altLang="ko-KR" dirty="0"/>
              <a:t>(Copy)</a:t>
            </a:r>
            <a:r>
              <a:rPr lang="ko-KR" altLang="en-US" dirty="0"/>
              <a:t>되었기 때문에 </a:t>
            </a:r>
            <a:endParaRPr lang="en-US" altLang="ko-KR" dirty="0"/>
          </a:p>
          <a:p>
            <a:r>
              <a:rPr lang="en-US" altLang="ko-KR" dirty="0"/>
              <a:t>num </a:t>
            </a:r>
            <a:r>
              <a:rPr lang="ko-KR" altLang="en-US" dirty="0"/>
              <a:t>변수의 값은 변화가 없음</a:t>
            </a:r>
          </a:p>
        </p:txBody>
      </p:sp>
    </p:spTree>
    <p:extLst>
      <p:ext uri="{BB962C8B-B14F-4D97-AF65-F5344CB8AC3E}">
        <p14:creationId xmlns:p14="http://schemas.microsoft.com/office/powerpoint/2010/main" val="2611527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9FCB801D-DF91-7ABB-D5B0-5904B2ADD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67" y="2707548"/>
            <a:ext cx="5398411" cy="346941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EE1B834-71A2-12EA-41A9-849FBEFB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값의 참조 </a:t>
            </a:r>
            <a:r>
              <a:rPr lang="en-US" altLang="ko-KR"/>
              <a:t>ref, out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4654C-0A7E-3145-0EDB-E722B844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값을 복사하는 것이 아니라 값의 메모리 상의 </a:t>
            </a:r>
            <a:r>
              <a:rPr lang="ko-KR" altLang="en-US" dirty="0" err="1"/>
              <a:t>주소값을</a:t>
            </a:r>
            <a:r>
              <a:rPr lang="ko-KR" altLang="en-US" dirty="0"/>
              <a:t> 전달하기 때문에 </a:t>
            </a:r>
            <a:r>
              <a:rPr lang="ko-KR" altLang="en-US" dirty="0" err="1"/>
              <a:t>스코프를</a:t>
            </a:r>
            <a:r>
              <a:rPr lang="ko-KR" altLang="en-US" dirty="0"/>
              <a:t> 벗어나도 원래 값을 변경할 수 있음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E05F5-ACF2-580B-BF18-A5AFF781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C5A31-4F9C-9D69-4A6B-D879EB62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C08913-0D62-8389-35BB-2C6D23418377}"/>
              </a:ext>
            </a:extLst>
          </p:cNvPr>
          <p:cNvCxnSpPr>
            <a:cxnSpLocks/>
          </p:cNvCxnSpPr>
          <p:nvPr/>
        </p:nvCxnSpPr>
        <p:spPr>
          <a:xfrm>
            <a:off x="3624186" y="4647093"/>
            <a:ext cx="387276" cy="11607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6AB2BF-7F56-38F4-FB26-4A2BA6B60BFC}"/>
              </a:ext>
            </a:extLst>
          </p:cNvPr>
          <p:cNvSpPr txBox="1"/>
          <p:nvPr/>
        </p:nvSpPr>
        <p:spPr>
          <a:xfrm>
            <a:off x="3961698" y="5053352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값이 참조 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640F04-8287-D9C6-FF1A-1B11E6D420FE}"/>
              </a:ext>
            </a:extLst>
          </p:cNvPr>
          <p:cNvSpPr txBox="1"/>
          <p:nvPr/>
        </p:nvSpPr>
        <p:spPr>
          <a:xfrm>
            <a:off x="7585120" y="5238018"/>
            <a:ext cx="3586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값이 참조</a:t>
            </a:r>
            <a:r>
              <a:rPr lang="en-US" altLang="ko-KR" dirty="0"/>
              <a:t>(Reference)</a:t>
            </a:r>
            <a:r>
              <a:rPr lang="ko-KR" altLang="en-US" dirty="0"/>
              <a:t>되었기 때문에 </a:t>
            </a:r>
            <a:endParaRPr lang="en-US" altLang="ko-KR" dirty="0"/>
          </a:p>
          <a:p>
            <a:r>
              <a:rPr lang="en-US" altLang="ko-KR" dirty="0"/>
              <a:t>num </a:t>
            </a:r>
            <a:r>
              <a:rPr lang="ko-KR" altLang="en-US" dirty="0"/>
              <a:t>변수의 값이 바뀜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66889D-EED2-EB79-66D6-7B552D227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993" y="3435240"/>
            <a:ext cx="1536426" cy="153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8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0E215-402D-97E7-0EDA-02C73628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D080F9-FDB9-73A8-89B9-D8440508B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여러 차례에 걸쳐 상속 하는 것은 가능하나</a:t>
            </a:r>
            <a:r>
              <a:rPr lang="en-US" altLang="ko-KR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, </a:t>
            </a:r>
            <a:r>
              <a:rPr lang="ko-KR" altLang="en-US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한 번에 여러 개의 상속을 받는 것은 불가능 </a:t>
            </a:r>
            <a:r>
              <a:rPr lang="en-US" altLang="ko-KR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(</a:t>
            </a:r>
            <a:r>
              <a:rPr lang="ko-KR" altLang="en-US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대신 인터페이스를 이용</a:t>
            </a:r>
            <a:r>
              <a:rPr lang="en-US" altLang="ko-KR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)</a:t>
            </a:r>
          </a:p>
          <a:p>
            <a:r>
              <a:rPr lang="ko-KR" altLang="en-US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클래스 설계의 핵심은 </a:t>
            </a:r>
            <a:r>
              <a:rPr lang="ko-KR" altLang="en-US" dirty="0">
                <a:solidFill>
                  <a:srgbClr val="00B050"/>
                </a:solidFill>
                <a:latin typeface="Pretendard GOV SemiBold" panose="02000703000000020004" pitchFamily="2" charset="-127"/>
                <a:ea typeface="Pretendard GOV SemiBold" panose="02000703000000020004" pitchFamily="2" charset="-127"/>
                <a:cs typeface="Pretendard GOV SemiBold" panose="02000703000000020004" pitchFamily="2" charset="-127"/>
              </a:rPr>
              <a:t>상속 관계를 어떻게 나눌지 </a:t>
            </a:r>
            <a:r>
              <a:rPr lang="ko-KR" altLang="en-US" dirty="0">
                <a:latin typeface="Pretendard" panose="020B0600000101010101" charset="-127"/>
                <a:ea typeface="Pretendard" panose="020B0600000101010101" charset="-127"/>
                <a:cs typeface="Pretendard" panose="020B0600000101010101" charset="-127"/>
              </a:rPr>
              <a:t>결정하는 것이라고도 할 수 있음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E611C8-D050-5E33-9A9C-3072A578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06B7EE-2830-3105-FC99-959187D0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DCB3111-7B9E-701D-A99A-993DCD6C332B}"/>
              </a:ext>
            </a:extLst>
          </p:cNvPr>
          <p:cNvSpPr/>
          <p:nvPr/>
        </p:nvSpPr>
        <p:spPr>
          <a:xfrm>
            <a:off x="3233657" y="3788782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동물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C591E0F-D6E0-66F6-CB28-9C8B030DC20E}"/>
              </a:ext>
            </a:extLst>
          </p:cNvPr>
          <p:cNvSpPr/>
          <p:nvPr/>
        </p:nvSpPr>
        <p:spPr>
          <a:xfrm>
            <a:off x="2572669" y="4706358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육지생물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E829D95-74AA-DAAF-CB07-3F5CFB50D267}"/>
              </a:ext>
            </a:extLst>
          </p:cNvPr>
          <p:cNvSpPr/>
          <p:nvPr/>
        </p:nvSpPr>
        <p:spPr>
          <a:xfrm>
            <a:off x="3944269" y="4718361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바다생물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7AF4CF4-A72D-61FE-E475-685E70492117}"/>
              </a:ext>
            </a:extLst>
          </p:cNvPr>
          <p:cNvSpPr/>
          <p:nvPr/>
        </p:nvSpPr>
        <p:spPr>
          <a:xfrm>
            <a:off x="4615890" y="5684579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고래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20EA0FF-B8FC-8098-5F51-D943D9DA636C}"/>
              </a:ext>
            </a:extLst>
          </p:cNvPr>
          <p:cNvSpPr/>
          <p:nvPr/>
        </p:nvSpPr>
        <p:spPr>
          <a:xfrm>
            <a:off x="2046357" y="5684579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고양이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ADA8AC6-1C5A-B26B-2421-9A7CE7A6AD2D}"/>
              </a:ext>
            </a:extLst>
          </p:cNvPr>
          <p:cNvSpPr/>
          <p:nvPr/>
        </p:nvSpPr>
        <p:spPr>
          <a:xfrm>
            <a:off x="3233657" y="5684579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강아지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ACC067-2B68-86A4-01C5-039D853DEAE6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H="1" flipV="1">
            <a:off x="3759969" y="4416103"/>
            <a:ext cx="710612" cy="30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BF462AE-FE3B-B805-5FF8-2723BCFA1324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3098981" y="4416103"/>
            <a:ext cx="660988" cy="29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843BFDA-6260-2A78-CA48-D6C8B22E48CF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2572669" y="5333679"/>
            <a:ext cx="526312" cy="35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7CA8C0A-1B67-65AA-62AF-B1AA1F3F32C4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H="1" flipV="1">
            <a:off x="3098981" y="5333679"/>
            <a:ext cx="660988" cy="35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951EA1F-445D-209C-6871-8DD879CB4B5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H="1" flipV="1">
            <a:off x="4470581" y="5345682"/>
            <a:ext cx="671621" cy="338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0296903-7682-E609-8E2B-06DD4DC8C689}"/>
              </a:ext>
            </a:extLst>
          </p:cNvPr>
          <p:cNvSpPr/>
          <p:nvPr/>
        </p:nvSpPr>
        <p:spPr>
          <a:xfrm>
            <a:off x="6572287" y="3829236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연체동물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4D704A1-4237-AD97-72A2-509A7009B1E0}"/>
              </a:ext>
            </a:extLst>
          </p:cNvPr>
          <p:cNvSpPr/>
          <p:nvPr/>
        </p:nvSpPr>
        <p:spPr>
          <a:xfrm>
            <a:off x="8376379" y="3829236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바다생물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F1253A3-717C-DC5B-CB05-3589737DC898}"/>
              </a:ext>
            </a:extLst>
          </p:cNvPr>
          <p:cNvCxnSpPr>
            <a:cxnSpLocks/>
            <a:stCxn id="30" idx="0"/>
            <a:endCxn id="26" idx="2"/>
          </p:cNvCxnSpPr>
          <p:nvPr/>
        </p:nvCxnSpPr>
        <p:spPr>
          <a:xfrm flipH="1" flipV="1">
            <a:off x="7098599" y="4456557"/>
            <a:ext cx="825995" cy="122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D556ABE-E3CA-50B3-0BE5-D55AB05E11E4}"/>
              </a:ext>
            </a:extLst>
          </p:cNvPr>
          <p:cNvSpPr/>
          <p:nvPr/>
        </p:nvSpPr>
        <p:spPr>
          <a:xfrm>
            <a:off x="7398282" y="5684578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문어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DEBD77-3DB3-2974-7EBB-FCE583E19675}"/>
              </a:ext>
            </a:extLst>
          </p:cNvPr>
          <p:cNvCxnSpPr>
            <a:cxnSpLocks/>
            <a:stCxn id="30" idx="0"/>
            <a:endCxn id="27" idx="2"/>
          </p:cNvCxnSpPr>
          <p:nvPr/>
        </p:nvCxnSpPr>
        <p:spPr>
          <a:xfrm flipV="1">
            <a:off x="7924594" y="4456557"/>
            <a:ext cx="978097" cy="122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2799EF-4F06-4368-A0A4-0CE91E75B92A}"/>
              </a:ext>
            </a:extLst>
          </p:cNvPr>
          <p:cNvSpPr txBox="1"/>
          <p:nvPr/>
        </p:nvSpPr>
        <p:spPr>
          <a:xfrm>
            <a:off x="8494429" y="5038247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interface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이용 시 가능</a:t>
            </a:r>
          </a:p>
        </p:txBody>
      </p:sp>
    </p:spTree>
    <p:extLst>
      <p:ext uri="{BB962C8B-B14F-4D97-AF65-F5344CB8AC3E}">
        <p14:creationId xmlns:p14="http://schemas.microsoft.com/office/powerpoint/2010/main" val="3616573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F3C0B630-3BD2-8B0A-3A44-71CA48B79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15" y="2004350"/>
            <a:ext cx="5207714" cy="333130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EE1B834-71A2-12EA-41A9-849FBEFB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값의 참조 </a:t>
            </a:r>
            <a:r>
              <a:rPr lang="en-US" altLang="ko-KR"/>
              <a:t>ref, out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E05F5-ACF2-580B-BF18-A5AFF781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C5A31-4F9C-9D69-4A6B-D879EB62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30</a:t>
            </a:fld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C08913-0D62-8389-35BB-2C6D23418377}"/>
              </a:ext>
            </a:extLst>
          </p:cNvPr>
          <p:cNvCxnSpPr>
            <a:cxnSpLocks/>
          </p:cNvCxnSpPr>
          <p:nvPr/>
        </p:nvCxnSpPr>
        <p:spPr>
          <a:xfrm>
            <a:off x="3434567" y="3872640"/>
            <a:ext cx="387276" cy="11607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6AB2BF-7F56-38F4-FB26-4A2BA6B60BFC}"/>
              </a:ext>
            </a:extLst>
          </p:cNvPr>
          <p:cNvSpPr txBox="1"/>
          <p:nvPr/>
        </p:nvSpPr>
        <p:spPr>
          <a:xfrm>
            <a:off x="3709210" y="4290985"/>
            <a:ext cx="373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out</a:t>
            </a:r>
            <a:r>
              <a:rPr lang="ko-KR" altLang="en-US"/>
              <a:t>도 값의 참조</a:t>
            </a:r>
            <a:r>
              <a:rPr lang="en-US" altLang="ko-KR"/>
              <a:t>(Reference)</a:t>
            </a:r>
            <a:r>
              <a:rPr lang="ko-KR" altLang="en-US"/>
              <a:t>가 발생함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640F04-8287-D9C6-FF1A-1B11E6D420FE}"/>
              </a:ext>
            </a:extLst>
          </p:cNvPr>
          <p:cNvSpPr txBox="1"/>
          <p:nvPr/>
        </p:nvSpPr>
        <p:spPr>
          <a:xfrm>
            <a:off x="7789157" y="4453008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ref</a:t>
            </a:r>
            <a:r>
              <a:rPr lang="ko-KR" altLang="en-US"/>
              <a:t>와 결과는 같음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66889D-EED2-EB79-66D6-7B552D227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374" y="2660787"/>
            <a:ext cx="1536426" cy="153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64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1B834-71A2-12EA-41A9-849FBEFB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값의 참조 </a:t>
            </a:r>
            <a:r>
              <a:rPr lang="en-US" altLang="ko-KR"/>
              <a:t>ref, out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4654C-0A7E-3145-0EDB-E722B844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복사보다 참조가 압도적으로 </a:t>
            </a:r>
            <a:r>
              <a:rPr lang="ko-KR" altLang="en-US" sz="2800" dirty="0">
                <a:solidFill>
                  <a:srgbClr val="00B050"/>
                </a:solidFill>
              </a:rPr>
              <a:t>빠르기 때문에</a:t>
            </a:r>
            <a:r>
              <a:rPr lang="ko-KR" altLang="en-US" sz="2800" dirty="0"/>
              <a:t> 큰 사이즈의 클래스</a:t>
            </a:r>
            <a:r>
              <a:rPr lang="en-US" altLang="ko-KR" sz="2800" dirty="0"/>
              <a:t>, </a:t>
            </a:r>
            <a:r>
              <a:rPr lang="ko-KR" altLang="en-US" sz="2800" dirty="0"/>
              <a:t>배열 등을 메소드에 전달 할 때 적극 이용</a:t>
            </a:r>
            <a:endParaRPr lang="en-US" altLang="ko-KR" dirty="0"/>
          </a:p>
          <a:p>
            <a:r>
              <a:rPr lang="en-US" altLang="ko-KR" dirty="0"/>
              <a:t>ref</a:t>
            </a:r>
          </a:p>
          <a:p>
            <a:pPr lvl="1"/>
            <a:r>
              <a:rPr lang="ko-KR" altLang="en-US" dirty="0">
                <a:solidFill>
                  <a:srgbClr val="00B050"/>
                </a:solidFill>
              </a:rPr>
              <a:t>메소드 밖</a:t>
            </a:r>
            <a:r>
              <a:rPr lang="ko-KR" altLang="en-US" dirty="0"/>
              <a:t>에서 변수를 참조하여 가져옴 </a:t>
            </a:r>
            <a:endParaRPr lang="en-US" altLang="ko-KR" dirty="0"/>
          </a:p>
          <a:p>
            <a:pPr lvl="1"/>
            <a:r>
              <a:rPr lang="ko-KR" altLang="en-US" dirty="0"/>
              <a:t>따라서</a:t>
            </a:r>
            <a:r>
              <a:rPr lang="en-US" altLang="ko-KR" dirty="0"/>
              <a:t>, ref </a:t>
            </a:r>
            <a:r>
              <a:rPr lang="ko-KR" altLang="en-US" dirty="0"/>
              <a:t>로 받아올 변수는 초기화가 필수 </a:t>
            </a:r>
            <a:r>
              <a:rPr lang="en-US" altLang="ko-KR" dirty="0"/>
              <a:t>(</a:t>
            </a:r>
            <a:r>
              <a:rPr lang="ko-KR" altLang="en-US" dirty="0" err="1"/>
              <a:t>비어있으면</a:t>
            </a:r>
            <a:r>
              <a:rPr lang="ko-KR" altLang="en-US" dirty="0"/>
              <a:t> 안됨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out</a:t>
            </a:r>
          </a:p>
          <a:p>
            <a:pPr lvl="1"/>
            <a:r>
              <a:rPr lang="ko-KR" altLang="en-US" dirty="0"/>
              <a:t>메소드 안에서 참조된 변수의 값을 바꿈</a:t>
            </a:r>
            <a:endParaRPr lang="en-US" altLang="ko-KR" dirty="0"/>
          </a:p>
          <a:p>
            <a:pPr lvl="1"/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00B050"/>
                </a:solidFill>
              </a:rPr>
              <a:t>메소드 안</a:t>
            </a:r>
            <a:r>
              <a:rPr lang="ko-KR" altLang="en-US" dirty="0"/>
              <a:t>에서 </a:t>
            </a:r>
            <a:r>
              <a:rPr lang="en-US" altLang="ko-KR" dirty="0"/>
              <a:t>out </a:t>
            </a:r>
            <a:r>
              <a:rPr lang="ko-KR" altLang="en-US" dirty="0"/>
              <a:t>변수의 값을 반드시 바꿔줘야 함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E05F5-ACF2-580B-BF18-A5AFF781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C5A31-4F9C-9D69-4A6B-D879EB62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31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9895DA8-474B-B5C1-0FF7-0E5987470DFB}"/>
              </a:ext>
            </a:extLst>
          </p:cNvPr>
          <p:cNvGrpSpPr/>
          <p:nvPr/>
        </p:nvGrpSpPr>
        <p:grpSpPr>
          <a:xfrm>
            <a:off x="7641770" y="4083109"/>
            <a:ext cx="4246124" cy="815226"/>
            <a:chOff x="7728857" y="3234261"/>
            <a:chExt cx="4246124" cy="81522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9C7E118-C546-2AD1-2BB8-8CD74603E8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117" t="24956" b="21050"/>
            <a:stretch/>
          </p:blipFill>
          <p:spPr>
            <a:xfrm>
              <a:off x="7728857" y="3234261"/>
              <a:ext cx="4246124" cy="815226"/>
            </a:xfrm>
            <a:prstGeom prst="rect">
              <a:avLst/>
            </a:prstGeom>
          </p:spPr>
        </p:pic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EADF01D-2E51-58F2-BC83-14CACBB9EE37}"/>
                </a:ext>
              </a:extLst>
            </p:cNvPr>
            <p:cNvCxnSpPr>
              <a:cxnSpLocks/>
            </p:cNvCxnSpPr>
            <p:nvPr/>
          </p:nvCxnSpPr>
          <p:spPr>
            <a:xfrm>
              <a:off x="9517479" y="3783990"/>
              <a:ext cx="2293522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4331E4CF-C3E0-5C44-66DD-ACACDA8988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20" t="40317" b="3874"/>
          <a:stretch/>
        </p:blipFill>
        <p:spPr>
          <a:xfrm>
            <a:off x="7641770" y="2804481"/>
            <a:ext cx="3434401" cy="71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35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23CDB-9AB5-3A30-73D5-A01A6EA1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값의 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CA3D1-02E8-8BB7-864B-5BC464A46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아래와 같은 기능을 하는 </a:t>
            </a:r>
            <a:r>
              <a:rPr lang="en-US" altLang="ko-KR" dirty="0"/>
              <a:t>void </a:t>
            </a:r>
            <a:r>
              <a:rPr lang="ko-KR" altLang="en-US" dirty="0"/>
              <a:t>형 메소드 </a:t>
            </a:r>
            <a:r>
              <a:rPr lang="en-US" altLang="ko-KR" dirty="0"/>
              <a:t>2</a:t>
            </a:r>
            <a:r>
              <a:rPr lang="ko-KR" altLang="en-US" dirty="0"/>
              <a:t>개를 작성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ref</a:t>
            </a:r>
            <a:r>
              <a:rPr lang="ko-KR" altLang="en-US" dirty="0"/>
              <a:t>를 사용하여 배열을 입력 받고</a:t>
            </a:r>
            <a:r>
              <a:rPr lang="en-US" altLang="ko-KR" dirty="0"/>
              <a:t>, </a:t>
            </a:r>
            <a:r>
              <a:rPr lang="ko-KR" altLang="en-US" dirty="0"/>
              <a:t>배열에 있는 값을 </a:t>
            </a:r>
            <a:r>
              <a:rPr lang="en-US" altLang="ko-KR" dirty="0"/>
              <a:t>1</a:t>
            </a:r>
            <a:r>
              <a:rPr lang="ko-KR" altLang="en-US" dirty="0"/>
              <a:t>부터 배열의 크기만큼 채워 줌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out</a:t>
            </a:r>
            <a:r>
              <a:rPr lang="ko-KR" altLang="en-US" dirty="0"/>
              <a:t>을 사용하여 초기화 되지 않은</a:t>
            </a:r>
            <a:r>
              <a:rPr lang="en-US" altLang="ko-KR" dirty="0"/>
              <a:t>(new </a:t>
            </a:r>
            <a:r>
              <a:rPr lang="ko-KR" altLang="en-US" dirty="0"/>
              <a:t>적용 전</a:t>
            </a:r>
            <a:r>
              <a:rPr lang="en-US" altLang="ko-KR" dirty="0"/>
              <a:t>)</a:t>
            </a:r>
            <a:r>
              <a:rPr lang="ko-KR" altLang="en-US" dirty="0"/>
              <a:t> 배열</a:t>
            </a:r>
            <a:r>
              <a:rPr lang="en-US" altLang="ko-KR" dirty="0"/>
              <a:t>,</a:t>
            </a:r>
            <a:r>
              <a:rPr lang="ko-KR" altLang="en-US" dirty="0"/>
              <a:t> 원하는 크기를 입력 받고</a:t>
            </a:r>
            <a:r>
              <a:rPr lang="en-US" altLang="ko-KR" dirty="0"/>
              <a:t>, </a:t>
            </a:r>
            <a:r>
              <a:rPr lang="ko-KR" altLang="en-US" dirty="0"/>
              <a:t>입력 받은 크기 만큼의 배열을 생성 후 </a:t>
            </a:r>
            <a:r>
              <a:rPr lang="en-US" altLang="ko-KR" dirty="0"/>
              <a:t>1</a:t>
            </a:r>
            <a:r>
              <a:rPr lang="ko-KR" altLang="en-US" dirty="0"/>
              <a:t>부터 배열의 크기 만큼 값을 채워 줌</a:t>
            </a:r>
            <a:endParaRPr lang="en-US" altLang="ko-KR" dirty="0"/>
          </a:p>
          <a:p>
            <a:r>
              <a:rPr lang="en-US" altLang="ko-KR" dirty="0"/>
              <a:t>GitHub Repo. URL</a:t>
            </a:r>
            <a:r>
              <a:rPr lang="ko-KR" altLang="en-US" dirty="0"/>
              <a:t>을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70BA8-3C65-9DA4-A03D-99000E36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897A61-1232-B6C3-2173-9E267D6E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5736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4AC41-32F5-985E-10B4-0293EAD9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2F579B-033E-E708-4334-6778B9DB7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rgbClr val="7030A0"/>
                </a:solidFill>
              </a:rPr>
              <a:t>try</a:t>
            </a:r>
          </a:p>
          <a:p>
            <a:pPr lvl="1"/>
            <a:r>
              <a:rPr lang="ko-KR" altLang="en-US" dirty="0"/>
              <a:t>오류가 발생 할 가능성이 있는 소스코드를 작성</a:t>
            </a:r>
            <a:endParaRPr lang="en-US" altLang="ko-KR" dirty="0"/>
          </a:p>
          <a:p>
            <a:pPr lvl="1"/>
            <a:r>
              <a:rPr lang="ko-KR" altLang="en-US" dirty="0"/>
              <a:t>예상 가능한 오류는 </a:t>
            </a:r>
            <a:r>
              <a:rPr lang="en-US" altLang="ko-KR" dirty="0">
                <a:solidFill>
                  <a:srgbClr val="0000FF"/>
                </a:solidFill>
              </a:rPr>
              <a:t>throw</a:t>
            </a:r>
            <a:r>
              <a:rPr lang="ko-KR" altLang="en-US" dirty="0"/>
              <a:t>를 통해 의도적으로 </a:t>
            </a:r>
            <a:r>
              <a:rPr lang="en-US" altLang="ko-KR" dirty="0"/>
              <a:t>catch</a:t>
            </a:r>
            <a:r>
              <a:rPr lang="ko-KR" altLang="en-US" dirty="0"/>
              <a:t>를 작동시킴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catch</a:t>
            </a:r>
          </a:p>
          <a:p>
            <a:pPr lvl="1"/>
            <a:r>
              <a:rPr lang="en-US" altLang="ko-KR" dirty="0"/>
              <a:t>try </a:t>
            </a:r>
            <a:r>
              <a:rPr lang="ko-KR" altLang="en-US" dirty="0"/>
              <a:t>안에서 오류 발생시 자동으로 </a:t>
            </a:r>
            <a:r>
              <a:rPr lang="en-US" altLang="ko-KR" dirty="0"/>
              <a:t>catch</a:t>
            </a:r>
            <a:r>
              <a:rPr lang="ko-KR" altLang="en-US" dirty="0"/>
              <a:t>로 넘어옴</a:t>
            </a:r>
            <a:endParaRPr lang="en-US" altLang="ko-KR" dirty="0"/>
          </a:p>
          <a:p>
            <a:pPr lvl="1"/>
            <a:r>
              <a:rPr lang="ko-KR" altLang="en-US" dirty="0"/>
              <a:t>오류에 대한 내용이 적혀 있는 </a:t>
            </a:r>
            <a:r>
              <a:rPr lang="en-US" altLang="ko-KR" dirty="0" err="1"/>
              <a:t>Excaption</a:t>
            </a:r>
            <a:r>
              <a:rPr lang="en-US" altLang="ko-KR" dirty="0"/>
              <a:t> </a:t>
            </a:r>
            <a:r>
              <a:rPr lang="ko-KR" altLang="en-US" dirty="0"/>
              <a:t>클래스 인스턴스를 전달 받을 수 있음</a:t>
            </a:r>
            <a:endParaRPr lang="en-US" altLang="ko-KR" dirty="0"/>
          </a:p>
          <a:p>
            <a:pPr lvl="1"/>
            <a:r>
              <a:rPr lang="ko-KR" altLang="en-US" dirty="0"/>
              <a:t>원하는 종류의 오류 별로 각각 </a:t>
            </a:r>
            <a:r>
              <a:rPr lang="en-US" altLang="ko-KR" dirty="0"/>
              <a:t>catch </a:t>
            </a:r>
            <a:r>
              <a:rPr lang="ko-KR" altLang="en-US" dirty="0"/>
              <a:t>문을 작성할 수 있음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finally 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try</a:t>
            </a:r>
            <a:r>
              <a:rPr lang="ko-KR" altLang="en-US" dirty="0"/>
              <a:t>가 정상적으로 수행되거나</a:t>
            </a:r>
            <a:r>
              <a:rPr lang="en-US" altLang="ko-KR" dirty="0"/>
              <a:t>, catch</a:t>
            </a:r>
            <a:r>
              <a:rPr lang="ko-KR" altLang="en-US" dirty="0"/>
              <a:t>를 통해 문제가 해결된 경우 실행</a:t>
            </a:r>
            <a:endParaRPr lang="en-US" altLang="ko-KR" dirty="0"/>
          </a:p>
          <a:p>
            <a:pPr lvl="1"/>
            <a:r>
              <a:rPr lang="en-US" altLang="ko-KR" dirty="0"/>
              <a:t>try</a:t>
            </a:r>
            <a:r>
              <a:rPr lang="ko-KR" altLang="en-US" dirty="0"/>
              <a:t>에서 문제가 발생했으나 </a:t>
            </a:r>
            <a:r>
              <a:rPr lang="en-US" altLang="ko-KR" dirty="0"/>
              <a:t>catch</a:t>
            </a:r>
            <a:r>
              <a:rPr lang="ko-KR" altLang="en-US" dirty="0"/>
              <a:t>로 해결하지 못한 경우 실행 안됨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89852-15D3-7524-2EE6-11D6DA9A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851E68-AFE1-2EAA-6833-8FADBF3E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33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41ED8-6C20-3C58-9085-2259964B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예외처리문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EFC4D97-1C30-C7ED-E938-A9BD6B8EF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854" y="1882447"/>
            <a:ext cx="4284294" cy="3267682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AFE863-9320-CE3A-5FF0-B614017B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50BC20-C01D-5DDC-655F-443639FF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BD3A3F-A934-A69F-862E-1EE171A38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046" y="1882446"/>
            <a:ext cx="5464164" cy="33321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CC6306-B73E-4946-EA2F-395526333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7217" y="3726370"/>
            <a:ext cx="1939265" cy="161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008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5614D-BC21-143F-B9C8-1D728033F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예외처리문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B101693-E53F-AFB6-033D-D8F30B992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849" y="1814094"/>
            <a:ext cx="4663522" cy="3651285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49F37F-CB3F-223E-A62D-DBCAE7F6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344A19-B983-D0D5-B901-6E46EF1D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43B453-25B1-1A82-EB09-FDDDB8B56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574" y="1814094"/>
            <a:ext cx="5164322" cy="40100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BC02BD-8022-2D8F-B003-B904A444A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5848" y="4194377"/>
            <a:ext cx="1789104" cy="16298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01A616-10E6-7A69-6D91-4DBE60A62AD6}"/>
              </a:ext>
            </a:extLst>
          </p:cNvPr>
          <p:cNvSpPr txBox="1"/>
          <p:nvPr/>
        </p:nvSpPr>
        <p:spPr>
          <a:xfrm>
            <a:off x="838200" y="5733975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예외 종류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https://parodev.tistory.com/8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0571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94C6ADC-1847-22FC-C104-A98BF4421460}"/>
              </a:ext>
            </a:extLst>
          </p:cNvPr>
          <p:cNvSpPr txBox="1">
            <a:spLocks/>
          </p:cNvSpPr>
          <p:nvPr/>
        </p:nvSpPr>
        <p:spPr>
          <a:xfrm>
            <a:off x="838200" y="1398714"/>
            <a:ext cx="10515600" cy="4915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아래 코드로 </a:t>
            </a:r>
            <a:r>
              <a:rPr lang="en-US" altLang="ko-KR" dirty="0"/>
              <a:t>txt </a:t>
            </a:r>
            <a:r>
              <a:rPr lang="ko-KR" altLang="en-US" dirty="0"/>
              <a:t>파일의 모든 내용을 </a:t>
            </a:r>
            <a:r>
              <a:rPr lang="en-US" altLang="ko-KR" dirty="0"/>
              <a:t>content</a:t>
            </a:r>
            <a:r>
              <a:rPr lang="ko-KR" altLang="en-US" dirty="0"/>
              <a:t>에 복사하는 것이 가능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out</a:t>
            </a:r>
            <a:r>
              <a:rPr lang="ko-KR" altLang="en-US" dirty="0"/>
              <a:t>을 이용하여 파일 경로 및 배열을 입력 받고</a:t>
            </a:r>
            <a:r>
              <a:rPr lang="en-US" altLang="ko-KR" dirty="0"/>
              <a:t>, </a:t>
            </a:r>
            <a:r>
              <a:rPr lang="ko-KR" altLang="en-US" dirty="0"/>
              <a:t>파일 내용을 각 줄 마다 가져와서 숫자로 변환이 가능한 문자열은 앞에 </a:t>
            </a:r>
            <a:r>
              <a:rPr lang="en-US" altLang="ko-KR" dirty="0"/>
              <a:t>“</a:t>
            </a:r>
            <a:r>
              <a:rPr lang="ko-KR" altLang="en-US" dirty="0"/>
              <a:t>숫자</a:t>
            </a:r>
            <a:r>
              <a:rPr lang="en-US" altLang="ko-KR" dirty="0"/>
              <a:t>”</a:t>
            </a:r>
            <a:r>
              <a:rPr lang="ko-KR" altLang="en-US" dirty="0"/>
              <a:t>를 붙이고</a:t>
            </a:r>
            <a:r>
              <a:rPr lang="en-US" altLang="ko-KR" dirty="0"/>
              <a:t>, </a:t>
            </a:r>
            <a:r>
              <a:rPr lang="ko-KR" altLang="en-US" dirty="0"/>
              <a:t>변환이 불가능한 문자열은 앞에 </a:t>
            </a:r>
            <a:r>
              <a:rPr lang="en-US" altLang="ko-KR" dirty="0"/>
              <a:t>“</a:t>
            </a:r>
            <a:r>
              <a:rPr lang="ko-KR" altLang="en-US" dirty="0"/>
              <a:t>문자</a:t>
            </a:r>
            <a:r>
              <a:rPr lang="en-US" altLang="ko-KR" dirty="0"/>
              <a:t>＂</a:t>
            </a:r>
            <a:r>
              <a:rPr lang="ko-KR" altLang="en-US" dirty="0"/>
              <a:t>를 붙여서 배열에 넣는 메소드 작성</a:t>
            </a:r>
            <a:endParaRPr lang="en-US" altLang="ko-KR" dirty="0"/>
          </a:p>
          <a:p>
            <a:r>
              <a:rPr lang="ko-KR" altLang="en-US" dirty="0"/>
              <a:t>파일 열기 및 숫자 변환 절차에 있어서 </a:t>
            </a:r>
            <a:r>
              <a:rPr lang="en-US" altLang="ko-KR" dirty="0"/>
              <a:t>try, catch, finally </a:t>
            </a:r>
            <a:r>
              <a:rPr lang="ko-KR" altLang="en-US" dirty="0"/>
              <a:t>를 사용하여 변환 실패에 대한 예외처리 코드를 작성</a:t>
            </a:r>
            <a:endParaRPr lang="en-US" altLang="ko-KR" dirty="0"/>
          </a:p>
          <a:p>
            <a:r>
              <a:rPr lang="en-US" altLang="ko-KR" dirty="0"/>
              <a:t>GitHub Repo. URL</a:t>
            </a:r>
            <a:r>
              <a:rPr lang="ko-KR" altLang="en-US" dirty="0"/>
              <a:t>을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703A9B-6635-2C4B-CEB6-5EBC02C7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예외처리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677A66A-8AAB-268F-41B6-D1028726C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1250" y="1997380"/>
            <a:ext cx="10249499" cy="488071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DD1352-8BC9-E43B-C161-E5B13761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B62D26-FDF5-1382-558B-2C81FB39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2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ABB65-1B05-1DB1-DCD6-DE6AEBAA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Cambria Math" panose="02040503050406030204" pitchFamily="18" charset="0"/>
                <a:ea typeface="Pretendard Black" panose="020B0600000101010101" charset="-127"/>
                <a:cs typeface="ADLaM Display" panose="02010000000000000000" pitchFamily="2" charset="0"/>
              </a:rPr>
              <a:t>클래스 상속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57954E-C1A2-CC66-D82A-3A53043DB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b="1" dirty="0">
                <a:solidFill>
                  <a:srgbClr val="00B050"/>
                </a:solidFill>
              </a:rPr>
              <a:t>자식</a:t>
            </a:r>
            <a:r>
              <a:rPr lang="ko-KR" altLang="en-US" dirty="0"/>
              <a:t> 클래스 이름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(</a:t>
            </a:r>
            <a:r>
              <a:rPr lang="ko-KR" altLang="en-US" dirty="0"/>
              <a:t>상속 받을 </a:t>
            </a:r>
            <a:r>
              <a:rPr lang="ko-KR" altLang="en-US" b="1" dirty="0">
                <a:solidFill>
                  <a:schemeClr val="accent1"/>
                </a:solidFill>
              </a:rPr>
              <a:t>부모</a:t>
            </a:r>
            <a:r>
              <a:rPr lang="ko-KR" altLang="en-US" dirty="0"/>
              <a:t> 클래스 이름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부모 클래스의 </a:t>
            </a:r>
            <a:r>
              <a:rPr lang="en-US" altLang="ko-KR" dirty="0"/>
              <a:t>public, internal, protected</a:t>
            </a:r>
            <a:r>
              <a:rPr lang="ko-KR" altLang="en-US" dirty="0"/>
              <a:t>로 선언된 부분을 사용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8FF87-7611-F007-07DA-4B63FEAC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552252-75D6-8A90-6C0C-5F945FB0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05405B-69EB-7F50-3C60-B46789107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535" y="3242854"/>
            <a:ext cx="3600953" cy="33532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BB5EC1-3457-E812-16A3-EE3AC3E38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046" y="3242854"/>
            <a:ext cx="4153480" cy="2934109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A80DD2D-BC04-F96E-B1ED-57F658906F4A}"/>
              </a:ext>
            </a:extLst>
          </p:cNvPr>
          <p:cNvCxnSpPr/>
          <p:nvPr/>
        </p:nvCxnSpPr>
        <p:spPr>
          <a:xfrm>
            <a:off x="6922939" y="3814630"/>
            <a:ext cx="109875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491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47AB5-EEF2-7D1A-53A8-255D85C6D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79D5A-1CBC-6D86-8EAF-4DAD3194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311B2-7F78-0EC3-4BD6-C1ED2E295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차례 클래스를 상속 받는 것도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EDB30B-7E84-D736-4919-E8E2C122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36CDA0-6613-6E98-1700-8537161B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D36440-B62B-32DF-60BA-7BBE93BE1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49" y="2515674"/>
            <a:ext cx="3676559" cy="29928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F9AE8C-4CE0-5FE8-BB7B-B39D3F11E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518" y="2514999"/>
            <a:ext cx="3422972" cy="299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1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07250-6CF4-C816-A462-3DBC1CF9C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2B6A1-B477-79DD-242B-377E0689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1B691-3500-E724-B880-CE08508CE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부모에게 생성자가 있을 경우 부모의 생성자가 먼저 실행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01990-D38F-4AB7-0C74-CBC4E956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10D3D7-57A8-C0A8-CA30-F2EA1FC4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73C15B-DB34-9F48-B1F5-4F0209CC6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728" y="2847057"/>
            <a:ext cx="2965066" cy="29099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54F8C-4EAD-A56B-2018-30213D8D7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090" y="2847057"/>
            <a:ext cx="2741955" cy="98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8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371A8-C74C-FE17-690B-95B0F8BC8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CD35A-709F-3759-ADA3-D494EC1C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870FB7-1193-CA18-D084-5B60E7E54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자식이 부모 생성자를 실행하고 싶을 경우 </a:t>
            </a:r>
            <a:r>
              <a:rPr lang="en-US" altLang="ko-KR" dirty="0"/>
              <a:t>base </a:t>
            </a:r>
            <a:r>
              <a:rPr lang="ko-KR" altLang="en-US" dirty="0"/>
              <a:t>키워드 사용</a:t>
            </a:r>
            <a:endParaRPr lang="en-US" altLang="ko-KR" dirty="0"/>
          </a:p>
          <a:p>
            <a:r>
              <a:rPr lang="en-US" altLang="ko-KR" dirty="0"/>
              <a:t>base </a:t>
            </a:r>
            <a:r>
              <a:rPr lang="ko-KR" altLang="en-US" dirty="0"/>
              <a:t>키워드를 사용해도 부모 생성자가 먼저 호출됨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F106C-DC51-4D13-BC86-CF945686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96B65B-9FF4-C203-6660-D3B5A815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4BB6FDE-2084-3868-FDA4-67CD4FDDA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88" y="3124979"/>
            <a:ext cx="4553585" cy="20386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F4C3E5D-0818-2917-5982-BD5BB0B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63085"/>
            <a:ext cx="4667901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0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4CD3A-AA61-159F-3C9A-2184BF9D6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A1290-3C7A-6AB5-9E5C-3B5D927B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E8533-1A08-0C85-5196-F97239167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부모에게 기본 생성자</a:t>
            </a:r>
            <a:r>
              <a:rPr lang="en-US" altLang="ko-KR" dirty="0"/>
              <a:t>(</a:t>
            </a:r>
            <a:r>
              <a:rPr lang="ko-KR" altLang="en-US" dirty="0"/>
              <a:t>입력 값이 없는 생성자</a:t>
            </a:r>
            <a:r>
              <a:rPr lang="en-US" altLang="ko-KR" dirty="0"/>
              <a:t>)</a:t>
            </a:r>
            <a:r>
              <a:rPr lang="ko-KR" altLang="en-US" dirty="0"/>
              <a:t>가 없고</a:t>
            </a:r>
            <a:r>
              <a:rPr lang="en-US" altLang="ko-KR" dirty="0"/>
              <a:t>, </a:t>
            </a:r>
            <a:r>
              <a:rPr lang="ko-KR" altLang="en-US" dirty="0"/>
              <a:t>입력 값이 있는 생성자만 있을 경우 자식 클래스에서 반드시 </a:t>
            </a:r>
            <a:r>
              <a:rPr lang="en-US" altLang="ko-KR" dirty="0"/>
              <a:t>base </a:t>
            </a:r>
            <a:r>
              <a:rPr lang="ko-KR" altLang="en-US" dirty="0"/>
              <a:t>키워드를 사용하여 부모 클래스의 생성자를 호출해야 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32DA7-6A4E-8085-30FA-149B12C6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472696-865E-5702-6E6F-3D54CD44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64258F-785F-4127-3A42-46BB33758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573" y="3429000"/>
            <a:ext cx="4110016" cy="18420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6FBFED-75BD-B284-AA9B-351D71B24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28" y="3436374"/>
            <a:ext cx="3914301" cy="170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70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0F9BE-4DF6-8CEE-4487-88BD5CABC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75002-F443-E5EC-FD91-99305F7BC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0248" y="2941789"/>
            <a:ext cx="7351504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업캐스팅 </a:t>
            </a:r>
            <a:r>
              <a:rPr lang="en-US" altLang="ko-KR" dirty="0"/>
              <a:t>&amp; </a:t>
            </a:r>
            <a:r>
              <a:rPr lang="ko-KR" altLang="en-US" dirty="0" err="1"/>
              <a:t>다형성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E5E677-9804-BCF4-4473-50AB58EB8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2025-05-11</a:t>
            </a:fld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F1173-4E6B-5314-DEEC-D6A4AF9C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967702"/>
      </p:ext>
    </p:extLst>
  </p:cSld>
  <p:clrMapOvr>
    <a:masterClrMapping/>
  </p:clrMapOvr>
</p:sld>
</file>

<file path=ppt/theme/theme1.xml><?xml version="1.0" encoding="utf-8"?>
<a:theme xmlns:a="http://schemas.openxmlformats.org/drawingml/2006/main" name="1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8587</TotalTime>
  <Words>2038</Words>
  <Application>Microsoft Office PowerPoint</Application>
  <PresentationFormat>와이드스크린</PresentationFormat>
  <Paragraphs>369</Paragraphs>
  <Slides>36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Cambria Math</vt:lpstr>
      <vt:lpstr>Wingdings</vt:lpstr>
      <vt:lpstr>Pretendard GOV SemiBold</vt:lpstr>
      <vt:lpstr>Arial</vt:lpstr>
      <vt:lpstr>맑은 고딕</vt:lpstr>
      <vt:lpstr>Pretendard</vt:lpstr>
      <vt:lpstr>Pretendard Black</vt:lpstr>
      <vt:lpstr>1_코딩온템플릿</vt:lpstr>
      <vt:lpstr>상속</vt:lpstr>
      <vt:lpstr>클래스 상속</vt:lpstr>
      <vt:lpstr>클래스 상속</vt:lpstr>
      <vt:lpstr>클래스 상속 구조</vt:lpstr>
      <vt:lpstr>클래스 상속</vt:lpstr>
      <vt:lpstr>클래스 상속</vt:lpstr>
      <vt:lpstr>클래스 상속</vt:lpstr>
      <vt:lpstr>클래스 상속</vt:lpstr>
      <vt:lpstr>업캐스팅 &amp; 다형성</vt:lpstr>
      <vt:lpstr>업캐스팅 (UpCasting)</vt:lpstr>
      <vt:lpstr>업캐스팅 (UpCasting)</vt:lpstr>
      <vt:lpstr>업캐스팅 (UpCasting)</vt:lpstr>
      <vt:lpstr>오버로드 &amp; 오버라이드</vt:lpstr>
      <vt:lpstr>메소드 오버로드</vt:lpstr>
      <vt:lpstr>메소드 오버라이드</vt:lpstr>
      <vt:lpstr>가상 메소드</vt:lpstr>
      <vt:lpstr>오버라이드 방지 </vt:lpstr>
      <vt:lpstr>다형성이란? (개념)</vt:lpstr>
      <vt:lpstr>다형성</vt:lpstr>
      <vt:lpstr>인터페이스</vt:lpstr>
      <vt:lpstr>인터페이스</vt:lpstr>
      <vt:lpstr>인터페이스</vt:lpstr>
      <vt:lpstr>클래스 다이어그램 (UML)</vt:lpstr>
      <vt:lpstr>종합 실습. 클래스 상속 설계</vt:lpstr>
      <vt:lpstr>종합 실습. 클래스 상속</vt:lpstr>
      <vt:lpstr>종합 실습. 오버라이딩, 오버로딩</vt:lpstr>
      <vt:lpstr>정적 메소드, 필드 static</vt:lpstr>
      <vt:lpstr>값의 참조 ref, out</vt:lpstr>
      <vt:lpstr>값의 참조 ref, out</vt:lpstr>
      <vt:lpstr>값의 참조 ref, out</vt:lpstr>
      <vt:lpstr>값의 참조 ref, out</vt:lpstr>
      <vt:lpstr>실습. 값의 참조</vt:lpstr>
      <vt:lpstr>예외처리문 </vt:lpstr>
      <vt:lpstr>예외처리문</vt:lpstr>
      <vt:lpstr>예외처리문</vt:lpstr>
      <vt:lpstr>실습. 예외처리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On Coding</cp:lastModifiedBy>
  <cp:revision>1481</cp:revision>
  <dcterms:created xsi:type="dcterms:W3CDTF">2022-06-26T11:10:22Z</dcterms:created>
  <dcterms:modified xsi:type="dcterms:W3CDTF">2025-05-11T09:58:45Z</dcterms:modified>
</cp:coreProperties>
</file>