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3" r:id="rId2"/>
    <p:sldId id="798" r:id="rId3"/>
    <p:sldId id="799" r:id="rId4"/>
    <p:sldId id="802" r:id="rId5"/>
    <p:sldId id="808" r:id="rId6"/>
    <p:sldId id="804" r:id="rId7"/>
    <p:sldId id="805" r:id="rId8"/>
    <p:sldId id="806" r:id="rId9"/>
    <p:sldId id="854" r:id="rId10"/>
    <p:sldId id="818" r:id="rId11"/>
    <p:sldId id="819" r:id="rId12"/>
    <p:sldId id="820" r:id="rId13"/>
    <p:sldId id="859" r:id="rId14"/>
    <p:sldId id="855" r:id="rId15"/>
    <p:sldId id="813" r:id="rId16"/>
    <p:sldId id="814" r:id="rId17"/>
    <p:sldId id="812" r:id="rId18"/>
    <p:sldId id="816" r:id="rId19"/>
    <p:sldId id="857" r:id="rId20"/>
    <p:sldId id="858" r:id="rId21"/>
    <p:sldId id="856" r:id="rId22"/>
    <p:sldId id="810" r:id="rId23"/>
    <p:sldId id="811" r:id="rId24"/>
    <p:sldId id="801" r:id="rId25"/>
    <p:sldId id="800" r:id="rId26"/>
    <p:sldId id="764" r:id="rId27"/>
    <p:sldId id="722" r:id="rId28"/>
  </p:sldIdLst>
  <p:sldSz cx="12192000" cy="6858000"/>
  <p:notesSz cx="6858000" cy="9144000"/>
  <p:embeddedFontLst>
    <p:embeddedFont>
      <p:font typeface="Pretendard" panose="02000503000000020004" pitchFamily="2" charset="-127"/>
      <p:regular r:id="rId30"/>
      <p:bold r:id="rId31"/>
    </p:embeddedFont>
    <p:embeddedFont>
      <p:font typeface="Pretendard Black" panose="02000A03000000020004" pitchFamily="2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Pretendard GOV SemiBold" panose="020B0600000101010101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108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567A-5C74-7974-58D7-CD41ABAD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6A93-1634-12AE-3084-F470AE481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3A10-5773-AB73-97B7-2853B57F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0333C-47F5-FE1D-4A8E-E601E243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클래스 안에서 여러 개 정의 가능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그냥 편의성을 위한 문법적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클래스의 메서드를 자식 클래스가 재정의 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“굳이 </a:t>
            </a:r>
            <a:r>
              <a:rPr lang="en-US" altLang="ko-KR" b="1" dirty="0"/>
              <a:t>virtual, override, </a:t>
            </a:r>
            <a:r>
              <a:rPr lang="ko-KR" altLang="en-US" b="1" dirty="0"/>
              <a:t>업캐스팅</a:t>
            </a:r>
            <a:r>
              <a:rPr lang="en-US" altLang="ko-KR" b="1" dirty="0"/>
              <a:t>, </a:t>
            </a:r>
            <a:r>
              <a:rPr lang="ko-KR" altLang="en-US" b="1" dirty="0"/>
              <a:t>다형성까지 써가면서 왜 이렇게 복잡하게 코딩해요</a:t>
            </a:r>
            <a:r>
              <a:rPr lang="en-US" altLang="ko-KR" b="1" dirty="0"/>
              <a:t>?”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그냥 </a:t>
            </a:r>
            <a:r>
              <a:rPr lang="en-US" altLang="ko-KR" dirty="0"/>
              <a:t>Square </a:t>
            </a:r>
            <a:r>
              <a:rPr lang="en-US" altLang="ko-KR" dirty="0" err="1"/>
              <a:t>square</a:t>
            </a:r>
            <a:r>
              <a:rPr lang="en-US" altLang="ko-KR" dirty="0"/>
              <a:t> = new Square(); </a:t>
            </a:r>
            <a:r>
              <a:rPr lang="ko-KR" altLang="en-US" dirty="0"/>
              <a:t>하고 </a:t>
            </a:r>
            <a:r>
              <a:rPr lang="en-US" altLang="ko-KR" dirty="0" err="1"/>
              <a:t>square.getShape</a:t>
            </a:r>
            <a:r>
              <a:rPr lang="en-US" altLang="ko-KR" dirty="0"/>
              <a:t>() </a:t>
            </a:r>
            <a:r>
              <a:rPr lang="ko-KR" altLang="en-US" dirty="0"/>
              <a:t>호출하면 되는 거 아닌가요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Square s = new Square();</a:t>
            </a:r>
          </a:p>
          <a:p>
            <a:r>
              <a:rPr lang="en-US" altLang="ko-KR" dirty="0"/>
              <a:t>Circle c = new Circle();</a:t>
            </a:r>
          </a:p>
          <a:p>
            <a:r>
              <a:rPr lang="en-US" altLang="ko-KR" dirty="0"/>
              <a:t>Triangle t = new Triangle();</a:t>
            </a:r>
          </a:p>
          <a:p>
            <a:endParaRPr lang="en-US" altLang="ko-KR" dirty="0"/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s.getShape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c.getShape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t.getShape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이렇게 일일이 다 클래스가 추가될 </a:t>
            </a:r>
            <a:r>
              <a:rPr lang="ko-KR" altLang="en-US" dirty="0" err="1"/>
              <a:t>떄마다</a:t>
            </a:r>
            <a:r>
              <a:rPr lang="ko-KR" altLang="en-US" dirty="0"/>
              <a:t> 코드를 </a:t>
            </a:r>
            <a:r>
              <a:rPr lang="ko-KR" altLang="en-US" dirty="0" err="1"/>
              <a:t>수정해야함</a:t>
            </a:r>
            <a:r>
              <a:rPr lang="en-US" altLang="ko-KR" dirty="0"/>
              <a:t>. (</a:t>
            </a:r>
            <a:r>
              <a:rPr lang="ko-KR" altLang="en-US" dirty="0"/>
              <a:t>공통 처리 불가능 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유지보수 어려움</a:t>
            </a:r>
            <a:r>
              <a:rPr lang="en-US" altLang="ko-KR" dirty="0"/>
              <a:t>. </a:t>
            </a:r>
            <a:r>
              <a:rPr lang="ko-KR" altLang="en-US" dirty="0"/>
              <a:t>코드 재사용이 낮음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결론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**“다양한 객체를 </a:t>
            </a:r>
            <a:r>
              <a:rPr lang="ko-KR" altLang="en-US" i="1" dirty="0"/>
              <a:t>하나의 방식</a:t>
            </a:r>
            <a:r>
              <a:rPr lang="ko-KR" altLang="en-US" dirty="0"/>
              <a:t>으로 다루고 싶기 때문에”**입니다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유연한 설계 때문이에요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다형성은 객체 수가 많아질수록 빛을 발하는 설계 방식입니다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/>
              <a:t>getShape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/>
              <a:t>virtual</a:t>
            </a:r>
            <a:r>
              <a:rPr lang="ko-KR" altLang="en-US" dirty="0"/>
              <a:t>로 선언되어 있어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자식 클래스에서 </a:t>
            </a:r>
            <a:r>
              <a:rPr lang="en-US" altLang="ko-KR" b="1" dirty="0"/>
              <a:t>override </a:t>
            </a:r>
            <a:r>
              <a:rPr lang="ko-KR" altLang="en-US" b="1" dirty="0"/>
              <a:t>가능</a:t>
            </a:r>
            <a:r>
              <a:rPr lang="ko-KR" altLang="en-US" dirty="0"/>
              <a:t>하도록 열려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Sealed </a:t>
            </a:r>
          </a:p>
          <a:p>
            <a:r>
              <a:rPr lang="ko-KR" altLang="en-US" dirty="0"/>
              <a:t>📌 의미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“이 메서드는 </a:t>
            </a:r>
            <a:r>
              <a:rPr lang="en-US" altLang="ko-KR" b="1" dirty="0"/>
              <a:t>Square</a:t>
            </a:r>
            <a:r>
              <a:rPr lang="ko-KR" altLang="en-US" b="1" dirty="0"/>
              <a:t>에서는 재정의했지만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그 이후 자식 클래스에서는 더 이상 </a:t>
            </a:r>
            <a:r>
              <a:rPr lang="ko-KR" altLang="en-US" b="1" dirty="0" err="1"/>
              <a:t>오버라이드</a:t>
            </a:r>
            <a:r>
              <a:rPr lang="ko-KR" altLang="en-US" b="1" dirty="0"/>
              <a:t> 못 하게 막겠다</a:t>
            </a:r>
            <a:r>
              <a:rPr lang="en-US" altLang="ko-KR" b="1" dirty="0"/>
              <a:t>.”</a:t>
            </a:r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✅ 이 기능은 언제 쓰나요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상속 구조가 깊어지면 </a:t>
            </a:r>
            <a:r>
              <a:rPr lang="ko-KR" altLang="en-US" b="1" dirty="0"/>
              <a:t>일부 메서드는 더 이상 바뀌지 않게 하고 싶을 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특정 클래스에서의 동작은 **고정</a:t>
            </a:r>
            <a:r>
              <a:rPr lang="en-US" altLang="ko-KR" dirty="0"/>
              <a:t>(</a:t>
            </a:r>
            <a:r>
              <a:rPr lang="ko-KR" altLang="en-US" dirty="0"/>
              <a:t>확정</a:t>
            </a:r>
            <a:r>
              <a:rPr lang="en-US" altLang="ko-KR" dirty="0"/>
              <a:t>)**</a:t>
            </a:r>
            <a:r>
              <a:rPr lang="ko-KR" altLang="en-US" dirty="0"/>
              <a:t>시키고 싶을 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9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A2F6-0481-9CD6-A93F-2B61A48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BB0355-4D43-46CF-6B41-E20BB21BC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37EAC-BB78-A837-19C8-896547D6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방법으로 호출했는데</a:t>
            </a:r>
            <a:r>
              <a:rPr lang="en-US" altLang="ko-KR" dirty="0"/>
              <a:t>, </a:t>
            </a:r>
            <a:r>
              <a:rPr lang="ko-KR" altLang="en-US" dirty="0"/>
              <a:t>실제로는 각각 다르게 동작하는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부모 타입 하나로 여러 자식 객체 다루기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w1, w2 </a:t>
            </a:r>
            <a:r>
              <a:rPr lang="ko-KR" altLang="en-US" dirty="0"/>
              <a:t>모두 </a:t>
            </a:r>
            <a:r>
              <a:rPr lang="en-US" altLang="ko-KR" dirty="0"/>
              <a:t>Weapon </a:t>
            </a:r>
            <a:r>
              <a:rPr lang="ko-KR" altLang="en-US" dirty="0" err="1"/>
              <a:t>타입인데도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/>
              <a:t>실제 자식 객체에 따라 동작이 다르게 실행되죠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dirty="0"/>
              <a:t>👉 이게 바로 </a:t>
            </a:r>
            <a:r>
              <a:rPr lang="ko-KR" altLang="en-US" b="1" dirty="0" err="1"/>
              <a:t>다형성입니다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18896-C0DF-9DE9-A6AA-A0C8FA4C2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 있어야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자식을 부모 타입으로 참조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자식에서 메서드 재정의 </a:t>
            </a:r>
            <a:r>
              <a:rPr lang="en-US" altLang="ko-KR" dirty="0"/>
              <a:t>(override)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다형성은 부모 타입 하나로 다양한 자식 객체들을 통일되게 사용하면서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자식 객체가 자기만의 방식으로 동작하게 만드는 객체지향의 가장 큰 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이처럼 부모 타입 </a:t>
            </a:r>
            <a:r>
              <a:rPr lang="en-US" altLang="ko-KR" dirty="0"/>
              <a:t>Beverage </a:t>
            </a:r>
            <a:r>
              <a:rPr lang="ko-KR" altLang="en-US" dirty="0"/>
              <a:t>하나로 다양한 자식의 행동을 제어할 수 있는 것이 </a:t>
            </a:r>
            <a:r>
              <a:rPr lang="ko-KR" altLang="en-US" b="1" dirty="0"/>
              <a:t>진짜 </a:t>
            </a:r>
            <a:r>
              <a:rPr lang="ko-KR" altLang="en-US" b="1" dirty="0" err="1"/>
              <a:t>다형성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A14B-58CD-D04D-62DD-18B3947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5B3A4-DB2E-0E81-CBA2-59AFCD657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3119D2-FD96-5978-AC10-932BE0B9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A4F-DE9F-5BAD-B8F7-E5534843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0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C#</a:t>
            </a:r>
            <a:r>
              <a:rPr lang="ko-KR" altLang="en-US" b="1" dirty="0" smtClean="0"/>
              <a:t>에서 클래스나 구조체가 특정 기능을 반드시 구현하도록 강제</a:t>
            </a:r>
            <a:r>
              <a:rPr lang="ko-KR" altLang="en-US" dirty="0" smtClean="0"/>
              <a:t>하는 일종의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기능 명세서</a:t>
            </a:r>
            <a:r>
              <a:rPr lang="en-US" altLang="ko-KR" b="1" dirty="0" smtClean="0"/>
              <a:t>" </a:t>
            </a:r>
            <a:r>
              <a:rPr lang="ko-KR" altLang="en-US" b="1" dirty="0" smtClean="0"/>
              <a:t>또는 약속</a:t>
            </a:r>
            <a:r>
              <a:rPr lang="en-US" altLang="ko-KR" b="1" dirty="0" smtClean="0"/>
              <a:t>(Contract)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r>
              <a:rPr lang="ko-KR" altLang="en-US" dirty="0" smtClean="0"/>
              <a:t>인터페이스는 </a:t>
            </a:r>
            <a:r>
              <a:rPr lang="ko-KR" altLang="en-US" b="1" dirty="0" smtClean="0"/>
              <a:t>속성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메서드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인덱서의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'</a:t>
            </a:r>
            <a:r>
              <a:rPr lang="ko-KR" altLang="en-US" b="1" dirty="0" smtClean="0"/>
              <a:t>선언</a:t>
            </a:r>
            <a:r>
              <a:rPr lang="en-US" altLang="ko-KR" b="1" dirty="0" smtClean="0"/>
              <a:t>'</a:t>
            </a:r>
            <a:r>
              <a:rPr lang="ko-KR" altLang="en-US" b="1" dirty="0" smtClean="0"/>
              <a:t>만 포함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구현은 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무엇을 해야 하는지는 정해주지만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어떻게 할지는 클래스에 맡깁니다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3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키워드 사용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이름 앞에 </a:t>
            </a:r>
            <a:r>
              <a:rPr lang="en-US" altLang="ko-KR" dirty="0" smtClean="0"/>
              <a:t>‘I’ (</a:t>
            </a:r>
            <a:r>
              <a:rPr lang="ko-KR" altLang="en-US" dirty="0" smtClean="0"/>
              <a:t>대문자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붙이는 것이 관례</a:t>
            </a:r>
            <a:endParaRPr lang="en-US" altLang="ko-KR" dirty="0" smtClean="0"/>
          </a:p>
          <a:p>
            <a:r>
              <a:rPr lang="ko-KR" altLang="en-US" dirty="0" err="1" smtClean="0"/>
              <a:t>구현부</a:t>
            </a:r>
            <a:r>
              <a:rPr lang="en-US" altLang="ko-KR" dirty="0" smtClean="0"/>
              <a:t>{}</a:t>
            </a:r>
            <a:r>
              <a:rPr lang="ko-KR" altLang="en-US" dirty="0" smtClean="0"/>
              <a:t>는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클래스는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기호를 사용해 인터페이스를 구현</a:t>
            </a:r>
          </a:p>
          <a:p>
            <a:r>
              <a:rPr lang="ko-KR" altLang="en-US" b="1" dirty="0" smtClean="0"/>
              <a:t>인터페이스에 있는 모든 멤버를 반드시 구현해야 합니다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public</a:t>
            </a:r>
            <a:r>
              <a:rPr lang="ko-KR" altLang="en-US" dirty="0" smtClean="0"/>
              <a:t>으로 구현해야 합니다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 자체는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이기 때문</a:t>
            </a:r>
            <a:r>
              <a:rPr lang="en-US" altLang="ko-KR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상태에선 **중복된 기능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먹다</a:t>
            </a:r>
            <a:r>
              <a:rPr lang="en-US" altLang="ko-KR" dirty="0"/>
              <a:t>", "</a:t>
            </a:r>
            <a:r>
              <a:rPr lang="ko-KR" altLang="en-US" dirty="0"/>
              <a:t>짖다</a:t>
            </a:r>
            <a:r>
              <a:rPr lang="en-US" altLang="ko-KR" dirty="0"/>
              <a:t>")**</a:t>
            </a:r>
            <a:r>
              <a:rPr lang="ko-KR" altLang="en-US" dirty="0"/>
              <a:t>이 각 클래스에 따로 구현되어 있을 수 있음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코드 중복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 동작인 </a:t>
            </a:r>
            <a:r>
              <a:rPr lang="en-US" altLang="ko-KR" dirty="0"/>
              <a:t>“</a:t>
            </a:r>
            <a:r>
              <a:rPr lang="ko-KR" altLang="en-US" dirty="0"/>
              <a:t>짖다</a:t>
            </a:r>
            <a:r>
              <a:rPr lang="en-US" altLang="ko-KR" dirty="0"/>
              <a:t>, </a:t>
            </a:r>
            <a:r>
              <a:rPr lang="ko-KR" altLang="en-US" dirty="0"/>
              <a:t>먹다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b="1" dirty="0"/>
              <a:t>부모 클래스에 정의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자식 클래스는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기능은 </a:t>
            </a:r>
            <a:r>
              <a:rPr lang="ko-KR" altLang="en-US" b="1" dirty="0"/>
              <a:t>부모로부터 물려받고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고유 기능만 </a:t>
            </a:r>
            <a:r>
              <a:rPr lang="ko-KR" altLang="en-US" b="1" dirty="0"/>
              <a:t>자신만의 메서드로 추가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</a:p>
          <a:p>
            <a:r>
              <a:rPr lang="en-US" altLang="ko-KR" b="1" dirty="0"/>
              <a:t>UML </a:t>
            </a:r>
            <a:r>
              <a:rPr lang="ko-KR" altLang="en-US" b="1" dirty="0"/>
              <a:t>작성 도구에 따라 자동으로 소스코드를 생성해주는 기능 포함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→ 일부 </a:t>
            </a:r>
            <a:r>
              <a:rPr lang="en-US" altLang="ko-KR" dirty="0"/>
              <a:t>UML </a:t>
            </a:r>
            <a:r>
              <a:rPr lang="ko-KR" altLang="en-US" dirty="0"/>
              <a:t>도구에서는 </a:t>
            </a:r>
            <a:r>
              <a:rPr lang="en-US" altLang="ko-KR" dirty="0"/>
              <a:t>UML</a:t>
            </a:r>
            <a:r>
              <a:rPr lang="ko-KR" altLang="en-US" dirty="0"/>
              <a:t>을 그리면 자동으로 </a:t>
            </a:r>
            <a:r>
              <a:rPr lang="en-US" altLang="ko-KR" b="1" dirty="0"/>
              <a:t>Java, C#, Python </a:t>
            </a:r>
            <a:r>
              <a:rPr lang="ko-KR" altLang="en-US" b="1" dirty="0"/>
              <a:t>등의 클래스 코드</a:t>
            </a:r>
            <a:r>
              <a:rPr lang="ko-KR" altLang="en-US" dirty="0"/>
              <a:t>를 생성해주는 기능이 포함되어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7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1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클래스는 </a:t>
            </a:r>
            <a:r>
              <a:rPr lang="ko-KR" altLang="en-US" b="1" dirty="0"/>
              <a:t>한 번에 하나의 부모 클래스만 상속</a:t>
            </a:r>
            <a:r>
              <a:rPr lang="ko-KR" altLang="en-US" dirty="0"/>
              <a:t>할 수 있습니다</a:t>
            </a:r>
            <a:r>
              <a:rPr lang="en-US" altLang="ko-KR" dirty="0"/>
              <a:t>. (</a:t>
            </a:r>
            <a:r>
              <a:rPr lang="ko-KR" altLang="en-US" dirty="0"/>
              <a:t>단일 상속만 허용됨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여러 단계를 거쳐 상속하는 **다단계 상속</a:t>
            </a:r>
            <a:r>
              <a:rPr lang="en-US" altLang="ko-KR" dirty="0"/>
              <a:t>(</a:t>
            </a:r>
            <a:r>
              <a:rPr lang="ko-KR" altLang="en-US" dirty="0"/>
              <a:t>계층 구조</a:t>
            </a:r>
            <a:r>
              <a:rPr lang="en-US" altLang="ko-KR" dirty="0"/>
              <a:t>)**</a:t>
            </a:r>
            <a:r>
              <a:rPr lang="ko-KR" altLang="en-US" dirty="0"/>
              <a:t>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</a:t>
            </a:r>
          </a:p>
          <a:p>
            <a:r>
              <a:rPr lang="ko-KR" altLang="en-US" dirty="0"/>
              <a:t> ├── 육지생물</a:t>
            </a:r>
          </a:p>
          <a:p>
            <a:r>
              <a:rPr lang="ko-KR" altLang="en-US" dirty="0"/>
              <a:t> │     ├── 고양이</a:t>
            </a:r>
          </a:p>
          <a:p>
            <a:r>
              <a:rPr lang="ko-KR" altLang="en-US" dirty="0"/>
              <a:t> │     └── 강아지</a:t>
            </a:r>
          </a:p>
          <a:p>
            <a:r>
              <a:rPr lang="ko-KR" altLang="en-US" dirty="0"/>
              <a:t> └── 바다생물</a:t>
            </a:r>
          </a:p>
          <a:p>
            <a:r>
              <a:rPr lang="ko-KR" altLang="en-US" dirty="0"/>
              <a:t>       └── 고래</a:t>
            </a:r>
          </a:p>
          <a:p>
            <a:endParaRPr lang="en-US" altLang="ko-KR" dirty="0"/>
          </a:p>
          <a:p>
            <a:r>
              <a:rPr lang="ko-KR" altLang="en-US" dirty="0"/>
              <a:t>문어</a:t>
            </a:r>
          </a:p>
          <a:p>
            <a:r>
              <a:rPr lang="ko-KR" altLang="en-US" dirty="0"/>
              <a:t> ├── 연체동물</a:t>
            </a:r>
          </a:p>
          <a:p>
            <a:r>
              <a:rPr lang="ko-KR" altLang="en-US" dirty="0"/>
              <a:t> └── 바다생물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하지만 클래스 상속으로는 </a:t>
            </a:r>
            <a:r>
              <a:rPr lang="ko-KR" altLang="en-US" b="1" dirty="0"/>
              <a:t>두 개 다 상속 불가</a:t>
            </a:r>
            <a:r>
              <a:rPr lang="ko-KR" altLang="en-US" dirty="0"/>
              <a:t> </a:t>
            </a:r>
            <a:r>
              <a:rPr lang="en-US" altLang="ko-KR" dirty="0"/>
              <a:t>(C#</a:t>
            </a:r>
            <a:r>
              <a:rPr lang="ko-KR" altLang="en-US" dirty="0"/>
              <a:t>은 다중 상속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</a:t>
            </a:r>
            <a:r>
              <a:rPr lang="ko-KR" altLang="en-US" b="1" dirty="0"/>
              <a:t>인터페이스를 이용해 두 개의 특성을 동시에 구현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0DAE-CD79-5A21-10A7-EB9B48F4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72E50-62E0-2495-CE8B-13E0798B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99EF21-D052-8DF6-A002-DDCEB6EF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5DB42-C235-A6F5-5787-FD83512C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업캐스팅과 다형성은 밀접하게 연관되어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형변환</a:t>
            </a:r>
            <a:r>
              <a:rPr lang="ko-KR" altLang="en-US" dirty="0"/>
              <a:t> 한 것 </a:t>
            </a:r>
            <a:r>
              <a:rPr lang="en-US" altLang="ko-KR" dirty="0"/>
              <a:t>=&gt; </a:t>
            </a:r>
            <a:r>
              <a:rPr lang="ko-KR" altLang="en-US" dirty="0"/>
              <a:t>캐스팅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Up: </a:t>
            </a:r>
            <a:r>
              <a:rPr lang="ko-KR" altLang="en-US" dirty="0"/>
              <a:t>부모 클래스 타입</a:t>
            </a:r>
            <a:endParaRPr lang="en-US" altLang="ko-KR" dirty="0"/>
          </a:p>
          <a:p>
            <a:r>
              <a:rPr lang="en-US" altLang="ko-KR" dirty="0" err="1"/>
              <a:t>UpCasting</a:t>
            </a:r>
            <a:r>
              <a:rPr lang="en-US" altLang="ko-KR" dirty="0"/>
              <a:t>: </a:t>
            </a:r>
            <a:r>
              <a:rPr lang="ko-KR" altLang="en-US" dirty="0"/>
              <a:t>부모 클래스 타입으로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How?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명시적인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다이렉트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자식 클래스의 고유한 기능은 숨겨지고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부모 클래스의 메서드만 사용할 수 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ko-KR" altLang="en-US" b="1" dirty="0" err="1"/>
              <a:t>오버라이딩한</a:t>
            </a:r>
            <a:r>
              <a:rPr lang="ko-KR" altLang="en-US" b="1" dirty="0"/>
              <a:t> 메서드는 </a:t>
            </a:r>
            <a:r>
              <a:rPr lang="ko-KR" altLang="en-US" b="1" dirty="0" err="1"/>
              <a:t>다형성</a:t>
            </a:r>
            <a:r>
              <a:rPr lang="ko-KR" altLang="en-US" b="1" dirty="0"/>
              <a:t> 덕분에 자식 것이 실행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다운캐스팅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부모 타입으로 참조된 객체를 다시 자식 타입으로 변환하는 것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강제 </a:t>
            </a:r>
            <a:r>
              <a:rPr lang="ko-KR" altLang="en-US" dirty="0" err="1"/>
              <a:t>형변환</a:t>
            </a:r>
            <a:r>
              <a:rPr lang="ko-KR" altLang="en-US" dirty="0"/>
              <a:t> 이기 때문에</a:t>
            </a:r>
            <a:r>
              <a:rPr lang="en-US" altLang="ko-KR" dirty="0"/>
              <a:t>, </a:t>
            </a:r>
            <a:r>
              <a:rPr lang="ko-KR" altLang="en-US" dirty="0"/>
              <a:t>그 객체가 해당 타입이 아닐 경우 런타임 오류가 발생함</a:t>
            </a:r>
            <a:r>
              <a:rPr lang="en-US" altLang="ko-KR" dirty="0"/>
              <a:t>! -&gt; </a:t>
            </a:r>
            <a:r>
              <a:rPr lang="ko-KR" altLang="en-US" dirty="0"/>
              <a:t>안전성 떨어짐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대부분의 설계는 업캐스팅 </a:t>
            </a:r>
            <a:r>
              <a:rPr lang="en-US" altLang="ko-KR" dirty="0"/>
              <a:t>+ </a:t>
            </a:r>
            <a:r>
              <a:rPr lang="ko-KR" altLang="en-US" dirty="0"/>
              <a:t>다형성으로 충분함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Weapon</a:t>
            </a:r>
            <a:r>
              <a:rPr lang="ko-KR" altLang="en-US" dirty="0"/>
              <a:t>은 </a:t>
            </a:r>
            <a:r>
              <a:rPr lang="ko-KR" altLang="en-US" b="1" dirty="0"/>
              <a:t>모든 무기의 공통 기능과 속성</a:t>
            </a:r>
            <a:r>
              <a:rPr lang="ko-KR" altLang="en-US" dirty="0"/>
              <a:t>을 가진 상위 클래스입니다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 int damage → </a:t>
            </a:r>
            <a:r>
              <a:rPr lang="ko-KR" altLang="en-US" dirty="0"/>
              <a:t>자식 클래스에서 접근 가능한 </a:t>
            </a:r>
            <a:r>
              <a:rPr lang="ko-KR" altLang="en-US" b="1" dirty="0"/>
              <a:t>공격력</a:t>
            </a:r>
            <a:endParaRPr lang="en-US" altLang="ko-KR" b="1" dirty="0"/>
          </a:p>
          <a:p>
            <a:r>
              <a:rPr lang="en-US" altLang="ko-KR" dirty="0"/>
              <a:t>Attack() → </a:t>
            </a:r>
            <a:r>
              <a:rPr lang="ko-KR" altLang="en-US" dirty="0"/>
              <a:t>현재 무기의 </a:t>
            </a:r>
            <a:r>
              <a:rPr lang="en-US" altLang="ko-KR" dirty="0"/>
              <a:t>damage </a:t>
            </a:r>
            <a:r>
              <a:rPr lang="ko-KR" altLang="en-US" dirty="0"/>
              <a:t>값을 반환하는 메서드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1: Sword</a:t>
            </a:r>
            <a:endParaRPr lang="en-US" altLang="ko-KR" b="1" dirty="0"/>
          </a:p>
          <a:p>
            <a:r>
              <a:rPr lang="en-US" altLang="ko-KR" dirty="0"/>
              <a:t>Weapon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한 자식 클래스</a:t>
            </a:r>
            <a:endParaRPr lang="en-US" altLang="ko-KR" dirty="0"/>
          </a:p>
          <a:p>
            <a:r>
              <a:rPr lang="en-US" altLang="ko-KR" dirty="0" err="1"/>
              <a:t>attack_range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고정 → </a:t>
            </a:r>
            <a:r>
              <a:rPr lang="ko-KR" altLang="en-US" b="1" dirty="0"/>
              <a:t>근접무기</a:t>
            </a:r>
            <a:endParaRPr lang="en-US" altLang="ko-KR" b="1" dirty="0"/>
          </a:p>
          <a:p>
            <a:r>
              <a:rPr lang="ko-KR" altLang="en-US" dirty="0"/>
              <a:t>생성자에서 </a:t>
            </a:r>
            <a:r>
              <a:rPr lang="en-US" altLang="ko-KR" dirty="0"/>
              <a:t>base(damage)</a:t>
            </a:r>
            <a:r>
              <a:rPr lang="ko-KR" altLang="en-US" dirty="0"/>
              <a:t>로 부모 생성자 호출 </a:t>
            </a:r>
            <a:r>
              <a:rPr lang="en-US" altLang="ko-KR" dirty="0"/>
              <a:t>(</a:t>
            </a:r>
            <a:r>
              <a:rPr lang="ko-KR" altLang="en-US" dirty="0"/>
              <a:t>업캐스팅과 관련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Slash()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사거리가 공격할 거리보다 같거나 길으면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성공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damage</a:t>
            </a:r>
            <a:r>
              <a:rPr lang="ko-KR" altLang="en-US" dirty="0"/>
              <a:t>를 반환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return 0;</a:t>
            </a:r>
            <a:r>
              <a:rPr lang="ko-KR" altLang="en-US" dirty="0"/>
              <a:t>은 운영체제</a:t>
            </a:r>
            <a:r>
              <a:rPr lang="en-US" altLang="ko-KR" dirty="0"/>
              <a:t>(Windows, macOS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b="1" dirty="0"/>
              <a:t>“정상적으로 끝났어요</a:t>
            </a:r>
            <a:r>
              <a:rPr lang="en-US" altLang="ko-KR" b="1" dirty="0"/>
              <a:t>~”</a:t>
            </a:r>
            <a:r>
              <a:rPr lang="ko-KR" altLang="en-US" dirty="0"/>
              <a:t> 라는 신호를 주는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return 1;, return -1; </a:t>
            </a:r>
            <a:r>
              <a:rPr lang="ko-KR" altLang="en-US" dirty="0"/>
              <a:t>같은 값을 주면 **“문제가 있었어요”**라는 뜻이 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2: Gun</a:t>
            </a:r>
          </a:p>
          <a:p>
            <a:r>
              <a:rPr lang="en-US" altLang="ko-KR" dirty="0"/>
              <a:t>Gun </a:t>
            </a:r>
            <a:r>
              <a:rPr lang="ko-KR" altLang="en-US" dirty="0"/>
              <a:t>클래스도 </a:t>
            </a:r>
            <a:r>
              <a:rPr lang="en-US" altLang="ko-KR" dirty="0"/>
              <a:t>Weapon</a:t>
            </a:r>
            <a:r>
              <a:rPr lang="ko-KR" altLang="en-US" dirty="0"/>
              <a:t>을 상속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attack_range</a:t>
            </a:r>
            <a:r>
              <a:rPr lang="en-US" altLang="ko-KR" dirty="0"/>
              <a:t> = 10 → </a:t>
            </a:r>
            <a:r>
              <a:rPr lang="ko-KR" altLang="en-US" b="1" dirty="0"/>
              <a:t>원거리 무기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Fire()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가 총의 사거리 내면 </a:t>
            </a:r>
            <a:r>
              <a:rPr lang="en-US" altLang="ko-KR" dirty="0"/>
              <a:t>damage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0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객체를 부모 타입 변수에 담았으므로 → </a:t>
            </a:r>
            <a:r>
              <a:rPr lang="ko-KR" altLang="en-US" b="1" dirty="0"/>
              <a:t>업캐스팅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weapon</a:t>
            </a:r>
            <a:r>
              <a:rPr lang="ko-KR" altLang="en-US" dirty="0"/>
              <a:t>이라는 이름으로 </a:t>
            </a:r>
            <a:r>
              <a:rPr lang="en-US" altLang="ko-KR" b="1" dirty="0"/>
              <a:t>Sword </a:t>
            </a:r>
            <a:r>
              <a:rPr lang="ko-KR" altLang="en-US" b="1" dirty="0"/>
              <a:t>객체를 </a:t>
            </a:r>
            <a:r>
              <a:rPr lang="en-US" altLang="ko-KR" b="1" dirty="0"/>
              <a:t>Weapon</a:t>
            </a:r>
            <a:r>
              <a:rPr lang="ko-KR" altLang="en-US" b="1" dirty="0"/>
              <a:t>처럼 다룸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en-US" altLang="ko-KR" dirty="0"/>
              <a:t>weapon</a:t>
            </a:r>
            <a:r>
              <a:rPr lang="ko-KR" altLang="en-US" dirty="0"/>
              <a:t>은 현재 </a:t>
            </a:r>
            <a:r>
              <a:rPr lang="en-US" altLang="ko-KR" dirty="0"/>
              <a:t>Weapon </a:t>
            </a:r>
            <a:r>
              <a:rPr lang="ko-KR" altLang="en-US" dirty="0"/>
              <a:t>타입이지만 </a:t>
            </a:r>
            <a:r>
              <a:rPr lang="ko-KR" altLang="en-US" b="1" dirty="0"/>
              <a:t>실제로는 </a:t>
            </a:r>
            <a:r>
              <a:rPr lang="en-US" altLang="ko-KR" b="1" dirty="0"/>
              <a:t>Sword </a:t>
            </a:r>
            <a:r>
              <a:rPr lang="ko-KR" altLang="en-US" b="1" dirty="0"/>
              <a:t>객체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Sword</a:t>
            </a:r>
            <a:r>
              <a:rPr lang="ko-KR" altLang="en-US" dirty="0"/>
              <a:t>만 가진 메서드인 </a:t>
            </a:r>
            <a:r>
              <a:rPr lang="en-US" altLang="ko-KR" dirty="0"/>
              <a:t>Slash()</a:t>
            </a:r>
            <a:r>
              <a:rPr lang="ko-KR" altLang="en-US" dirty="0"/>
              <a:t>를 쓰기 위해 </a:t>
            </a:r>
            <a:r>
              <a:rPr lang="ko-KR" altLang="en-US" b="1" dirty="0"/>
              <a:t>다운캐스팅</a:t>
            </a:r>
            <a:endParaRPr lang="ko-KR" altLang="en-US" dirty="0"/>
          </a:p>
          <a:p>
            <a:r>
              <a:rPr lang="en-US" altLang="ko-KR" dirty="0"/>
              <a:t>((Sword)weapon) → </a:t>
            </a:r>
            <a:r>
              <a:rPr lang="ko-KR" altLang="en-US" dirty="0"/>
              <a:t>형을 다시 자식</a:t>
            </a:r>
            <a:r>
              <a:rPr lang="en-US" altLang="ko-KR" dirty="0"/>
              <a:t>(Sword)</a:t>
            </a:r>
            <a:r>
              <a:rPr lang="ko-KR" altLang="en-US" dirty="0"/>
              <a:t>으로 강제 변환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Sword</a:t>
            </a:r>
            <a:r>
              <a:rPr lang="ko-KR" altLang="en-US" dirty="0"/>
              <a:t>였던 </a:t>
            </a:r>
            <a:r>
              <a:rPr lang="en-US" altLang="ko-KR" dirty="0"/>
              <a:t>weapon </a:t>
            </a:r>
            <a:r>
              <a:rPr lang="ko-KR" altLang="en-US" dirty="0"/>
              <a:t>변수에 </a:t>
            </a:r>
            <a:r>
              <a:rPr lang="ko-KR" altLang="en-US" b="1" dirty="0"/>
              <a:t>새로운 </a:t>
            </a:r>
            <a:r>
              <a:rPr lang="en-US" altLang="ko-KR" b="1" dirty="0"/>
              <a:t>Gun </a:t>
            </a:r>
            <a:r>
              <a:rPr lang="ko-KR" altLang="en-US" b="1" dirty="0"/>
              <a:t>객체</a:t>
            </a:r>
            <a:r>
              <a:rPr lang="ko-KR" altLang="en-US" dirty="0"/>
              <a:t>를 담음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여전히 타입은 </a:t>
            </a:r>
            <a:r>
              <a:rPr lang="en-US" altLang="ko-KR" dirty="0"/>
              <a:t>Weapon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실제 객체는 </a:t>
            </a:r>
            <a:r>
              <a:rPr lang="en-US" altLang="ko-KR" dirty="0"/>
              <a:t>Gun</a:t>
            </a:r>
            <a:r>
              <a:rPr lang="ko-KR" altLang="en-US" dirty="0"/>
              <a:t>으로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다시 </a:t>
            </a:r>
            <a:r>
              <a:rPr lang="ko-KR" altLang="en-US" b="1" dirty="0" err="1"/>
              <a:t>업캐스팅</a:t>
            </a:r>
            <a:r>
              <a:rPr lang="ko-KR" altLang="en-US" dirty="0" err="1"/>
              <a:t>된</a:t>
            </a:r>
            <a:r>
              <a:rPr lang="ko-KR" altLang="en-US" dirty="0"/>
              <a:t> 형태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다운캐스팅은 실제 타입을 정확히 알고 있을 때는 안전합니다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weapon = new Sword(200);                  // </a:t>
            </a:r>
            <a:r>
              <a:rPr lang="ko-KR" altLang="en-US" dirty="0"/>
              <a:t>실제 객체는 </a:t>
            </a:r>
            <a:r>
              <a:rPr lang="en-US" altLang="ko-KR" dirty="0"/>
              <a:t>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skill_attack</a:t>
            </a:r>
            <a:r>
              <a:rPr lang="en-US" altLang="ko-KR" dirty="0"/>
              <a:t> = ((Gun)weapon).Fire(10);    // </a:t>
            </a:r>
            <a:r>
              <a:rPr lang="ko-KR" altLang="en-US" dirty="0"/>
              <a:t>❌ 잘못된 다운캐스팅 → 런타임 오류</a:t>
            </a:r>
            <a:r>
              <a:rPr lang="en-US" altLang="ko-KR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객체를 부모 타입으로 참조하는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하나의 타입</a:t>
            </a:r>
            <a:r>
              <a:rPr lang="en-US" altLang="ko-KR" dirty="0"/>
              <a:t>(</a:t>
            </a:r>
            <a:r>
              <a:rPr lang="ko-KR" altLang="en-US" dirty="0"/>
              <a:t>상위 개념</a:t>
            </a:r>
            <a:r>
              <a:rPr lang="en-US" altLang="ko-KR" dirty="0"/>
              <a:t>)</a:t>
            </a:r>
            <a:r>
              <a:rPr lang="ko-KR" altLang="en-US" dirty="0"/>
              <a:t> 객체로 여러 종류의</a:t>
            </a:r>
            <a:r>
              <a:rPr lang="en-US" altLang="ko-KR" dirty="0"/>
              <a:t>(</a:t>
            </a:r>
            <a:r>
              <a:rPr lang="ko-KR" altLang="en-US" dirty="0"/>
              <a:t>하위 개념</a:t>
            </a:r>
            <a:r>
              <a:rPr lang="en-US" altLang="ko-KR" dirty="0"/>
              <a:t>) </a:t>
            </a:r>
            <a:r>
              <a:rPr lang="ko-KR" altLang="en-US" dirty="0"/>
              <a:t>객체를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13B1ED-63BC-D332-1A43-2C5CE08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3" y="4748442"/>
            <a:ext cx="5319486" cy="16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54" y="1914743"/>
            <a:ext cx="6854632" cy="4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</a:t>
            </a:r>
            <a:r>
              <a:rPr lang="ko-KR" altLang="en-US" dirty="0" err="1">
                <a:solidFill>
                  <a:srgbClr val="00B050"/>
                </a:solidFill>
              </a:rPr>
              <a:t>업캐스팅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부모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Dog, Cat, Bird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자식</a:t>
            </a:r>
            <a:r>
              <a:rPr lang="en-US" altLang="ko-KR" sz="2400" dirty="0"/>
              <a:t>) : </a:t>
            </a:r>
            <a:r>
              <a:rPr lang="ko-KR" altLang="en-US" sz="2400" dirty="0"/>
              <a:t>모두 </a:t>
            </a:r>
            <a:r>
              <a:rPr lang="en-US" altLang="ko-KR" sz="2400" dirty="0"/>
              <a:t>Animal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클래스에 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</a:t>
            </a:r>
            <a:r>
              <a:rPr lang="en-US" altLang="ko-KR" sz="2400" dirty="0"/>
              <a:t>Speak() </a:t>
            </a:r>
            <a:r>
              <a:rPr lang="ko-KR" altLang="en-US" sz="2400" dirty="0"/>
              <a:t>메서드 선언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Ex) (Name): </a:t>
            </a:r>
            <a:r>
              <a:rPr lang="ko-KR" altLang="en-US" sz="2000" dirty="0"/>
              <a:t>동물이 소리를 냅니다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자식 클래스는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속성을 설정하고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00B050"/>
                </a:solidFill>
              </a:rPr>
              <a:t>자식 고유의 메서드</a:t>
            </a:r>
            <a:r>
              <a:rPr lang="ko-KR" altLang="en-US" sz="2400" dirty="0"/>
              <a:t>를 각각 하나씩 추가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Main</a:t>
            </a:r>
            <a:r>
              <a:rPr lang="ko-KR" altLang="en-US" sz="2400" dirty="0"/>
              <a:t>에서 자식 객체를 생성한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업캐스팅하여 </a:t>
            </a:r>
            <a:r>
              <a:rPr lang="en-US" altLang="ko-KR" sz="2400" dirty="0"/>
              <a:t>Animal </a:t>
            </a:r>
            <a:r>
              <a:rPr lang="ko-KR" altLang="en-US" sz="2400" dirty="0"/>
              <a:t>타입 변수로 참조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업캐스팅된</a:t>
            </a:r>
            <a:r>
              <a:rPr lang="ko-KR" altLang="en-US" sz="2400" dirty="0"/>
              <a:t> 객체로 호출 가능한 메서드를 확인할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호출 </a:t>
            </a:r>
            <a:r>
              <a:rPr lang="ko-KR" altLang="en-US" sz="2400" dirty="0">
                <a:solidFill>
                  <a:srgbClr val="FF0000"/>
                </a:solidFill>
              </a:rPr>
              <a:t>불</a:t>
            </a:r>
            <a:r>
              <a:rPr lang="ko-KR" altLang="en-US" sz="2400" dirty="0"/>
              <a:t>가능한 메서드는 다운캐스팅하여 호출 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GitHub Repo.</a:t>
            </a:r>
            <a:r>
              <a:rPr lang="ko-KR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URL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7030A0"/>
                </a:solidFill>
              </a:rPr>
              <a:t>콘솔 </a:t>
            </a:r>
            <a:r>
              <a:rPr lang="ko-KR" altLang="en-US" sz="2400" b="1" dirty="0" err="1">
                <a:solidFill>
                  <a:srgbClr val="7030A0"/>
                </a:solidFill>
              </a:rPr>
              <a:t>결과창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0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677C-AE49-CD45-F6F8-AE5F9A0D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D0AB-FD96-5F5E-1668-C9E05E84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오버로드</a:t>
            </a:r>
            <a:r>
              <a:rPr lang="en-US" altLang="ko-KR" dirty="0"/>
              <a:t> &amp;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4B7A-5362-E0A2-E942-E9BDB40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BF99-440D-CE99-226D-3744412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5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이름의 메서드를 매개변수만 다르게 여러 개 정의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5" y="2659930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81" y="2630434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648" y="4951285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D9A6-2C9D-FC58-E229-09D21583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173B-1199-9B83-74F2-618FFC9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? (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F9B9-FA36-AB8F-D598-7318139D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(</a:t>
            </a:r>
            <a:r>
              <a:rPr lang="ko-KR" altLang="en-US" dirty="0"/>
              <a:t>부모 타입</a:t>
            </a:r>
            <a:r>
              <a:rPr lang="en-US" altLang="ko-KR" dirty="0"/>
              <a:t>)</a:t>
            </a:r>
            <a:r>
              <a:rPr lang="ko-KR" altLang="en-US" dirty="0"/>
              <a:t>으로 여러 형태</a:t>
            </a:r>
            <a:r>
              <a:rPr lang="en-US" altLang="ko-KR" dirty="0"/>
              <a:t>(</a:t>
            </a:r>
            <a:r>
              <a:rPr lang="ko-KR" altLang="en-US" dirty="0"/>
              <a:t>자식 객체</a:t>
            </a:r>
            <a:r>
              <a:rPr lang="en-US" altLang="ko-KR" dirty="0"/>
              <a:t>)</a:t>
            </a:r>
            <a:r>
              <a:rPr lang="ko-KR" altLang="en-US" dirty="0"/>
              <a:t>를 다룰 수 있는 능력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39DF-0E8E-BAA2-1CAA-0C3F43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2A3E-5B56-2573-B7F2-5B872DE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96C77-E105-0002-8411-8BFD378F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6" y="2537281"/>
            <a:ext cx="3071246" cy="394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671E5-A760-426A-DDC0-F478082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247662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부모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의 속성과 메서드를 다른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자식 클래스</a:t>
            </a: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가 물려받아 사용</a:t>
            </a:r>
            <a:endParaRPr lang="en-US" altLang="ko-KR" dirty="0"/>
          </a:p>
          <a:p>
            <a:r>
              <a:rPr lang="ko-KR" altLang="en-US" dirty="0"/>
              <a:t>객체 간의 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공통된 필드 및 메서드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코드 중복을 줄이고 유지보수를 쉽게 하기 위해서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633271" y="386778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06959" y="474868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1968197" y="554109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822345" y="46135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228084" y="5465584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821929" y="546558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626263" y="5465586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032418" y="5465585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06792" y="391657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348241" y="4543898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754396" y="4543898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433104" y="4543898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433104" y="4543898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140395" y="485412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470707" y="5223452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12262" y="3902503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271394" y="3922432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055532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478781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725812" y="6101123"/>
            <a:ext cx="8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빠르다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248639" y="6109889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BA3-C1F7-6D5C-9C03-16CB30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B6B5-BAFF-4924-1109-972A8C3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 상속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업캐스팅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오버라이드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ko-KR" altLang="en-US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유지보수의 핵심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DD5A5-48B3-84F7-A8D6-67F7238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8CB-D45A-61EF-C132-4FFFC814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5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4645-77B7-1D30-0EB5-0A4BD18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37B1-A05B-DB7C-30A4-4E7A3028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F440-DF06-18C9-1993-A9476AF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68BD-11BE-60BC-8785-53C875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클래스들 간의 약속</a:t>
            </a:r>
            <a:r>
              <a:rPr lang="en-US" altLang="ko-KR" dirty="0"/>
              <a:t>"</a:t>
            </a:r>
            <a:r>
              <a:rPr lang="ko-KR" altLang="en-US" dirty="0"/>
              <a:t>을 정의하여</a:t>
            </a:r>
            <a:r>
              <a:rPr lang="en-US" altLang="ko-KR" dirty="0"/>
              <a:t>, </a:t>
            </a:r>
            <a:r>
              <a:rPr lang="ko-KR" altLang="en-US" dirty="0"/>
              <a:t>동일한 메서드 구조를 갖게 하는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b="1" dirty="0">
                <a:solidFill>
                  <a:schemeClr val="accent1"/>
                </a:solidFill>
              </a:rPr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</a:t>
            </a:r>
            <a:r>
              <a:rPr lang="ko-KR" altLang="en-US" sz="2400" b="1" dirty="0">
                <a:solidFill>
                  <a:srgbClr val="00B050"/>
                </a:solidFill>
              </a:rPr>
              <a:t>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b="1" dirty="0">
                <a:solidFill>
                  <a:srgbClr val="00B050"/>
                </a:solidFill>
              </a:rPr>
              <a:t>NPC</a:t>
            </a:r>
            <a:r>
              <a:rPr lang="en-US" altLang="ko-KR" sz="2400" dirty="0"/>
              <a:t>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</a:t>
            </a:r>
            <a:r>
              <a:rPr lang="ko-KR" altLang="en-US" sz="2400" b="1" dirty="0">
                <a:solidFill>
                  <a:srgbClr val="00B050"/>
                </a:solidFill>
              </a:rPr>
              <a:t>몬스터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r>
              <a:rPr lang="ko-KR" altLang="en-US" sz="2400" dirty="0"/>
              <a:t>플레이어는 </a:t>
            </a:r>
            <a:r>
              <a:rPr lang="ko-KR" altLang="en-US" sz="2400" b="1" dirty="0">
                <a:solidFill>
                  <a:schemeClr val="accent2"/>
                </a:solidFill>
              </a:rPr>
              <a:t>전사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마법사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오크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슬라임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두 종류가 존재 </a:t>
            </a:r>
            <a:endParaRPr lang="en-US" altLang="ko-KR" sz="2400" dirty="0"/>
          </a:p>
          <a:p>
            <a:r>
              <a:rPr lang="ko-KR" altLang="en-US" sz="2400" dirty="0"/>
              <a:t>전투는 </a:t>
            </a:r>
            <a:r>
              <a:rPr lang="ko-KR" altLang="en-US" sz="2400" b="1" dirty="0">
                <a:solidFill>
                  <a:srgbClr val="7030A0"/>
                </a:solidFill>
              </a:rPr>
              <a:t>체력</a:t>
            </a:r>
            <a:r>
              <a:rPr lang="en-US" altLang="ko-KR" sz="2400" b="1" dirty="0">
                <a:solidFill>
                  <a:srgbClr val="7030A0"/>
                </a:solidFill>
              </a:rPr>
              <a:t>, </a:t>
            </a:r>
            <a:r>
              <a:rPr lang="ko-KR" altLang="en-US" sz="2400" b="1" dirty="0">
                <a:solidFill>
                  <a:srgbClr val="7030A0"/>
                </a:solidFill>
              </a:rPr>
              <a:t>공격력</a:t>
            </a:r>
            <a:r>
              <a:rPr lang="ko-KR" altLang="en-US" sz="2400" dirty="0"/>
              <a:t>이 존재하고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공격력에 따라 상대방의 체력을 깎을 수 있음</a:t>
            </a:r>
            <a:endParaRPr lang="en-US" altLang="ko-KR" sz="2400" b="1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않아도 됨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</a:t>
            </a:r>
            <a:r>
              <a:rPr lang="ko-KR" altLang="en-US" sz="2400" b="1" dirty="0"/>
              <a:t>최소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이상 사용</a:t>
            </a:r>
            <a:endParaRPr lang="en-US" altLang="ko-KR" sz="2400" b="1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b="1" dirty="0"/>
              <a:t>(virtual, override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여러 차례에 걸쳐 상속 하는 것은 가능하나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,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한 번에 여러 개의 상속을 받는 것은 불가능 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대신 인터페이스를 이용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</a:t>
            </a:r>
          </a:p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클래스 설계의 핵심은 </a:t>
            </a:r>
            <a:r>
              <a:rPr lang="ko-KR" altLang="en-US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상속 관계를 어떻게 나눌지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233657" y="378878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572669" y="47063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3944269" y="471836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615890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0463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2336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759969" y="4416103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98981" y="4416103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72669" y="5333679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098981" y="5333679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70581" y="5345682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572287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376379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098599" y="4456557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398282" y="5684578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7924594" y="4456557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494429" y="503824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  <a:ea typeface="Pretendard Black" panose="020B0600000101010101" charset="-127"/>
                <a:cs typeface="ADLaM Display" panose="02010000000000000000" pitchFamily="2" charset="0"/>
              </a:rPr>
              <a:t>클래스 상속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자식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</a:t>
            </a:r>
            <a:r>
              <a:rPr lang="ko-KR" altLang="en-US" b="1" dirty="0">
                <a:solidFill>
                  <a:schemeClr val="accent1"/>
                </a:solidFill>
              </a:rPr>
              <a:t>부모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35" y="3242854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6" y="3242854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922939" y="3814630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BE-4DF6-8CEE-4487-88BD5CAB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5002-F443-E5EC-FD91-99305F7B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248" y="2941789"/>
            <a:ext cx="7351504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업캐스팅 </a:t>
            </a:r>
            <a:r>
              <a:rPr lang="en-US" altLang="ko-KR" dirty="0"/>
              <a:t>&amp;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E677-9804-BCF4-4473-50AB58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173-4E6B-5314-DEEC-D6A4AF9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7702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9123</TotalTime>
  <Words>1471</Words>
  <Application>Microsoft Office PowerPoint</Application>
  <PresentationFormat>와이드스크린</PresentationFormat>
  <Paragraphs>325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Pretendard</vt:lpstr>
      <vt:lpstr>ADLaM Display</vt:lpstr>
      <vt:lpstr>Pretendard Black</vt:lpstr>
      <vt:lpstr>Wingdings</vt:lpstr>
      <vt:lpstr>맑은 고딕</vt:lpstr>
      <vt:lpstr>AppleSDGothicNeoB00</vt:lpstr>
      <vt:lpstr>Cambria Math</vt:lpstr>
      <vt:lpstr>Arial</vt:lpstr>
      <vt:lpstr>AppleSDGothicNeoH00</vt:lpstr>
      <vt:lpstr>Pretendard GOV SemiBold</vt:lpstr>
      <vt:lpstr>1_코딩온템플릿</vt:lpstr>
      <vt:lpstr>상속</vt:lpstr>
      <vt:lpstr>클래스 상속</vt:lpstr>
      <vt:lpstr>클래스 상속</vt:lpstr>
      <vt:lpstr>클래스 상속 구조</vt:lpstr>
      <vt:lpstr>클래스 상속</vt:lpstr>
      <vt:lpstr>클래스 상속</vt:lpstr>
      <vt:lpstr>클래스 상속</vt:lpstr>
      <vt:lpstr>클래스 상속</vt:lpstr>
      <vt:lpstr>업캐스팅 &amp; 다형성</vt:lpstr>
      <vt:lpstr>업캐스팅 (UpCasting)</vt:lpstr>
      <vt:lpstr>업캐스팅 (UpCasting)</vt:lpstr>
      <vt:lpstr>업캐스팅 (UpCasting)</vt:lpstr>
      <vt:lpstr>실습. 클래스 업캐스팅</vt:lpstr>
      <vt:lpstr>오버로드 &amp; 오버라이드</vt:lpstr>
      <vt:lpstr>메소드 오버로드</vt:lpstr>
      <vt:lpstr>메소드 오버라이드</vt:lpstr>
      <vt:lpstr>가상 메소드</vt:lpstr>
      <vt:lpstr>오버라이드 방지 </vt:lpstr>
      <vt:lpstr>다형성이란? (개념)</vt:lpstr>
      <vt:lpstr>다형성</vt:lpstr>
      <vt:lpstr>인터페이스</vt:lpstr>
      <vt:lpstr>인터페이스</vt:lpstr>
      <vt:lpstr>인터페이스</vt:lpstr>
      <vt:lpstr>클래스 다이어그램 (UML)</vt:lpstr>
      <vt:lpstr>종합 실습. 클래스 상속 설계</vt:lpstr>
      <vt:lpstr>종합 실습. 클래스 상속</vt:lpstr>
      <vt:lpstr>종합 실습. 오버라이딩, 오버로딩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1494</cp:revision>
  <dcterms:created xsi:type="dcterms:W3CDTF">2022-06-26T11:10:22Z</dcterms:created>
  <dcterms:modified xsi:type="dcterms:W3CDTF">2025-05-12T17:36:44Z</dcterms:modified>
</cp:coreProperties>
</file>