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9" r:id="rId19"/>
    <p:sldId id="797" r:id="rId20"/>
    <p:sldId id="264" r:id="rId21"/>
    <p:sldId id="800" r:id="rId22"/>
    <p:sldId id="801" r:id="rId23"/>
    <p:sldId id="806" r:id="rId24"/>
    <p:sldId id="802" r:id="rId25"/>
    <p:sldId id="803" r:id="rId26"/>
    <p:sldId id="804" r:id="rId27"/>
    <p:sldId id="805" r:id="rId28"/>
    <p:sldId id="807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27" r:id="rId37"/>
    <p:sldId id="816" r:id="rId38"/>
    <p:sldId id="817" r:id="rId39"/>
    <p:sldId id="821" r:id="rId40"/>
    <p:sldId id="824" r:id="rId41"/>
    <p:sldId id="825" r:id="rId42"/>
    <p:sldId id="826" r:id="rId43"/>
    <p:sldId id="818" r:id="rId44"/>
    <p:sldId id="822" r:id="rId45"/>
    <p:sldId id="819" r:id="rId46"/>
    <p:sldId id="823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49" r:id="rId55"/>
    <p:sldId id="840" r:id="rId56"/>
    <p:sldId id="841" r:id="rId57"/>
    <p:sldId id="842" r:id="rId58"/>
    <p:sldId id="843" r:id="rId59"/>
    <p:sldId id="844" r:id="rId60"/>
    <p:sldId id="845" r:id="rId61"/>
    <p:sldId id="846" r:id="rId62"/>
    <p:sldId id="847" r:id="rId63"/>
    <p:sldId id="848" r:id="rId64"/>
    <p:sldId id="835" r:id="rId65"/>
    <p:sldId id="836" r:id="rId66"/>
    <p:sldId id="837" r:id="rId67"/>
    <p:sldId id="838" r:id="rId68"/>
    <p:sldId id="839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85" d="100"/>
          <a:sy n="85" d="100"/>
        </p:scale>
        <p:origin x="29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Tree:</a:t>
            </a:r>
            <a:r>
              <a:rPr lang="en-US" altLang="ko-KR" baseline="0" dirty="0"/>
              <a:t> </a:t>
            </a:r>
            <a:r>
              <a:rPr lang="ko-KR" altLang="en-US" baseline="0" dirty="0"/>
              <a:t>디렉터리와 파일을 트리 구조로 시각적으로 보여주는 유틸리티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기본적으로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bash </a:t>
            </a:r>
            <a:r>
              <a:rPr lang="ko-KR" altLang="en-US" baseline="0" dirty="0"/>
              <a:t>에서는 파일까지 포함해서 </a:t>
            </a:r>
            <a:r>
              <a:rPr lang="ko-KR" altLang="en-US" baseline="0" dirty="0" err="1"/>
              <a:t>출력해줌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디렉토리 구조만 보고 싶을 때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Tree –d</a:t>
            </a:r>
          </a:p>
          <a:p>
            <a:endParaRPr lang="en-US" altLang="ko-KR" baseline="0" dirty="0"/>
          </a:p>
          <a:p>
            <a:r>
              <a:rPr lang="en-US" altLang="ko-KR" dirty="0"/>
              <a:t>Tree : </a:t>
            </a:r>
            <a:r>
              <a:rPr lang="ko-KR" altLang="en-US" dirty="0"/>
              <a:t>기본 디렉토리 구조만 출력</a:t>
            </a:r>
            <a:endParaRPr lang="en-US" altLang="ko-KR" dirty="0"/>
          </a:p>
          <a:p>
            <a:r>
              <a:rPr lang="en-US" altLang="ko-KR" dirty="0"/>
              <a:t>Tree /f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파일까지 포함해서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= </a:t>
            </a:r>
            <a:r>
              <a:rPr lang="ko-KR" altLang="en-US" dirty="0" err="1"/>
              <a:t>원격저장소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9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7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9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6월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2199408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6월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6월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6월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2336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담기 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 &amp; CLI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Graphical</a:t>
            </a:r>
            <a:r>
              <a:rPr lang="ko-KR" altLang="en-US" dirty="0"/>
              <a:t> </a:t>
            </a:r>
            <a:r>
              <a:rPr lang="en-US" altLang="ko-KR" dirty="0"/>
              <a:t>User Interface</a:t>
            </a:r>
            <a:r>
              <a:rPr lang="ko-KR" altLang="en-US" dirty="0"/>
              <a:t>의 약자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ko-KR" altLang="en-US" dirty="0"/>
              <a:t>그래픽 사용자 인터페이스로</a:t>
            </a:r>
            <a:r>
              <a:rPr lang="en-US" altLang="ko-KR" dirty="0"/>
              <a:t>, </a:t>
            </a:r>
            <a:r>
              <a:rPr lang="ko-KR" altLang="en-US" dirty="0"/>
              <a:t>사용자가 아이콘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창 등 시각적 요소를 마우스나 터치로 조작하여 컴퓨터와 상호작용하는 방식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Ex) </a:t>
            </a:r>
            <a:r>
              <a:rPr lang="ko-KR" altLang="en-US" dirty="0"/>
              <a:t>파일 복사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마우스로 파일을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”  </a:t>
            </a:r>
            <a:r>
              <a:rPr lang="ko-KR" altLang="en-US" dirty="0">
                <a:sym typeface="Wingdings" panose="05000000000000000000" pitchFamily="2" charset="2"/>
              </a:rPr>
              <a:t>다른 폴더에 가서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</a:p>
          <a:p>
            <a:pPr marL="342900" lvl="1" indent="-342900"/>
            <a:r>
              <a:rPr lang="ko-KR" altLang="en-US" dirty="0">
                <a:sym typeface="Wingdings" panose="05000000000000000000" pitchFamily="2" charset="2"/>
              </a:rPr>
              <a:t>직관적이고 쉬움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창에서 텍스트 기반으로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dirty="0"/>
              <a:t>코드를 저장할 루트 폴더를 생성</a:t>
            </a:r>
            <a:r>
              <a:rPr lang="en-US" altLang="ko-KR" dirty="0"/>
              <a:t>(</a:t>
            </a:r>
            <a:r>
              <a:rPr lang="ko-KR" altLang="en-US" dirty="0"/>
              <a:t>루트 폴더와 원격저장소가 연결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자주 사용하는 명령어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(print working directory) : </a:t>
            </a:r>
            <a:r>
              <a:rPr lang="ko-KR" altLang="en-US" dirty="0"/>
              <a:t>현재 나의 위치 출력</a:t>
            </a:r>
            <a:endParaRPr lang="en-US" altLang="ko-KR" dirty="0"/>
          </a:p>
          <a:p>
            <a:pPr lvl="1"/>
            <a:r>
              <a:rPr lang="en-US" altLang="ko-KR" dirty="0"/>
              <a:t>ls (list) :  </a:t>
            </a:r>
            <a:r>
              <a:rPr lang="ko-KR" altLang="en-US" dirty="0"/>
              <a:t>현재 위치 폴더에 있는 모든 파일</a:t>
            </a:r>
            <a:r>
              <a:rPr lang="en-US" altLang="ko-KR" dirty="0"/>
              <a:t>/</a:t>
            </a:r>
            <a:r>
              <a:rPr lang="ko-KR" altLang="en-US" dirty="0"/>
              <a:t>폴더 검색</a:t>
            </a:r>
            <a:endParaRPr lang="en-US" altLang="ko-KR" dirty="0"/>
          </a:p>
          <a:p>
            <a:pPr lvl="2"/>
            <a:r>
              <a:rPr lang="en-US" altLang="ko-KR" sz="2400" dirty="0"/>
              <a:t>ls -l (long) : </a:t>
            </a:r>
            <a:r>
              <a:rPr lang="ko-KR" altLang="en-US" sz="2400" dirty="0"/>
              <a:t>상세 정보까지 보기</a:t>
            </a:r>
            <a:endParaRPr lang="en-US" altLang="ko-KR" sz="2400" dirty="0"/>
          </a:p>
          <a:p>
            <a:pPr lvl="2"/>
            <a:r>
              <a:rPr lang="en-US" altLang="ko-KR" sz="2400" dirty="0"/>
              <a:t>ls –a (all) : </a:t>
            </a:r>
            <a:r>
              <a:rPr lang="ko-KR" altLang="en-US" sz="2400" dirty="0" err="1"/>
              <a:t>숨김파일도</a:t>
            </a:r>
            <a:r>
              <a:rPr lang="ko-KR" altLang="en-US" sz="2400" dirty="0"/>
              <a:t> 보기 </a:t>
            </a:r>
            <a:endParaRPr lang="en-US" altLang="ko-KR" sz="2400" dirty="0"/>
          </a:p>
          <a:p>
            <a:pPr lvl="1"/>
            <a:r>
              <a:rPr lang="en-US" altLang="ko-KR" dirty="0"/>
              <a:t>clear : </a:t>
            </a:r>
            <a:r>
              <a:rPr lang="ko-KR" altLang="en-US" dirty="0"/>
              <a:t>터미널 화면을 깨끗하게 지움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(make directory) : </a:t>
            </a:r>
            <a:r>
              <a:rPr lang="ko-KR" altLang="en-US" dirty="0"/>
              <a:t>새 폴더 만들기</a:t>
            </a:r>
            <a:endParaRPr lang="en-US" altLang="ko-KR" dirty="0"/>
          </a:p>
          <a:p>
            <a:pPr lvl="1"/>
            <a:r>
              <a:rPr lang="en-US" altLang="ko-KR" dirty="0"/>
              <a:t>touch : </a:t>
            </a:r>
            <a:r>
              <a:rPr lang="ko-KR" altLang="en-US" dirty="0"/>
              <a:t>새 파일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53"/>
            <a:ext cx="10515600" cy="51227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cd (change directory) : </a:t>
            </a:r>
            <a:r>
              <a:rPr lang="ko-KR" altLang="en-US" sz="2400" dirty="0"/>
              <a:t>폴더 위치 변경 </a:t>
            </a:r>
            <a:r>
              <a:rPr lang="en-US" altLang="ko-KR" sz="2400" dirty="0"/>
              <a:t>(</a:t>
            </a:r>
            <a:r>
              <a:rPr lang="ko-KR" altLang="en-US" sz="2400" dirty="0"/>
              <a:t>다른 폴더로 이동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폴더를 의미</a:t>
            </a:r>
            <a:r>
              <a:rPr lang="en-US" altLang="ko-KR" sz="2400" dirty="0">
                <a:sym typeface="Wingdings" panose="05000000000000000000" pitchFamily="2" charset="2"/>
              </a:rPr>
              <a:t>. (</a:t>
            </a:r>
            <a:r>
              <a:rPr lang="ko-KR" altLang="en-US" sz="2400" dirty="0">
                <a:sym typeface="Wingdings" panose="05000000000000000000" pitchFamily="2" charset="2"/>
              </a:rPr>
              <a:t>자기 자신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./</a:t>
            </a:r>
            <a:r>
              <a:rPr lang="ko-KR" altLang="en-US" sz="2400" dirty="0">
                <a:sym typeface="Wingdings" panose="05000000000000000000" pitchFamily="2" charset="2"/>
              </a:rPr>
              <a:t>파일명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위치의 파일 실행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r>
              <a:rPr lang="en-US" altLang="ko-KR" sz="2400" dirty="0">
                <a:sym typeface="Wingdings" panose="05000000000000000000" pitchFamily="2" charset="2"/>
              </a:rPr>
              <a:t/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부모 디렉토리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cd ..  </a:t>
            </a:r>
            <a:r>
              <a:rPr lang="ko-KR" altLang="en-US" sz="2400" dirty="0">
                <a:sym typeface="Wingdings" panose="05000000000000000000" pitchFamily="2" charset="2"/>
              </a:rPr>
              <a:t>한 단계 상위 폴더로 이동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sz="2400" dirty="0">
                <a:sym typeface="Wingdings" panose="05000000000000000000" pitchFamily="2" charset="2"/>
              </a:rPr>
              <a:t> (</a:t>
            </a:r>
            <a:r>
              <a:rPr lang="ko-KR" altLang="en-US" sz="2400" dirty="0" err="1">
                <a:sym typeface="Wingdings" panose="05000000000000000000" pitchFamily="2" charset="2"/>
              </a:rPr>
              <a:t>틸드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sz="2400" dirty="0">
                <a:sym typeface="Wingdings" panose="05000000000000000000" pitchFamily="2" charset="2"/>
              </a:rPr>
              <a:t>. (home)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/>
              <a:t>* 파일</a:t>
            </a:r>
            <a:r>
              <a:rPr lang="en-US" altLang="ko-KR" sz="2400" dirty="0"/>
              <a:t>, </a:t>
            </a:r>
            <a:r>
              <a:rPr lang="ko-KR" altLang="en-US" sz="2400" dirty="0"/>
              <a:t>폴더</a:t>
            </a:r>
            <a:r>
              <a:rPr lang="en-US" altLang="ko-KR" sz="2400" dirty="0"/>
              <a:t>, </a:t>
            </a:r>
            <a:r>
              <a:rPr lang="ko-KR" altLang="en-US" sz="2400" dirty="0"/>
              <a:t>이름 지을 때 </a:t>
            </a:r>
            <a:r>
              <a:rPr lang="ko-KR" altLang="en-US" sz="2400" dirty="0">
                <a:solidFill>
                  <a:srgbClr val="C00000"/>
                </a:solidFill>
              </a:rPr>
              <a:t>주의할 점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2400" dirty="0"/>
              <a:t>공백</a:t>
            </a:r>
            <a:r>
              <a:rPr lang="en-US" altLang="ko-KR" sz="2400" dirty="0"/>
              <a:t>(space bar) </a:t>
            </a:r>
            <a:r>
              <a:rPr lang="ko-KR" altLang="en-US" sz="2400" dirty="0"/>
              <a:t>대신에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 </a:t>
            </a:r>
            <a:r>
              <a:rPr lang="ko-KR" altLang="en-US" sz="2400" dirty="0"/>
              <a:t>혹은 하이픈</a:t>
            </a:r>
            <a:r>
              <a:rPr lang="en-US" altLang="ko-KR" sz="2400" dirty="0"/>
              <a:t>(-)</a:t>
            </a:r>
            <a:r>
              <a:rPr lang="ko-KR" altLang="en-US" sz="2400" dirty="0"/>
              <a:t>을 사용해서 단어 조합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한글 제발 쓰지 마세요</a:t>
            </a:r>
            <a:r>
              <a:rPr lang="en-US" altLang="ko-KR" sz="2400" dirty="0"/>
              <a:t>! 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대소문자를 사용하고 숫자도 상관없음</a:t>
            </a:r>
            <a:r>
              <a:rPr lang="en-US" altLang="ko-KR" sz="2400" dirty="0"/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file2.txt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136176" y="1521125"/>
            <a:ext cx="853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Git</a:t>
            </a:r>
            <a:r>
              <a:rPr lang="ko-KR" altLang="en-US" sz="2800" dirty="0"/>
              <a:t>에 의해 관찰되고 있는 폴더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Git</a:t>
            </a:r>
            <a:r>
              <a:rPr lang="ko-KR" altLang="en-US" sz="2800" dirty="0"/>
              <a:t>으로 버전 관리되고 있는 코드 저장소 전체를 의미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그러므로</a:t>
            </a:r>
            <a:r>
              <a:rPr lang="en-US" altLang="ko-KR" dirty="0"/>
              <a:t>! 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10515600" cy="385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err="1"/>
              <a:t>설정확인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--list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이름등록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user.name 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프로필 이름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</a:t>
            </a:r>
            <a:r>
              <a:rPr lang="en-US" altLang="ko-KR" dirty="0" err="1"/>
              <a:t>codingon</a:t>
            </a:r>
            <a:r>
              <a:rPr lang="en-US" altLang="ko-KR" dirty="0"/>
              <a:t>"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메일등록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</a:t>
            </a:r>
            <a:r>
              <a:rPr lang="en-US" altLang="ko-KR" dirty="0" err="1">
                <a:solidFill>
                  <a:srgbClr val="FF0000"/>
                </a:solidFill>
              </a:rPr>
              <a:t>user.email</a:t>
            </a:r>
            <a:r>
              <a:rPr lang="en-US" altLang="ko-KR" dirty="0">
                <a:solidFill>
                  <a:srgbClr val="FF0000"/>
                </a:solidFill>
              </a:rPr>
              <a:t> "</a:t>
            </a:r>
            <a:r>
              <a:rPr lang="ko-KR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"cogingon@gmail.com"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예외</a:t>
            </a:r>
            <a:r>
              <a:rPr lang="en-US" altLang="ko-KR" dirty="0"/>
              <a:t>) default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이 아니라면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Git</a:t>
            </a:r>
            <a:r>
              <a:rPr lang="ko-KR" altLang="en-US" sz="48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D1352-8CA9-D71C-36C6-AE006B23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1932803"/>
            <a:ext cx="3302096" cy="232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4255448" y="426054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메인화면에서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4861643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255448" y="566185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나의 저장소 리스트 화면에서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9AECA-2859-15EF-0FC1-8716BF51B154}"/>
              </a:ext>
            </a:extLst>
          </p:cNvPr>
          <p:cNvSpPr/>
          <p:nvPr/>
        </p:nvSpPr>
        <p:spPr>
          <a:xfrm>
            <a:off x="3834030" y="3392537"/>
            <a:ext cx="783366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290242" y="5007624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FB493-7109-355C-6111-686597215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79" y="1932803"/>
            <a:ext cx="2753109" cy="2248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07C024-F6BE-8D11-EE63-D2AB3332D712}"/>
              </a:ext>
            </a:extLst>
          </p:cNvPr>
          <p:cNvSpPr/>
          <p:nvPr/>
        </p:nvSpPr>
        <p:spPr>
          <a:xfrm>
            <a:off x="5327220" y="3800331"/>
            <a:ext cx="1482142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552313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482627" y="4430933"/>
            <a:ext cx="5221488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4660115" y="48002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/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MyRepo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4837759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endParaRPr lang="en-US" altLang="ko-KR" sz="2600" dirty="0"/>
          </a:p>
          <a:p>
            <a:pPr marL="800100" lvl="2" indent="-342900"/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로컬저장소가 생성됨</a:t>
            </a:r>
            <a:endParaRPr lang="en-US" altLang="ko-KR" sz="2200" dirty="0"/>
          </a:p>
          <a:p>
            <a:pPr marL="800100" lvl="2" indent="-342900"/>
            <a:r>
              <a:rPr lang="en-US" altLang="ko-KR" sz="2200" dirty="0"/>
              <a:t>main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해당 명령어 실행 후 폴더에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폴더가 </a:t>
            </a:r>
            <a:r>
              <a:rPr lang="ko-KR" altLang="en-US" sz="2200" dirty="0" err="1"/>
              <a:t>숨김폴더로</a:t>
            </a:r>
            <a:r>
              <a:rPr lang="ko-KR" altLang="en-US" sz="2200" dirty="0"/>
              <a:t> 생성됨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숨김 폴더 확인하기 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(window) </a:t>
            </a:r>
            <a:r>
              <a:rPr lang="ko-KR" altLang="en-US" sz="2200" dirty="0"/>
              <a:t>탐색기에서 보기 </a:t>
            </a:r>
            <a:r>
              <a:rPr lang="en-US" altLang="ko-KR" sz="2200" dirty="0"/>
              <a:t>-&gt; </a:t>
            </a:r>
            <a:r>
              <a:rPr lang="ko-KR" altLang="en-US" sz="2200" dirty="0"/>
              <a:t>표시 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숨김항목</a:t>
            </a:r>
            <a:r>
              <a:rPr lang="ko-KR" altLang="en-US" sz="2200" dirty="0"/>
              <a:t> 체크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(mac) Finder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Cmd</a:t>
            </a:r>
            <a:r>
              <a:rPr lang="en-US" altLang="ko-KR" sz="2200" dirty="0"/>
              <a:t> + Shift + .  </a:t>
            </a:r>
          </a:p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en-US" altLang="ko-KR" sz="2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</a:t>
            </a:r>
            <a:r>
              <a:rPr lang="ko-KR" altLang="en-US" sz="2600" u="sng" dirty="0">
                <a:solidFill>
                  <a:srgbClr val="0070C0"/>
                </a:solidFill>
              </a:rPr>
              <a:t>이름</a:t>
            </a:r>
            <a:r>
              <a:rPr lang="en-US" altLang="ko-KR" sz="2600" u="sng" dirty="0">
                <a:solidFill>
                  <a:srgbClr val="0070C0"/>
                </a:solidFill>
              </a:rPr>
              <a:t>/</a:t>
            </a:r>
            <a:r>
              <a:rPr lang="ko-KR" altLang="en-US" sz="2600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sz="2600" u="sng" dirty="0">
                <a:solidFill>
                  <a:srgbClr val="0070C0"/>
                </a:solidFill>
              </a:rPr>
              <a:t>.</a:t>
            </a:r>
            <a:r>
              <a:rPr lang="en-US" altLang="ko-KR" sz="2600" u="sng" dirty="0" err="1">
                <a:solidFill>
                  <a:srgbClr val="0070C0"/>
                </a:solidFill>
              </a:rPr>
              <a:t>git</a:t>
            </a:r>
            <a:r>
              <a:rPr lang="en-US" altLang="ko-KR" sz="2600" u="sng" dirty="0">
                <a:solidFill>
                  <a:srgbClr val="0070C0"/>
                </a:solidFill>
              </a:rPr>
              <a:t> </a:t>
            </a:r>
          </a:p>
          <a:p>
            <a:pPr marL="800100" lvl="2" indent="-342900"/>
            <a:r>
              <a:rPr lang="ko-KR" altLang="en-US" dirty="0"/>
              <a:t>위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</a:t>
            </a:r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lvl="1" indent="-342900"/>
            <a:r>
              <a:rPr lang="ko-KR" altLang="en-US" sz="2600" dirty="0"/>
              <a:t>원격저장소를 변경하고 싶으면 위 </a:t>
            </a:r>
            <a:r>
              <a:rPr lang="ko-KR" altLang="en-US" sz="2600" dirty="0" err="1"/>
              <a:t>숨김폴더인</a:t>
            </a:r>
            <a:r>
              <a:rPr lang="ko-KR" altLang="en-US" sz="2600" dirty="0"/>
              <a:t>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폴더 삭제 후 다시 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r>
              <a:rPr lang="ko-KR" altLang="en-US" sz="2600" dirty="0"/>
              <a:t>과 </a:t>
            </a:r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ko-KR" altLang="en-US" sz="2600" dirty="0"/>
              <a:t>저장소 주소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을 입력하면 됨</a:t>
            </a:r>
            <a:endParaRPr lang="en-US" altLang="ko-KR" sz="2600" dirty="0"/>
          </a:p>
          <a:p>
            <a:pPr marL="342900" lvl="1" indent="-342900"/>
            <a:r>
              <a:rPr lang="ko-KR" altLang="en-US" sz="2600" dirty="0"/>
              <a:t>정상적으로 연결이 되었다면 </a:t>
            </a:r>
            <a:r>
              <a:rPr lang="ko-KR" altLang="en-US" sz="2600" dirty="0" err="1"/>
              <a:t>폴더명</a:t>
            </a:r>
            <a:r>
              <a:rPr lang="ko-KR" altLang="en-US" sz="2600" dirty="0"/>
              <a:t> 뒤에 </a:t>
            </a:r>
            <a:r>
              <a:rPr lang="en-US" altLang="ko-KR" sz="2600" dirty="0"/>
              <a:t>main</a:t>
            </a:r>
            <a:r>
              <a:rPr lang="ko-KR" altLang="en-US" sz="2600" dirty="0"/>
              <a:t>이 보여짐</a:t>
            </a:r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명령어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2B99-691F-E0F6-EC50-75B37E65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4" y="5762554"/>
            <a:ext cx="318630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44" y="2044035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2516629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올려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충돌 방지 </a:t>
            </a:r>
            <a:r>
              <a:rPr lang="en-US" altLang="ko-KR" dirty="0"/>
              <a:t>: </a:t>
            </a:r>
            <a:r>
              <a:rPr lang="ko-KR" altLang="en-US" dirty="0"/>
              <a:t>팀원들과 작업할 때</a:t>
            </a:r>
            <a:r>
              <a:rPr lang="en-US" altLang="ko-KR" dirty="0"/>
              <a:t> </a:t>
            </a:r>
            <a:r>
              <a:rPr lang="ko-KR" altLang="en-US" dirty="0"/>
              <a:t>변경 사항을 병합하여 코드가 중복되거나 누락되는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 할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041709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버전을 뜻함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하나라도 빼놓고 진행하면 안됩니다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파일명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en-US" altLang="ko-KR" sz="2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 .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한칸띄고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 전체라는 의미를 가짐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메시지 작성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"first commit"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올리기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</a:t>
            </a:r>
            <a:r>
              <a:rPr lang="ko-KR" altLang="en-US" sz="2000" dirty="0" err="1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브랜치명</a:t>
            </a:r>
            <a:endParaRPr lang="en-US" altLang="ko-KR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추가</a:t>
            </a:r>
            <a:r>
              <a:rPr lang="en-US" altLang="ko-KR" sz="4800" dirty="0"/>
              <a:t>) </a:t>
            </a:r>
            <a:r>
              <a:rPr lang="en-US" altLang="ko-KR" sz="4800" dirty="0" err="1"/>
              <a:t>Git</a:t>
            </a:r>
            <a:r>
              <a:rPr lang="en-US" altLang="ko-KR" sz="4800" dirty="0"/>
              <a:t>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필요한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FF0000"/>
                </a:solidFill>
              </a:rPr>
              <a:t>붉은색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 없는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00B050"/>
                </a:solidFill>
              </a:rPr>
              <a:t>초록색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/>
              <a:t>한줄로</a:t>
            </a:r>
            <a:r>
              <a:rPr lang="ko-KR" altLang="en-US" dirty="0"/>
              <a:t> 보기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보기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33273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커밋을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 버전을 뜻함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순서</a:t>
            </a:r>
            <a:endParaRPr lang="en-US" altLang="ko-KR" sz="2400" b="1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3" y="2645542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5697921" y="2696709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스테이징에 등록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5697921" y="3244334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 작성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로컬저장소에 저장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5697921" y="430538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166250" y="2785551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166250" y="3291941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165512" y="4331100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</p:cNvCxnSpPr>
          <p:nvPr/>
        </p:nvCxnSpPr>
        <p:spPr>
          <a:xfrm flipH="1">
            <a:off x="2485292" y="2883877"/>
            <a:ext cx="3200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</p:cNvCxnSpPr>
          <p:nvPr/>
        </p:nvCxnSpPr>
        <p:spPr>
          <a:xfrm flipH="1">
            <a:off x="3716215" y="3417277"/>
            <a:ext cx="1969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</p:cNvCxnSpPr>
          <p:nvPr/>
        </p:nvCxnSpPr>
        <p:spPr>
          <a:xfrm flipH="1">
            <a:off x="3106615" y="4448907"/>
            <a:ext cx="2579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37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github.com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생성한 저장소로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500497" y="373562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추가했었던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5" y="3646714"/>
            <a:ext cx="5075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커밋했을때 작성한 메시지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메시지는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했을때의 스테이징에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올라간 파일에만 작성됨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0807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더 생성하기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hello.txt, test.txt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신규 생성한 파일에 텍스트로 글을 작성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생성된 모든 파일을 원격저장소로 올려보세요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4031804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1901349" y="54820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완료시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 (Local Repo)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00B050"/>
                </a:solidFill>
              </a:rPr>
              <a:t>실습</a:t>
            </a:r>
            <a:r>
              <a:rPr lang="en-US" altLang="ko-KR" sz="4800" dirty="0">
                <a:solidFill>
                  <a:srgbClr val="00B050"/>
                </a:solidFill>
              </a:rPr>
              <a:t>. </a:t>
            </a:r>
            <a:r>
              <a:rPr lang="en-US" altLang="ko-KR" sz="4800" dirty="0" err="1">
                <a:solidFill>
                  <a:srgbClr val="00B050"/>
                </a:solidFill>
              </a:rPr>
              <a:t>Git</a:t>
            </a:r>
            <a:r>
              <a:rPr lang="en-US" altLang="ko-KR" sz="4800" dirty="0">
                <a:solidFill>
                  <a:srgbClr val="00B050"/>
                </a:solidFill>
              </a:rPr>
              <a:t> </a:t>
            </a:r>
            <a:r>
              <a:rPr lang="ko-KR" altLang="en-US" sz="4800" dirty="0">
                <a:solidFill>
                  <a:srgbClr val="00B050"/>
                </a:solidFill>
              </a:rPr>
              <a:t>테스트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1339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신규로 제작하고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하게 되면 원격저장소에 파일이 업로드됨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기존 파일에서 코드만 수정만 한다면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파일이 업로드 되는게 아닌 코드만 수정됨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스냅샷 방식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 아무 파일도 존재하지 않는다면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폴더는 원격저장소에 업로드 되지 않음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적어도 하나의 파일이 존재해야함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폴더가 올라가는게 아닌 파일이 올라가는 것이기 때문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중요한 정보가 담긴 파일도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저장소에 올려도 되나요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아니요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안됨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!!!!!!!!!!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.gitignore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만들어서 파일을 무시하게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은 루트 폴더에서 해야하는데 폴더 구조를 생각하지 않아서 하위 폴더에서 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하는 경우가 발생하여 </a:t>
            </a:r>
            <a:r>
              <a:rPr lang="ko-KR" altLang="en-US" sz="2400" dirty="0" err="1"/>
              <a:t>루트폴더가</a:t>
            </a:r>
            <a:r>
              <a:rPr lang="ko-KR" altLang="en-US" sz="2400" dirty="0"/>
              <a:t>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안되는 사례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꼭 파일이 생성되는 폴더의 위치를 잘 확인하고 작업을 진행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B37F50-F754-83B2-5113-B3E8CD24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7" y="2484911"/>
            <a:ext cx="3739081" cy="27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2974-7A01-89DF-0DFA-4C9F8D2AC47D}"/>
              </a:ext>
            </a:extLst>
          </p:cNvPr>
          <p:cNvSpPr txBox="1"/>
          <p:nvPr/>
        </p:nvSpPr>
        <p:spPr>
          <a:xfrm>
            <a:off x="5531659" y="2484911"/>
            <a:ext cx="6030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후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폴더가 많아지고 파일이 많아지게 되면서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폴더인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또다른 원격저장소와 연결하는 경우가 있었음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하게 되면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오류가 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내용으로 원격저장소를 찾게 되는데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안에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두개가 생기게 되면서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어디로 저장되어야하는지 알 수 없게됨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4"/>
            <a:ext cx="11325474" cy="486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파일이 전부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올릴 필요가 없음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key, DB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접속정보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외부에 노출하면 안되는 정보는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올리면 절대 안됨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올리면 안되는 파일들에 대한 정보를 담는 파일이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</a:t>
            </a:r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루트폴더가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곳에 있어야함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7" y="1262155"/>
            <a:ext cx="6715300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.txt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확장자가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끝나는 파일 모두 무시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text.txt : text.txt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무시되지 않음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하위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폴더중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이름이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파일들은 무시한다는 뜻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폴더를 무시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프로젝트 루트 기준으로 경로 지정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3D100-9789-A5FD-B97B-8A6BB61E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87" y="1325563"/>
            <a:ext cx="4520505" cy="19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A5143-FDF9-DDEE-E44A-0FB51B1956BA}"/>
              </a:ext>
            </a:extLst>
          </p:cNvPr>
          <p:cNvSpPr txBox="1"/>
          <p:nvPr/>
        </p:nvSpPr>
        <p:spPr>
          <a:xfrm>
            <a:off x="7407987" y="3429000"/>
            <a:ext cx="389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무시되는 파일 예시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test/ : b.exe, a.exe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/test : b.exe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a.exe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무시되지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5185A-1D2D-556E-7838-16824E3D631E}"/>
              </a:ext>
            </a:extLst>
          </p:cNvPr>
          <p:cNvSpPr/>
          <p:nvPr/>
        </p:nvSpPr>
        <p:spPr>
          <a:xfrm>
            <a:off x="7315200" y="1262155"/>
            <a:ext cx="4722829" cy="33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내려받기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받아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원격저장소에 있는 프로젝트를 처음으로 내려받거나 다른 팀원의 저장소를 내 컴퓨터에 내려받을 때</a:t>
            </a:r>
            <a:endParaRPr lang="en-US" altLang="ko-KR"/>
          </a:p>
          <a:p>
            <a:pPr marL="342900" lvl="1" indent="-342900"/>
            <a:r>
              <a:rPr lang="ko-KR" altLang="en-US"/>
              <a:t>저장소 주소 찾는 방법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3C6BD4-EED6-A445-9D1B-59E185C5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2311386"/>
            <a:ext cx="3398742" cy="36068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A0AD7-8B97-486E-BEEC-3F13C4D109AB}"/>
              </a:ext>
            </a:extLst>
          </p:cNvPr>
          <p:cNvSpPr/>
          <p:nvPr/>
        </p:nvSpPr>
        <p:spPr>
          <a:xfrm>
            <a:off x="7572861" y="2311385"/>
            <a:ext cx="1198160" cy="450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DFF04-0582-FCCC-92AB-A16C4AB70931}"/>
              </a:ext>
            </a:extLst>
          </p:cNvPr>
          <p:cNvSpPr/>
          <p:nvPr/>
        </p:nvSpPr>
        <p:spPr>
          <a:xfrm>
            <a:off x="5161547" y="3858563"/>
            <a:ext cx="3050701" cy="368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신규 폴더 생성 후 내려받기</a:t>
            </a:r>
            <a:endParaRPr lang="en-US" altLang="ko-KR"/>
          </a:p>
          <a:p>
            <a:pPr marL="800100" lvl="2" indent="-342900"/>
            <a:r>
              <a:rPr lang="ko-KR" altLang="en-US"/>
              <a:t>원하는 폴더를 생성 </a:t>
            </a:r>
            <a:endParaRPr lang="en-US" altLang="ko-KR"/>
          </a:p>
          <a:p>
            <a:pPr marL="1257300" lvl="3" indent="-342900"/>
            <a:r>
              <a:rPr lang="en-US" altLang="ko-KR" sz="2000"/>
              <a:t>mkdir </a:t>
            </a:r>
            <a:r>
              <a:rPr lang="ko-KR" altLang="en-US" sz="2000"/>
              <a:t>폴더명</a:t>
            </a:r>
            <a:endParaRPr lang="en-US" altLang="ko-KR" sz="2000"/>
          </a:p>
          <a:p>
            <a:pPr marL="1257300" lvl="3" indent="-342900"/>
            <a:r>
              <a:rPr lang="en-US" altLang="ko-KR" sz="2000"/>
              <a:t>ex) mkdir git-clone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r>
              <a:rPr lang="en-US" altLang="ko-KR"/>
              <a:t>(</a:t>
            </a:r>
            <a:r>
              <a:rPr lang="ko-KR" altLang="en-US"/>
              <a:t>생성한 폴더로 이동 후</a:t>
            </a:r>
            <a:r>
              <a:rPr lang="en-US" altLang="ko-KR"/>
              <a:t>)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 </a:t>
            </a:r>
            <a:r>
              <a:rPr lang="en-US" altLang="ko-KR" sz="2000">
                <a:solidFill>
                  <a:srgbClr val="FF0000"/>
                </a:solidFill>
              </a:rPr>
              <a:t>.  </a:t>
            </a:r>
            <a:r>
              <a:rPr lang="en-US" altLang="ko-KR" sz="2000"/>
              <a:t>( . </a:t>
            </a:r>
            <a:r>
              <a:rPr lang="ko-KR" altLang="en-US" sz="2000"/>
              <a:t>은 한칸띄고</a:t>
            </a:r>
            <a:r>
              <a:rPr lang="en-US" altLang="ko-KR" sz="2000"/>
              <a:t>! </a:t>
            </a:r>
            <a:r>
              <a:rPr lang="ko-KR" altLang="en-US" sz="2000"/>
              <a:t>이 점이 중요 포인트</a:t>
            </a:r>
            <a:r>
              <a:rPr lang="en-US" altLang="ko-KR" sz="2000"/>
              <a:t>!)</a:t>
            </a: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  .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1670A-C476-0DD8-1A9C-DFF9FCD9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4489509"/>
            <a:ext cx="6340640" cy="594967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E0AC699-D103-C94F-45A4-9F3A200EB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5191072"/>
            <a:ext cx="140037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988868" y="5602535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완료되면 폴더안에 원격저장소에있던 파일들이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전부 받아져있는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70E6-0885-A528-5EA9-8FBCC656848F}"/>
              </a:ext>
            </a:extLst>
          </p:cNvPr>
          <p:cNvSpPr/>
          <p:nvPr/>
        </p:nvSpPr>
        <p:spPr>
          <a:xfrm>
            <a:off x="7813492" y="4721722"/>
            <a:ext cx="88534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2. </a:t>
            </a:r>
            <a:r>
              <a:rPr lang="ko-KR" altLang="en-US"/>
              <a:t>원격저장소의 이름으로 내려받기</a:t>
            </a:r>
            <a:r>
              <a:rPr lang="en-US" altLang="ko-KR"/>
              <a:t>(</a:t>
            </a:r>
            <a:r>
              <a:rPr lang="ko-KR" altLang="en-US"/>
              <a:t>이름으로 폴더가 생성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</a:t>
            </a:r>
            <a:endParaRPr lang="en-US" altLang="ko-KR" sz="200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 startAt="2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79DC-EAFC-FE55-E2C5-CF2A0CC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3281342"/>
            <a:ext cx="6358176" cy="549034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140ECB-4E82-A216-C986-5A64B7F6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4366625"/>
            <a:ext cx="6088391" cy="125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208308" y="5752796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원격저장소 생성시 작성했던 이름이 폴더명으로 생성된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파일 내려받기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4580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>
                <a:solidFill>
                  <a:srgbClr val="FF0000"/>
                </a:solidFill>
              </a:rPr>
              <a:t>숨김폴더인 </a:t>
            </a:r>
            <a:r>
              <a:rPr lang="en-US" altLang="ko-KR">
                <a:solidFill>
                  <a:srgbClr val="FF0000"/>
                </a:solidFill>
              </a:rPr>
              <a:t>.git </a:t>
            </a:r>
            <a:r>
              <a:rPr lang="ko-KR" altLang="en-US">
                <a:solidFill>
                  <a:srgbClr val="FF0000"/>
                </a:solidFill>
              </a:rPr>
              <a:t>폴더가 있는 폴더에서 명령어 실행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루트 폴더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800100" lvl="2" indent="-342900"/>
            <a:r>
              <a:rPr lang="en-US" altLang="ko-KR">
                <a:solidFill>
                  <a:srgbClr val="FF0000"/>
                </a:solidFill>
              </a:rPr>
              <a:t>git pull origin </a:t>
            </a:r>
            <a:r>
              <a:rPr lang="ko-KR" altLang="en-US">
                <a:solidFill>
                  <a:srgbClr val="FF0000"/>
                </a:solidFill>
              </a:rPr>
              <a:t>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pull origin main</a:t>
            </a:r>
          </a:p>
          <a:p>
            <a:pPr marL="0" lvl="1" indent="0">
              <a:buNone/>
            </a:pP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21" y="2816959"/>
            <a:ext cx="7499911" cy="71738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956E67-C9BE-8B71-0AF2-95D9E0F7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4394797"/>
            <a:ext cx="8679013" cy="145807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838200" y="3788345"/>
            <a:ext cx="10515600" cy="145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ko-KR" altLang="en-US"/>
              <a:t>터미널에 </a:t>
            </a:r>
            <a:r>
              <a:rPr lang="en-US" altLang="ko-KR"/>
              <a:t>git log </a:t>
            </a:r>
            <a:r>
              <a:rPr lang="ko-KR" altLang="en-US"/>
              <a:t>명령어 작성 후 </a:t>
            </a:r>
            <a:r>
              <a:rPr lang="en-US" altLang="ko-KR"/>
              <a:t>HEAD </a:t>
            </a:r>
            <a:r>
              <a:rPr lang="ko-KR" altLang="en-US"/>
              <a:t>상태 확인</a:t>
            </a: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F11D9-DD0C-54AB-5B53-02FA4B0E756B}"/>
              </a:ext>
            </a:extLst>
          </p:cNvPr>
          <p:cNvSpPr/>
          <p:nvPr/>
        </p:nvSpPr>
        <p:spPr>
          <a:xfrm>
            <a:off x="5922908" y="4539049"/>
            <a:ext cx="387600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1299294" y="5956042"/>
            <a:ext cx="86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로컬저장소와 원격저장소의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최신 커밋을 가리키고 있는 상태입니다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</a:t>
            </a:r>
            <a:r>
              <a:rPr lang="en-US" altLang="ko-KR" sz="2400" dirty="0" err="1">
                <a:latin typeface="+mj-ea"/>
                <a:ea typeface="+mj-ea"/>
              </a:rPr>
              <a:t>raymond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 err="1">
                <a:latin typeface="+mj-ea"/>
              </a:rPr>
              <a:t>raymond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8856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저장소에서 프로젝트의 개요와 사용법을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Markdown 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보는 사람들이 해당 프로젝트의 내용을 이해할 수 있도록 설명해주는 것이 일반적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를 작성하는 방법에 양식은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순서있던</a:t>
            </a:r>
            <a:r>
              <a:rPr lang="ko-KR" altLang="en-US" dirty="0"/>
              <a:t> </a:t>
            </a:r>
            <a:r>
              <a:rPr lang="ko-KR" altLang="en-US" dirty="0" err="1"/>
              <a:t>없던간에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1" y="3975794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6월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Words>2662</Words>
  <Application>Microsoft Office PowerPoint</Application>
  <PresentationFormat>와이드스크린</PresentationFormat>
  <Paragraphs>626</Paragraphs>
  <Slides>68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0" baseType="lpstr">
      <vt:lpstr>G마켓 산스 TTF Bold</vt:lpstr>
      <vt:lpstr>G마켓 산스 TTF Light</vt:lpstr>
      <vt:lpstr>G마켓 산스 TTF Medium</vt:lpstr>
      <vt:lpstr>Malgun Gothic Semilight</vt:lpstr>
      <vt:lpstr>Pretendard</vt:lpstr>
      <vt:lpstr>Pretendard Medium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CLI 명령어</vt:lpstr>
      <vt:lpstr>CLI 명령어</vt:lpstr>
      <vt:lpstr>Git Bash 리눅스 명령어 연습하기!</vt:lpstr>
      <vt:lpstr>PowerPoint 프레젠테이션</vt:lpstr>
      <vt:lpstr>PowerPoint 프레젠테이션</vt:lpstr>
      <vt:lpstr>그러므로! GitHub 회원가입!</vt:lpstr>
      <vt:lpstr>Git 설정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PowerPoint 프레젠테이션</vt:lpstr>
      <vt:lpstr>PowerPoint 프레젠테이션</vt:lpstr>
      <vt:lpstr>코드를 왜 올려?</vt:lpstr>
      <vt:lpstr>원격저장소에 파일 올리기</vt:lpstr>
      <vt:lpstr>(추가) Git 주요 명령어</vt:lpstr>
      <vt:lpstr>원격저장소에 파일 올리기</vt:lpstr>
      <vt:lpstr>원격저장소에 파일 올리기</vt:lpstr>
      <vt:lpstr>실습. 원격저장소에 파일 올리기</vt:lpstr>
      <vt:lpstr>Git Repository (Local Repo)</vt:lpstr>
      <vt:lpstr>Commit Node</vt:lpstr>
      <vt:lpstr>PowerPoint 프레젠테이션</vt:lpstr>
      <vt:lpstr>Q &amp; A</vt:lpstr>
      <vt:lpstr>실수 사례</vt:lpstr>
      <vt:lpstr>.gitignore</vt:lpstr>
      <vt:lpstr>.gitignore</vt:lpstr>
      <vt:lpstr>PowerPoint 프레젠테이션</vt:lpstr>
      <vt:lpstr>PowerPoint 프레젠테이션</vt:lpstr>
      <vt:lpstr>코드를 왜 받아?</vt:lpstr>
      <vt:lpstr>내 컴퓨터에 로컬저장소 생성하기</vt:lpstr>
      <vt:lpstr>내 컴퓨터에 로컬저장소 생성하기</vt:lpstr>
      <vt:lpstr>내 컴퓨터에 로컬저장소 생성하기</vt:lpstr>
      <vt:lpstr>원격저장소 파일 내려받기</vt:lpstr>
      <vt:lpstr>Remote Repository 만들기</vt:lpstr>
      <vt:lpstr>clone 명령어</vt:lpstr>
      <vt:lpstr>Personal Access Token</vt:lpstr>
      <vt:lpstr>Personal Access Token</vt:lpstr>
      <vt:lpstr>push 명령어</vt:lpstr>
      <vt:lpstr>실습. clone 및 push</vt:lpstr>
      <vt:lpstr>remote 명령어 </vt:lpstr>
      <vt:lpstr>remote 명령어 </vt:lpstr>
      <vt:lpstr>remote 이후 push</vt:lpstr>
      <vt:lpstr>실습. remote 및 pull</vt:lpstr>
      <vt:lpstr>PowerPoint 프레젠테이션</vt:lpstr>
      <vt:lpstr>README</vt:lpstr>
      <vt:lpstr>Markdown 문법</vt:lpstr>
      <vt:lpstr>Markdown 문법</vt:lpstr>
      <vt:lpstr>Markdown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 Coding</dc:creator>
  <cp:lastModifiedBy>jae hyeon</cp:lastModifiedBy>
  <cp:revision>78</cp:revision>
  <dcterms:created xsi:type="dcterms:W3CDTF">2025-03-21T05:57:18Z</dcterms:created>
  <dcterms:modified xsi:type="dcterms:W3CDTF">2025-06-08T14:26:15Z</dcterms:modified>
</cp:coreProperties>
</file>