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82" r:id="rId3"/>
    <p:sldId id="284" r:id="rId4"/>
    <p:sldId id="285" r:id="rId5"/>
    <p:sldId id="286" r:id="rId6"/>
    <p:sldId id="287" r:id="rId7"/>
    <p:sldId id="290" r:id="rId8"/>
    <p:sldId id="291" r:id="rId9"/>
    <p:sldId id="288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4" r:id="rId33"/>
    <p:sldId id="315" r:id="rId34"/>
    <p:sldId id="316" r:id="rId35"/>
    <p:sldId id="276" r:id="rId36"/>
    <p:sldId id="277" r:id="rId37"/>
    <p:sldId id="278" r:id="rId38"/>
    <p:sldId id="279" r:id="rId39"/>
    <p:sldId id="280" r:id="rId40"/>
    <p:sldId id="281" r:id="rId41"/>
    <p:sldId id="27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111" autoAdjust="0"/>
  </p:normalViewPr>
  <p:slideViewPr>
    <p:cSldViewPr snapToGrid="0">
      <p:cViewPr varScale="1">
        <p:scale>
          <a:sx n="79" d="100"/>
          <a:sy n="79" d="100"/>
        </p:scale>
        <p:origin x="331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branch.txt </a:t>
            </a:r>
            <a:r>
              <a:rPr lang="ko-KR" altLang="en-US"/>
              <a:t>파일 하나 더 생성후 푸쉬해주고 넘어가기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-notion </a:t>
            </a:r>
            <a:r>
              <a:rPr lang="ko-KR" altLang="en-US" dirty="0"/>
              <a:t>보기</a:t>
            </a:r>
            <a:endParaRPr lang="en-US" altLang="ko-KR" dirty="0"/>
          </a:p>
          <a:p>
            <a:r>
              <a:rPr lang="en-US" altLang="ko-KR" dirty="0"/>
              <a:t>https://www.notion.so/1dcd6fe891f2808897ade090db37ca77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2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7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후 로컬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: </a:t>
            </a:r>
            <a:r>
              <a:rPr lang="ko-KR" altLang="en-US" dirty="0"/>
              <a:t>충돌 없이 병합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8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4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7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</a:t>
            </a:r>
            <a:r>
              <a:rPr lang="ko-KR" altLang="en-US"/>
              <a:t>브랜치로 이동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 파일 수정 후 </a:t>
            </a:r>
            <a:r>
              <a:rPr lang="en-US" altLang="ko-KR"/>
              <a:t>add, commit,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91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92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전 이미지에서 커밋 </a:t>
            </a:r>
            <a:r>
              <a:rPr lang="en-US" altLang="ko-KR"/>
              <a:t>5</a:t>
            </a:r>
            <a:r>
              <a:rPr lang="ko-KR" altLang="en-US"/>
              <a:t>상태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 중요한건 </a:t>
            </a:r>
            <a:r>
              <a:rPr lang="en-US" altLang="ko-KR"/>
              <a:t>5</a:t>
            </a:r>
            <a:r>
              <a:rPr lang="ko-KR" altLang="en-US"/>
              <a:t>번째줄을 수정해야한다는것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5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49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1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0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6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5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0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지금은 여러분이 사용하고 싶은 이름은로 배포하셔도 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8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1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7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baseline="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82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revert </a:t>
            </a:r>
            <a:r>
              <a:rPr lang="ko-KR" altLang="en-US" dirty="0"/>
              <a:t>명령어에서 </a:t>
            </a:r>
            <a:r>
              <a:rPr lang="ko-KR" altLang="en-US" b="1" dirty="0"/>
              <a:t>되돌릴 </a:t>
            </a:r>
            <a:r>
              <a:rPr lang="ko-KR" altLang="en-US" b="1" dirty="0" err="1"/>
              <a:t>커밋을</a:t>
            </a:r>
            <a:r>
              <a:rPr lang="ko-KR" altLang="en-US" b="1" dirty="0"/>
              <a:t> 지정할 때는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코드</a:t>
            </a:r>
            <a:r>
              <a:rPr lang="en-US" altLang="ko-KR" b="1" dirty="0"/>
              <a:t>(hash)"</a:t>
            </a:r>
            <a:r>
              <a:rPr lang="ko-KR" altLang="en-US" b="1" dirty="0"/>
              <a:t>를 입력해야 함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6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D7CF-C036-3C4C-F653-043477EC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29DB8-474D-2ECD-D166-A2B9394A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58E14-1294-5C83-8998-EE7EF9601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D4F2-A0AB-DA55-B91B-A5D41461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A165-FF46-DC44-5675-6B8ED5FA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F81C9-236A-B3A1-BC96-58B5AFDD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6A47E-8ADE-C4CF-887C-D825AFDF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534D0-4FAF-C6B3-10B5-9A3A8F8C5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test.txt</a:t>
            </a:r>
            <a:r>
              <a:rPr lang="ko-KR" altLang="en-US"/>
              <a:t>를 변경할 </a:t>
            </a:r>
            <a:r>
              <a:rPr lang="en-US" altLang="ko-KR"/>
              <a:t>test</a:t>
            </a:r>
            <a:r>
              <a:rPr lang="ko-KR" altLang="en-US"/>
              <a:t>브랜치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를 변경할 </a:t>
            </a:r>
            <a:r>
              <a:rPr lang="en-US" altLang="ko-KR"/>
              <a:t>hello</a:t>
            </a:r>
            <a:r>
              <a:rPr lang="ko-KR" altLang="en-US"/>
              <a:t>브랜치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0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2025-06-08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6월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4DDD48-C415-CCBF-848D-0E1C67A5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5" y="1985734"/>
            <a:ext cx="5383323" cy="34453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AFFE3E-70A0-46D5-4B7E-3D4A5879C914}"/>
              </a:ext>
            </a:extLst>
          </p:cNvPr>
          <p:cNvSpPr/>
          <p:nvPr/>
        </p:nvSpPr>
        <p:spPr>
          <a:xfrm>
            <a:off x="728139" y="2209205"/>
            <a:ext cx="2119233" cy="3075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B758A-BCA1-09F2-F813-5DBBAF48E2B6}"/>
              </a:ext>
            </a:extLst>
          </p:cNvPr>
          <p:cNvSpPr txBox="1"/>
          <p:nvPr/>
        </p:nvSpPr>
        <p:spPr>
          <a:xfrm>
            <a:off x="6214813" y="2126976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브랜치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8156F-D326-049D-D8ED-675EDC3B7F77}"/>
              </a:ext>
            </a:extLst>
          </p:cNvPr>
          <p:cNvSpPr txBox="1"/>
          <p:nvPr/>
        </p:nvSpPr>
        <p:spPr>
          <a:xfrm>
            <a:off x="6214813" y="3521689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원격저장소로 푸쉬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 </a:t>
            </a: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순서 외우고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입력하기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5A53F4-A6F5-22DD-72E2-AB5FD5B7C575}"/>
              </a:ext>
            </a:extLst>
          </p:cNvPr>
          <p:cNvSpPr/>
          <p:nvPr/>
        </p:nvSpPr>
        <p:spPr>
          <a:xfrm>
            <a:off x="5175151" y="2930228"/>
            <a:ext cx="95995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945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폴더의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7E235-6F83-391D-6A6B-2C6929A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1E422E6-03CA-1B23-8206-F8B34E39095A}"/>
              </a:ext>
            </a:extLst>
          </p:cNvPr>
          <p:cNvCxnSpPr>
            <a:cxnSpLocks/>
          </p:cNvCxnSpPr>
          <p:nvPr/>
        </p:nvCxnSpPr>
        <p:spPr>
          <a:xfrm flipH="1">
            <a:off x="2988868" y="2327031"/>
            <a:ext cx="3146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DE7ED1-F6CE-47E0-71FD-23ACC46A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93" y="1676046"/>
            <a:ext cx="5731559" cy="333973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D00C38-2381-625A-8ED1-FF9320C4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748923"/>
            <a:ext cx="5363484" cy="33397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C1426-714E-0A1A-FB0C-337CEE17CF9D}"/>
              </a:ext>
            </a:extLst>
          </p:cNvPr>
          <p:cNvSpPr/>
          <p:nvPr/>
        </p:nvSpPr>
        <p:spPr>
          <a:xfrm>
            <a:off x="6165963" y="3981205"/>
            <a:ext cx="126757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3688E-58AF-728E-48C0-1E9303C5F0E1}"/>
              </a:ext>
            </a:extLst>
          </p:cNvPr>
          <p:cNvSpPr txBox="1"/>
          <p:nvPr/>
        </p:nvSpPr>
        <p:spPr>
          <a:xfrm>
            <a:off x="2221093" y="5107142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main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D749C-3253-A16B-2EB9-502ED7C6B86F}"/>
              </a:ext>
            </a:extLst>
          </p:cNvPr>
          <p:cNvSpPr txBox="1"/>
          <p:nvPr/>
        </p:nvSpPr>
        <p:spPr>
          <a:xfrm>
            <a:off x="8188393" y="51071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CA60BF-A260-5F29-AC7C-4BF3DDA3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46" y="4545030"/>
            <a:ext cx="1755909" cy="31436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1423-BE8B-5942-69C6-1E9A2B4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9E572-B80F-5953-1C1C-5252368D7861}"/>
              </a:ext>
            </a:extLst>
          </p:cNvPr>
          <p:cNvSpPr/>
          <p:nvPr/>
        </p:nvSpPr>
        <p:spPr>
          <a:xfrm>
            <a:off x="9735288" y="4524411"/>
            <a:ext cx="211109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4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FABDA88F-1F8E-BFBE-1A98-D9518A30CED9}"/>
              </a:ext>
            </a:extLst>
          </p:cNvPr>
          <p:cNvSpPr/>
          <p:nvPr/>
        </p:nvSpPr>
        <p:spPr>
          <a:xfrm rot="10800000">
            <a:off x="7741058" y="288737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EBFC61-9A3A-881B-6960-AE05E9DF53F8}"/>
              </a:ext>
            </a:extLst>
          </p:cNvPr>
          <p:cNvSpPr/>
          <p:nvPr/>
        </p:nvSpPr>
        <p:spPr>
          <a:xfrm>
            <a:off x="7454423" y="240652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DD82A-673C-6B91-E6D1-A68E1220468F}"/>
              </a:ext>
            </a:extLst>
          </p:cNvPr>
          <p:cNvSpPr txBox="1"/>
          <p:nvPr/>
        </p:nvSpPr>
        <p:spPr>
          <a:xfrm>
            <a:off x="681697" y="1217986"/>
            <a:ext cx="10447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이동시키면서 코드를 살펴볼 수 있는 이유는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[HEAD]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특수한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때문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 가리킴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6F3118C-B118-7DE8-27E4-8C24FFB71679}"/>
              </a:ext>
            </a:extLst>
          </p:cNvPr>
          <p:cNvSpPr/>
          <p:nvPr/>
        </p:nvSpPr>
        <p:spPr>
          <a:xfrm rot="13500000">
            <a:off x="5239393" y="386575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E38596-8FC9-EAD4-1C4B-32DB0C367D50}"/>
              </a:ext>
            </a:extLst>
          </p:cNvPr>
          <p:cNvSpPr/>
          <p:nvPr/>
        </p:nvSpPr>
        <p:spPr>
          <a:xfrm>
            <a:off x="2475780" y="4756927"/>
            <a:ext cx="7676404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54C77D-7825-13C3-8D44-12F897F0560E}"/>
              </a:ext>
            </a:extLst>
          </p:cNvPr>
          <p:cNvSpPr/>
          <p:nvPr/>
        </p:nvSpPr>
        <p:spPr>
          <a:xfrm>
            <a:off x="2392022" y="4524097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4DCEA6-D1E6-12D8-BAD3-08FFC5E0D42E}"/>
              </a:ext>
            </a:extLst>
          </p:cNvPr>
          <p:cNvSpPr/>
          <p:nvPr/>
        </p:nvSpPr>
        <p:spPr>
          <a:xfrm>
            <a:off x="4204173" y="4518334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898BD0-EC0A-7E69-6F5A-9A268527140A}"/>
              </a:ext>
            </a:extLst>
          </p:cNvPr>
          <p:cNvSpPr txBox="1"/>
          <p:nvPr/>
        </p:nvSpPr>
        <p:spPr>
          <a:xfrm>
            <a:off x="1616249" y="480397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376FC9-4B69-088A-6534-539E17CD5792}"/>
              </a:ext>
            </a:extLst>
          </p:cNvPr>
          <p:cNvSpPr txBox="1"/>
          <p:nvPr/>
        </p:nvSpPr>
        <p:spPr>
          <a:xfrm>
            <a:off x="3369105" y="5749595"/>
            <a:ext cx="588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항상 최신의 커밋을 가리키고 있음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E42467C-80D8-A261-9BD1-7D73204F7614}"/>
              </a:ext>
            </a:extLst>
          </p:cNvPr>
          <p:cNvSpPr/>
          <p:nvPr/>
        </p:nvSpPr>
        <p:spPr>
          <a:xfrm rot="16200000">
            <a:off x="6951099" y="32670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4F622E-A837-418D-BCD6-CB5062B6F10E}"/>
              </a:ext>
            </a:extLst>
          </p:cNvPr>
          <p:cNvSpPr/>
          <p:nvPr/>
        </p:nvSpPr>
        <p:spPr>
          <a:xfrm>
            <a:off x="5688839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D8D9-62FC-09E0-8C0C-7755F7CA426F}"/>
              </a:ext>
            </a:extLst>
          </p:cNvPr>
          <p:cNvSpPr txBox="1"/>
          <p:nvPr/>
        </p:nvSpPr>
        <p:spPr>
          <a:xfrm>
            <a:off x="5437040" y="299147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072682-82E9-7DE3-F06B-77C7F9F7B0BE}"/>
              </a:ext>
            </a:extLst>
          </p:cNvPr>
          <p:cNvSpPr/>
          <p:nvPr/>
        </p:nvSpPr>
        <p:spPr>
          <a:xfrm>
            <a:off x="7602538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3B1E75-5C2B-E5A5-4D56-4992048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9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839CEF2-5D83-A910-A728-BB65F059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4" y="1325563"/>
            <a:ext cx="6275077" cy="46113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66E57-97C8-4DEA-46B4-7BE3DCB53AAD}"/>
              </a:ext>
            </a:extLst>
          </p:cNvPr>
          <p:cNvSpPr/>
          <p:nvPr/>
        </p:nvSpPr>
        <p:spPr>
          <a:xfrm>
            <a:off x="4049950" y="1538658"/>
            <a:ext cx="225973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21B64-13AA-D2E6-248A-62B8882798C6}"/>
              </a:ext>
            </a:extLst>
          </p:cNvPr>
          <p:cNvSpPr txBox="1"/>
          <p:nvPr/>
        </p:nvSpPr>
        <p:spPr>
          <a:xfrm>
            <a:off x="7070977" y="1395952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생성하고 푸쉬하게 되면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최신 커밋을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가리킴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5A18D-4958-087F-7AA3-2AEA01847F2B}"/>
              </a:ext>
            </a:extLst>
          </p:cNvPr>
          <p:cNvSpPr txBox="1"/>
          <p:nvPr/>
        </p:nvSpPr>
        <p:spPr>
          <a:xfrm>
            <a:off x="7070977" y="3628721"/>
            <a:ext cx="5262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기본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가리킴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푸쉬했다고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해서 자동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최신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가리키지 않음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원격저장소에 단지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추가되었을뿐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영향이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없기 때문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일치되게 하려면 병합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(merge)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하면됨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8A499-AE96-2888-7765-74AFD9F7AEFA}"/>
              </a:ext>
            </a:extLst>
          </p:cNvPr>
          <p:cNvSpPr/>
          <p:nvPr/>
        </p:nvSpPr>
        <p:spPr>
          <a:xfrm>
            <a:off x="4049950" y="3687980"/>
            <a:ext cx="287813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1CC4B-6E63-2918-8945-AC481C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5A3937-C992-6F9C-34EE-1A487814F1DF}"/>
              </a:ext>
            </a:extLst>
          </p:cNvPr>
          <p:cNvCxnSpPr>
            <a:cxnSpLocks/>
          </p:cNvCxnSpPr>
          <p:nvPr/>
        </p:nvCxnSpPr>
        <p:spPr>
          <a:xfrm flipH="1">
            <a:off x="6309688" y="1705708"/>
            <a:ext cx="7612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2C5069-1039-5026-E3EE-BDC309450362}"/>
              </a:ext>
            </a:extLst>
          </p:cNvPr>
          <p:cNvCxnSpPr>
            <a:cxnSpLocks/>
          </p:cNvCxnSpPr>
          <p:nvPr/>
        </p:nvCxnSpPr>
        <p:spPr>
          <a:xfrm flipH="1">
            <a:off x="6928081" y="3839308"/>
            <a:ext cx="1428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병합하기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브랜치을 왜 병합해</a:t>
            </a:r>
            <a:r>
              <a:rPr lang="en-US" altLang="ko-KR" sz="4800"/>
              <a:t>?(merge)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작업 통합 </a:t>
            </a:r>
            <a:r>
              <a:rPr lang="en-US" altLang="ko-KR" dirty="0"/>
              <a:t>: </a:t>
            </a:r>
            <a:r>
              <a:rPr lang="ko-KR" altLang="en-US" dirty="0"/>
              <a:t>여러 분기된 </a:t>
            </a:r>
            <a:r>
              <a:rPr lang="ko-KR" altLang="en-US" dirty="0" err="1"/>
              <a:t>브랜치들을</a:t>
            </a:r>
            <a:r>
              <a:rPr lang="ko-KR" altLang="en-US" dirty="0"/>
              <a:t> 메인 </a:t>
            </a:r>
            <a:r>
              <a:rPr lang="ko-KR" altLang="en-US" dirty="0" err="1"/>
              <a:t>브랜치에</a:t>
            </a:r>
            <a:r>
              <a:rPr lang="ko-KR" altLang="en-US" dirty="0"/>
              <a:t> 통합하여 최종 결과물을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기능 배포</a:t>
            </a:r>
            <a:r>
              <a:rPr lang="en-US" altLang="ko-KR" dirty="0"/>
              <a:t> : </a:t>
            </a:r>
            <a:r>
              <a:rPr lang="ko-KR" altLang="en-US" dirty="0"/>
              <a:t>새로 개발한 기능이나 수정사항을 프로젝트에 반영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코드 일관성</a:t>
            </a:r>
            <a:r>
              <a:rPr lang="en-US" altLang="ko-KR" dirty="0"/>
              <a:t> : </a:t>
            </a:r>
            <a:r>
              <a:rPr lang="ko-KR" altLang="en-US" dirty="0"/>
              <a:t>모든 개발자의 작업을 하나로 합쳐 코드를 </a:t>
            </a:r>
            <a:r>
              <a:rPr lang="ko-KR" altLang="en-US" dirty="0" err="1"/>
              <a:t>일관성있게</a:t>
            </a:r>
            <a:r>
              <a:rPr lang="ko-KR" altLang="en-US" dirty="0"/>
              <a:t> 유지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충돌 해결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발행한 코드 충돌을 해결하고 통합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버전 업데이트 </a:t>
            </a:r>
            <a:r>
              <a:rPr lang="en-US" altLang="ko-KR" dirty="0"/>
              <a:t>: </a:t>
            </a:r>
            <a:r>
              <a:rPr lang="ko-KR" altLang="en-US" dirty="0"/>
              <a:t>팀원들이 작업 한 부분을 모아 최종 결과물을 완성하고 프로젝트의 버전을 </a:t>
            </a:r>
            <a:r>
              <a:rPr lang="ko-KR" altLang="en-US" dirty="0" err="1"/>
              <a:t>최신상태로</a:t>
            </a:r>
            <a:r>
              <a:rPr lang="ko-KR" altLang="en-US" dirty="0"/>
              <a:t> 업데이트 하여 배포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1B4E4-39E5-A884-BA30-98C7A88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 명령어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기준이 되는 브랜치로 이동 후</a:t>
            </a:r>
            <a:endParaRPr lang="en-US" altLang="ko-KR"/>
          </a:p>
          <a:p>
            <a:pPr marL="800100" lvl="2" indent="-342900"/>
            <a:r>
              <a:rPr lang="en-US" altLang="ko-KR"/>
              <a:t>ex) git checkout main(</a:t>
            </a:r>
            <a:r>
              <a:rPr lang="ko-KR" altLang="en-US"/>
              <a:t>메인에 합칠 경우</a:t>
            </a:r>
            <a:r>
              <a:rPr lang="en-US" altLang="ko-KR"/>
              <a:t>)</a:t>
            </a:r>
          </a:p>
          <a:p>
            <a:pPr marL="342900" lvl="1" indent="-342900"/>
            <a:r>
              <a:rPr lang="en-US" altLang="ko-KR">
                <a:solidFill>
                  <a:srgbClr val="FF0000"/>
                </a:solidFill>
              </a:rPr>
              <a:t>git merge </a:t>
            </a:r>
            <a:r>
              <a:rPr lang="ko-KR" altLang="en-US">
                <a:solidFill>
                  <a:srgbClr val="FF0000"/>
                </a:solidFill>
              </a:rPr>
              <a:t>합쳐질 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merge test</a:t>
            </a:r>
          </a:p>
          <a:p>
            <a:pPr marL="342900" lvl="1" indent="-342900"/>
            <a:r>
              <a:rPr lang="en-US" altLang="ko-KR"/>
              <a:t>(merge </a:t>
            </a:r>
            <a:r>
              <a:rPr lang="ko-KR" altLang="en-US"/>
              <a:t>완료 후</a:t>
            </a:r>
            <a:r>
              <a:rPr lang="en-US" altLang="ko-KR"/>
              <a:t>) git push origin </a:t>
            </a:r>
            <a:r>
              <a:rPr lang="ko-KR" altLang="en-US"/>
              <a:t>기준 브랜치명</a:t>
            </a:r>
            <a:endParaRPr lang="en-US" altLang="ko-KR"/>
          </a:p>
          <a:p>
            <a:pPr marL="800100" lvl="2" indent="-342900"/>
            <a:r>
              <a:rPr lang="en-US" altLang="ko-KR"/>
              <a:t>ex) git push origin main</a:t>
            </a:r>
          </a:p>
          <a:p>
            <a:pPr marL="342900" lvl="1" indent="-342900"/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A2F7C-2735-F721-6352-6ECC5D4D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0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</a:t>
            </a:r>
            <a:r>
              <a:rPr lang="en-US" altLang="ko-KR" sz="4800"/>
              <a:t>(merge) </a:t>
            </a:r>
            <a:r>
              <a:rPr lang="ko-KR" altLang="en-US" sz="4800"/>
              <a:t>이해하기</a:t>
            </a:r>
          </a:p>
        </p:txBody>
      </p:sp>
      <p:sp>
        <p:nvSpPr>
          <p:cNvPr id="12" name="오각형 11">
            <a:extLst>
              <a:ext uri="{FF2B5EF4-FFF2-40B4-BE49-F238E27FC236}">
                <a16:creationId xmlns:a16="http://schemas.microsoft.com/office/drawing/2014/main" id="{1164FF65-D5A1-508E-8824-C3E3FBF66B6D}"/>
              </a:ext>
            </a:extLst>
          </p:cNvPr>
          <p:cNvSpPr/>
          <p:nvPr/>
        </p:nvSpPr>
        <p:spPr>
          <a:xfrm>
            <a:off x="112656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DB434ACF-948B-7F03-D50D-9FCA82A379E3}"/>
              </a:ext>
            </a:extLst>
          </p:cNvPr>
          <p:cNvSpPr/>
          <p:nvPr/>
        </p:nvSpPr>
        <p:spPr>
          <a:xfrm>
            <a:off x="351924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98F38-29B2-4BE2-39B6-D445906B3CC1}"/>
              </a:ext>
            </a:extLst>
          </p:cNvPr>
          <p:cNvSpPr txBox="1"/>
          <p:nvPr/>
        </p:nvSpPr>
        <p:spPr>
          <a:xfrm>
            <a:off x="2718049" y="3429000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7B320-97CC-8453-E85B-2BA14B22A603}"/>
              </a:ext>
            </a:extLst>
          </p:cNvPr>
          <p:cNvSpPr/>
          <p:nvPr/>
        </p:nvSpPr>
        <p:spPr>
          <a:xfrm>
            <a:off x="943689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AB11F-AB89-BBE6-5F13-5918320B6A70}"/>
              </a:ext>
            </a:extLst>
          </p:cNvPr>
          <p:cNvSpPr/>
          <p:nvPr/>
        </p:nvSpPr>
        <p:spPr>
          <a:xfrm>
            <a:off x="3930759" y="2942262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A1BC5-4AA5-EDEB-A61A-56F1AF04889C}"/>
              </a:ext>
            </a:extLst>
          </p:cNvPr>
          <p:cNvSpPr txBox="1"/>
          <p:nvPr/>
        </p:nvSpPr>
        <p:spPr>
          <a:xfrm>
            <a:off x="5446599" y="34290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B6DBE9CB-3BDF-E9EA-CEFD-870D2DBA6AA1}"/>
              </a:ext>
            </a:extLst>
          </p:cNvPr>
          <p:cNvSpPr/>
          <p:nvPr/>
        </p:nvSpPr>
        <p:spPr>
          <a:xfrm>
            <a:off x="6588475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B42E7-B3EF-1EB8-558F-C76E0141C275}"/>
              </a:ext>
            </a:extLst>
          </p:cNvPr>
          <p:cNvSpPr/>
          <p:nvPr/>
        </p:nvSpPr>
        <p:spPr>
          <a:xfrm>
            <a:off x="6405596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5CF6F2-E065-7566-134A-8E31973AFA1D}"/>
              </a:ext>
            </a:extLst>
          </p:cNvPr>
          <p:cNvSpPr/>
          <p:nvPr/>
        </p:nvSpPr>
        <p:spPr>
          <a:xfrm>
            <a:off x="6999986" y="2948136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5E29-AAE0-7DDC-463A-77CE469771E9}"/>
              </a:ext>
            </a:extLst>
          </p:cNvPr>
          <p:cNvSpPr txBox="1"/>
          <p:nvPr/>
        </p:nvSpPr>
        <p:spPr>
          <a:xfrm>
            <a:off x="8412256" y="345977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 merge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오각형 33">
            <a:extLst>
              <a:ext uri="{FF2B5EF4-FFF2-40B4-BE49-F238E27FC236}">
                <a16:creationId xmlns:a16="http://schemas.microsoft.com/office/drawing/2014/main" id="{D4FEE7D6-0568-7956-23D6-52895522C76B}"/>
              </a:ext>
            </a:extLst>
          </p:cNvPr>
          <p:cNvSpPr/>
          <p:nvPr/>
        </p:nvSpPr>
        <p:spPr>
          <a:xfrm>
            <a:off x="112656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오각형 34">
            <a:extLst>
              <a:ext uri="{FF2B5EF4-FFF2-40B4-BE49-F238E27FC236}">
                <a16:creationId xmlns:a16="http://schemas.microsoft.com/office/drawing/2014/main" id="{0B9E154D-9C97-168C-F913-5E400C8634B5}"/>
              </a:ext>
            </a:extLst>
          </p:cNvPr>
          <p:cNvSpPr/>
          <p:nvPr/>
        </p:nvSpPr>
        <p:spPr>
          <a:xfrm>
            <a:off x="351924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AD646-1D1C-1361-2980-9B249FE725D8}"/>
              </a:ext>
            </a:extLst>
          </p:cNvPr>
          <p:cNvSpPr txBox="1"/>
          <p:nvPr/>
        </p:nvSpPr>
        <p:spPr>
          <a:xfrm>
            <a:off x="2718049" y="519050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5B0DA7-D71A-526A-2062-C9044A681398}"/>
              </a:ext>
            </a:extLst>
          </p:cNvPr>
          <p:cNvSpPr/>
          <p:nvPr/>
        </p:nvSpPr>
        <p:spPr>
          <a:xfrm>
            <a:off x="3930759" y="4703768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48381-DDF0-17DA-2958-EEBACFE41DFF}"/>
              </a:ext>
            </a:extLst>
          </p:cNvPr>
          <p:cNvSpPr txBox="1"/>
          <p:nvPr/>
        </p:nvSpPr>
        <p:spPr>
          <a:xfrm>
            <a:off x="5446599" y="519050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오각형 38">
            <a:extLst>
              <a:ext uri="{FF2B5EF4-FFF2-40B4-BE49-F238E27FC236}">
                <a16:creationId xmlns:a16="http://schemas.microsoft.com/office/drawing/2014/main" id="{317F9918-F764-2B82-3D2B-D9AA952C379A}"/>
              </a:ext>
            </a:extLst>
          </p:cNvPr>
          <p:cNvSpPr/>
          <p:nvPr/>
        </p:nvSpPr>
        <p:spPr>
          <a:xfrm>
            <a:off x="6588475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C05C1-ED20-D205-6474-A0F0D657A8BF}"/>
              </a:ext>
            </a:extLst>
          </p:cNvPr>
          <p:cNvSpPr txBox="1"/>
          <p:nvPr/>
        </p:nvSpPr>
        <p:spPr>
          <a:xfrm>
            <a:off x="8412256" y="5221283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conflict(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1AABD5-5D32-918E-A58C-BB661F93A8E8}"/>
              </a:ext>
            </a:extLst>
          </p:cNvPr>
          <p:cNvSpPr/>
          <p:nvPr/>
        </p:nvSpPr>
        <p:spPr>
          <a:xfrm>
            <a:off x="1538079" y="4700608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7D002-19EA-5656-CBBA-CF7350E74471}"/>
              </a:ext>
            </a:extLst>
          </p:cNvPr>
          <p:cNvSpPr txBox="1"/>
          <p:nvPr/>
        </p:nvSpPr>
        <p:spPr>
          <a:xfrm>
            <a:off x="6983616" y="462156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E7EA8241-C8F5-9D7A-923D-11CADC3C77C2}"/>
              </a:ext>
            </a:extLst>
          </p:cNvPr>
          <p:cNvSpPr/>
          <p:nvPr/>
        </p:nvSpPr>
        <p:spPr>
          <a:xfrm>
            <a:off x="112656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오각형 44">
            <a:extLst>
              <a:ext uri="{FF2B5EF4-FFF2-40B4-BE49-F238E27FC236}">
                <a16:creationId xmlns:a16="http://schemas.microsoft.com/office/drawing/2014/main" id="{719C7E4F-AE33-331C-D334-73E3485A073D}"/>
              </a:ext>
            </a:extLst>
          </p:cNvPr>
          <p:cNvSpPr/>
          <p:nvPr/>
        </p:nvSpPr>
        <p:spPr>
          <a:xfrm>
            <a:off x="351924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0A75C8-28C0-2B99-BBAA-A7DCEB2FEDCB}"/>
              </a:ext>
            </a:extLst>
          </p:cNvPr>
          <p:cNvSpPr txBox="1"/>
          <p:nvPr/>
        </p:nvSpPr>
        <p:spPr>
          <a:xfrm>
            <a:off x="2718049" y="1752761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8000CA3-A6EA-2F93-292B-9FCDC6B80BCC}"/>
              </a:ext>
            </a:extLst>
          </p:cNvPr>
          <p:cNvSpPr/>
          <p:nvPr/>
        </p:nvSpPr>
        <p:spPr>
          <a:xfrm>
            <a:off x="3930759" y="1266023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34FE-AA75-C2B5-857B-1743ABD861BF}"/>
              </a:ext>
            </a:extLst>
          </p:cNvPr>
          <p:cNvSpPr txBox="1"/>
          <p:nvPr/>
        </p:nvSpPr>
        <p:spPr>
          <a:xfrm>
            <a:off x="5446599" y="175276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오각형 48">
            <a:extLst>
              <a:ext uri="{FF2B5EF4-FFF2-40B4-BE49-F238E27FC236}">
                <a16:creationId xmlns:a16="http://schemas.microsoft.com/office/drawing/2014/main" id="{8F5C9867-695D-AE71-9C27-0079E637754E}"/>
              </a:ext>
            </a:extLst>
          </p:cNvPr>
          <p:cNvSpPr/>
          <p:nvPr/>
        </p:nvSpPr>
        <p:spPr>
          <a:xfrm>
            <a:off x="6588475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BB299C-E30B-D9BA-730D-A164CF46F19D}"/>
              </a:ext>
            </a:extLst>
          </p:cNvPr>
          <p:cNvSpPr/>
          <p:nvPr/>
        </p:nvSpPr>
        <p:spPr>
          <a:xfrm>
            <a:off x="6999986" y="1271897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DC4C7-3880-84AF-3542-2D9A5D374679}"/>
              </a:ext>
            </a:extLst>
          </p:cNvPr>
          <p:cNvSpPr txBox="1"/>
          <p:nvPr/>
        </p:nvSpPr>
        <p:spPr>
          <a:xfrm>
            <a:off x="8412256" y="178353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EE4C4-2BCD-7824-28E5-A9F5B84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ACDF-BE95-13DD-7862-9F99DC98CB64}"/>
              </a:ext>
            </a:extLst>
          </p:cNvPr>
          <p:cNvSpPr txBox="1"/>
          <p:nvPr/>
        </p:nvSpPr>
        <p:spPr>
          <a:xfrm>
            <a:off x="681697" y="1217986"/>
            <a:ext cx="949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분기한 브랜치가 기존커밋에 영향이 없는상태에서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메인으로 병합할때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25F3E-9580-F813-8CBD-423170CD51BE}"/>
              </a:ext>
            </a:extLst>
          </p:cNvPr>
          <p:cNvSpPr txBox="1"/>
          <p:nvPr/>
        </p:nvSpPr>
        <p:spPr>
          <a:xfrm>
            <a:off x="690028" y="507972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후 상황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740C3AC-0145-75E7-53F5-FC3C63AF5C58}"/>
              </a:ext>
            </a:extLst>
          </p:cNvPr>
          <p:cNvSpPr/>
          <p:nvPr/>
        </p:nvSpPr>
        <p:spPr>
          <a:xfrm rot="14400000">
            <a:off x="4020500" y="2593048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E758CB0-78A9-6454-0BED-057712AB7E0C}"/>
              </a:ext>
            </a:extLst>
          </p:cNvPr>
          <p:cNvSpPr/>
          <p:nvPr/>
        </p:nvSpPr>
        <p:spPr>
          <a:xfrm>
            <a:off x="2988868" y="3424290"/>
            <a:ext cx="730258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DB897A-EAE9-9D42-E1FA-30515C650636}"/>
              </a:ext>
            </a:extLst>
          </p:cNvPr>
          <p:cNvSpPr/>
          <p:nvPr/>
        </p:nvSpPr>
        <p:spPr>
          <a:xfrm>
            <a:off x="2833593" y="3185697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7D1B4-DDF2-95A6-C8AF-04083D587226}"/>
              </a:ext>
            </a:extLst>
          </p:cNvPr>
          <p:cNvSpPr txBox="1"/>
          <p:nvPr/>
        </p:nvSpPr>
        <p:spPr>
          <a:xfrm>
            <a:off x="2034544" y="34767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D0DEC18-D4B1-02BA-223B-50039C25C8DF}"/>
              </a:ext>
            </a:extLst>
          </p:cNvPr>
          <p:cNvSpPr/>
          <p:nvPr/>
        </p:nvSpPr>
        <p:spPr>
          <a:xfrm rot="16200000">
            <a:off x="5901561" y="2307930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130C87-101C-4158-FACB-B2B7A1FC8274}"/>
              </a:ext>
            </a:extLst>
          </p:cNvPr>
          <p:cNvSpPr/>
          <p:nvPr/>
        </p:nvSpPr>
        <p:spPr>
          <a:xfrm>
            <a:off x="4639301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BC867-033B-5733-6213-BF72AA21F2E4}"/>
              </a:ext>
            </a:extLst>
          </p:cNvPr>
          <p:cNvSpPr txBox="1"/>
          <p:nvPr/>
        </p:nvSpPr>
        <p:spPr>
          <a:xfrm>
            <a:off x="7525040" y="261382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6726C4C-0002-7556-6FA5-CCAF3B3218B3}"/>
              </a:ext>
            </a:extLst>
          </p:cNvPr>
          <p:cNvSpPr/>
          <p:nvPr/>
        </p:nvSpPr>
        <p:spPr>
          <a:xfrm>
            <a:off x="6553000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E74881-7072-4894-8154-EE0E8C0D07C9}"/>
              </a:ext>
            </a:extLst>
          </p:cNvPr>
          <p:cNvSpPr txBox="1"/>
          <p:nvPr/>
        </p:nvSpPr>
        <p:spPr>
          <a:xfrm>
            <a:off x="690028" y="28519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 상황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9495999-1DEF-900D-E9FA-BF0072F44089}"/>
              </a:ext>
            </a:extLst>
          </p:cNvPr>
          <p:cNvSpPr/>
          <p:nvPr/>
        </p:nvSpPr>
        <p:spPr>
          <a:xfrm rot="14400000">
            <a:off x="4020500" y="48239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D8274B-1901-EC03-9A4E-A15D74861DCD}"/>
              </a:ext>
            </a:extLst>
          </p:cNvPr>
          <p:cNvSpPr/>
          <p:nvPr/>
        </p:nvSpPr>
        <p:spPr>
          <a:xfrm>
            <a:off x="2833593" y="541659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9BB7B-0F1F-B05B-6CE8-477029A0858E}"/>
              </a:ext>
            </a:extLst>
          </p:cNvPr>
          <p:cNvSpPr txBox="1"/>
          <p:nvPr/>
        </p:nvSpPr>
        <p:spPr>
          <a:xfrm>
            <a:off x="2034544" y="570766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DC40A359-60C6-3AFC-C503-29187CA94386}"/>
              </a:ext>
            </a:extLst>
          </p:cNvPr>
          <p:cNvSpPr/>
          <p:nvPr/>
        </p:nvSpPr>
        <p:spPr>
          <a:xfrm rot="16200000">
            <a:off x="5901561" y="45388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F9E61A-0478-591D-06CD-667D2A3106F3}"/>
              </a:ext>
            </a:extLst>
          </p:cNvPr>
          <p:cNvSpPr/>
          <p:nvPr/>
        </p:nvSpPr>
        <p:spPr>
          <a:xfrm>
            <a:off x="4639301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1F08E6-ED17-BF25-B472-B580BEC803C0}"/>
              </a:ext>
            </a:extLst>
          </p:cNvPr>
          <p:cNvSpPr txBox="1"/>
          <p:nvPr/>
        </p:nvSpPr>
        <p:spPr>
          <a:xfrm>
            <a:off x="7525040" y="484472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4901A3-DD68-02CA-E068-FF9875643D33}"/>
              </a:ext>
            </a:extLst>
          </p:cNvPr>
          <p:cNvSpPr/>
          <p:nvPr/>
        </p:nvSpPr>
        <p:spPr>
          <a:xfrm>
            <a:off x="6553000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1904-8CDB-26A1-92D8-9567C44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2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A5586-EC2E-31AC-04C7-64B8EB424CE8}"/>
              </a:ext>
            </a:extLst>
          </p:cNvPr>
          <p:cNvSpPr txBox="1"/>
          <p:nvPr/>
        </p:nvSpPr>
        <p:spPr>
          <a:xfrm>
            <a:off x="758090" y="4631610"/>
            <a:ext cx="428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명령어 입력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성공하면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알려줌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45DD89C-1417-0AC6-00AD-33FFAFA1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0" y="1572743"/>
            <a:ext cx="4930445" cy="28116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16A695-8A62-E69B-9021-89CD4C0F1D71}"/>
              </a:ext>
            </a:extLst>
          </p:cNvPr>
          <p:cNvSpPr/>
          <p:nvPr/>
        </p:nvSpPr>
        <p:spPr>
          <a:xfrm>
            <a:off x="758091" y="3094892"/>
            <a:ext cx="1293447" cy="3341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738E-F5B3-FB48-F464-67B09582BDA4}"/>
              </a:ext>
            </a:extLst>
          </p:cNvPr>
          <p:cNvSpPr txBox="1"/>
          <p:nvPr/>
        </p:nvSpPr>
        <p:spPr>
          <a:xfrm>
            <a:off x="6096000" y="2143288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원격저장소에 반영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31C6A9-7574-5129-95E2-789FE647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31" y="1572743"/>
            <a:ext cx="5042503" cy="49734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6E88874-7B8C-7912-1FB9-DEDCDD2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07E0F5-AF02-B76D-1EE5-CA7B94C343EE}"/>
              </a:ext>
            </a:extLst>
          </p:cNvPr>
          <p:cNvCxnSpPr>
            <a:cxnSpLocks/>
          </p:cNvCxnSpPr>
          <p:nvPr/>
        </p:nvCxnSpPr>
        <p:spPr>
          <a:xfrm flipV="1">
            <a:off x="869815" y="3429000"/>
            <a:ext cx="0" cy="1202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A5F67F6-BACB-2E8E-B641-23441147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2" y="1173164"/>
            <a:ext cx="8261585" cy="4911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1D7925-01C1-E80E-6666-AE71FB2AE631}"/>
              </a:ext>
            </a:extLst>
          </p:cNvPr>
          <p:cNvSpPr/>
          <p:nvPr/>
        </p:nvSpPr>
        <p:spPr>
          <a:xfrm>
            <a:off x="4321102" y="1437150"/>
            <a:ext cx="456051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5DB8-FAA7-297B-BC07-CEC0ED2BBE05}"/>
              </a:ext>
            </a:extLst>
          </p:cNvPr>
          <p:cNvSpPr txBox="1"/>
          <p:nvPr/>
        </p:nvSpPr>
        <p:spPr>
          <a:xfrm>
            <a:off x="9023875" y="1437150"/>
            <a:ext cx="274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병합완료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최신 커밋을 가리키는 것을 확인 할 수 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그림에서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3-1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359D-A451-ADC2-856F-7EAA033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DE392E5-4BBC-6305-B488-7CEE9FB20B5A}"/>
              </a:ext>
            </a:extLst>
          </p:cNvPr>
          <p:cNvCxnSpPr>
            <a:cxnSpLocks/>
          </p:cNvCxnSpPr>
          <p:nvPr/>
        </p:nvCxnSpPr>
        <p:spPr>
          <a:xfrm flipH="1">
            <a:off x="8881613" y="1588477"/>
            <a:ext cx="142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ADA007-850A-2D55-702A-F0F93C84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3" y="4292370"/>
            <a:ext cx="6027574" cy="11822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merge </a:t>
            </a:r>
            <a:r>
              <a:rPr lang="ko-KR" altLang="en-US" sz="4800"/>
              <a:t>완료하기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78C71-92CE-6AEA-3376-B416552CC067}"/>
              </a:ext>
            </a:extLst>
          </p:cNvPr>
          <p:cNvSpPr txBox="1"/>
          <p:nvPr/>
        </p:nvSpPr>
        <p:spPr>
          <a:xfrm>
            <a:off x="5806394" y="2051642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 브랜치 삭제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1AADC-A500-3624-93E9-7B6CBDB8F550}"/>
              </a:ext>
            </a:extLst>
          </p:cNvPr>
          <p:cNvSpPr txBox="1"/>
          <p:nvPr/>
        </p:nvSpPr>
        <p:spPr>
          <a:xfrm>
            <a:off x="5790425" y="3037519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 브랜치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F465B-ED1F-8CA7-2A83-4310EFE9BC10}"/>
              </a:ext>
            </a:extLst>
          </p:cNvPr>
          <p:cNvSpPr txBox="1"/>
          <p:nvPr/>
        </p:nvSpPr>
        <p:spPr>
          <a:xfrm>
            <a:off x="811010" y="1325563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한 브랜치는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BA14A-4445-FFF7-BB4E-B5F7A198B1BD}"/>
              </a:ext>
            </a:extLst>
          </p:cNvPr>
          <p:cNvSpPr txBox="1"/>
          <p:nvPr/>
        </p:nvSpPr>
        <p:spPr>
          <a:xfrm>
            <a:off x="7505931" y="450835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log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</a:p>
        </p:txBody>
      </p:sp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D998498-CECF-FD32-81F5-7617E7871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1883364"/>
            <a:ext cx="4628100" cy="889740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8D23C2D-EDD5-BAFB-A681-55540940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2856860"/>
            <a:ext cx="4628101" cy="6648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4F0A54-458D-9EFF-E8A1-8D4D8A007797}"/>
              </a:ext>
            </a:extLst>
          </p:cNvPr>
          <p:cNvSpPr/>
          <p:nvPr/>
        </p:nvSpPr>
        <p:spPr>
          <a:xfrm>
            <a:off x="4391441" y="4508352"/>
            <a:ext cx="279796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61CC9-4A89-2B0E-A1B1-6A169E0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D69CBC3-F0A4-9E8D-DE95-A580881C6CC4}"/>
              </a:ext>
            </a:extLst>
          </p:cNvPr>
          <p:cNvCxnSpPr>
            <a:cxnSpLocks/>
          </p:cNvCxnSpPr>
          <p:nvPr/>
        </p:nvCxnSpPr>
        <p:spPr>
          <a:xfrm flipH="1">
            <a:off x="3716215" y="2174631"/>
            <a:ext cx="2078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0D9EB1-4E83-4E32-E019-5F42BF002796}"/>
              </a:ext>
            </a:extLst>
          </p:cNvPr>
          <p:cNvCxnSpPr>
            <a:cxnSpLocks/>
          </p:cNvCxnSpPr>
          <p:nvPr/>
        </p:nvCxnSpPr>
        <p:spPr>
          <a:xfrm flipH="1">
            <a:off x="3176954" y="3171093"/>
            <a:ext cx="2617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B0C38C-69D4-5ACB-2259-281E8287CC0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183292" y="4708407"/>
            <a:ext cx="322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5272169" y="2183054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3526043" y="3982273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3529068" y="2730236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765455" y="3621412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681697" y="3388582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2524678" y="3388582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009909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6915890" y="238326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병합 후 삭제됨</a:t>
            </a:r>
            <a:endParaRPr lang="en-US" altLang="ko-KR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이 분기가 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029987" y="4645578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5923608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4000041" y="55970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E0EA-F7D3-8B49-1966-45B64D0064D5}"/>
              </a:ext>
            </a:extLst>
          </p:cNvPr>
          <p:cNvSpPr txBox="1"/>
          <p:nvPr/>
        </p:nvSpPr>
        <p:spPr>
          <a:xfrm>
            <a:off x="681697" y="1217986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브랜치가 각각의 작업 후 하나로 합칠때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공통되는 조상이 동일 해야함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공통 조상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(Base)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4174401" y="4291248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3887766" y="3810396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6016F-8875-6F2A-B24B-B0364C4A79A2}"/>
              </a:ext>
            </a:extLst>
          </p:cNvPr>
          <p:cNvSpPr txBox="1"/>
          <p:nvPr/>
        </p:nvSpPr>
        <p:spPr>
          <a:xfrm>
            <a:off x="5025422" y="4915030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checkout hello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FBA9BBD-0630-F816-5E3E-54F8D9C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A0A54-6B1C-F1DB-485B-E6EA4FC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1863403"/>
            <a:ext cx="4415054" cy="180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AC2B1-7ED6-8D1F-D6F9-8FEF6CEC9F8B}"/>
              </a:ext>
            </a:extLst>
          </p:cNvPr>
          <p:cNvSpPr txBox="1"/>
          <p:nvPr/>
        </p:nvSpPr>
        <p:spPr>
          <a:xfrm>
            <a:off x="751787" y="1325563"/>
            <a:ext cx="876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1170-191F-5EC9-3477-7EFCF0A8C244}"/>
              </a:ext>
            </a:extLst>
          </p:cNvPr>
          <p:cNvSpPr txBox="1"/>
          <p:nvPr/>
        </p:nvSpPr>
        <p:spPr>
          <a:xfrm>
            <a:off x="5268386" y="2943403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없음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7CE2D-7B5D-5F60-8E54-ADCB6521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3986964"/>
            <a:ext cx="6890667" cy="1891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6AE14-E92A-6791-7CEC-F536893C35C2}"/>
              </a:ext>
            </a:extLst>
          </p:cNvPr>
          <p:cNvSpPr txBox="1"/>
          <p:nvPr/>
        </p:nvSpPr>
        <p:spPr>
          <a:xfrm>
            <a:off x="7743999" y="3986964"/>
            <a:ext cx="4014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merge hello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입력시 위와 같은 탭이 열리게 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 후 탭을 닫게되면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메시지는 작성 안해도 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8FF766-EB55-F44C-CCE6-151005925E32}"/>
              </a:ext>
            </a:extLst>
          </p:cNvPr>
          <p:cNvSpPr/>
          <p:nvPr/>
        </p:nvSpPr>
        <p:spPr>
          <a:xfrm>
            <a:off x="1355165" y="538986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E3427-031F-F0BF-2FAB-75F3D5250F4B}"/>
              </a:ext>
            </a:extLst>
          </p:cNvPr>
          <p:cNvSpPr txBox="1"/>
          <p:nvPr/>
        </p:nvSpPr>
        <p:spPr>
          <a:xfrm>
            <a:off x="853332" y="5969243"/>
            <a:ext cx="633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메시지는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 history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확인 할 수 있습니다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5060C-62C8-0D42-727F-2065521D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37FA4-0C52-B586-6A93-8398AC6BDCDE}"/>
              </a:ext>
            </a:extLst>
          </p:cNvPr>
          <p:cNvSpPr txBox="1"/>
          <p:nvPr/>
        </p:nvSpPr>
        <p:spPr>
          <a:xfrm>
            <a:off x="5268386" y="1976966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수정된 내용을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이동 후 병합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7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7DEB397-CB76-84AF-32AD-2C7670EAF96D}"/>
              </a:ext>
            </a:extLst>
          </p:cNvPr>
          <p:cNvSpPr/>
          <p:nvPr/>
        </p:nvSpPr>
        <p:spPr>
          <a:xfrm rot="16200000">
            <a:off x="7333429" y="4129499"/>
            <a:ext cx="301281" cy="343812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D238AB4-F9C4-C607-1880-9A935F1C010D}"/>
              </a:ext>
            </a:extLst>
          </p:cNvPr>
          <p:cNvSpPr/>
          <p:nvPr/>
        </p:nvSpPr>
        <p:spPr>
          <a:xfrm rot="18900000">
            <a:off x="8245885" y="3229654"/>
            <a:ext cx="301281" cy="264814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22A81-68FB-BD5D-BCD9-578D430DF1D6}"/>
              </a:ext>
            </a:extLst>
          </p:cNvPr>
          <p:cNvSpPr txBox="1"/>
          <p:nvPr/>
        </p:nvSpPr>
        <p:spPr>
          <a:xfrm>
            <a:off x="751787" y="1334891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(3-1, 4)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조상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총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커밋이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관여하기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때문에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불리게됨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시 결과를 담은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생성됨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협업에서 사용되는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6123045" y="290824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4376919" y="470746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4379944" y="345542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1616331" y="4346603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1532573" y="411377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3375554" y="411377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860785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880863" y="537076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6774484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9324819" y="500192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9038184" y="452107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5CD6A0-46F5-21CB-7245-41FD1D9C08FC}"/>
              </a:ext>
            </a:extLst>
          </p:cNvPr>
          <p:cNvSpPr/>
          <p:nvPr/>
        </p:nvSpPr>
        <p:spPr>
          <a:xfrm>
            <a:off x="9203133" y="537076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D1E572-FCF1-AD03-D87C-62C531FD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4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E15907A-EF16-BC9D-F111-D6429278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94" y="1512092"/>
            <a:ext cx="2743200" cy="126847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merge </a:t>
            </a:r>
            <a:r>
              <a:rPr lang="ko-KR" altLang="en-US" sz="4800">
                <a:solidFill>
                  <a:schemeClr val="accent2"/>
                </a:solidFill>
              </a:rPr>
              <a:t>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4064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dog,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삭제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꼭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줄을 수정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 후 무슨 메시지가 뜨는 지 확인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ECD5E-C40F-72A6-4769-F93F26A7E302}"/>
              </a:ext>
            </a:extLst>
          </p:cNvPr>
          <p:cNvSpPr/>
          <p:nvPr/>
        </p:nvSpPr>
        <p:spPr>
          <a:xfrm>
            <a:off x="9203132" y="241544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B9374-2392-EE0A-A249-55DBDDFCB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3230252"/>
            <a:ext cx="2886306" cy="13255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6178F6-A6A1-CCB9-4A01-BCB5E1DC4DD6}"/>
              </a:ext>
            </a:extLst>
          </p:cNvPr>
          <p:cNvSpPr/>
          <p:nvPr/>
        </p:nvSpPr>
        <p:spPr>
          <a:xfrm>
            <a:off x="8706316" y="4178382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6AD35-6499-EE25-A2C5-E27687F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충돌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이해하기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두명 이상의 개발자가 </a:t>
            </a:r>
            <a:r>
              <a:rPr lang="ko-KR" altLang="en-US">
                <a:solidFill>
                  <a:srgbClr val="FF0000"/>
                </a:solidFill>
              </a:rPr>
              <a:t>같은 파일의 같은 부분</a:t>
            </a:r>
            <a:r>
              <a:rPr lang="ko-KR" altLang="en-US"/>
              <a:t>을 작업할 때 일어나는 현상</a:t>
            </a:r>
            <a:endParaRPr lang="en-US" altLang="ko-KR"/>
          </a:p>
          <a:p>
            <a:pPr marL="342900" lvl="1" indent="-342900"/>
            <a:r>
              <a:rPr lang="en-US" altLang="ko-KR"/>
              <a:t>Git</a:t>
            </a:r>
            <a:r>
              <a:rPr lang="ko-KR" altLang="en-US"/>
              <a:t>이 자동으로 병합하지 못하고 수동으로 해결해야함</a:t>
            </a:r>
            <a:endParaRPr lang="en-US" altLang="ko-KR"/>
          </a:p>
          <a:p>
            <a:pPr marL="342900" lvl="1" indent="-342900"/>
            <a:r>
              <a:rPr lang="ko-KR" altLang="en-US"/>
              <a:t>충돌 해결 후 작업을 진행</a:t>
            </a:r>
            <a:endParaRPr lang="en-US" altLang="ko-KR"/>
          </a:p>
          <a:p>
            <a:pPr marL="342900" lvl="1" indent="-342900"/>
            <a:r>
              <a:rPr lang="ko-KR" altLang="en-US"/>
              <a:t>오류가 아닌 코드의 충돌일 뿐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28B58-FC3B-7A8C-AC2E-9D79DD58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9" y="4015583"/>
            <a:ext cx="6878891" cy="1276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2D481-B88E-7CFA-1514-47CD82E884AD}"/>
              </a:ext>
            </a:extLst>
          </p:cNvPr>
          <p:cNvSpPr txBox="1"/>
          <p:nvPr/>
        </p:nvSpPr>
        <p:spPr>
          <a:xfrm>
            <a:off x="1282999" y="5422656"/>
            <a:ext cx="636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충돌이 났을때는 수동으로 충돌 해결 후 진행하면 됩니다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16793-6341-C93E-BCC2-0656A42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3F2D1-8A1C-32A9-429C-11DA0676A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87761"/>
            <a:ext cx="6333243" cy="2443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10351-9B3F-78FF-6164-88F928E42DCF}"/>
              </a:ext>
            </a:extLst>
          </p:cNvPr>
          <p:cNvSpPr txBox="1"/>
          <p:nvPr/>
        </p:nvSpPr>
        <p:spPr>
          <a:xfrm>
            <a:off x="911619" y="4093764"/>
            <a:ext cx="6160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Current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Incoming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Both Changes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Compage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Chages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탭에서 두 코드 보여줌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331727" y="1647834"/>
            <a:ext cx="4107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ctrl + z (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되돌리기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해줄 수 있으니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자유롭게 눌러보셔도 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21F10-F2DA-E495-EC5A-60F892F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230600" y="4678539"/>
            <a:ext cx="35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&lt;&lt;&lt;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en-US" altLang="ko-KR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Tool </a:t>
            </a:r>
            <a:r>
              <a:rPr lang="ko-KR" altLang="en-US" sz="20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보일 때</a:t>
            </a:r>
          </a:p>
        </p:txBody>
      </p:sp>
    </p:spTree>
    <p:extLst>
      <p:ext uri="{BB962C8B-B14F-4D97-AF65-F5344CB8AC3E}">
        <p14:creationId xmlns:p14="http://schemas.microsoft.com/office/powerpoint/2010/main" val="327045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방법</a:t>
            </a:r>
            <a:r>
              <a:rPr lang="en-US" altLang="ko-KR" dirty="0"/>
              <a:t> : </a:t>
            </a:r>
            <a:r>
              <a:rPr lang="ko-KR" altLang="en-US" dirty="0"/>
              <a:t>원하는 코드만 남기기</a:t>
            </a:r>
            <a:r>
              <a:rPr lang="en-US" altLang="ko-KR" dirty="0"/>
              <a:t>(</a:t>
            </a:r>
            <a:r>
              <a:rPr lang="ko-KR" altLang="en-US" dirty="0"/>
              <a:t>코드는 둘다 남긴다고 가정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&lt;&lt;&lt;&lt;&lt;&lt; HEAD, ======, &gt;&gt;&gt;&gt;&gt;&gt; cat </a:t>
            </a:r>
            <a:r>
              <a:rPr lang="ko-KR" altLang="en-US" dirty="0"/>
              <a:t>을 수동으로 삭제 후 저장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215D1A-2D08-C187-7D71-9FCBED20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4" y="2461846"/>
            <a:ext cx="4382022" cy="209176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E99DC-9B96-63C8-AEDE-BA62FC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22A-CAA1-6DE5-BAB9-03E9947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4436-D3E2-685F-7C02-2C38AFF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나뭇가지</a:t>
            </a:r>
            <a:endParaRPr lang="en-US" altLang="ko-KR" sz="4000" dirty="0"/>
          </a:p>
          <a:p>
            <a:r>
              <a:rPr lang="ko-KR" altLang="en-US" sz="4000" dirty="0"/>
              <a:t>분기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ko-KR" altLang="en-US" sz="4000" dirty="0"/>
              <a:t>회사 따위의</a:t>
            </a:r>
            <a:r>
              <a:rPr lang="en-US" altLang="ko-KR" sz="4000" dirty="0"/>
              <a:t>) </a:t>
            </a:r>
            <a:r>
              <a:rPr lang="ko-KR" altLang="en-US" sz="4000" dirty="0"/>
              <a:t>지사</a:t>
            </a:r>
            <a:endParaRPr lang="en-US" altLang="ko-KR" sz="4000" dirty="0"/>
          </a:p>
          <a:p>
            <a:r>
              <a:rPr lang="ko-KR" altLang="en-US" sz="4000" dirty="0"/>
              <a:t>둘 이상으로 갈라지다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C55F-4799-A39D-12D9-95FB67D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2CDA0-6FB2-F392-11C2-0D889B8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Branch - Free vector clipart images on creazilla.com">
            <a:extLst>
              <a:ext uri="{FF2B5EF4-FFF2-40B4-BE49-F238E27FC236}">
                <a16:creationId xmlns:a16="http://schemas.microsoft.com/office/drawing/2014/main" id="{6347C63D-D8A6-A3AE-C51C-F10D7B6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21" y="1253331"/>
            <a:ext cx="5301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7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모두 완료 후 </a:t>
            </a:r>
            <a:r>
              <a:rPr lang="en-US" altLang="ko-KR"/>
              <a:t>Git</a:t>
            </a:r>
            <a:r>
              <a:rPr lang="ko-KR" altLang="en-US"/>
              <a:t>에 </a:t>
            </a:r>
            <a:r>
              <a:rPr lang="en-US" altLang="ko-KR"/>
              <a:t>add, commit, push</a:t>
            </a:r>
          </a:p>
          <a:p>
            <a:pPr marL="342900" lvl="1" indent="-342900"/>
            <a:r>
              <a:rPr lang="ko-KR" altLang="en-US"/>
              <a:t>이 후 모든 브랜치 삭제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5086A2-65B9-FC43-3D82-1AFD6D49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5" y="2612150"/>
            <a:ext cx="6259060" cy="22813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B92900-6051-D36B-87B3-422399809BF3}"/>
              </a:ext>
            </a:extLst>
          </p:cNvPr>
          <p:cNvSpPr/>
          <p:nvPr/>
        </p:nvSpPr>
        <p:spPr>
          <a:xfrm>
            <a:off x="5890002" y="2612149"/>
            <a:ext cx="1473324" cy="2754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A7104-1DA0-2DA7-40D8-C9FF43B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6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이름 규칙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이름 규칙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일반적인 규칙들</a:t>
            </a:r>
            <a:r>
              <a:rPr lang="en-US" altLang="ko-KR" dirty="0"/>
              <a:t>(</a:t>
            </a:r>
            <a:r>
              <a:rPr lang="ko-KR" altLang="en-US" dirty="0"/>
              <a:t>회사마다 다를 수 있음</a:t>
            </a:r>
            <a:r>
              <a:rPr lang="en-US" altLang="ko-KR" dirty="0"/>
              <a:t>)</a:t>
            </a:r>
          </a:p>
          <a:p>
            <a:pPr marL="457200" lvl="1" indent="-457200"/>
            <a:r>
              <a:rPr lang="en-US" altLang="ko-KR" dirty="0"/>
              <a:t>main</a:t>
            </a:r>
            <a:r>
              <a:rPr lang="ko-KR" altLang="en-US" dirty="0"/>
              <a:t>브랜치에서는 직접 작업하거나 커밋하지 않음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</a:t>
            </a:r>
            <a:r>
              <a:rPr lang="ko-KR" altLang="en-US" dirty="0"/>
              <a:t> 명명 규칙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ko-KR" altLang="en-US" dirty="0" err="1">
                <a:solidFill>
                  <a:srgbClr val="FF0000"/>
                </a:solidFill>
              </a:rPr>
              <a:t>브랜치에는</a:t>
            </a:r>
            <a:r>
              <a:rPr lang="ko-KR" altLang="en-US" dirty="0">
                <a:solidFill>
                  <a:srgbClr val="FF0000"/>
                </a:solidFill>
              </a:rPr>
              <a:t> 하나의 작업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155DA2-8E9F-88B6-AAF4-749F89DE6696}"/>
              </a:ext>
            </a:extLst>
          </p:cNvPr>
          <p:cNvGraphicFramePr>
            <a:graphicFrameLocks noGrp="1"/>
          </p:cNvGraphicFramePr>
          <p:nvPr/>
        </p:nvGraphicFramePr>
        <p:xfrm>
          <a:off x="1267916" y="2902476"/>
          <a:ext cx="9656167" cy="201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44449">
                  <a:extLst>
                    <a:ext uri="{9D8B030D-6E8A-4147-A177-3AD203B41FA5}">
                      <a16:colId xmlns:a16="http://schemas.microsoft.com/office/drawing/2014/main" val="2787175440"/>
                    </a:ext>
                  </a:extLst>
                </a:gridCol>
                <a:gridCol w="2110620">
                  <a:extLst>
                    <a:ext uri="{9D8B030D-6E8A-4147-A177-3AD203B41FA5}">
                      <a16:colId xmlns:a16="http://schemas.microsoft.com/office/drawing/2014/main" val="3848475304"/>
                    </a:ext>
                  </a:extLst>
                </a:gridCol>
                <a:gridCol w="1990907">
                  <a:extLst>
                    <a:ext uri="{9D8B030D-6E8A-4147-A177-3AD203B41FA5}">
                      <a16:colId xmlns:a16="http://schemas.microsoft.com/office/drawing/2014/main" val="236845163"/>
                    </a:ext>
                  </a:extLst>
                </a:gridCol>
                <a:gridCol w="3810191">
                  <a:extLst>
                    <a:ext uri="{9D8B030D-6E8A-4147-A177-3AD203B41FA5}">
                      <a16:colId xmlns:a16="http://schemas.microsoft.com/office/drawing/2014/main" val="3335619428"/>
                    </a:ext>
                  </a:extLst>
                </a:gridCol>
              </a:tblGrid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feature/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신규 기능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81836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hotfix-1.0.1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버그 수정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1.0 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버전에 첫번째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3432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release-1.0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2704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개발테스트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전 개발 테스트 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28182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975E-B18D-492D-AD1C-1989C59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버전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버전 이름이 </a:t>
            </a:r>
            <a:r>
              <a:rPr lang="en-US" altLang="ko-KR" dirty="0"/>
              <a:t>8.1.5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첫번째 숫자 </a:t>
            </a:r>
            <a:r>
              <a:rPr lang="en-US" altLang="ko-KR" dirty="0"/>
              <a:t>8</a:t>
            </a:r>
            <a:r>
              <a:rPr lang="ko-KR" altLang="en-US" dirty="0"/>
              <a:t>은 코드에 많은 변화가 </a:t>
            </a:r>
            <a:r>
              <a:rPr lang="ko-KR" altLang="en-US" dirty="0" err="1"/>
              <a:t>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대규모 업데이트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두번째 숫자 </a:t>
            </a:r>
            <a:r>
              <a:rPr lang="en-US" altLang="ko-KR" dirty="0"/>
              <a:t>1</a:t>
            </a:r>
            <a:r>
              <a:rPr lang="ko-KR" altLang="en-US" dirty="0"/>
              <a:t>은 새로운 기능이 추가</a:t>
            </a:r>
            <a:r>
              <a:rPr lang="en-US" altLang="ko-KR" dirty="0"/>
              <a:t> </a:t>
            </a:r>
            <a:r>
              <a:rPr lang="ko-KR" altLang="en-US" dirty="0"/>
              <a:t>또는 업그레이드 </a:t>
            </a:r>
            <a:r>
              <a:rPr lang="ko-KR" altLang="en-US" dirty="0" err="1"/>
              <a:t>되었을때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00 </a:t>
            </a:r>
            <a:r>
              <a:rPr lang="ko-KR" altLang="en-US" dirty="0"/>
              <a:t>기능이 변경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세번째 숫자 </a:t>
            </a:r>
            <a:r>
              <a:rPr lang="en-US" altLang="ko-KR" dirty="0"/>
              <a:t>5</a:t>
            </a:r>
            <a:r>
              <a:rPr lang="ko-KR" altLang="en-US" dirty="0"/>
              <a:t>는 패치 혹은 버그 </a:t>
            </a:r>
            <a:r>
              <a:rPr lang="ko-KR" altLang="en-US" dirty="0" err="1"/>
              <a:t>수정시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로그인 오류 해결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41257-296F-B9BA-361F-B8BB91D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73840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805065" y="1325563"/>
            <a:ext cx="10515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되돌리기는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익숙해지기 전까지 사용안해도 무관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자주 사용 안할 수도 있는 명령어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커밋을 이전상태로 되돌릴 때 사용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코드가 모두 삭제될 수도 있으므로 사용시 주의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9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reset (</a:t>
            </a:r>
            <a:r>
              <a:rPr lang="ko-KR" altLang="en-US" dirty="0">
                <a:solidFill>
                  <a:srgbClr val="00B050"/>
                </a:solidFill>
              </a:rPr>
              <a:t>옵션</a:t>
            </a:r>
            <a:r>
              <a:rPr lang="en-US" altLang="ko-KR" dirty="0"/>
              <a:t>) &lt;</a:t>
            </a: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r>
              <a:rPr lang="en-US" altLang="ko-KR" dirty="0"/>
              <a:t>&gt;</a:t>
            </a: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reset --hard HEAD^2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endParaRPr lang="en-US" altLang="ko-KR" dirty="0">
              <a:solidFill>
                <a:srgbClr val="0070C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HEAD~n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조상 </a:t>
            </a:r>
            <a:r>
              <a:rPr lang="ko-KR" altLang="en-US" dirty="0" err="1"/>
              <a:t>커밋으로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HEAD^n</a:t>
            </a:r>
            <a:r>
              <a:rPr lang="en-US" altLang="ko-KR" dirty="0"/>
              <a:t> : </a:t>
            </a:r>
            <a:r>
              <a:rPr lang="ko-KR" altLang="en-US" dirty="0" err="1"/>
              <a:t>병합커밋에서</a:t>
            </a:r>
            <a:r>
              <a:rPr lang="ko-KR" altLang="en-US" dirty="0"/>
              <a:t> 사용하며 </a:t>
            </a:r>
            <a:r>
              <a:rPr lang="en-US" altLang="ko-KR" dirty="0"/>
              <a:t>n</a:t>
            </a:r>
            <a:r>
              <a:rPr lang="ko-KR" altLang="en-US" dirty="0"/>
              <a:t>번째 부모로 이동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B050"/>
                </a:solidFill>
              </a:rPr>
              <a:t>옵션값</a:t>
            </a:r>
            <a:endParaRPr lang="en-US" altLang="ko-KR" dirty="0">
              <a:solidFill>
                <a:srgbClr val="00B05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--soft : </a:t>
            </a:r>
            <a:r>
              <a:rPr lang="ko-KR" altLang="en-US" dirty="0" err="1"/>
              <a:t>스테이징에는</a:t>
            </a:r>
            <a:r>
              <a:rPr lang="ko-KR" altLang="en-US" dirty="0"/>
              <a:t> 올라가 있으며 </a:t>
            </a:r>
            <a:r>
              <a:rPr lang="ko-KR" altLang="en-US" dirty="0" err="1"/>
              <a:t>커밋만</a:t>
            </a:r>
            <a:r>
              <a:rPr lang="ko-KR" altLang="en-US" dirty="0"/>
              <a:t>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--mixed(</a:t>
            </a:r>
            <a:r>
              <a:rPr lang="ko-KR" altLang="en-US" dirty="0"/>
              <a:t>기본값</a:t>
            </a:r>
            <a:r>
              <a:rPr lang="en-US" altLang="ko-KR" dirty="0"/>
              <a:t>) :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모두 취소하고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--hard : </a:t>
            </a:r>
            <a:r>
              <a:rPr lang="ko-KR" altLang="en-US" dirty="0"/>
              <a:t>최근 변경사항을 모두 삭제하고 이전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ko-KR" altLang="en-US" dirty="0" err="1"/>
              <a:t>돌아가고싶을때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 err="1"/>
              <a:t>협업시에는</a:t>
            </a:r>
            <a:r>
              <a:rPr lang="ko-KR" altLang="en-US" dirty="0"/>
              <a:t> 사용을 안하는게 좋음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68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4F3FF1BC-BEA8-0D92-3688-FD06871EBD3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78269EC0-4BCC-9A90-2864-3324CE8859E5}"/>
              </a:ext>
            </a:extLst>
          </p:cNvPr>
          <p:cNvSpPr/>
          <p:nvPr/>
        </p:nvSpPr>
        <p:spPr>
          <a:xfrm rot="14400000">
            <a:off x="8157519" y="2076913"/>
            <a:ext cx="301281" cy="174188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1E71391-6B85-CC82-AD05-A9B60BFE4609}"/>
              </a:ext>
            </a:extLst>
          </p:cNvPr>
          <p:cNvSpPr/>
          <p:nvPr/>
        </p:nvSpPr>
        <p:spPr>
          <a:xfrm rot="16200000">
            <a:off x="6152796" y="3115409"/>
            <a:ext cx="301281" cy="58200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C6EC121-9296-1DF7-8B13-CF36C6CADEAB}"/>
              </a:ext>
            </a:extLst>
          </p:cNvPr>
          <p:cNvSpPr/>
          <p:nvPr/>
        </p:nvSpPr>
        <p:spPr>
          <a:xfrm rot="16200000">
            <a:off x="8243576" y="1672391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E02B37D7-74D6-DF94-B6CD-50847FB45D09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B670727-2136-CF1B-EAE7-58C475FE9240}"/>
              </a:ext>
            </a:extLst>
          </p:cNvPr>
          <p:cNvSpPr/>
          <p:nvPr/>
        </p:nvSpPr>
        <p:spPr>
          <a:xfrm rot="18900000">
            <a:off x="4624346" y="226531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45578DF-480E-385F-BF64-A956571BE464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A047BE-6F35-A032-3542-690EBB08F195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0DE4230-D004-462C-AB4D-D26B883097F2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88542C-4979-12E3-C8AF-403095EBFC13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EBA10D9-DE90-BFA9-45E5-C884487DDAFD}"/>
              </a:ext>
            </a:extLst>
          </p:cNvPr>
          <p:cNvSpPr/>
          <p:nvPr/>
        </p:nvSpPr>
        <p:spPr>
          <a:xfrm>
            <a:off x="5128290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EBE795-23C8-6EB3-5352-E0510C6E1376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6" name="화살표: 위쪽 45">
            <a:extLst>
              <a:ext uri="{FF2B5EF4-FFF2-40B4-BE49-F238E27FC236}">
                <a16:creationId xmlns:a16="http://schemas.microsoft.com/office/drawing/2014/main" id="{A5F85839-C7F8-8B2F-EFB7-6144D2D1C3D9}"/>
              </a:ext>
            </a:extLst>
          </p:cNvPr>
          <p:cNvSpPr/>
          <p:nvPr/>
        </p:nvSpPr>
        <p:spPr>
          <a:xfrm rot="10800000">
            <a:off x="9049625" y="1431105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9F060A-5E68-B53C-8E10-A09738EB5A30}"/>
              </a:ext>
            </a:extLst>
          </p:cNvPr>
          <p:cNvSpPr/>
          <p:nvPr/>
        </p:nvSpPr>
        <p:spPr>
          <a:xfrm>
            <a:off x="8906308" y="1164662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69D0C7D-CCF4-83CE-70D9-8C4CF2C8B4A4}"/>
              </a:ext>
            </a:extLst>
          </p:cNvPr>
          <p:cNvSpPr/>
          <p:nvPr/>
        </p:nvSpPr>
        <p:spPr>
          <a:xfrm>
            <a:off x="8889155" y="1671623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</a:t>
            </a:r>
            <a:r>
              <a:rPr lang="en-US" altLang="ko-KR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1400" b="1" dirty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400" b="1" dirty="0" err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endParaRPr lang="ko-KR" altLang="en-US" sz="1400" b="1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61D0CB5-D835-F1BC-9C1F-801934BEBDFC}"/>
              </a:ext>
            </a:extLst>
          </p:cNvPr>
          <p:cNvSpPr/>
          <p:nvPr/>
        </p:nvSpPr>
        <p:spPr>
          <a:xfrm>
            <a:off x="6617626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99222-D123-D9FA-8BD0-96F6C3F2D6EC}"/>
              </a:ext>
            </a:extLst>
          </p:cNvPr>
          <p:cNvSpPr txBox="1"/>
          <p:nvPr/>
        </p:nvSpPr>
        <p:spPr>
          <a:xfrm>
            <a:off x="767809" y="4209173"/>
            <a:ext cx="9669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명령어 예시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HEAD^1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첫번째부모로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HEAD^2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두번째 부모로 다른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HEAD~1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부모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HEAD~2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HEAD~3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09EB7-39E6-978A-3964-F6632BBBFEDE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FB973-6A99-1F7A-41AC-4B13A20AEB79}"/>
              </a:ext>
            </a:extLst>
          </p:cNvPr>
          <p:cNvSpPr txBox="1"/>
          <p:nvPr/>
        </p:nvSpPr>
        <p:spPr>
          <a:xfrm>
            <a:off x="3633836" y="3260911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</p:spTree>
    <p:extLst>
      <p:ext uri="{BB962C8B-B14F-4D97-AF65-F5344CB8AC3E}">
        <p14:creationId xmlns:p14="http://schemas.microsoft.com/office/powerpoint/2010/main" val="205964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git revert &lt;</a:t>
            </a:r>
            <a:r>
              <a:rPr lang="ko-KR" altLang="en-US"/>
              <a:t>이동할 커밋</a:t>
            </a:r>
            <a:r>
              <a:rPr lang="en-US" altLang="ko-KR"/>
              <a:t>&gt;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취소하는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기존 커밋 이력을 유지하면서 변경 사항을 되돌리는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기준으로 되돌리며 필요시 여러커밋을 순차적으로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사용시에는 최근 커밋부터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과의 차이점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은 커밋이력을 삭제하면서 이전으로 되돌림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revert</a:t>
            </a:r>
            <a:r>
              <a:rPr lang="ko-KR" altLang="en-US"/>
              <a:t>는 기존 커밋이력을 남기고 변경된 새로운 커밋을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협업에는 </a:t>
            </a:r>
            <a:r>
              <a:rPr lang="en-US" altLang="ko-KR"/>
              <a:t>reset</a:t>
            </a:r>
            <a:r>
              <a:rPr lang="ko-KR" altLang="en-US"/>
              <a:t>보다는 </a:t>
            </a:r>
            <a:r>
              <a:rPr lang="en-US" altLang="ko-KR"/>
              <a:t>revert</a:t>
            </a:r>
            <a:r>
              <a:rPr lang="ko-KR" altLang="en-US"/>
              <a:t>를 권장</a:t>
            </a:r>
            <a:endParaRPr lang="en-US" altLang="ko-KR"/>
          </a:p>
          <a:p>
            <a:pPr marL="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1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C35E37D-B56D-8A89-425B-ACE56AF6416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7646448-6287-7F90-FF01-463A57F67590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B5B6BC4-3B0D-EA56-F0CC-606B43A90ECE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1BC7F5-65BC-7834-9D1E-293EBD2D1ABF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A469C2-4C95-8CC2-4C0A-CFA0F80CA266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F5D293-F735-0BFC-A9D6-327D8307EDF5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BD2986-C4C0-F6FC-94C4-05F7DFDD8AB4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351412C9-DE6D-8CC9-ED08-AD32FB4A69FD}"/>
              </a:ext>
            </a:extLst>
          </p:cNvPr>
          <p:cNvSpPr/>
          <p:nvPr/>
        </p:nvSpPr>
        <p:spPr>
          <a:xfrm rot="10800000">
            <a:off x="7263856" y="1420347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AB6436-F1A6-0264-ED07-D477C762311C}"/>
              </a:ext>
            </a:extLst>
          </p:cNvPr>
          <p:cNvSpPr/>
          <p:nvPr/>
        </p:nvSpPr>
        <p:spPr>
          <a:xfrm>
            <a:off x="7120539" y="1153904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3D087-1994-7F42-29AB-E438C3B348C0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792453D-0426-2625-C5B8-71F1F6639B7A}"/>
              </a:ext>
            </a:extLst>
          </p:cNvPr>
          <p:cNvSpPr/>
          <p:nvPr/>
        </p:nvSpPr>
        <p:spPr>
          <a:xfrm rot="16200000">
            <a:off x="2929958" y="4060785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1D9A3F2-9E9E-AB8E-32F9-816B26EBAEB2}"/>
              </a:ext>
            </a:extLst>
          </p:cNvPr>
          <p:cNvSpPr/>
          <p:nvPr/>
        </p:nvSpPr>
        <p:spPr>
          <a:xfrm rot="16200000">
            <a:off x="8243576" y="4151527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51514C8-3F42-2B02-C5D3-ABE6C6601D17}"/>
              </a:ext>
            </a:extLst>
          </p:cNvPr>
          <p:cNvSpPr/>
          <p:nvPr/>
        </p:nvSpPr>
        <p:spPr>
          <a:xfrm rot="16200000">
            <a:off x="6438465" y="4148751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2FC501E-3CDD-23DC-9620-D7097AE2BD70}"/>
              </a:ext>
            </a:extLst>
          </p:cNvPr>
          <p:cNvSpPr/>
          <p:nvPr/>
        </p:nvSpPr>
        <p:spPr>
          <a:xfrm rot="16200000">
            <a:off x="4462955" y="407266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038B78-2338-D3D8-DD46-CE6C9349D039}"/>
              </a:ext>
            </a:extLst>
          </p:cNvPr>
          <p:cNvSpPr/>
          <p:nvPr/>
        </p:nvSpPr>
        <p:spPr>
          <a:xfrm>
            <a:off x="1780000" y="4150759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D4E3F2-DA97-9282-8F06-73A6EE6A2084}"/>
              </a:ext>
            </a:extLst>
          </p:cNvPr>
          <p:cNvSpPr/>
          <p:nvPr/>
        </p:nvSpPr>
        <p:spPr>
          <a:xfrm>
            <a:off x="3622981" y="4150759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2BF467-E4B5-AD41-5596-53DC739D4FCE}"/>
              </a:ext>
            </a:extLst>
          </p:cNvPr>
          <p:cNvSpPr/>
          <p:nvPr/>
        </p:nvSpPr>
        <p:spPr>
          <a:xfrm>
            <a:off x="5176205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7BED64-586A-25AF-7B3E-2EB2FC5AA3F2}"/>
              </a:ext>
            </a:extLst>
          </p:cNvPr>
          <p:cNvSpPr/>
          <p:nvPr/>
        </p:nvSpPr>
        <p:spPr>
          <a:xfrm>
            <a:off x="7089904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9538C036-DCB5-ADC8-D468-A97F0E686155}"/>
              </a:ext>
            </a:extLst>
          </p:cNvPr>
          <p:cNvSpPr/>
          <p:nvPr/>
        </p:nvSpPr>
        <p:spPr>
          <a:xfrm rot="10800000">
            <a:off x="9049625" y="3910241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6CCC06-6B98-91F6-712C-4691525D5913}"/>
              </a:ext>
            </a:extLst>
          </p:cNvPr>
          <p:cNvSpPr/>
          <p:nvPr/>
        </p:nvSpPr>
        <p:spPr>
          <a:xfrm>
            <a:off x="8906308" y="3643798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BDFA3AB-7EDC-FB36-1A20-29F9E1BF8FC4}"/>
              </a:ext>
            </a:extLst>
          </p:cNvPr>
          <p:cNvSpPr/>
          <p:nvPr/>
        </p:nvSpPr>
        <p:spPr>
          <a:xfrm>
            <a:off x="8889155" y="415075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F39B4-5148-36F3-D072-2A5D2E821C10}"/>
              </a:ext>
            </a:extLst>
          </p:cNvPr>
          <p:cNvSpPr txBox="1"/>
          <p:nvPr/>
        </p:nvSpPr>
        <p:spPr>
          <a:xfrm>
            <a:off x="1414801" y="3848144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2B6DE-71B1-3E7F-1CE8-6C3CDE935BC1}"/>
              </a:ext>
            </a:extLst>
          </p:cNvPr>
          <p:cNvSpPr txBox="1"/>
          <p:nvPr/>
        </p:nvSpPr>
        <p:spPr>
          <a:xfrm>
            <a:off x="6136168" y="2684768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잘못되어 되돌린다면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revert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B8509-9D3D-5745-83AC-1C7956453CCC}"/>
              </a:ext>
            </a:extLst>
          </p:cNvPr>
          <p:cNvSpPr txBox="1"/>
          <p:nvPr/>
        </p:nvSpPr>
        <p:spPr>
          <a:xfrm>
            <a:off x="7865969" y="51900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되돌린 커밋</a:t>
            </a:r>
          </a:p>
        </p:txBody>
      </p:sp>
    </p:spTree>
    <p:extLst>
      <p:ext uri="{BB962C8B-B14F-4D97-AF65-F5344CB8AC3E}">
        <p14:creationId xmlns:p14="http://schemas.microsoft.com/office/powerpoint/2010/main" val="20553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E167FB9-CF10-0EB2-FB23-27AAFB292A15}"/>
              </a:ext>
            </a:extLst>
          </p:cNvPr>
          <p:cNvSpPr/>
          <p:nvPr/>
        </p:nvSpPr>
        <p:spPr>
          <a:xfrm rot="10800000">
            <a:off x="7851200" y="3654140"/>
            <a:ext cx="287520" cy="125475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2F32E4-35C4-118D-BEC7-AE3DE8BAF18B}"/>
              </a:ext>
            </a:extLst>
          </p:cNvPr>
          <p:cNvSpPr/>
          <p:nvPr/>
        </p:nvSpPr>
        <p:spPr>
          <a:xfrm>
            <a:off x="5768026" y="5174924"/>
            <a:ext cx="1741256" cy="1998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714C092-35B4-3261-97E2-32423E9194F9}"/>
              </a:ext>
            </a:extLst>
          </p:cNvPr>
          <p:cNvSpPr/>
          <p:nvPr/>
        </p:nvSpPr>
        <p:spPr>
          <a:xfrm rot="18643875">
            <a:off x="5133786" y="3421351"/>
            <a:ext cx="219352" cy="16799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0E3CCE-6252-65E4-4D15-B49BBA25A709}"/>
              </a:ext>
            </a:extLst>
          </p:cNvPr>
          <p:cNvSpPr/>
          <p:nvPr/>
        </p:nvSpPr>
        <p:spPr>
          <a:xfrm>
            <a:off x="838201" y="3288851"/>
            <a:ext cx="8666746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브랜치를 만드는 이유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28345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</a:pPr>
            <a:r>
              <a:rPr lang="ko-KR" altLang="en-US"/>
              <a:t>프로젝트 작업을 두명이서 진행한다고 가정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ko-KR" altLang="en-US"/>
              <a:t>현재 우리는 </a:t>
            </a:r>
            <a:r>
              <a:rPr lang="en-US" altLang="ko-KR"/>
              <a:t>main </a:t>
            </a:r>
            <a:r>
              <a:rPr lang="ko-KR" altLang="en-US"/>
              <a:t>브랜치만 존재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en-US" altLang="ko-KR"/>
              <a:t>main</a:t>
            </a:r>
            <a:r>
              <a:rPr lang="ko-KR" altLang="en-US"/>
              <a:t>에서만 작업을 한다면</a:t>
            </a:r>
            <a:r>
              <a:rPr lang="en-US" altLang="ko-KR"/>
              <a:t>?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C79F10-0553-615F-3C24-6AADDA4496E3}"/>
              </a:ext>
            </a:extLst>
          </p:cNvPr>
          <p:cNvSpPr/>
          <p:nvPr/>
        </p:nvSpPr>
        <p:spPr>
          <a:xfrm>
            <a:off x="1855829" y="3056021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2FC5A-74A0-F6FE-15CB-B140665EFF58}"/>
              </a:ext>
            </a:extLst>
          </p:cNvPr>
          <p:cNvSpPr txBox="1"/>
          <p:nvPr/>
        </p:nvSpPr>
        <p:spPr>
          <a:xfrm>
            <a:off x="1617268" y="41140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my.txt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C04E8-0383-BDA6-C2C3-87EED58693C9}"/>
              </a:ext>
            </a:extLst>
          </p:cNvPr>
          <p:cNvSpPr txBox="1"/>
          <p:nvPr/>
        </p:nvSpPr>
        <p:spPr>
          <a:xfrm>
            <a:off x="3564647" y="4114091"/>
            <a:ext cx="161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E6D1C-7F37-B9A2-043C-706F6C847926}"/>
              </a:ext>
            </a:extLst>
          </p:cNvPr>
          <p:cNvSpPr txBox="1"/>
          <p:nvPr/>
        </p:nvSpPr>
        <p:spPr>
          <a:xfrm>
            <a:off x="7057257" y="5762858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</a:t>
            </a:r>
          </a:p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 수정 작업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1F49C4-D395-4787-BBCE-FEF6A8307F4B}"/>
              </a:ext>
            </a:extLst>
          </p:cNvPr>
          <p:cNvSpPr/>
          <p:nvPr/>
        </p:nvSpPr>
        <p:spPr>
          <a:xfrm>
            <a:off x="3895253" y="3056021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918126-2213-8964-3759-DF565D13B839}"/>
              </a:ext>
            </a:extLst>
          </p:cNvPr>
          <p:cNvSpPr/>
          <p:nvPr/>
        </p:nvSpPr>
        <p:spPr>
          <a:xfrm>
            <a:off x="5605999" y="4769980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6A298-4527-5051-A5FE-7CCA8EB0901A}"/>
              </a:ext>
            </a:extLst>
          </p:cNvPr>
          <p:cNvSpPr txBox="1"/>
          <p:nvPr/>
        </p:nvSpPr>
        <p:spPr>
          <a:xfrm>
            <a:off x="5179441" y="33708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F5275F-22DB-3DB1-064E-E01DECACA96A}"/>
              </a:ext>
            </a:extLst>
          </p:cNvPr>
          <p:cNvSpPr/>
          <p:nvPr/>
        </p:nvSpPr>
        <p:spPr>
          <a:xfrm>
            <a:off x="7517835" y="4769980"/>
            <a:ext cx="951474" cy="9514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3DC4A-336A-38DA-72BA-B6BA1866E9D0}"/>
              </a:ext>
            </a:extLst>
          </p:cNvPr>
          <p:cNvSpPr txBox="1"/>
          <p:nvPr/>
        </p:nvSpPr>
        <p:spPr>
          <a:xfrm>
            <a:off x="1057629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4FF97-14DB-FC32-78A4-6607FB585F84}"/>
              </a:ext>
            </a:extLst>
          </p:cNvPr>
          <p:cNvSpPr txBox="1"/>
          <p:nvPr/>
        </p:nvSpPr>
        <p:spPr>
          <a:xfrm>
            <a:off x="4825105" y="480559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61456-D02B-B08C-D3B5-E3354D9B312E}"/>
              </a:ext>
            </a:extLst>
          </p:cNvPr>
          <p:cNvSpPr txBox="1"/>
          <p:nvPr/>
        </p:nvSpPr>
        <p:spPr>
          <a:xfrm>
            <a:off x="9366269" y="251361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FF57FF-12DA-BEF2-867C-2C3BB6799758}"/>
              </a:ext>
            </a:extLst>
          </p:cNvPr>
          <p:cNvSpPr/>
          <p:nvPr/>
        </p:nvSpPr>
        <p:spPr>
          <a:xfrm>
            <a:off x="9481306" y="2835563"/>
            <a:ext cx="2205208" cy="1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커밋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상태에서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의코드 수정 후 다음 커밋을 하게된다면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FDA212-3779-38AD-D037-F2DA0C62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65" y="4337554"/>
            <a:ext cx="2781428" cy="2652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D0D552-7964-25B1-3FF8-8320DB072C56}"/>
              </a:ext>
            </a:extLst>
          </p:cNvPr>
          <p:cNvSpPr txBox="1"/>
          <p:nvPr/>
        </p:nvSpPr>
        <p:spPr>
          <a:xfrm>
            <a:off x="9262779" y="4785155"/>
            <a:ext cx="2781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알 수 있는 사실은 작업시 항상 최신 커밋에서 작업을 해야한다는것</a:t>
            </a:r>
            <a:r>
              <a:rPr lang="en-US" altLang="ko-KR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6735B-D7E5-A0AB-018A-2C53BDB2F16F}"/>
              </a:ext>
            </a:extLst>
          </p:cNvPr>
          <p:cNvSpPr txBox="1"/>
          <p:nvPr/>
        </p:nvSpPr>
        <p:spPr>
          <a:xfrm>
            <a:off x="3093524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5CFD6-C983-D63B-6B61-0D22B0643A8C}"/>
              </a:ext>
            </a:extLst>
          </p:cNvPr>
          <p:cNvSpPr txBox="1"/>
          <p:nvPr/>
        </p:nvSpPr>
        <p:spPr>
          <a:xfrm>
            <a:off x="6724365" y="48059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56A47-6CAA-5767-77CE-92F0316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4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9877-3B77-D7CC-9DBC-C72A3B3A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0429-0F38-1E7D-07D9-4EBABDFD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329A-7246-C0BD-B943-A7117FF1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아래와 같이 텍스트 파일의 내용을 변경하며 </a:t>
            </a:r>
            <a:r>
              <a:rPr lang="ko-KR" altLang="en-US" dirty="0" err="1">
                <a:latin typeface="+mj-ea"/>
                <a:ea typeface="+mj-ea"/>
              </a:rPr>
              <a:t>커밋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수행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7C54-9308-22AC-0F94-C4CA453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7779-7C28-B859-597C-51B276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74EF-F811-2E4C-AB69-E53FEB1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635"/>
            <a:ext cx="2781688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6CA54-AEC8-FDA2-37A7-FDCCCEDE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02" y="3129635"/>
            <a:ext cx="2885493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FEDD4-69AB-B998-90AF-25F1A28A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09" y="3129635"/>
            <a:ext cx="2800741" cy="176237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F37901-2BA1-36D3-0A78-12B2E54472B8}"/>
              </a:ext>
            </a:extLst>
          </p:cNvPr>
          <p:cNvCxnSpPr>
            <a:cxnSpLocks/>
          </p:cNvCxnSpPr>
          <p:nvPr/>
        </p:nvCxnSpPr>
        <p:spPr>
          <a:xfrm>
            <a:off x="3890845" y="4005855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427627-2D05-6CBB-3EFD-A8816565068B}"/>
              </a:ext>
            </a:extLst>
          </p:cNvPr>
          <p:cNvCxnSpPr>
            <a:cxnSpLocks/>
          </p:cNvCxnSpPr>
          <p:nvPr/>
        </p:nvCxnSpPr>
        <p:spPr>
          <a:xfrm>
            <a:off x="7746565" y="3992160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8233E-5583-C2B5-FC73-746A85B7A491}"/>
              </a:ext>
            </a:extLst>
          </p:cNvPr>
          <p:cNvSpPr txBox="1"/>
          <p:nvPr/>
        </p:nvSpPr>
        <p:spPr>
          <a:xfrm>
            <a:off x="1674244" y="50269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9D88-86F3-8ED1-E6AB-5F3D71D6B5C8}"/>
              </a:ext>
            </a:extLst>
          </p:cNvPr>
          <p:cNvSpPr txBox="1"/>
          <p:nvPr/>
        </p:nvSpPr>
        <p:spPr>
          <a:xfrm>
            <a:off x="5448415" y="50269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D0231-DDF9-6E24-C349-552F0A70D015}"/>
              </a:ext>
            </a:extLst>
          </p:cNvPr>
          <p:cNvSpPr txBox="1"/>
          <p:nvPr/>
        </p:nvSpPr>
        <p:spPr>
          <a:xfrm>
            <a:off x="9246540" y="502694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2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AD2B-24FF-CFD5-5C55-9197B95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765-26A9-4ED9-9AD8-CD02FC6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EAF-DF4E-35D3-4EE0-7B117AC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1 </a:t>
            </a:r>
            <a:r>
              <a:rPr lang="ko-KR" altLang="en-US" dirty="0">
                <a:latin typeface="+mj-ea"/>
                <a:ea typeface="+mj-ea"/>
              </a:rPr>
              <a:t>상태로 되돌리기 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을 사용하여 </a:t>
            </a:r>
            <a:r>
              <a:rPr lang="en-US" altLang="ko-KR" dirty="0">
                <a:latin typeface="+mj-ea"/>
                <a:ea typeface="+mj-ea"/>
              </a:rPr>
              <a:t>commit 3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2 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커밋</a:t>
            </a:r>
            <a:r>
              <a:rPr lang="ko-KR" altLang="en-US" dirty="0"/>
              <a:t> 상태를 확인하고 스크린샷으로 찍어 </a:t>
            </a:r>
            <a:r>
              <a:rPr lang="ko-KR" altLang="en-US" dirty="0" err="1"/>
              <a:t>노션</a:t>
            </a:r>
            <a:r>
              <a:rPr lang="ko-KR" altLang="en-US" dirty="0"/>
              <a:t> 댓글에 올리기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 startAt="2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6962-EB42-00AD-A10C-54ED70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2025-06-08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6905A-63FD-2A9B-CDA4-9EB9AC90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브랜치란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213877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 err="1"/>
              <a:t>브랜치란</a:t>
            </a:r>
            <a:r>
              <a:rPr lang="ko-KR" altLang="en-US" dirty="0"/>
              <a:t> 저장소에서 </a:t>
            </a:r>
            <a:r>
              <a:rPr lang="ko-KR" altLang="en-US" b="1" dirty="0">
                <a:solidFill>
                  <a:srgbClr val="FF0000"/>
                </a:solidFill>
              </a:rPr>
              <a:t>하나의 독립적인 작업 공간</a:t>
            </a:r>
            <a:r>
              <a:rPr lang="ko-KR" altLang="en-US" dirty="0"/>
              <a:t>을 뜻함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우리는 지금까지 </a:t>
            </a:r>
            <a:r>
              <a:rPr lang="en-US" altLang="ko-KR" dirty="0"/>
              <a:t>main</a:t>
            </a:r>
            <a:r>
              <a:rPr lang="ko-KR" altLang="en-US" dirty="0"/>
              <a:t>만 사용함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작업 진행하면서 여러가지의 </a:t>
            </a:r>
            <a:r>
              <a:rPr lang="ko-KR" altLang="en-US" dirty="0" err="1"/>
              <a:t>브랜치를</a:t>
            </a:r>
            <a:r>
              <a:rPr lang="ko-KR" altLang="en-US" dirty="0"/>
              <a:t> 생성 할 수 있음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앞으로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후 다시 합치는 작업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en-US" altLang="ko-KR" dirty="0"/>
              <a:t>)</a:t>
            </a:r>
            <a:r>
              <a:rPr lang="ko-KR" altLang="en-US" dirty="0"/>
              <a:t>을 항상 해야함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독립적 작업 </a:t>
            </a:r>
            <a:r>
              <a:rPr lang="en-US" altLang="ko-KR" dirty="0"/>
              <a:t>: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사용하면 다른 작업에 영향을 주지 않고 코드를 수정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기능 분리 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수정 등을 기준으로 기존 코드와 분리하여 작업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안전한 개발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ko-KR" altLang="en-US" dirty="0"/>
              <a:t>으로 배포된 메인 코드에 오류가 생기지 않도록 보호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동시 작업</a:t>
            </a:r>
            <a:r>
              <a:rPr lang="en-US" altLang="ko-KR" dirty="0"/>
              <a:t> : </a:t>
            </a:r>
            <a:r>
              <a:rPr lang="ko-KR" altLang="en-US" dirty="0"/>
              <a:t>동시에 </a:t>
            </a:r>
            <a:r>
              <a:rPr lang="ko-KR" altLang="en-US" dirty="0" err="1"/>
              <a:t>여러명의</a:t>
            </a:r>
            <a:r>
              <a:rPr lang="ko-KR" altLang="en-US" dirty="0"/>
              <a:t> 개발자가 서로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가능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이력 관리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작업 이력을 관리할 수 있어서 언제</a:t>
            </a:r>
            <a:r>
              <a:rPr lang="en-US" altLang="ko-KR" dirty="0"/>
              <a:t>, </a:t>
            </a:r>
            <a:r>
              <a:rPr lang="ko-KR" altLang="en-US" dirty="0"/>
              <a:t>누가 작업했는지 쉽게 추적 가능</a:t>
            </a:r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9570-5E37-2566-5D94-FAC33D8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7017664" y="2508028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5271538" y="43072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5274563" y="3055210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5DFD-DF9D-7D9E-01C4-53E7A5AD68E7}"/>
              </a:ext>
            </a:extLst>
          </p:cNvPr>
          <p:cNvSpPr txBox="1"/>
          <p:nvPr/>
        </p:nvSpPr>
        <p:spPr>
          <a:xfrm>
            <a:off x="681697" y="1217986"/>
            <a:ext cx="11182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나뭇가지의 뜻으로 하나의 나무에 여러 나뭇가지가 새 줄기를 생성하여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갈래로 퍼지듯이 여러 데이터 흐름을 가리키며 분기라고도 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2510950" y="3946386"/>
            <a:ext cx="7664681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2427192" y="3713556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4270173" y="371355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5755404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917645" y="400403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848CC-A0B5-4F66-58DA-C5A383B01C1A}"/>
              </a:ext>
            </a:extLst>
          </p:cNvPr>
          <p:cNvSpPr txBox="1"/>
          <p:nvPr/>
        </p:nvSpPr>
        <p:spPr>
          <a:xfrm>
            <a:off x="5801375" y="22169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5775482" y="4970552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7669103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5755404" y="592202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51AB6BF-3B50-083C-1065-40F7D4B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새로운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branch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브랜치는</a:t>
            </a:r>
            <a:r>
              <a:rPr lang="ko-KR" altLang="en-US" sz="2000" dirty="0">
                <a:solidFill>
                  <a:srgbClr val="FF0000"/>
                </a:solidFill>
              </a:rPr>
              <a:t> 한번에 하나씩 생성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브랜치로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</a:t>
            </a:r>
            <a:r>
              <a:rPr lang="ko-KR" altLang="en-US" sz="2400" dirty="0"/>
              <a:t> 생성과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이동을 한번에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-b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–b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로컬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원격브랜치</a:t>
            </a:r>
            <a:r>
              <a:rPr lang="ko-KR" altLang="en-US" sz="2400" dirty="0"/>
              <a:t> 전체 확인하기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branch(</a:t>
            </a:r>
            <a:r>
              <a:rPr lang="ko-KR" altLang="en-US" sz="2000" dirty="0"/>
              <a:t>로컬만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–a(</a:t>
            </a:r>
            <a:r>
              <a:rPr lang="ko-KR" altLang="en-US" sz="2000" dirty="0"/>
              <a:t>로컬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둘다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–r (</a:t>
            </a:r>
            <a:r>
              <a:rPr lang="ko-KR" altLang="en-US" sz="2000" dirty="0"/>
              <a:t>원격만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13256-6D24-E46C-1096-B7219C8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84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/>
              <a:t>브랜치</a:t>
            </a:r>
            <a:r>
              <a:rPr lang="ko-KR" altLang="en-US" sz="4800" dirty="0"/>
              <a:t> 이해하기 </a:t>
            </a:r>
            <a:r>
              <a:rPr lang="en-US" altLang="ko-KR" sz="4800" dirty="0"/>
              <a:t>-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삭제</a:t>
            </a:r>
            <a:r>
              <a:rPr lang="en-US" altLang="ko-KR" sz="2400" dirty="0"/>
              <a:t>(</a:t>
            </a:r>
            <a:r>
              <a:rPr lang="ko-KR" altLang="en-US" sz="2400" dirty="0"/>
              <a:t>작업 중이거나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에 올리지 않았다면 삭제 안됨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 hello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강제 삭제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작업중여도</a:t>
            </a:r>
            <a:r>
              <a:rPr lang="ko-KR" altLang="en-US" sz="2400" dirty="0"/>
              <a:t> 삭제됨</a:t>
            </a:r>
            <a:r>
              <a:rPr lang="en-US" altLang="ko-KR" sz="2400" dirty="0"/>
              <a:t>. </a:t>
            </a:r>
            <a:r>
              <a:rPr lang="ko-KR" altLang="en-US" sz="2400" dirty="0"/>
              <a:t>사용시 주의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원격브랜치</a:t>
            </a:r>
            <a:r>
              <a:rPr lang="ko-KR" altLang="en-US" sz="2400" dirty="0"/>
              <a:t> 삭제하기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push origin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push origin –d test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CBDA9-F0EC-D68C-C8AC-A8736BC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85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test, hello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생성하기</a:t>
            </a:r>
          </a:p>
        </p:txBody>
      </p: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6A8392-BA51-C1E6-8E74-76ECAA80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6" y="2083030"/>
            <a:ext cx="6662801" cy="34494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BF8EC-FA61-3EF5-8A2F-B5CC256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585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2596</TotalTime>
  <Words>1555</Words>
  <Application>Microsoft Office PowerPoint</Application>
  <PresentationFormat>와이드스크린</PresentationFormat>
  <Paragraphs>425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1" baseType="lpstr">
      <vt:lpstr>G마켓 산스 TTF Bold</vt:lpstr>
      <vt:lpstr>G마켓 산스 TTF Light</vt:lpstr>
      <vt:lpstr>G마켓 산스 TTF Medium</vt:lpstr>
      <vt:lpstr>Malgun Gothic Semilight</vt:lpstr>
      <vt:lpstr>Pretendard</vt:lpstr>
      <vt:lpstr>Pretendard SemiBold</vt:lpstr>
      <vt:lpstr>맑은 고딕</vt:lpstr>
      <vt:lpstr>Arial</vt:lpstr>
      <vt:lpstr>Symbol</vt:lpstr>
      <vt:lpstr>코딩온템플릿</vt:lpstr>
      <vt:lpstr>PowerPoint 프레젠테이션</vt:lpstr>
      <vt:lpstr>PowerPoint 프레젠테이션</vt:lpstr>
      <vt:lpstr>Branch?</vt:lpstr>
      <vt:lpstr>브랜치를 만드는 이유</vt:lpstr>
      <vt:lpstr>브랜치란?</vt:lpstr>
      <vt:lpstr>브랜치 이해하기</vt:lpstr>
      <vt:lpstr>브랜치 이해하기 - 명령어</vt:lpstr>
      <vt:lpstr>브랜치 이해하기 - 명령어</vt:lpstr>
      <vt:lpstr>브랜치 이해하기</vt:lpstr>
      <vt:lpstr>브랜치 이해하기</vt:lpstr>
      <vt:lpstr>브랜치 이해하기</vt:lpstr>
      <vt:lpstr>브랜치 이동</vt:lpstr>
      <vt:lpstr>브랜치 이동</vt:lpstr>
      <vt:lpstr>PowerPoint 프레젠테이션</vt:lpstr>
      <vt:lpstr>브랜치을 왜 병합해?(merge)</vt:lpstr>
      <vt:lpstr>병합 명령어</vt:lpstr>
      <vt:lpstr>병합(merge) 이해하기</vt:lpstr>
      <vt:lpstr>fast-forward</vt:lpstr>
      <vt:lpstr>fast-forward</vt:lpstr>
      <vt:lpstr>fast-forward</vt:lpstr>
      <vt:lpstr>merge 완료하기</vt:lpstr>
      <vt:lpstr>3-way merge</vt:lpstr>
      <vt:lpstr>3-way merge</vt:lpstr>
      <vt:lpstr>3-way merge</vt:lpstr>
      <vt:lpstr>실습. merge 해보기</vt:lpstr>
      <vt:lpstr>PowerPoint 프레젠테이션</vt:lpstr>
      <vt:lpstr>브랜치 충돌 이해하기</vt:lpstr>
      <vt:lpstr>브랜치 충돌 해결하기</vt:lpstr>
      <vt:lpstr>브랜치 충돌 해결하기</vt:lpstr>
      <vt:lpstr>브랜치 충돌 해결하기</vt:lpstr>
      <vt:lpstr>PowerPoint 프레젠테이션</vt:lpstr>
      <vt:lpstr>브랜치 이름 규칙</vt:lpstr>
      <vt:lpstr>버전?</vt:lpstr>
      <vt:lpstr>PowerPoint 프레젠테이션</vt:lpstr>
      <vt:lpstr>Commit 되돌리기</vt:lpstr>
      <vt:lpstr>reset</vt:lpstr>
      <vt:lpstr>reset</vt:lpstr>
      <vt:lpstr>revert</vt:lpstr>
      <vt:lpstr>revert</vt:lpstr>
      <vt:lpstr>실습. Reset, Revert</vt:lpstr>
      <vt:lpstr>실습. Reset,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388</cp:revision>
  <cp:lastPrinted>2024-12-10T00:00:46Z</cp:lastPrinted>
  <dcterms:created xsi:type="dcterms:W3CDTF">2022-06-26T11:10:22Z</dcterms:created>
  <dcterms:modified xsi:type="dcterms:W3CDTF">2025-06-08T14:26:51Z</dcterms:modified>
</cp:coreProperties>
</file>