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770" r:id="rId2"/>
    <p:sldId id="746" r:id="rId3"/>
    <p:sldId id="771" r:id="rId4"/>
    <p:sldId id="772" r:id="rId5"/>
    <p:sldId id="773" r:id="rId6"/>
    <p:sldId id="774" r:id="rId7"/>
    <p:sldId id="775" r:id="rId8"/>
    <p:sldId id="776" r:id="rId9"/>
    <p:sldId id="778" r:id="rId10"/>
    <p:sldId id="779" r:id="rId11"/>
    <p:sldId id="780" r:id="rId12"/>
    <p:sldId id="781" r:id="rId13"/>
    <p:sldId id="782" r:id="rId14"/>
    <p:sldId id="783" r:id="rId15"/>
    <p:sldId id="784" r:id="rId16"/>
    <p:sldId id="790" r:id="rId17"/>
    <p:sldId id="791" r:id="rId18"/>
    <p:sldId id="792" r:id="rId19"/>
    <p:sldId id="793" r:id="rId20"/>
    <p:sldId id="788" r:id="rId21"/>
    <p:sldId id="789" r:id="rId22"/>
    <p:sldId id="794" r:id="rId23"/>
    <p:sldId id="795" r:id="rId24"/>
    <p:sldId id="796" r:id="rId25"/>
    <p:sldId id="797" r:id="rId26"/>
    <p:sldId id="798" r:id="rId27"/>
    <p:sldId id="799" r:id="rId28"/>
    <p:sldId id="785" r:id="rId29"/>
    <p:sldId id="786" r:id="rId30"/>
    <p:sldId id="787" r:id="rId31"/>
    <p:sldId id="802" r:id="rId32"/>
    <p:sldId id="800" r:id="rId33"/>
    <p:sldId id="801" r:id="rId34"/>
    <p:sldId id="803" r:id="rId35"/>
    <p:sldId id="804" r:id="rId36"/>
    <p:sldId id="805" r:id="rId37"/>
    <p:sldId id="806" r:id="rId38"/>
    <p:sldId id="807" r:id="rId39"/>
    <p:sldId id="808" r:id="rId40"/>
    <p:sldId id="809" r:id="rId41"/>
    <p:sldId id="810" r:id="rId42"/>
    <p:sldId id="811" r:id="rId43"/>
    <p:sldId id="812" r:id="rId44"/>
    <p:sldId id="813" r:id="rId45"/>
    <p:sldId id="814" r:id="rId46"/>
    <p:sldId id="815" r:id="rId47"/>
    <p:sldId id="816" r:id="rId48"/>
    <p:sldId id="817" r:id="rId49"/>
    <p:sldId id="818" r:id="rId50"/>
    <p:sldId id="819" r:id="rId51"/>
    <p:sldId id="820" r:id="rId52"/>
    <p:sldId id="821" r:id="rId53"/>
    <p:sldId id="822" r:id="rId54"/>
    <p:sldId id="823" r:id="rId55"/>
    <p:sldId id="824" r:id="rId56"/>
    <p:sldId id="825" r:id="rId57"/>
    <p:sldId id="826" r:id="rId58"/>
    <p:sldId id="827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47" autoAdjust="0"/>
    <p:restoredTop sz="78214" autoAdjust="0"/>
  </p:normalViewPr>
  <p:slideViewPr>
    <p:cSldViewPr snapToGrid="0">
      <p:cViewPr varScale="1">
        <p:scale>
          <a:sx n="94" d="100"/>
          <a:sy n="94" d="100"/>
        </p:scale>
        <p:origin x="23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92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수업노트 주소</a:t>
            </a:r>
            <a:endParaRPr lang="en-US" altLang="ko-KR"/>
          </a:p>
          <a:p>
            <a:r>
              <a:rPr lang="en-US" altLang="ko-KR"/>
              <a:t>https://clever-newsprint-4a9.notion.site/git-30553c7930e0448085ec310215631bc5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85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224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42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767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891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987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뒤에 배움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583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078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02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303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413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3280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190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5251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9554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899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907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1233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9581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7321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9728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752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5604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7248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4585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8929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7651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8801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140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46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2415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3777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34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2064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2529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6656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8753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=&gt; </a:t>
            </a:r>
            <a:r>
              <a:rPr lang="ko-KR" altLang="en-US"/>
              <a:t>학생들한테 내 깃 저장소 주소 알려주기</a:t>
            </a:r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8878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6734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9407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3387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9979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244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320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1964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9443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7388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769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451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166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578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651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99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86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95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60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58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6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9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97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6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10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3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2025-06-08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Malgun Gothic Semilight" panose="020B0503020000020004" pitchFamily="34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sv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0.sv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endin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44A1FD-AA32-7E67-636A-AA7B84757779}"/>
              </a:ext>
            </a:extLst>
          </p:cNvPr>
          <p:cNvSpPr txBox="1">
            <a:spLocks/>
          </p:cNvSpPr>
          <p:nvPr/>
        </p:nvSpPr>
        <p:spPr>
          <a:xfrm>
            <a:off x="1660995" y="2684127"/>
            <a:ext cx="8870010" cy="166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6600">
                <a:highlight>
                  <a:srgbClr val="FFFF00"/>
                </a:highligh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Git</a:t>
            </a:r>
            <a:r>
              <a:rPr lang="ko-KR" altLang="en-US" sz="6600">
                <a:highlight>
                  <a:srgbClr val="FFFF00"/>
                </a:highligh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과</a:t>
            </a:r>
            <a:r>
              <a:rPr lang="en-US" altLang="ko-KR" sz="6600">
                <a:highlight>
                  <a:srgbClr val="FFFF00"/>
                </a:highligh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6600">
                <a:highlight>
                  <a:srgbClr val="FFFF00"/>
                </a:highligh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협업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9BE5289-103B-C694-7EB2-1CBB0E59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496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988DC-B158-B64A-6A91-E475B1545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A8F766-25A8-6676-E5E0-B99CD0D0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62416F-B8AE-E20B-1973-BB208EC3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Scrum(</a:t>
            </a:r>
            <a:r>
              <a:rPr lang="ko-KR" altLang="en-US" dirty="0"/>
              <a:t>스크럼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FDD5493-8EFA-A5DB-6F7D-9F5A22A96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956" y="567458"/>
            <a:ext cx="5860534" cy="329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635F563-7A7B-6E88-8493-CCB61BE721C6}"/>
              </a:ext>
            </a:extLst>
          </p:cNvPr>
          <p:cNvSpPr txBox="1">
            <a:spLocks/>
          </p:cNvSpPr>
          <p:nvPr/>
        </p:nvSpPr>
        <p:spPr>
          <a:xfrm>
            <a:off x="838200" y="3982763"/>
            <a:ext cx="10515600" cy="202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2000"/>
              <a:t>개발자와 고객 사이의 지속적인 커뮤니케이션을 통해 요구사항을 수용</a:t>
            </a:r>
            <a:endParaRPr lang="en-US" altLang="ko-KR" sz="20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2000"/>
              <a:t>고객이 결정한 사항을 가장 우선적으로 시행</a:t>
            </a:r>
            <a:endParaRPr lang="en-US" altLang="ko-KR" sz="20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2000"/>
              <a:t>팀원들과 주기적인 미팅을 통해 프로젝트를 점검</a:t>
            </a:r>
            <a:endParaRPr lang="en-US" altLang="ko-KR" sz="20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2000"/>
              <a:t>주기적으로 제품 시현을 하고 고객으로부터 피드백 수용</a:t>
            </a:r>
            <a:endParaRPr lang="en-US" altLang="ko-KR" sz="200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B9BDBA-42B6-6578-B288-7650051759C1}"/>
              </a:ext>
            </a:extLst>
          </p:cNvPr>
          <p:cNvSpPr/>
          <p:nvPr/>
        </p:nvSpPr>
        <p:spPr>
          <a:xfrm>
            <a:off x="9406070" y="1692513"/>
            <a:ext cx="642551" cy="22242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715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9D43F-780E-B1D2-C412-1066AB07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9F8C7B-229E-7182-094F-03E80280F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7559E8-2296-9DBB-9DD4-834F822A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Kanban(</a:t>
            </a:r>
            <a:r>
              <a:rPr lang="ko-KR" altLang="en-US" dirty="0" err="1"/>
              <a:t>칸반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098" name="Picture 2" descr="칸반의 이점 및 알아두면 좋은 관련 프로세스와 규칙 | Freshservice">
            <a:extLst>
              <a:ext uri="{FF2B5EF4-FFF2-40B4-BE49-F238E27FC236}">
                <a16:creationId xmlns:a16="http://schemas.microsoft.com/office/drawing/2014/main" id="{5B18206B-374A-E300-5A6E-E87546AB7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69" y="1730359"/>
            <a:ext cx="6070314" cy="385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CDF4721-A08E-C885-A2A8-3679174E1F59}"/>
              </a:ext>
            </a:extLst>
          </p:cNvPr>
          <p:cNvSpPr txBox="1">
            <a:spLocks/>
          </p:cNvSpPr>
          <p:nvPr/>
        </p:nvSpPr>
        <p:spPr>
          <a:xfrm>
            <a:off x="6444583" y="1826255"/>
            <a:ext cx="4322805" cy="2852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업무 흐름의 시각화</a:t>
            </a:r>
            <a:endParaRPr lang="en-US" altLang="ko-KR" dirty="0"/>
          </a:p>
          <a:p>
            <a:pPr lvl="1"/>
            <a:r>
              <a:rPr lang="ko-KR" altLang="en-US" dirty="0"/>
              <a:t>진행 중 업무의 제한</a:t>
            </a:r>
            <a:endParaRPr lang="en-US" altLang="ko-KR" dirty="0"/>
          </a:p>
          <a:p>
            <a:pPr lvl="1"/>
            <a:r>
              <a:rPr lang="ko-KR" altLang="en-US" dirty="0"/>
              <a:t>명시적 프로세스 정책 수립</a:t>
            </a:r>
            <a:endParaRPr lang="en-US" altLang="ko-KR" dirty="0"/>
          </a:p>
          <a:p>
            <a:pPr lvl="1"/>
            <a:r>
              <a:rPr lang="ko-KR" altLang="en-US" dirty="0"/>
              <a:t>업무 흐름의 측정과 관리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8438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Git</a:t>
            </a:r>
            <a:r>
              <a:rPr lang="ko-KR" altLang="en-US" sz="6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과 협업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31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28345"/>
          </a:xfrm>
        </p:spPr>
        <p:txBody>
          <a:bodyPr>
            <a:normAutofit/>
          </a:bodyPr>
          <a:lstStyle/>
          <a:p>
            <a:pPr marL="342900" lvl="1" indent="-342900"/>
            <a:r>
              <a:rPr lang="ko-KR" altLang="en-US" dirty="0"/>
              <a:t>협업은 </a:t>
            </a:r>
            <a:r>
              <a:rPr lang="en-US" altLang="ko-KR" dirty="0"/>
              <a:t>2</a:t>
            </a:r>
            <a:r>
              <a:rPr lang="ko-KR" altLang="en-US" dirty="0" err="1"/>
              <a:t>명이상의</a:t>
            </a:r>
            <a:r>
              <a:rPr lang="ko-KR" altLang="en-US" dirty="0"/>
              <a:t> 개발자가 하나의 프로젝트에서 서로 다른 작업을 하는 것을 말함</a:t>
            </a:r>
            <a:endParaRPr lang="en-US" altLang="ko-KR" dirty="0"/>
          </a:p>
          <a:p>
            <a:pPr marL="342900" lvl="1" indent="-342900"/>
            <a:r>
              <a:rPr lang="ko-KR" altLang="en-US" dirty="0" err="1"/>
              <a:t>브랜치는</a:t>
            </a:r>
            <a:r>
              <a:rPr lang="ko-KR" altLang="en-US" dirty="0"/>
              <a:t> 하나의 </a:t>
            </a:r>
            <a:r>
              <a:rPr lang="en-US" altLang="ko-KR" dirty="0"/>
              <a:t>main</a:t>
            </a:r>
            <a:r>
              <a:rPr lang="ko-KR" altLang="en-US" dirty="0" err="1"/>
              <a:t>브랜치에서</a:t>
            </a:r>
            <a:r>
              <a:rPr lang="ko-KR" altLang="en-US" dirty="0"/>
              <a:t> 여러가지 작업을 위한 </a:t>
            </a:r>
            <a:r>
              <a:rPr lang="ko-KR" altLang="en-US" dirty="0" err="1"/>
              <a:t>브랜치를</a:t>
            </a:r>
            <a:r>
              <a:rPr lang="ko-KR" altLang="en-US" dirty="0"/>
              <a:t> 생성하는 것으로 소규모 협업에 적당</a:t>
            </a:r>
            <a:endParaRPr lang="en-US" altLang="ko-KR" dirty="0"/>
          </a:p>
          <a:p>
            <a:pPr marL="342900" lvl="1" indent="-342900"/>
            <a:r>
              <a:rPr lang="ko-KR" altLang="en-US" dirty="0"/>
              <a:t>하지만 개발자가 많아져서 </a:t>
            </a:r>
            <a:r>
              <a:rPr lang="en-US" altLang="ko-KR" dirty="0"/>
              <a:t>100</a:t>
            </a:r>
            <a:r>
              <a:rPr lang="ko-KR" altLang="en-US" dirty="0"/>
              <a:t>명 이상이 </a:t>
            </a:r>
            <a:r>
              <a:rPr lang="ko-KR" altLang="en-US" dirty="0" err="1"/>
              <a:t>브랜치를</a:t>
            </a:r>
            <a:r>
              <a:rPr lang="ko-KR" altLang="en-US" dirty="0"/>
              <a:t> 생성하고 올리는 작업을 한다면</a:t>
            </a:r>
            <a:r>
              <a:rPr lang="en-US" altLang="ko-KR" dirty="0"/>
              <a:t>?</a:t>
            </a:r>
          </a:p>
          <a:p>
            <a:pPr marL="342900" lvl="1" indent="-342900"/>
            <a:r>
              <a:rPr lang="ko-KR" altLang="en-US" dirty="0" err="1"/>
              <a:t>브랜치가</a:t>
            </a:r>
            <a:r>
              <a:rPr lang="ko-KR" altLang="en-US" dirty="0"/>
              <a:t> 복잡해지고 관리하기 힘들게 될 것</a:t>
            </a:r>
            <a:endParaRPr lang="en-US" altLang="ko-KR" dirty="0"/>
          </a:p>
          <a:p>
            <a:pPr marL="342900" lvl="1" indent="-342900"/>
            <a:r>
              <a:rPr lang="ko-KR" altLang="en-US" dirty="0"/>
              <a:t>이런 불편한 점을 해결 하기 위한 방법은 저장소를 통째로 복제</a:t>
            </a:r>
            <a:r>
              <a:rPr lang="en-US" altLang="ko-KR" dirty="0"/>
              <a:t>(fork)</a:t>
            </a:r>
            <a:r>
              <a:rPr lang="ko-KR" altLang="en-US" dirty="0"/>
              <a:t>하면 됨</a:t>
            </a:r>
            <a:endParaRPr lang="en-US" altLang="ko-KR" dirty="0"/>
          </a:p>
          <a:p>
            <a:pPr marL="342900" lvl="1" indent="-342900"/>
            <a:endParaRPr lang="en-US" altLang="ko-KR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Git </a:t>
            </a:r>
            <a:r>
              <a:rPr lang="ko-KR" altLang="en-US" sz="4800"/>
              <a:t>협업 이해하기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28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28345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ko-KR"/>
              <a:t>Git </a:t>
            </a:r>
            <a:r>
              <a:rPr lang="ko-KR" altLang="en-US"/>
              <a:t>원격저장소에 코드를 직접 푸쉬할 수 있는 사람은 소유자만 가능</a:t>
            </a:r>
            <a:endParaRPr lang="en-US" altLang="ko-KR"/>
          </a:p>
          <a:p>
            <a:pPr marL="342900" lvl="1" indent="-342900"/>
            <a:r>
              <a:rPr lang="ko-KR" altLang="en-US"/>
              <a:t>다른 사람들이 내 원격저장소에 브랜치를 만들어서 코드를 푸쉬하게 하려면 협력자로 등록</a:t>
            </a:r>
            <a:endParaRPr lang="en-US" altLang="ko-KR"/>
          </a:p>
          <a:p>
            <a:pPr marL="342900" lvl="1" indent="-342900"/>
            <a:r>
              <a:rPr lang="ko-KR" altLang="en-US"/>
              <a:t>원격저장소에서 </a:t>
            </a:r>
            <a:r>
              <a:rPr lang="en-US" altLang="ko-KR"/>
              <a:t>Settings -&gt; Collaborators</a:t>
            </a:r>
          </a:p>
          <a:p>
            <a:pPr marL="342900" lvl="1" indent="-342900"/>
            <a:endParaRPr lang="en-US" altLang="ko-KR"/>
          </a:p>
          <a:p>
            <a:pPr marL="342900" lvl="1" indent="-342900"/>
            <a:endParaRPr lang="en-US" altLang="ko-KR" sz="260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소규모 협업하기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F17971-E646-D137-A51B-6609972CE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44" y="3400537"/>
            <a:ext cx="4814356" cy="295337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69CE45-0B12-B4E4-0B33-1AB90AE9E5D5}"/>
              </a:ext>
            </a:extLst>
          </p:cNvPr>
          <p:cNvSpPr/>
          <p:nvPr/>
        </p:nvSpPr>
        <p:spPr>
          <a:xfrm>
            <a:off x="1477577" y="4075871"/>
            <a:ext cx="1511292" cy="30856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E4ADDC-630A-EDD3-B994-EF2A27851127}"/>
              </a:ext>
            </a:extLst>
          </p:cNvPr>
          <p:cNvSpPr/>
          <p:nvPr/>
        </p:nvSpPr>
        <p:spPr>
          <a:xfrm>
            <a:off x="4677977" y="5916393"/>
            <a:ext cx="702915" cy="30856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82C115-D0DE-4E72-9B6E-8F5CD6DCB200}"/>
              </a:ext>
            </a:extLst>
          </p:cNvPr>
          <p:cNvSpPr txBox="1"/>
          <p:nvPr/>
        </p:nvSpPr>
        <p:spPr>
          <a:xfrm>
            <a:off x="6096000" y="5209291"/>
            <a:ext cx="58737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권한을 줄 작업자를 추가하게 되면 해당 작업자에게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승인메일이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보내짐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작업자가 메일을 승인하게 되면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해당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원격저장소에 푸쉬할 수 있게 됨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299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28345"/>
          </a:xfrm>
        </p:spPr>
        <p:txBody>
          <a:bodyPr>
            <a:normAutofit/>
          </a:bodyPr>
          <a:lstStyle/>
          <a:p>
            <a:pPr marL="342900" lvl="1" indent="-342900"/>
            <a:r>
              <a:rPr lang="ko-KR" altLang="en-US"/>
              <a:t>원격저장소를 복제하여 협업하기</a:t>
            </a:r>
            <a:endParaRPr lang="en-US" altLang="ko-KR"/>
          </a:p>
          <a:p>
            <a:pPr marL="342900" lvl="1" indent="-342900"/>
            <a:r>
              <a:rPr lang="ko-KR" altLang="en-US"/>
              <a:t>원본의 원격저장소를 통째로 복제하게 되면 모든 커밋 이력도 복제되어 또 하나의 원격저장소가 생성됨</a:t>
            </a:r>
            <a:endParaRPr lang="en-US" altLang="ko-KR"/>
          </a:p>
          <a:p>
            <a:pPr marL="342900" lvl="1" indent="-342900"/>
            <a:r>
              <a:rPr lang="ko-KR" altLang="en-US"/>
              <a:t>원본의 원격저장소에 영향을 끼치지 않으므로 복제된 원격저장소에서 코드를 수정해서 작업할 수 있음</a:t>
            </a:r>
            <a:endParaRPr lang="en-US" altLang="ko-KR"/>
          </a:p>
          <a:p>
            <a:pPr marL="342900" lvl="1" indent="-342900"/>
            <a:r>
              <a:rPr lang="ko-KR" altLang="en-US"/>
              <a:t>소규모 협업에서도 협력자로 등록하지 않고 복제하여 사용해도 됨</a:t>
            </a:r>
            <a:endParaRPr lang="en-US" altLang="ko-KR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대규모 협업하기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528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4C9C9-2807-1CD3-00A4-3FF26073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 협업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39B6A-2681-0EB2-5B83-40C0A5EA7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Collaborator</a:t>
            </a:r>
          </a:p>
          <a:p>
            <a:pPr lvl="1"/>
            <a:r>
              <a:rPr lang="en-US" altLang="ko-KR" sz="2800" dirty="0"/>
              <a:t>Remote Repo.</a:t>
            </a:r>
            <a:r>
              <a:rPr lang="ko-KR" altLang="en-US" sz="2800" dirty="0"/>
              <a:t>의 협력자</a:t>
            </a:r>
            <a:r>
              <a:rPr lang="en-US" altLang="ko-KR" sz="2800" dirty="0"/>
              <a:t>(Collaborator)</a:t>
            </a:r>
            <a:r>
              <a:rPr lang="ko-KR" altLang="en-US" sz="2800" dirty="0"/>
              <a:t>로 등록하여 특정 권한을 부여하고 하나의 </a:t>
            </a:r>
            <a:r>
              <a:rPr lang="en-US" altLang="ko-KR" sz="2800" dirty="0"/>
              <a:t>Remote Repo.</a:t>
            </a:r>
            <a:r>
              <a:rPr lang="ko-KR" altLang="en-US" sz="2800" dirty="0"/>
              <a:t>를 공유하는 방법</a:t>
            </a:r>
            <a:endParaRPr lang="en-US" altLang="ko-KR" sz="2800" dirty="0"/>
          </a:p>
          <a:p>
            <a:pPr marL="457200" lvl="1" indent="0">
              <a:buNone/>
            </a:pPr>
            <a:endParaRPr lang="en-US" altLang="ko-KR" sz="28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Fork</a:t>
            </a:r>
          </a:p>
          <a:p>
            <a:pPr lvl="1"/>
            <a:r>
              <a:rPr lang="ko-KR" altLang="en-US" sz="2800" dirty="0"/>
              <a:t>다른 사람의 </a:t>
            </a:r>
            <a:r>
              <a:rPr lang="en-US" altLang="ko-KR" sz="2800" dirty="0"/>
              <a:t>Remote Repo.</a:t>
            </a:r>
            <a:r>
              <a:rPr lang="ko-KR" altLang="en-US" sz="2800" dirty="0"/>
              <a:t>를 복사</a:t>
            </a:r>
            <a:r>
              <a:rPr lang="en-US" altLang="ko-KR" sz="2800" dirty="0"/>
              <a:t>(</a:t>
            </a:r>
            <a:r>
              <a:rPr lang="ko-KR" altLang="en-US" sz="2800" dirty="0"/>
              <a:t>정확히는 </a:t>
            </a:r>
            <a:r>
              <a:rPr lang="en-US" altLang="ko-KR" sz="2800" dirty="0"/>
              <a:t>Fork)</a:t>
            </a:r>
            <a:r>
              <a:rPr lang="ko-KR" altLang="en-US" sz="2800" dirty="0"/>
              <a:t>하여 각자의 </a:t>
            </a:r>
            <a:r>
              <a:rPr lang="en-US" altLang="ko-KR" sz="2800" dirty="0"/>
              <a:t>Remote Repo.</a:t>
            </a:r>
            <a:r>
              <a:rPr lang="ko-KR" altLang="en-US" sz="2800" dirty="0"/>
              <a:t>에서 작업 후 원본</a:t>
            </a:r>
            <a:r>
              <a:rPr lang="en-US" altLang="ko-KR" sz="2800" dirty="0"/>
              <a:t>(Upstream)</a:t>
            </a:r>
            <a:r>
              <a:rPr lang="ko-KR" altLang="en-US" sz="2800" dirty="0"/>
              <a:t> </a:t>
            </a:r>
            <a:r>
              <a:rPr lang="en-US" altLang="ko-KR" sz="2800" dirty="0"/>
              <a:t>Remote Repo.</a:t>
            </a:r>
            <a:r>
              <a:rPr lang="ko-KR" altLang="en-US" sz="2800" dirty="0"/>
              <a:t>와 </a:t>
            </a:r>
            <a:r>
              <a:rPr lang="en-US" altLang="ko-KR" sz="2800" dirty="0"/>
              <a:t>Merge </a:t>
            </a:r>
            <a:r>
              <a:rPr lang="ko-KR" altLang="en-US" sz="2800" dirty="0"/>
              <a:t>하는 방법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EB875-1CA5-8040-F9BC-5FB71421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E5898B-946B-EE68-81F9-61D16183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651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1E5D4-D75B-0B4E-97E9-73CC53006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C8751-7BDB-2BDA-8D28-38E172B29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Collaborator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88F19-20DA-3734-6F8D-4F60659FC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소규모 개발 팀에 적합</a:t>
            </a:r>
            <a:endParaRPr lang="en-US" altLang="ko-KR" dirty="0"/>
          </a:p>
          <a:p>
            <a:r>
              <a:rPr lang="ko-KR" altLang="en-US" dirty="0"/>
              <a:t>여러 명이 </a:t>
            </a:r>
            <a:r>
              <a:rPr lang="en-US" altLang="ko-KR" dirty="0"/>
              <a:t>origin(Remote Repo.)</a:t>
            </a:r>
            <a:r>
              <a:rPr lang="ko-KR" altLang="en-US" dirty="0"/>
              <a:t>에 </a:t>
            </a:r>
            <a:r>
              <a:rPr lang="en-US" altLang="ko-KR" dirty="0"/>
              <a:t>push</a:t>
            </a:r>
            <a:r>
              <a:rPr lang="ko-KR" altLang="en-US" dirty="0"/>
              <a:t>를 하기 때문에 </a:t>
            </a:r>
            <a:r>
              <a:rPr lang="en-US" altLang="ko-KR" dirty="0"/>
              <a:t>merge conflict</a:t>
            </a:r>
            <a:r>
              <a:rPr lang="ko-KR" altLang="en-US" dirty="0"/>
              <a:t>를 항상 주의해야 함 </a:t>
            </a:r>
            <a:endParaRPr lang="en-US" altLang="ko-KR" dirty="0"/>
          </a:p>
          <a:p>
            <a:r>
              <a:rPr lang="en-US" altLang="ko-KR" dirty="0"/>
              <a:t>commit</a:t>
            </a:r>
            <a:r>
              <a:rPr lang="ko-KR" altLang="en-US" dirty="0"/>
              <a:t>을 하기 전에 </a:t>
            </a:r>
            <a:r>
              <a:rPr lang="en-US" altLang="ko-KR" dirty="0">
                <a:solidFill>
                  <a:srgbClr val="00B050"/>
                </a:solidFill>
              </a:rPr>
              <a:t>“</a:t>
            </a:r>
            <a:r>
              <a:rPr lang="ko-KR" altLang="en-US" dirty="0">
                <a:solidFill>
                  <a:srgbClr val="00B050"/>
                </a:solidFill>
              </a:rPr>
              <a:t>항상</a:t>
            </a:r>
            <a:r>
              <a:rPr lang="en-US" altLang="ko-KR" dirty="0">
                <a:solidFill>
                  <a:srgbClr val="00B050"/>
                </a:solidFill>
              </a:rPr>
              <a:t>”</a:t>
            </a:r>
            <a:r>
              <a:rPr lang="en-US" altLang="ko-KR" dirty="0"/>
              <a:t> fetch </a:t>
            </a:r>
            <a:r>
              <a:rPr lang="ko-KR" altLang="en-US" dirty="0"/>
              <a:t>및 </a:t>
            </a:r>
            <a:r>
              <a:rPr lang="en-US" altLang="ko-KR" dirty="0"/>
              <a:t>pull</a:t>
            </a:r>
            <a:r>
              <a:rPr lang="ko-KR" altLang="en-US" dirty="0"/>
              <a:t>을 수행하여 </a:t>
            </a:r>
            <a:r>
              <a:rPr lang="en-US" altLang="ko-KR" dirty="0"/>
              <a:t>local repo.</a:t>
            </a:r>
            <a:r>
              <a:rPr lang="ko-KR" altLang="en-US" dirty="0"/>
              <a:t>의 </a:t>
            </a:r>
            <a:r>
              <a:rPr lang="en-US" altLang="ko-KR" dirty="0"/>
              <a:t>commit </a:t>
            </a:r>
            <a:r>
              <a:rPr lang="ko-KR" altLang="en-US" dirty="0"/>
              <a:t>상태를 </a:t>
            </a:r>
            <a:r>
              <a:rPr lang="en-US" altLang="ko-KR" dirty="0"/>
              <a:t>origin</a:t>
            </a:r>
            <a:r>
              <a:rPr lang="ko-KR" altLang="en-US" dirty="0"/>
              <a:t>과 똑같이 만들 것</a:t>
            </a:r>
            <a:r>
              <a:rPr lang="en-US" altLang="ko-KR" dirty="0"/>
              <a:t>!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같은 파일</a:t>
            </a:r>
            <a:r>
              <a:rPr lang="ko-KR" altLang="en-US" dirty="0"/>
              <a:t>을 여러 명이 동시에 편집하지 않는 것은 필수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또는 함수</a:t>
            </a:r>
            <a:r>
              <a:rPr lang="en-US" altLang="ko-KR" dirty="0"/>
              <a:t>, </a:t>
            </a:r>
            <a:r>
              <a:rPr lang="ko-KR" altLang="en-US" dirty="0"/>
              <a:t>클래스 단위로 나눠서 작업 후 </a:t>
            </a:r>
            <a:r>
              <a:rPr lang="en-US" altLang="ko-KR" dirty="0"/>
              <a:t>merge conflict</a:t>
            </a:r>
            <a:r>
              <a:rPr lang="ko-KR" altLang="en-US" dirty="0"/>
              <a:t>를 예상하고 작업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3DF75B-0DDC-E393-0B72-DED218AE4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253A4B-C375-3DF2-FD95-258A1EF3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73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F7A20-331F-702D-0E47-2AC883EF4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D66CA-ED4E-15DD-06B9-8251074AD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Collaborator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35BBB-08C7-969B-A39D-4B0F113F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115FD0-AD75-C50A-3324-B54A09D9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AB0890-A0D0-8A1E-0E3A-BDE637C2D3DE}"/>
              </a:ext>
            </a:extLst>
          </p:cNvPr>
          <p:cNvSpPr/>
          <p:nvPr/>
        </p:nvSpPr>
        <p:spPr>
          <a:xfrm>
            <a:off x="2135456" y="1690688"/>
            <a:ext cx="591015" cy="59101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2A6CC1F-0477-A220-1B40-0F879CCBA4DE}"/>
              </a:ext>
            </a:extLst>
          </p:cNvPr>
          <p:cNvSpPr/>
          <p:nvPr/>
        </p:nvSpPr>
        <p:spPr>
          <a:xfrm>
            <a:off x="4135237" y="1697907"/>
            <a:ext cx="591015" cy="59101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13B45A6-E7AC-21ED-2226-FD7999B34200}"/>
              </a:ext>
            </a:extLst>
          </p:cNvPr>
          <p:cNvSpPr/>
          <p:nvPr/>
        </p:nvSpPr>
        <p:spPr>
          <a:xfrm>
            <a:off x="2135455" y="2749825"/>
            <a:ext cx="591015" cy="59101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9D0667B-A171-EAD6-75F1-CF40489F7C54}"/>
              </a:ext>
            </a:extLst>
          </p:cNvPr>
          <p:cNvSpPr/>
          <p:nvPr/>
        </p:nvSpPr>
        <p:spPr>
          <a:xfrm>
            <a:off x="4144533" y="2749826"/>
            <a:ext cx="591015" cy="59101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87D4903-3125-CC17-7265-B17D741AE5D1}"/>
              </a:ext>
            </a:extLst>
          </p:cNvPr>
          <p:cNvSpPr/>
          <p:nvPr/>
        </p:nvSpPr>
        <p:spPr>
          <a:xfrm>
            <a:off x="6240965" y="2749825"/>
            <a:ext cx="591015" cy="59101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F1C278-AF9F-41CE-93FD-CC3C5D27D0AD}"/>
              </a:ext>
            </a:extLst>
          </p:cNvPr>
          <p:cNvSpPr txBox="1"/>
          <p:nvPr/>
        </p:nvSpPr>
        <p:spPr>
          <a:xfrm>
            <a:off x="5627409" y="3396190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사람이 </a:t>
            </a:r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E078523-4356-DA0F-63D2-76011738FE59}"/>
              </a:ext>
            </a:extLst>
          </p:cNvPr>
          <p:cNvSpPr/>
          <p:nvPr/>
        </p:nvSpPr>
        <p:spPr>
          <a:xfrm>
            <a:off x="6231669" y="1695965"/>
            <a:ext cx="591015" cy="59101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7A4E5B-7A6A-C6F5-B9DD-DD44C58F6DB6}"/>
              </a:ext>
            </a:extLst>
          </p:cNvPr>
          <p:cNvSpPr txBox="1"/>
          <p:nvPr/>
        </p:nvSpPr>
        <p:spPr>
          <a:xfrm>
            <a:off x="1022127" y="2882252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Remote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442D0F-0973-96B0-42F6-A08989CF62AD}"/>
              </a:ext>
            </a:extLst>
          </p:cNvPr>
          <p:cNvSpPr txBox="1"/>
          <p:nvPr/>
        </p:nvSpPr>
        <p:spPr>
          <a:xfrm>
            <a:off x="1022127" y="1799257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Local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876EBC-1FA4-B773-B8D6-91C3847F6B65}"/>
              </a:ext>
            </a:extLst>
          </p:cNvPr>
          <p:cNvSpPr txBox="1"/>
          <p:nvPr/>
        </p:nvSpPr>
        <p:spPr>
          <a:xfrm>
            <a:off x="5582846" y="2254134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방금 만든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20" name="화살표: 왼쪽으로 구부러짐 19">
            <a:extLst>
              <a:ext uri="{FF2B5EF4-FFF2-40B4-BE49-F238E27FC236}">
                <a16:creationId xmlns:a16="http://schemas.microsoft.com/office/drawing/2014/main" id="{7784E5E9-D602-FB03-CCB1-C9816375A077}"/>
              </a:ext>
            </a:extLst>
          </p:cNvPr>
          <p:cNvSpPr/>
          <p:nvPr/>
        </p:nvSpPr>
        <p:spPr>
          <a:xfrm>
            <a:off x="7374915" y="2043647"/>
            <a:ext cx="356839" cy="981307"/>
          </a:xfrm>
          <a:prstGeom prst="curvedLeftArrow">
            <a:avLst>
              <a:gd name="adj1" fmla="val 5947"/>
              <a:gd name="adj2" fmla="val 50000"/>
              <a:gd name="adj3" fmla="val 2187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E91BCF-A7EB-4AE1-C094-0ED0685B98D7}"/>
              </a:ext>
            </a:extLst>
          </p:cNvPr>
          <p:cNvSpPr txBox="1"/>
          <p:nvPr/>
        </p:nvSpPr>
        <p:spPr>
          <a:xfrm>
            <a:off x="7731754" y="231031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push </a:t>
            </a:r>
            <a:r>
              <a:rPr lang="ko-KR" altLang="en-US" dirty="0">
                <a:solidFill>
                  <a:srgbClr val="C00000"/>
                </a:solidFill>
              </a:rPr>
              <a:t>오류</a:t>
            </a:r>
            <a:r>
              <a:rPr lang="en-US" altLang="ko-KR" dirty="0">
                <a:solidFill>
                  <a:srgbClr val="C00000"/>
                </a:solidFill>
              </a:rPr>
              <a:t>!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FEB4F59-5B0C-3C4F-C203-CBF5093E4B99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2726471" y="1986196"/>
            <a:ext cx="1408766" cy="7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F4441EE-C984-A538-71AC-AE16533FCB02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 flipV="1">
            <a:off x="4726252" y="1991473"/>
            <a:ext cx="1505417" cy="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C8BB470-1AEC-7F89-9C3F-CC96BDBB4659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2726470" y="3045333"/>
            <a:ext cx="14180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EFF7DF3-C209-C9BE-58B0-DA072E69FC36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4735548" y="3045333"/>
            <a:ext cx="1505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87282162-0944-D7DE-E7E7-A76C84E06206}"/>
              </a:ext>
            </a:extLst>
          </p:cNvPr>
          <p:cNvSpPr/>
          <p:nvPr/>
        </p:nvSpPr>
        <p:spPr>
          <a:xfrm>
            <a:off x="2135456" y="4054515"/>
            <a:ext cx="591015" cy="59101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3ED3C3E-315C-B896-B94D-A566BAC5869A}"/>
              </a:ext>
            </a:extLst>
          </p:cNvPr>
          <p:cNvSpPr/>
          <p:nvPr/>
        </p:nvSpPr>
        <p:spPr>
          <a:xfrm>
            <a:off x="4135237" y="4061734"/>
            <a:ext cx="591015" cy="59101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9D93955-D7C3-301D-91B1-4F45067B9FD0}"/>
              </a:ext>
            </a:extLst>
          </p:cNvPr>
          <p:cNvSpPr/>
          <p:nvPr/>
        </p:nvSpPr>
        <p:spPr>
          <a:xfrm>
            <a:off x="2135455" y="5113652"/>
            <a:ext cx="591015" cy="59101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3269208-AA03-C5F4-BD18-F65E167DDAF0}"/>
              </a:ext>
            </a:extLst>
          </p:cNvPr>
          <p:cNvSpPr/>
          <p:nvPr/>
        </p:nvSpPr>
        <p:spPr>
          <a:xfrm>
            <a:off x="4144533" y="5113653"/>
            <a:ext cx="591015" cy="59101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F1C91C4-8941-9316-1980-EA73BA9E0369}"/>
              </a:ext>
            </a:extLst>
          </p:cNvPr>
          <p:cNvSpPr/>
          <p:nvPr/>
        </p:nvSpPr>
        <p:spPr>
          <a:xfrm>
            <a:off x="6240965" y="5113652"/>
            <a:ext cx="591015" cy="59101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C87CFC-0F66-1692-AE8D-9BC6522174BF}"/>
              </a:ext>
            </a:extLst>
          </p:cNvPr>
          <p:cNvSpPr txBox="1"/>
          <p:nvPr/>
        </p:nvSpPr>
        <p:spPr>
          <a:xfrm>
            <a:off x="5627409" y="5760017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사람이 </a:t>
            </a:r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25B913F-AF38-C619-A434-CA98B361472F}"/>
              </a:ext>
            </a:extLst>
          </p:cNvPr>
          <p:cNvSpPr/>
          <p:nvPr/>
        </p:nvSpPr>
        <p:spPr>
          <a:xfrm>
            <a:off x="6231669" y="4059792"/>
            <a:ext cx="591015" cy="59101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7357AB-BF1D-4874-FC97-98A501856DAC}"/>
              </a:ext>
            </a:extLst>
          </p:cNvPr>
          <p:cNvSpPr txBox="1"/>
          <p:nvPr/>
        </p:nvSpPr>
        <p:spPr>
          <a:xfrm>
            <a:off x="1022127" y="524607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Remote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80A645-01EE-CADD-5725-3780467EBA3E}"/>
              </a:ext>
            </a:extLst>
          </p:cNvPr>
          <p:cNvSpPr txBox="1"/>
          <p:nvPr/>
        </p:nvSpPr>
        <p:spPr>
          <a:xfrm>
            <a:off x="1022127" y="416308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Local</a:t>
            </a:r>
            <a:endParaRPr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D7E3FF5-D951-162D-9C88-61699F3D68F1}"/>
              </a:ext>
            </a:extLst>
          </p:cNvPr>
          <p:cNvCxnSpPr>
            <a:stCxn id="36" idx="6"/>
            <a:endCxn id="37" idx="2"/>
          </p:cNvCxnSpPr>
          <p:nvPr/>
        </p:nvCxnSpPr>
        <p:spPr>
          <a:xfrm>
            <a:off x="2726471" y="4350023"/>
            <a:ext cx="1408766" cy="7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A0174BC-3FCE-25AF-5F6F-CBA121FF2A31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 flipV="1">
            <a:off x="4726252" y="4355300"/>
            <a:ext cx="1505417" cy="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B02E5D1-C604-710F-DDEA-00ECDF65F23C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>
            <a:off x="2726470" y="5409160"/>
            <a:ext cx="14180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DD64413-5F26-E1C1-2413-5EFD610B00F5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 flipV="1">
            <a:off x="4735548" y="5409160"/>
            <a:ext cx="1505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BDCCE7F2-5218-EA8A-BDEC-19A48B46D03F}"/>
              </a:ext>
            </a:extLst>
          </p:cNvPr>
          <p:cNvSpPr/>
          <p:nvPr/>
        </p:nvSpPr>
        <p:spPr>
          <a:xfrm>
            <a:off x="8328101" y="4061734"/>
            <a:ext cx="591015" cy="59101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C6291BF-CFD3-0F68-DB61-04457843AF17}"/>
              </a:ext>
            </a:extLst>
          </p:cNvPr>
          <p:cNvCxnSpPr>
            <a:cxnSpLocks/>
            <a:stCxn id="42" idx="6"/>
            <a:endCxn id="52" idx="2"/>
          </p:cNvCxnSpPr>
          <p:nvPr/>
        </p:nvCxnSpPr>
        <p:spPr>
          <a:xfrm>
            <a:off x="6822684" y="4355300"/>
            <a:ext cx="1505417" cy="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CC6C8E2-EF73-6806-9910-02C9A75EF2B3}"/>
              </a:ext>
            </a:extLst>
          </p:cNvPr>
          <p:cNvSpPr txBox="1"/>
          <p:nvPr/>
        </p:nvSpPr>
        <p:spPr>
          <a:xfrm>
            <a:off x="5688644" y="4648810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commit </a:t>
            </a:r>
            <a:r>
              <a:rPr lang="ko-KR" altLang="en-US" dirty="0"/>
              <a:t>전 </a:t>
            </a:r>
            <a:r>
              <a:rPr lang="en-US" altLang="ko-KR" dirty="0"/>
              <a:t>pull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A3942A-6B44-5F1B-4BD0-482798049F4F}"/>
              </a:ext>
            </a:extLst>
          </p:cNvPr>
          <p:cNvSpPr txBox="1"/>
          <p:nvPr/>
        </p:nvSpPr>
        <p:spPr>
          <a:xfrm>
            <a:off x="7685690" y="4652749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pull </a:t>
            </a:r>
            <a:r>
              <a:rPr lang="ko-KR" altLang="en-US" dirty="0"/>
              <a:t>하고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58" name="화살표: 왼쪽으로 구부러짐 57">
            <a:extLst>
              <a:ext uri="{FF2B5EF4-FFF2-40B4-BE49-F238E27FC236}">
                <a16:creationId xmlns:a16="http://schemas.microsoft.com/office/drawing/2014/main" id="{E222AC43-8B97-C711-D1BB-662BC8786478}"/>
              </a:ext>
            </a:extLst>
          </p:cNvPr>
          <p:cNvSpPr/>
          <p:nvPr/>
        </p:nvSpPr>
        <p:spPr>
          <a:xfrm>
            <a:off x="9538251" y="4357242"/>
            <a:ext cx="356839" cy="981307"/>
          </a:xfrm>
          <a:prstGeom prst="curvedLeftArrow">
            <a:avLst>
              <a:gd name="adj1" fmla="val 5947"/>
              <a:gd name="adj2" fmla="val 50000"/>
              <a:gd name="adj3" fmla="val 2187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D61C53-ACA7-5A7B-590D-5501AD41F175}"/>
              </a:ext>
            </a:extLst>
          </p:cNvPr>
          <p:cNvSpPr txBox="1"/>
          <p:nvPr/>
        </p:nvSpPr>
        <p:spPr>
          <a:xfrm>
            <a:off x="9932261" y="464553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push </a:t>
            </a:r>
            <a:r>
              <a:rPr lang="ko-KR" altLang="en-US" dirty="0">
                <a:solidFill>
                  <a:srgbClr val="00B050"/>
                </a:solidFill>
              </a:rPr>
              <a:t>가능</a:t>
            </a:r>
            <a:r>
              <a:rPr lang="en-US" altLang="ko-KR" dirty="0">
                <a:solidFill>
                  <a:srgbClr val="00B050"/>
                </a:solidFill>
              </a:rPr>
              <a:t>!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77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3F6BC-A11B-0036-5009-B32BFBE4B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3CC47-D9F1-5137-F021-65FCE3A4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Collaborator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385DA-AD2A-51DE-870D-4460A2E0A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GitHub</a:t>
            </a:r>
            <a:r>
              <a:rPr lang="ko-KR" altLang="en-US" dirty="0"/>
              <a:t>에서 </a:t>
            </a:r>
            <a:r>
              <a:rPr lang="en-US" altLang="ko-KR" dirty="0"/>
              <a:t>Collaborator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1"/>
            <a:r>
              <a:rPr lang="en-US" altLang="ko-KR" dirty="0"/>
              <a:t>GitHub Repo.</a:t>
            </a:r>
            <a:r>
              <a:rPr lang="ko-KR" altLang="en-US" dirty="0"/>
              <a:t> 웹 페이지 </a:t>
            </a:r>
            <a:r>
              <a:rPr lang="en-US" altLang="ko-KR" dirty="0"/>
              <a:t>&gt; Settings &gt; Collaborators &gt; Add people</a:t>
            </a:r>
          </a:p>
          <a:p>
            <a:pPr lvl="1"/>
            <a:r>
              <a:rPr lang="en-US" altLang="ko-KR" dirty="0"/>
              <a:t>email</a:t>
            </a:r>
            <a:r>
              <a:rPr lang="ko-KR" altLang="en-US" dirty="0"/>
              <a:t>로 초대</a:t>
            </a:r>
            <a:r>
              <a:rPr lang="en-US" altLang="ko-KR" dirty="0"/>
              <a:t>, </a:t>
            </a:r>
            <a:r>
              <a:rPr lang="ko-KR" altLang="en-US" dirty="0"/>
              <a:t>초대받은 사람은 </a:t>
            </a:r>
            <a:r>
              <a:rPr lang="en-US" altLang="ko-KR" dirty="0"/>
              <a:t>email</a:t>
            </a:r>
            <a:r>
              <a:rPr lang="ko-KR" altLang="en-US" dirty="0"/>
              <a:t> 확인 후 수락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4821F-E351-A0FC-81B4-5460B6C0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73E107-18F1-C2BA-C403-D99D0E5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0C08F37-C807-392C-2658-6909F4140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88" y="3429000"/>
            <a:ext cx="7028269" cy="2245719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2DB3C97-C333-ABE2-E234-79A7029C5570}"/>
              </a:ext>
            </a:extLst>
          </p:cNvPr>
          <p:cNvCxnSpPr/>
          <p:nvPr/>
        </p:nvCxnSpPr>
        <p:spPr>
          <a:xfrm>
            <a:off x="1385429" y="5327857"/>
            <a:ext cx="110397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14EBC25-61C9-365F-8DBB-0C4F4F024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161" y="3429000"/>
            <a:ext cx="3364186" cy="161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2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C57774-38D0-A532-3597-88CBEAA0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6월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839C66-3D8F-414A-9B6D-8F1EAA8C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6" name="Picture 2" descr="UBC GitHub Instructor Guide | Learning Technology Hub">
            <a:extLst>
              <a:ext uri="{FF2B5EF4-FFF2-40B4-BE49-F238E27FC236}">
                <a16:creationId xmlns:a16="http://schemas.microsoft.com/office/drawing/2014/main" id="{A977DD1A-455E-8C4F-A3AC-740BCAAF0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376" y="1269727"/>
            <a:ext cx="3156313" cy="177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래픽 7" descr="업로드 윤곽선">
            <a:extLst>
              <a:ext uri="{FF2B5EF4-FFF2-40B4-BE49-F238E27FC236}">
                <a16:creationId xmlns:a16="http://schemas.microsoft.com/office/drawing/2014/main" id="{AB6D430D-795A-34A8-C05B-1C69E14F564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45111" y="1097844"/>
            <a:ext cx="914400" cy="914400"/>
          </a:xfrm>
          <a:prstGeom prst="rect">
            <a:avLst/>
          </a:prstGeom>
        </p:spPr>
      </p:pic>
      <p:pic>
        <p:nvPicPr>
          <p:cNvPr id="10" name="그래픽 9" descr="외계인 얼굴 단색으로 채워진">
            <a:extLst>
              <a:ext uri="{FF2B5EF4-FFF2-40B4-BE49-F238E27FC236}">
                <a16:creationId xmlns:a16="http://schemas.microsoft.com/office/drawing/2014/main" id="{437F26C9-F356-CD55-31D1-13B2D52A4D1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08262" y="4345759"/>
            <a:ext cx="914400" cy="914400"/>
          </a:xfrm>
          <a:prstGeom prst="rect">
            <a:avLst/>
          </a:prstGeom>
        </p:spPr>
      </p:pic>
      <p:pic>
        <p:nvPicPr>
          <p:cNvPr id="12" name="그래픽 11" descr="단색으로 채워진 천사 얼굴 단색으로 채워진">
            <a:extLst>
              <a:ext uri="{FF2B5EF4-FFF2-40B4-BE49-F238E27FC236}">
                <a16:creationId xmlns:a16="http://schemas.microsoft.com/office/drawing/2014/main" id="{D49DE0A4-DF22-4F9C-FD66-DC61C7D9253B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60222" y="3658089"/>
            <a:ext cx="914400" cy="914400"/>
          </a:xfrm>
          <a:prstGeom prst="rect">
            <a:avLst/>
          </a:prstGeom>
        </p:spPr>
      </p:pic>
      <p:pic>
        <p:nvPicPr>
          <p:cNvPr id="14" name="그래픽 13" descr="남성 우주 비행사 단색으로 채워진">
            <a:extLst>
              <a:ext uri="{FF2B5EF4-FFF2-40B4-BE49-F238E27FC236}">
                <a16:creationId xmlns:a16="http://schemas.microsoft.com/office/drawing/2014/main" id="{5D0F310D-43D8-3259-8F69-CAEC98D9BE60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91600" y="3888559"/>
            <a:ext cx="914400" cy="914400"/>
          </a:xfrm>
          <a:prstGeom prst="rect">
            <a:avLst/>
          </a:prstGeom>
        </p:spPr>
      </p:pic>
      <p:pic>
        <p:nvPicPr>
          <p:cNvPr id="16" name="그래픽 15" descr="아기 윤곽선">
            <a:extLst>
              <a:ext uri="{FF2B5EF4-FFF2-40B4-BE49-F238E27FC236}">
                <a16:creationId xmlns:a16="http://schemas.microsoft.com/office/drawing/2014/main" id="{0AAA83D0-EF83-EDED-5FC2-44DEA0987435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44925" y="4348937"/>
            <a:ext cx="914400" cy="914400"/>
          </a:xfrm>
          <a:prstGeom prst="rect">
            <a:avLst/>
          </a:prstGeom>
        </p:spPr>
      </p:pic>
      <p:pic>
        <p:nvPicPr>
          <p:cNvPr id="17" name="Picture 2" descr="Version Control/Git - Wikiversity">
            <a:extLst>
              <a:ext uri="{FF2B5EF4-FFF2-40B4-BE49-F238E27FC236}">
                <a16:creationId xmlns:a16="http://schemas.microsoft.com/office/drawing/2014/main" id="{9DE6B866-1666-D9FE-97D1-7B458C7CB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912" y="4529018"/>
            <a:ext cx="1173020" cy="48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Version Control/Git - Wikiversity">
            <a:extLst>
              <a:ext uri="{FF2B5EF4-FFF2-40B4-BE49-F238E27FC236}">
                <a16:creationId xmlns:a16="http://schemas.microsoft.com/office/drawing/2014/main" id="{A444E13C-4B25-1B8A-4D1A-6DBD94BB0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952" y="5110504"/>
            <a:ext cx="1173020" cy="48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Version Control/Git - Wikiversity">
            <a:extLst>
              <a:ext uri="{FF2B5EF4-FFF2-40B4-BE49-F238E27FC236}">
                <a16:creationId xmlns:a16="http://schemas.microsoft.com/office/drawing/2014/main" id="{2A4B086A-1335-8B71-832C-5C55EBFF6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615" y="5260159"/>
            <a:ext cx="1173020" cy="48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Version Control/Git - Wikiversity">
            <a:extLst>
              <a:ext uri="{FF2B5EF4-FFF2-40B4-BE49-F238E27FC236}">
                <a16:creationId xmlns:a16="http://schemas.microsoft.com/office/drawing/2014/main" id="{3E6F0F53-7E4E-C978-049C-57168A533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290" y="4774837"/>
            <a:ext cx="1173020" cy="48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EC812E3-2A98-DAAB-F852-2EDE80F1D035}"/>
              </a:ext>
            </a:extLst>
          </p:cNvPr>
          <p:cNvCxnSpPr>
            <a:cxnSpLocks/>
          </p:cNvCxnSpPr>
          <p:nvPr/>
        </p:nvCxnSpPr>
        <p:spPr>
          <a:xfrm flipV="1">
            <a:off x="3217333" y="3053568"/>
            <a:ext cx="1479198" cy="7394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DC03F68-4D36-13AF-5B43-279D7A1BBBDB}"/>
              </a:ext>
            </a:extLst>
          </p:cNvPr>
          <p:cNvCxnSpPr>
            <a:cxnSpLocks/>
          </p:cNvCxnSpPr>
          <p:nvPr/>
        </p:nvCxnSpPr>
        <p:spPr>
          <a:xfrm flipV="1">
            <a:off x="4651022" y="3248486"/>
            <a:ext cx="793398" cy="1097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2A5AEE6-A041-8016-E966-21ABB16080B8}"/>
              </a:ext>
            </a:extLst>
          </p:cNvPr>
          <p:cNvCxnSpPr>
            <a:cxnSpLocks/>
          </p:cNvCxnSpPr>
          <p:nvPr/>
        </p:nvCxnSpPr>
        <p:spPr>
          <a:xfrm flipH="1" flipV="1">
            <a:off x="6644925" y="3316028"/>
            <a:ext cx="384654" cy="9112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668D873-F5CA-93E7-7892-B112D5D15724}"/>
              </a:ext>
            </a:extLst>
          </p:cNvPr>
          <p:cNvCxnSpPr>
            <a:cxnSpLocks/>
          </p:cNvCxnSpPr>
          <p:nvPr/>
        </p:nvCxnSpPr>
        <p:spPr>
          <a:xfrm flipH="1" flipV="1">
            <a:off x="7120820" y="3050334"/>
            <a:ext cx="1841144" cy="8382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449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>
                <a:solidFill>
                  <a:schemeClr val="accent2"/>
                </a:solidFill>
              </a:rPr>
              <a:t>실습</a:t>
            </a:r>
            <a:r>
              <a:rPr lang="en-US" altLang="ko-KR" sz="4800">
                <a:solidFill>
                  <a:schemeClr val="accent2"/>
                </a:solidFill>
              </a:rPr>
              <a:t>. </a:t>
            </a:r>
            <a:r>
              <a:rPr lang="ko-KR" altLang="en-US" sz="4800">
                <a:solidFill>
                  <a:schemeClr val="accent2"/>
                </a:solidFill>
              </a:rPr>
              <a:t>다른사람을 협력자로 등록하기</a:t>
            </a:r>
            <a:endParaRPr lang="ko-KR" altLang="en-US" sz="48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078A60DA-F6B9-BA5A-F565-D43CDF1C2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826262" cy="1198270"/>
          </a:xfrm>
        </p:spPr>
        <p:txBody>
          <a:bodyPr>
            <a:normAutofit/>
          </a:bodyPr>
          <a:lstStyle/>
          <a:p>
            <a:pPr marL="342900" lvl="1" indent="-342900"/>
            <a:r>
              <a:rPr lang="ko-KR" altLang="en-US"/>
              <a:t>옆 사람과 아이디를 공유하여 본인의 </a:t>
            </a:r>
            <a:r>
              <a:rPr lang="en-US" altLang="ko-KR"/>
              <a:t>Git </a:t>
            </a:r>
            <a:r>
              <a:rPr lang="ko-KR" altLang="en-US"/>
              <a:t>저장소에 </a:t>
            </a:r>
            <a:r>
              <a:rPr lang="en-US" altLang="ko-KR"/>
              <a:t>2</a:t>
            </a:r>
            <a:r>
              <a:rPr lang="ko-KR" altLang="en-US"/>
              <a:t>명씩 다른사람을 추가하기</a:t>
            </a:r>
            <a:endParaRPr lang="en-US" altLang="ko-KR"/>
          </a:p>
          <a:p>
            <a:pPr marL="342900" lvl="1" indent="-342900"/>
            <a:r>
              <a:rPr lang="ko-KR" altLang="en-US"/>
              <a:t>추가하는 방법</a:t>
            </a:r>
            <a:r>
              <a:rPr lang="en-US" altLang="ko-KR"/>
              <a:t> : </a:t>
            </a:r>
            <a:r>
              <a:rPr lang="ko-KR" altLang="en-US"/>
              <a:t>본인의 원격저장소에서 </a:t>
            </a:r>
            <a:r>
              <a:rPr lang="en-US" altLang="ko-KR"/>
              <a:t>Settings -&gt; Collaborators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5E405FA-F1F2-707A-E10A-4759E07ED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862" y="2384097"/>
            <a:ext cx="3482012" cy="348201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3350A1-8D1A-B6B4-BD2E-B6367FF4E6CD}"/>
              </a:ext>
            </a:extLst>
          </p:cNvPr>
          <p:cNvSpPr/>
          <p:nvPr/>
        </p:nvSpPr>
        <p:spPr>
          <a:xfrm>
            <a:off x="1805823" y="3589896"/>
            <a:ext cx="1687653" cy="45494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341BED-650E-9587-9905-A9DDE4A2EB8B}"/>
              </a:ext>
            </a:extLst>
          </p:cNvPr>
          <p:cNvSpPr txBox="1"/>
          <p:nvPr/>
        </p:nvSpPr>
        <p:spPr>
          <a:xfrm>
            <a:off x="4910049" y="3326962"/>
            <a:ext cx="65742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초대받으셨으면 본인의 메일함에 메일이 오게 됩니다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accept invitation</a:t>
            </a:r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누르셔서 초대한 사람의 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 </a:t>
            </a:r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저장소에</a:t>
            </a:r>
            <a:endParaRPr lang="en-US" altLang="ko-KR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협력자로 등록하세요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5601D-3744-4B84-A8FE-ED06B87975CF}"/>
              </a:ext>
            </a:extLst>
          </p:cNvPr>
          <p:cNvSpPr txBox="1"/>
          <p:nvPr/>
        </p:nvSpPr>
        <p:spPr>
          <a:xfrm>
            <a:off x="838200" y="5933065"/>
            <a:ext cx="10966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초대받은 저장소 확인은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github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내 프로필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 Settings -&gt; Repositories</a:t>
            </a:r>
          </a:p>
        </p:txBody>
      </p:sp>
    </p:spTree>
    <p:extLst>
      <p:ext uri="{BB962C8B-B14F-4D97-AF65-F5344CB8AC3E}">
        <p14:creationId xmlns:p14="http://schemas.microsoft.com/office/powerpoint/2010/main" val="3528533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>
                <a:solidFill>
                  <a:schemeClr val="accent2"/>
                </a:solidFill>
              </a:rPr>
              <a:t>실습</a:t>
            </a:r>
            <a:r>
              <a:rPr lang="en-US" altLang="ko-KR" sz="4800">
                <a:solidFill>
                  <a:schemeClr val="accent2"/>
                </a:solidFill>
              </a:rPr>
              <a:t>. </a:t>
            </a:r>
            <a:r>
              <a:rPr lang="ko-KR" altLang="en-US" sz="4800">
                <a:solidFill>
                  <a:schemeClr val="accent2"/>
                </a:solidFill>
              </a:rPr>
              <a:t>초대받은 저장소 </a:t>
            </a:r>
            <a:r>
              <a:rPr lang="en-US" altLang="ko-KR" sz="4800">
                <a:solidFill>
                  <a:schemeClr val="accent2"/>
                </a:solidFill>
              </a:rPr>
              <a:t>clone</a:t>
            </a:r>
            <a:endParaRPr lang="ko-KR" altLang="en-US" sz="4800">
              <a:solidFill>
                <a:schemeClr val="accent2"/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078A60DA-F6B9-BA5A-F565-D43CDF1C2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28345"/>
          </a:xfrm>
        </p:spPr>
        <p:txBody>
          <a:bodyPr>
            <a:normAutofit/>
          </a:bodyPr>
          <a:lstStyle/>
          <a:p>
            <a:pPr marL="342900" lvl="1" indent="-342900"/>
            <a:r>
              <a:rPr lang="ko-KR" altLang="en-US"/>
              <a:t>초대받은 수 만큼 본인 컴퓨터에 각각 다른이름으로 폴더를 생성</a:t>
            </a:r>
            <a:endParaRPr lang="en-US" altLang="ko-KR"/>
          </a:p>
          <a:p>
            <a:pPr marL="342900" lvl="1" indent="-342900"/>
            <a:r>
              <a:rPr lang="ko-KR" altLang="en-US"/>
              <a:t>각 폴더에 초대받은 </a:t>
            </a:r>
            <a:r>
              <a:rPr lang="en-US" altLang="ko-KR"/>
              <a:t>Git </a:t>
            </a:r>
            <a:r>
              <a:rPr lang="ko-KR" altLang="en-US"/>
              <a:t>저장소를 </a:t>
            </a:r>
            <a:r>
              <a:rPr lang="en-US" altLang="ko-KR"/>
              <a:t>clone</a:t>
            </a:r>
          </a:p>
          <a:p>
            <a:pPr marL="342900" lvl="1" indent="-342900"/>
            <a:r>
              <a:rPr lang="ko-KR" altLang="en-US"/>
              <a:t>본인이름으로 브랜치와 텍스트</a:t>
            </a:r>
            <a:r>
              <a:rPr lang="en-US" altLang="ko-KR"/>
              <a:t> </a:t>
            </a:r>
            <a:r>
              <a:rPr lang="ko-KR" altLang="en-US"/>
              <a:t>파일 생성</a:t>
            </a:r>
            <a:endParaRPr lang="en-US" altLang="ko-KR"/>
          </a:p>
          <a:p>
            <a:pPr marL="342900" lvl="1" indent="-342900"/>
            <a:r>
              <a:rPr lang="ko-KR" altLang="en-US"/>
              <a:t>텍스트 파일에는 본인 소개글을 적고 푸쉬하기</a:t>
            </a:r>
            <a:endParaRPr lang="en-US" altLang="ko-KR"/>
          </a:p>
          <a:p>
            <a:pPr marL="342900" lvl="1" indent="-342900"/>
            <a:endParaRPr lang="en-US" altLang="ko-KR"/>
          </a:p>
          <a:p>
            <a:pPr marL="0" lvl="1" indent="0">
              <a:buNone/>
            </a:pPr>
            <a:r>
              <a:rPr lang="ko-KR" altLang="en-US"/>
              <a:t>예</a:t>
            </a:r>
            <a:r>
              <a:rPr lang="en-US" altLang="ko-KR"/>
              <a:t>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091C924-2596-D23C-46D4-2B1FF411F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45" y="3924727"/>
            <a:ext cx="5130662" cy="222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84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92F6C-B502-5746-5A20-643A4318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2129F-E528-D87E-256A-B0CA9B6AE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사람의 </a:t>
            </a:r>
            <a:r>
              <a:rPr lang="en-US" altLang="ko-KR" dirty="0"/>
              <a:t>Remote Repo.</a:t>
            </a:r>
            <a:r>
              <a:rPr lang="ko-KR" altLang="en-US" dirty="0"/>
              <a:t>를 복사하여 가져옴</a:t>
            </a:r>
            <a:endParaRPr lang="en-US" altLang="ko-KR" dirty="0"/>
          </a:p>
          <a:p>
            <a:r>
              <a:rPr lang="ko-KR" altLang="en-US" dirty="0"/>
              <a:t>복사해온 </a:t>
            </a:r>
            <a:r>
              <a:rPr lang="en-US" altLang="ko-KR" dirty="0"/>
              <a:t>Remote Repo.</a:t>
            </a:r>
            <a:r>
              <a:rPr lang="ko-KR" altLang="en-US" dirty="0"/>
              <a:t>는 원본</a:t>
            </a:r>
            <a:r>
              <a:rPr lang="en-US" altLang="ko-KR" dirty="0"/>
              <a:t>(Upstream)</a:t>
            </a:r>
            <a:r>
              <a:rPr lang="ko-KR" altLang="en-US" dirty="0"/>
              <a:t>과 연결되어 있음 </a:t>
            </a:r>
            <a:endParaRPr lang="en-US" altLang="ko-KR" dirty="0"/>
          </a:p>
          <a:p>
            <a:r>
              <a:rPr lang="ko-KR" altLang="en-US" dirty="0"/>
              <a:t>복사해온 </a:t>
            </a:r>
            <a:r>
              <a:rPr lang="en-US" altLang="ko-KR" dirty="0"/>
              <a:t>Remote Repo.</a:t>
            </a:r>
            <a:r>
              <a:rPr lang="ko-KR" altLang="en-US" dirty="0"/>
              <a:t>를 </a:t>
            </a:r>
            <a:r>
              <a:rPr lang="en-US" altLang="ko-KR" dirty="0"/>
              <a:t>Clone</a:t>
            </a:r>
            <a:r>
              <a:rPr lang="ko-KR" altLang="en-US" dirty="0"/>
              <a:t>하여 작업 후 </a:t>
            </a:r>
            <a:r>
              <a:rPr lang="en-US" altLang="ko-KR" dirty="0"/>
              <a:t>Upstream</a:t>
            </a:r>
            <a:r>
              <a:rPr lang="ko-KR" altLang="en-US" dirty="0"/>
              <a:t>과 </a:t>
            </a:r>
            <a:r>
              <a:rPr lang="en-US" altLang="ko-KR" dirty="0"/>
              <a:t>Merge </a:t>
            </a:r>
            <a:r>
              <a:rPr lang="ko-KR" altLang="en-US" dirty="0"/>
              <a:t>할 필요가 있을 경우 </a:t>
            </a:r>
            <a:r>
              <a:rPr lang="en-US" altLang="ko-KR" dirty="0"/>
              <a:t>Pull Request</a:t>
            </a:r>
            <a:r>
              <a:rPr lang="ko-KR" altLang="en-US" dirty="0"/>
              <a:t>를 생성</a:t>
            </a:r>
            <a:endParaRPr lang="en-US" altLang="ko-KR" dirty="0"/>
          </a:p>
          <a:p>
            <a:r>
              <a:rPr lang="ko-KR" altLang="en-US" dirty="0"/>
              <a:t>원본 </a:t>
            </a:r>
            <a:r>
              <a:rPr lang="en-US" altLang="ko-KR" dirty="0"/>
              <a:t>Remote Repo.</a:t>
            </a:r>
            <a:r>
              <a:rPr lang="ko-KR" altLang="en-US" dirty="0"/>
              <a:t>의 소유자는 </a:t>
            </a:r>
            <a:r>
              <a:rPr lang="en-US" altLang="ko-KR" dirty="0"/>
              <a:t>Pull Request</a:t>
            </a:r>
            <a:r>
              <a:rPr lang="ko-KR" altLang="en-US" dirty="0"/>
              <a:t>를 수락하여 </a:t>
            </a:r>
            <a:r>
              <a:rPr lang="en-US" altLang="ko-KR" dirty="0"/>
              <a:t>Forked Repo.</a:t>
            </a:r>
            <a:r>
              <a:rPr lang="ko-KR" altLang="en-US" dirty="0"/>
              <a:t>를 </a:t>
            </a:r>
            <a:r>
              <a:rPr lang="en-US" altLang="ko-KR" dirty="0"/>
              <a:t>origin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C6F52-E95F-F123-AFE9-831B9C4C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EC9910-AC24-F729-70AE-020E4B28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755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5E118-EFC6-C108-58FF-BB8473EF8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C0300-285E-8FEE-0721-A008F5FB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Fork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78C0FC-F2F0-B7B5-0C38-4EB1E3E8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E1235C-CDA9-296D-E7F9-F22F5B4E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11" name="내용 개체 틀 10" descr="데이터베이스 단색으로 채워진">
            <a:extLst>
              <a:ext uri="{FF2B5EF4-FFF2-40B4-BE49-F238E27FC236}">
                <a16:creationId xmlns:a16="http://schemas.microsoft.com/office/drawing/2014/main" id="{35D4CBAA-6A49-26F5-FEB8-3F1808377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1980" y="1957090"/>
            <a:ext cx="914400" cy="91440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64080A-D58D-5D12-913D-3C32E32B2849}"/>
              </a:ext>
            </a:extLst>
          </p:cNvPr>
          <p:cNvSpPr txBox="1"/>
          <p:nvPr/>
        </p:nvSpPr>
        <p:spPr>
          <a:xfrm>
            <a:off x="3188074" y="287149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원본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F13064D-C47E-DBE0-8E4F-2D6AF7F80DFF}"/>
              </a:ext>
            </a:extLst>
          </p:cNvPr>
          <p:cNvGrpSpPr/>
          <p:nvPr/>
        </p:nvGrpSpPr>
        <p:grpSpPr>
          <a:xfrm>
            <a:off x="7665191" y="4530933"/>
            <a:ext cx="914400" cy="1283732"/>
            <a:chOff x="6943493" y="4362746"/>
            <a:chExt cx="914400" cy="1283732"/>
          </a:xfrm>
        </p:grpSpPr>
        <p:pic>
          <p:nvPicPr>
            <p:cNvPr id="15" name="그래픽 14" descr="서버 윤곽선">
              <a:extLst>
                <a:ext uri="{FF2B5EF4-FFF2-40B4-BE49-F238E27FC236}">
                  <a16:creationId xmlns:a16="http://schemas.microsoft.com/office/drawing/2014/main" id="{5873B3E1-F52B-23B8-8062-4551F685D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43493" y="4362746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1DCC07-FC32-C0C6-DB5C-0474EC3302B0}"/>
                </a:ext>
              </a:extLst>
            </p:cNvPr>
            <p:cNvSpPr txBox="1"/>
            <p:nvPr/>
          </p:nvSpPr>
          <p:spPr>
            <a:xfrm>
              <a:off x="7109586" y="5277146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로컬</a:t>
              </a:r>
              <a:endParaRPr lang="ko-KR" altLang="en-US" dirty="0"/>
            </a:p>
          </p:txBody>
        </p:sp>
      </p:grpSp>
      <p:pic>
        <p:nvPicPr>
          <p:cNvPr id="1026" name="Picture 2" descr="Free Github Logo Icon - Free Download Logos Logo Icons | IconScout">
            <a:extLst>
              <a:ext uri="{FF2B5EF4-FFF2-40B4-BE49-F238E27FC236}">
                <a16:creationId xmlns:a16="http://schemas.microsoft.com/office/drawing/2014/main" id="{6F65CB50-7833-B4CC-B246-75B5DE841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04" y="1571031"/>
            <a:ext cx="623296" cy="62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E0D3164B-ABBC-6138-EA81-7AAE9A447911}"/>
              </a:ext>
            </a:extLst>
          </p:cNvPr>
          <p:cNvGrpSpPr/>
          <p:nvPr/>
        </p:nvGrpSpPr>
        <p:grpSpPr>
          <a:xfrm>
            <a:off x="7663627" y="1558937"/>
            <a:ext cx="1159339" cy="1681885"/>
            <a:chOff x="6943493" y="1710035"/>
            <a:chExt cx="1159339" cy="1681885"/>
          </a:xfrm>
        </p:grpSpPr>
        <p:pic>
          <p:nvPicPr>
            <p:cNvPr id="13" name="그래픽 12" descr="데이터베이스 윤곽선">
              <a:extLst>
                <a:ext uri="{FF2B5EF4-FFF2-40B4-BE49-F238E27FC236}">
                  <a16:creationId xmlns:a16="http://schemas.microsoft.com/office/drawing/2014/main" id="{BD075932-E7C4-B13F-10C6-6531B156B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943493" y="2062305"/>
              <a:ext cx="914400" cy="914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C975F0-8FD3-2C90-DA87-5831D4BCF520}"/>
                </a:ext>
              </a:extLst>
            </p:cNvPr>
            <p:cNvSpPr txBox="1"/>
            <p:nvPr/>
          </p:nvSpPr>
          <p:spPr>
            <a:xfrm>
              <a:off x="7010201" y="3022588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복사본</a:t>
              </a:r>
            </a:p>
          </p:txBody>
        </p:sp>
        <p:pic>
          <p:nvPicPr>
            <p:cNvPr id="19" name="Picture 2" descr="Free Github Logo Icon - Free Download Logos Logo Icons | IconScout">
              <a:extLst>
                <a:ext uri="{FF2B5EF4-FFF2-40B4-BE49-F238E27FC236}">
                  <a16:creationId xmlns:a16="http://schemas.microsoft.com/office/drawing/2014/main" id="{215D3610-2FF5-52C3-5ADA-F7B03210CB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9536" y="1710035"/>
              <a:ext cx="623296" cy="623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3755302-3BFA-6061-A3C3-A96F4F800F82}"/>
              </a:ext>
            </a:extLst>
          </p:cNvPr>
          <p:cNvCxnSpPr/>
          <p:nvPr/>
        </p:nvCxnSpPr>
        <p:spPr>
          <a:xfrm>
            <a:off x="4556582" y="2331068"/>
            <a:ext cx="2665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1B8278C-8841-2794-E374-BDE59998CC9E}"/>
              </a:ext>
            </a:extLst>
          </p:cNvPr>
          <p:cNvSpPr txBox="1"/>
          <p:nvPr/>
        </p:nvSpPr>
        <p:spPr>
          <a:xfrm>
            <a:off x="5483207" y="187386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Fork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BFA81E5-440A-C98F-D729-F1F0F6368DD7}"/>
              </a:ext>
            </a:extLst>
          </p:cNvPr>
          <p:cNvCxnSpPr>
            <a:cxnSpLocks/>
          </p:cNvCxnSpPr>
          <p:nvPr/>
        </p:nvCxnSpPr>
        <p:spPr>
          <a:xfrm>
            <a:off x="8224254" y="3488305"/>
            <a:ext cx="0" cy="7683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9A952D-45F7-DD93-9B93-C228562FD891}"/>
              </a:ext>
            </a:extLst>
          </p:cNvPr>
          <p:cNvSpPr txBox="1"/>
          <p:nvPr/>
        </p:nvSpPr>
        <p:spPr>
          <a:xfrm>
            <a:off x="8291947" y="370121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Clone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4A1480E-AC01-DEB4-5A68-7CCB98404120}"/>
              </a:ext>
            </a:extLst>
          </p:cNvPr>
          <p:cNvCxnSpPr>
            <a:cxnSpLocks/>
          </p:cNvCxnSpPr>
          <p:nvPr/>
        </p:nvCxnSpPr>
        <p:spPr>
          <a:xfrm>
            <a:off x="7975213" y="3484588"/>
            <a:ext cx="0" cy="76831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70DA2F-20EE-C0B7-6622-B14701287EBA}"/>
              </a:ext>
            </a:extLst>
          </p:cNvPr>
          <p:cNvSpPr txBox="1"/>
          <p:nvPr/>
        </p:nvSpPr>
        <p:spPr>
          <a:xfrm>
            <a:off x="6724184" y="3701211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push/pull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C7B3B33-B1D3-0B31-CC25-1E0FBB800F89}"/>
              </a:ext>
            </a:extLst>
          </p:cNvPr>
          <p:cNvCxnSpPr/>
          <p:nvPr/>
        </p:nvCxnSpPr>
        <p:spPr>
          <a:xfrm>
            <a:off x="4556582" y="2539224"/>
            <a:ext cx="2665141" cy="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09F9FB-11A7-52AA-B4EC-399409F8A427}"/>
              </a:ext>
            </a:extLst>
          </p:cNvPr>
          <p:cNvSpPr txBox="1"/>
          <p:nvPr/>
        </p:nvSpPr>
        <p:spPr>
          <a:xfrm>
            <a:off x="4576460" y="2640941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Fork Sync/Pull Request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300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4C1DA-E899-5405-968B-D8FB6BE53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94C1712-B8ED-BF2E-F9E1-8ABFFEC6C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227" y="1583230"/>
            <a:ext cx="7442218" cy="46591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F38ACDD-2424-7B20-16DC-F50C6B99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Fork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812D-967C-C9A4-38AD-501128379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AED174-89D0-1E66-533E-A012FA60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8C1CEC-E812-9C42-74EA-88BFE3D6DA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8253"/>
          <a:stretch/>
        </p:blipFill>
        <p:spPr>
          <a:xfrm>
            <a:off x="599431" y="1856125"/>
            <a:ext cx="3219225" cy="15728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60422A0-EB65-31FA-49BE-0928CE40B26B}"/>
              </a:ext>
            </a:extLst>
          </p:cNvPr>
          <p:cNvSpPr/>
          <p:nvPr/>
        </p:nvSpPr>
        <p:spPr>
          <a:xfrm>
            <a:off x="999892" y="2597957"/>
            <a:ext cx="1096537" cy="29659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DED784-6A9A-12D5-7C82-BE6B5FE1ABCA}"/>
              </a:ext>
            </a:extLst>
          </p:cNvPr>
          <p:cNvSpPr/>
          <p:nvPr/>
        </p:nvSpPr>
        <p:spPr>
          <a:xfrm>
            <a:off x="4330390" y="5136718"/>
            <a:ext cx="2137317" cy="29659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C44F89-EC9F-BF18-320E-1716FFE4C4AB}"/>
              </a:ext>
            </a:extLst>
          </p:cNvPr>
          <p:cNvSpPr txBox="1"/>
          <p:nvPr/>
        </p:nvSpPr>
        <p:spPr>
          <a:xfrm>
            <a:off x="6568068" y="5096107"/>
            <a:ext cx="330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 </a:t>
            </a:r>
            <a:r>
              <a:rPr lang="ko-KR" altLang="en-US" dirty="0" err="1"/>
              <a:t>브랜치만</a:t>
            </a:r>
            <a:r>
              <a:rPr lang="ko-KR" altLang="en-US" dirty="0"/>
              <a:t> 가져올지 말지 선택</a:t>
            </a:r>
          </a:p>
        </p:txBody>
      </p:sp>
    </p:spTree>
    <p:extLst>
      <p:ext uri="{BB962C8B-B14F-4D97-AF65-F5344CB8AC3E}">
        <p14:creationId xmlns:p14="http://schemas.microsoft.com/office/powerpoint/2010/main" val="2815654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2B395-9E13-E775-82C2-643D3D4FC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D79D9D7-9C5D-B0E0-6D5D-F89B5A42F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11" y="1690688"/>
            <a:ext cx="9872178" cy="47067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1B2191E-59C8-E276-0EB0-4F6FA308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Fork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57FC4A-0C39-D915-F031-2F1AF26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C62C23-11D0-87DB-211A-D84496DB9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C47EB8-FF69-BF18-C321-418302D2A049}"/>
              </a:ext>
            </a:extLst>
          </p:cNvPr>
          <p:cNvSpPr/>
          <p:nvPr/>
        </p:nvSpPr>
        <p:spPr>
          <a:xfrm>
            <a:off x="7430430" y="3530942"/>
            <a:ext cx="988742" cy="29659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81B1D8-33A1-7CAE-3767-79DC698717FB}"/>
              </a:ext>
            </a:extLst>
          </p:cNvPr>
          <p:cNvSpPr/>
          <p:nvPr/>
        </p:nvSpPr>
        <p:spPr>
          <a:xfrm>
            <a:off x="1761893" y="1720727"/>
            <a:ext cx="880946" cy="29659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123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87434-69A0-E000-413B-07D9CE57E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74845-0232-19AF-5B41-A569686A1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Fork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3D9780-9BCB-7F77-AD59-1A926428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E8C297-189C-BD76-8BBE-0221A036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C9CB2AD-8451-1FC6-62CB-FAFC8BCFF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public </a:t>
            </a:r>
            <a:r>
              <a:rPr lang="ko-KR" altLang="en-US" dirty="0"/>
              <a:t>으로 설정된 </a:t>
            </a:r>
            <a:r>
              <a:rPr lang="en-US" altLang="ko-KR" dirty="0"/>
              <a:t>Remote Repo.</a:t>
            </a:r>
            <a:r>
              <a:rPr lang="ko-KR" altLang="en-US" dirty="0"/>
              <a:t>는 누구나 </a:t>
            </a:r>
            <a:r>
              <a:rPr lang="en-US" altLang="ko-KR" dirty="0"/>
              <a:t>Fork </a:t>
            </a:r>
            <a:r>
              <a:rPr lang="ko-KR" altLang="en-US" dirty="0"/>
              <a:t>가능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6C4250-7DB8-1298-58C2-A616565CD5AB}"/>
              </a:ext>
            </a:extLst>
          </p:cNvPr>
          <p:cNvSpPr txBox="1"/>
          <p:nvPr/>
        </p:nvSpPr>
        <p:spPr>
          <a:xfrm>
            <a:off x="1064941" y="2463748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https://github.com/trending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70B4903-D150-BEDE-891E-B7B1019D5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941" y="3112582"/>
            <a:ext cx="9456234" cy="278487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0EBEF7-BA1B-C8B7-A1C0-CD738564459D}"/>
              </a:ext>
            </a:extLst>
          </p:cNvPr>
          <p:cNvSpPr/>
          <p:nvPr/>
        </p:nvSpPr>
        <p:spPr>
          <a:xfrm>
            <a:off x="7649737" y="3778952"/>
            <a:ext cx="1096537" cy="29659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510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FD7C0-4E1A-33E7-009C-E0FA46DBDD97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Pull request</a:t>
            </a:r>
            <a:endParaRPr lang="ko-KR" altLang="en-US" sz="66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8325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원격저장소 브랜치 규칙 생성하기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6" name="그림 5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6C0D9310-21A0-C02D-2038-E9FEFC7B6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38" y="2392883"/>
            <a:ext cx="6059636" cy="38904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6B611A-88FA-BDA3-BD8A-0B3578ABECA9}"/>
              </a:ext>
            </a:extLst>
          </p:cNvPr>
          <p:cNvSpPr txBox="1"/>
          <p:nvPr/>
        </p:nvSpPr>
        <p:spPr>
          <a:xfrm>
            <a:off x="844489" y="1325563"/>
            <a:ext cx="9539836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규칙을 생성하여 내 원격저장소에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병합을 제한할 수 있음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이는 무작위로 병합하여 코드가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오류나는 것을 방지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3" name="그림 1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3BCB534-3A9D-F00C-92F9-1B013AA19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726" y="4169269"/>
            <a:ext cx="1867161" cy="12574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519364C-1403-5A91-BB75-75DCE85D2814}"/>
              </a:ext>
            </a:extLst>
          </p:cNvPr>
          <p:cNvSpPr/>
          <p:nvPr/>
        </p:nvSpPr>
        <p:spPr>
          <a:xfrm>
            <a:off x="4022101" y="4259804"/>
            <a:ext cx="1351828" cy="33771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111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원격저장소 브랜치 규칙 생성하기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59EB604-9506-40B5-8EC0-F0AE8FC69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78" y="1137139"/>
            <a:ext cx="4502368" cy="51436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761BB5-7389-1F58-7D30-7116EDCF1556}"/>
              </a:ext>
            </a:extLst>
          </p:cNvPr>
          <p:cNvSpPr txBox="1"/>
          <p:nvPr/>
        </p:nvSpPr>
        <p:spPr>
          <a:xfrm>
            <a:off x="6054535" y="1137139"/>
            <a:ext cx="1491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규칙의 이름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5F08E07-51AE-978F-304F-63AF7223BCF5}"/>
              </a:ext>
            </a:extLst>
          </p:cNvPr>
          <p:cNvCxnSpPr>
            <a:cxnSpLocks/>
          </p:cNvCxnSpPr>
          <p:nvPr/>
        </p:nvCxnSpPr>
        <p:spPr>
          <a:xfrm flipH="1">
            <a:off x="1910862" y="1244264"/>
            <a:ext cx="39858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083675C-2998-017C-0A78-058706AC62E0}"/>
              </a:ext>
            </a:extLst>
          </p:cNvPr>
          <p:cNvCxnSpPr>
            <a:cxnSpLocks/>
          </p:cNvCxnSpPr>
          <p:nvPr/>
        </p:nvCxnSpPr>
        <p:spPr>
          <a:xfrm flipH="1">
            <a:off x="1910862" y="1853864"/>
            <a:ext cx="39858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238333D-B8C1-BE25-6ADE-935995A62801}"/>
              </a:ext>
            </a:extLst>
          </p:cNvPr>
          <p:cNvSpPr txBox="1"/>
          <p:nvPr/>
        </p:nvSpPr>
        <p:spPr>
          <a:xfrm>
            <a:off x="6054535" y="1746739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규칙의 사용 유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9BF7D8-84FF-DF8B-0EE6-443E20466E6A}"/>
              </a:ext>
            </a:extLst>
          </p:cNvPr>
          <p:cNvSpPr txBox="1"/>
          <p:nvPr/>
        </p:nvSpPr>
        <p:spPr>
          <a:xfrm>
            <a:off x="6054534" y="2167915"/>
            <a:ext cx="3632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규칙에서 제외할 팀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권한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앱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C2A027A-8C36-C8EB-4C6B-E61D39984B74}"/>
              </a:ext>
            </a:extLst>
          </p:cNvPr>
          <p:cNvCxnSpPr>
            <a:cxnSpLocks/>
          </p:cNvCxnSpPr>
          <p:nvPr/>
        </p:nvCxnSpPr>
        <p:spPr>
          <a:xfrm flipH="1">
            <a:off x="5509588" y="2287619"/>
            <a:ext cx="3871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6BD672E-7348-CA06-7CE7-CC0B47CD6302}"/>
              </a:ext>
            </a:extLst>
          </p:cNvPr>
          <p:cNvSpPr txBox="1"/>
          <p:nvPr/>
        </p:nvSpPr>
        <p:spPr>
          <a:xfrm>
            <a:off x="6054534" y="5019169"/>
            <a:ext cx="2869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규칙을 적용할 브랜치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72C7253-4243-67DB-B01B-5211611B051E}"/>
              </a:ext>
            </a:extLst>
          </p:cNvPr>
          <p:cNvCxnSpPr>
            <a:cxnSpLocks/>
          </p:cNvCxnSpPr>
          <p:nvPr/>
        </p:nvCxnSpPr>
        <p:spPr>
          <a:xfrm flipH="1">
            <a:off x="5509588" y="5101157"/>
            <a:ext cx="3871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40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sz="6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협업 방법론 이해하기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366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원격저장소 브랜치 규칙 생성하기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AAF262-6D27-E03B-EEA9-03A22A6AB3F1}"/>
              </a:ext>
            </a:extLst>
          </p:cNvPr>
          <p:cNvSpPr txBox="1"/>
          <p:nvPr/>
        </p:nvSpPr>
        <p:spPr>
          <a:xfrm>
            <a:off x="7488296" y="1325563"/>
            <a:ext cx="35012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병합전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pull request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리뷰어에 등록된 사용자들이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승인을 해줘야 병합가능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0" name="그림 3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D028F4F-DE62-44E7-5F47-EF68ADC33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72" y="1325563"/>
            <a:ext cx="7058024" cy="431323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01E8DD9-66A7-4AD5-6ECD-1611F158EB84}"/>
              </a:ext>
            </a:extLst>
          </p:cNvPr>
          <p:cNvSpPr txBox="1"/>
          <p:nvPr/>
        </p:nvSpPr>
        <p:spPr>
          <a:xfrm>
            <a:off x="7488295" y="3063611"/>
            <a:ext cx="3682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리뷰어가 승인 후 병합전 코드가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변경 되었다면 다시 승인을 요청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098BE25-A7F1-B083-1F32-1DEE9C7FD4E5}"/>
              </a:ext>
            </a:extLst>
          </p:cNvPr>
          <p:cNvCxnSpPr>
            <a:cxnSpLocks/>
          </p:cNvCxnSpPr>
          <p:nvPr/>
        </p:nvCxnSpPr>
        <p:spPr>
          <a:xfrm flipH="1">
            <a:off x="5931877" y="3429000"/>
            <a:ext cx="147736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4BFC850-4CB1-28A1-216C-3DD26DFCCD3B}"/>
              </a:ext>
            </a:extLst>
          </p:cNvPr>
          <p:cNvSpPr txBox="1"/>
          <p:nvPr/>
        </p:nvSpPr>
        <p:spPr>
          <a:xfrm>
            <a:off x="7488295" y="4697394"/>
            <a:ext cx="4091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코드 작성자 외 다른 리뷰어가 승인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DA48A28-3557-A614-57B0-AE0CB5B6E07E}"/>
              </a:ext>
            </a:extLst>
          </p:cNvPr>
          <p:cNvCxnSpPr>
            <a:cxnSpLocks/>
          </p:cNvCxnSpPr>
          <p:nvPr/>
        </p:nvCxnSpPr>
        <p:spPr>
          <a:xfrm flipH="1">
            <a:off x="5005753" y="4844837"/>
            <a:ext cx="240348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9E0376A-C6E7-1C9B-48F2-117AA2A90FF6}"/>
              </a:ext>
            </a:extLst>
          </p:cNvPr>
          <p:cNvCxnSpPr>
            <a:cxnSpLocks/>
          </p:cNvCxnSpPr>
          <p:nvPr/>
        </p:nvCxnSpPr>
        <p:spPr>
          <a:xfrm flipH="1">
            <a:off x="2250831" y="2467708"/>
            <a:ext cx="515841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A643992-A4A1-6FEC-3782-96B9001381C4}"/>
              </a:ext>
            </a:extLst>
          </p:cNvPr>
          <p:cNvSpPr txBox="1"/>
          <p:nvPr/>
        </p:nvSpPr>
        <p:spPr>
          <a:xfrm>
            <a:off x="7488295" y="5203266"/>
            <a:ext cx="4001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모든 리뷰가 해결 되어야 병합 가능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31F789E-9354-537E-4A3E-94E126FD9C0D}"/>
              </a:ext>
            </a:extLst>
          </p:cNvPr>
          <p:cNvCxnSpPr>
            <a:cxnSpLocks/>
          </p:cNvCxnSpPr>
          <p:nvPr/>
        </p:nvCxnSpPr>
        <p:spPr>
          <a:xfrm flipH="1">
            <a:off x="4712677" y="5256925"/>
            <a:ext cx="26965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4FCBB9E-4FA2-4D20-FCB6-74907A3AE7C5}"/>
              </a:ext>
            </a:extLst>
          </p:cNvPr>
          <p:cNvSpPr txBox="1"/>
          <p:nvPr/>
        </p:nvSpPr>
        <p:spPr>
          <a:xfrm>
            <a:off x="7488295" y="3872262"/>
            <a:ext cx="42482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파일의 코드 소유자가 있는 경우 해당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파일은 코드 소유자의 승인 필요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B993F85-F230-7C60-9462-14A395A321B4}"/>
              </a:ext>
            </a:extLst>
          </p:cNvPr>
          <p:cNvCxnSpPr>
            <a:cxnSpLocks/>
          </p:cNvCxnSpPr>
          <p:nvPr/>
        </p:nvCxnSpPr>
        <p:spPr>
          <a:xfrm flipH="1">
            <a:off x="3716215" y="4071114"/>
            <a:ext cx="369302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ADDBFB8-EBB5-2AEC-381B-513B8342D665}"/>
              </a:ext>
            </a:extLst>
          </p:cNvPr>
          <p:cNvCxnSpPr>
            <a:cxnSpLocks/>
          </p:cNvCxnSpPr>
          <p:nvPr/>
        </p:nvCxnSpPr>
        <p:spPr>
          <a:xfrm flipH="1">
            <a:off x="3716215" y="1518139"/>
            <a:ext cx="36930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22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6B0AF-C4CB-2C66-DDD2-378215B36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95478-C616-5182-F7FF-3CDC8510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F9D3FB-1967-DE9C-EFD7-9CB07B4CF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Merge</a:t>
            </a:r>
            <a:r>
              <a:rPr lang="ko-KR" altLang="en-US" dirty="0"/>
              <a:t>를 수행하기 앞서 변동사항 체크 및 허락을 받는 것</a:t>
            </a:r>
            <a:endParaRPr lang="en-US" altLang="ko-KR" dirty="0"/>
          </a:p>
          <a:p>
            <a:r>
              <a:rPr lang="ko-KR" altLang="en-US" dirty="0"/>
              <a:t>일반적으로 </a:t>
            </a:r>
            <a:r>
              <a:rPr lang="en-US" altLang="ko-KR" dirty="0"/>
              <a:t>Forked Repo. -&gt; Origin Repo. </a:t>
            </a:r>
            <a:r>
              <a:rPr lang="ko-KR" altLang="en-US" dirty="0"/>
              <a:t>로 </a:t>
            </a:r>
            <a:r>
              <a:rPr lang="en-US" altLang="ko-KR" dirty="0"/>
              <a:t>Merge </a:t>
            </a:r>
            <a:r>
              <a:rPr lang="ko-KR" altLang="en-US" dirty="0"/>
              <a:t>할 때 사용</a:t>
            </a:r>
            <a:endParaRPr lang="en-US" altLang="ko-KR" dirty="0"/>
          </a:p>
          <a:p>
            <a:r>
              <a:rPr lang="ko-KR" altLang="en-US" dirty="0"/>
              <a:t>또는</a:t>
            </a:r>
            <a:r>
              <a:rPr lang="en-US" altLang="ko-KR" dirty="0"/>
              <a:t>, Collaborator </a:t>
            </a:r>
            <a:r>
              <a:rPr lang="ko-KR" altLang="en-US" dirty="0"/>
              <a:t>관계에서도 활용 가능</a:t>
            </a:r>
            <a:endParaRPr lang="en-US" altLang="ko-KR" dirty="0"/>
          </a:p>
          <a:p>
            <a:pPr lvl="1"/>
            <a:r>
              <a:rPr lang="ko-KR" altLang="en-US" dirty="0"/>
              <a:t>공유하는 </a:t>
            </a:r>
            <a:r>
              <a:rPr lang="en-US" altLang="ko-KR" dirty="0"/>
              <a:t>Remote Repo.</a:t>
            </a:r>
            <a:r>
              <a:rPr lang="ko-KR" altLang="en-US" dirty="0"/>
              <a:t>에 사용자 별로 </a:t>
            </a:r>
            <a:r>
              <a:rPr lang="en-US" altLang="ko-KR" dirty="0"/>
              <a:t>Branch</a:t>
            </a:r>
            <a:r>
              <a:rPr lang="ko-KR" altLang="en-US" dirty="0"/>
              <a:t>를 만들고</a:t>
            </a:r>
            <a:r>
              <a:rPr lang="en-US" altLang="ko-KR" dirty="0"/>
              <a:t>, </a:t>
            </a:r>
            <a:r>
              <a:rPr lang="ko-KR" altLang="en-US" dirty="0"/>
              <a:t>사용자 </a:t>
            </a:r>
            <a:r>
              <a:rPr lang="en-US" altLang="ko-KR" dirty="0"/>
              <a:t>Branch</a:t>
            </a:r>
            <a:r>
              <a:rPr lang="ko-KR" altLang="en-US" dirty="0"/>
              <a:t>에서 </a:t>
            </a:r>
            <a:r>
              <a:rPr lang="en-US" altLang="ko-KR" dirty="0"/>
              <a:t>main Branch</a:t>
            </a:r>
            <a:r>
              <a:rPr lang="ko-KR" altLang="en-US" dirty="0"/>
              <a:t>로 </a:t>
            </a:r>
            <a:r>
              <a:rPr lang="en-US" altLang="ko-KR" dirty="0"/>
              <a:t>Merge </a:t>
            </a:r>
            <a:r>
              <a:rPr lang="ko-KR" altLang="en-US" dirty="0"/>
              <a:t>요청을 할 때 이용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CE130-BFE0-DF40-0994-B4366CB5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0A053E-E60D-E355-C093-F3D236FB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50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Pull </a:t>
            </a:r>
            <a:r>
              <a:rPr lang="en-US" altLang="ko-KR" sz="4800" dirty="0" smtClean="0"/>
              <a:t>request</a:t>
            </a:r>
            <a:endParaRPr lang="ko-KR" altLang="en-US" sz="48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078A60DA-F6B9-BA5A-F565-D43CDF1C2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28345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ko-KR" dirty="0" err="1"/>
              <a:t>github</a:t>
            </a:r>
            <a:r>
              <a:rPr lang="ko-KR" altLang="en-US" dirty="0"/>
              <a:t>에서 코드를 병합하는 방법</a:t>
            </a:r>
            <a:endParaRPr lang="en-US" altLang="ko-KR" dirty="0"/>
          </a:p>
          <a:p>
            <a:pPr marL="342900" lvl="1" indent="-342900"/>
            <a:r>
              <a:rPr lang="ko-KR" altLang="en-US" dirty="0" err="1"/>
              <a:t>브랜치를</a:t>
            </a:r>
            <a:r>
              <a:rPr lang="ko-KR" altLang="en-US" dirty="0"/>
              <a:t> 최근에 </a:t>
            </a:r>
            <a:r>
              <a:rPr lang="ko-KR" altLang="en-US" dirty="0" err="1"/>
              <a:t>푸쉬했을때</a:t>
            </a:r>
            <a:r>
              <a:rPr lang="ko-KR" altLang="en-US" dirty="0"/>
              <a:t> </a:t>
            </a:r>
            <a:r>
              <a:rPr lang="en-US" altLang="ko-KR" dirty="0" err="1"/>
              <a:t>github</a:t>
            </a:r>
            <a:r>
              <a:rPr lang="ko-KR" altLang="en-US" dirty="0"/>
              <a:t>에 아래와 같은 메시지가 출력됨</a:t>
            </a:r>
            <a:endParaRPr lang="en-US" altLang="ko-KR" dirty="0"/>
          </a:p>
          <a:p>
            <a:pPr marL="342900" lvl="1" indent="-342900"/>
            <a:endParaRPr lang="en-US" altLang="ko-KR" dirty="0" smtClean="0"/>
          </a:p>
          <a:p>
            <a:pPr marL="342900" lvl="1" indent="-342900"/>
            <a:endParaRPr lang="en-US" altLang="ko-KR" dirty="0"/>
          </a:p>
          <a:p>
            <a:pPr marL="342900" lvl="1" indent="-342900"/>
            <a:endParaRPr lang="en-US" altLang="ko-KR" dirty="0"/>
          </a:p>
          <a:p>
            <a:pPr marL="342900" lvl="1" indent="-342900"/>
            <a:r>
              <a:rPr lang="ko-KR" altLang="en-US" dirty="0"/>
              <a:t>그 외에 풀 </a:t>
            </a:r>
            <a:r>
              <a:rPr lang="ko-KR" altLang="en-US" dirty="0" err="1"/>
              <a:t>리퀘스트</a:t>
            </a:r>
            <a:r>
              <a:rPr lang="ko-KR" altLang="en-US" dirty="0"/>
              <a:t> 하고 싶다면 </a:t>
            </a:r>
            <a:r>
              <a:rPr lang="en-US" altLang="ko-KR" dirty="0"/>
              <a:t>New pull request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342900" lvl="1" indent="-342900"/>
            <a:endParaRPr lang="en-US" altLang="ko-KR" dirty="0"/>
          </a:p>
          <a:p>
            <a:pPr marL="342900" lvl="1" indent="-342900"/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05F858-44D9-4941-9A7E-75A9B4B91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20" y="2357567"/>
            <a:ext cx="9501968" cy="7959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860A5D-FFBA-C6BB-FEF3-3B8DCA51F6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21" y="4013310"/>
            <a:ext cx="9501967" cy="231629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363763C-54F8-56CE-A866-36861A0423AD}"/>
              </a:ext>
            </a:extLst>
          </p:cNvPr>
          <p:cNvSpPr/>
          <p:nvPr/>
        </p:nvSpPr>
        <p:spPr>
          <a:xfrm>
            <a:off x="2988868" y="3989009"/>
            <a:ext cx="1313501" cy="45494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AA8EEE-1D40-1C4F-0EF9-816AE5599886}"/>
              </a:ext>
            </a:extLst>
          </p:cNvPr>
          <p:cNvSpPr/>
          <p:nvPr/>
        </p:nvSpPr>
        <p:spPr>
          <a:xfrm>
            <a:off x="9308591" y="5957581"/>
            <a:ext cx="1458797" cy="39632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C35E44-5383-CD9B-C582-D4AA107389CF}"/>
              </a:ext>
            </a:extLst>
          </p:cNvPr>
          <p:cNvSpPr/>
          <p:nvPr/>
        </p:nvSpPr>
        <p:spPr>
          <a:xfrm>
            <a:off x="8687269" y="2528065"/>
            <a:ext cx="1910393" cy="45494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84CA556-E205-5ED4-BE8F-BCA7E5DB291D}"/>
              </a:ext>
            </a:extLst>
          </p:cNvPr>
          <p:cNvCxnSpPr>
            <a:cxnSpLocks/>
          </p:cNvCxnSpPr>
          <p:nvPr/>
        </p:nvCxnSpPr>
        <p:spPr>
          <a:xfrm>
            <a:off x="4458984" y="4443950"/>
            <a:ext cx="4613097" cy="13917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787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C4946D7-6FF5-DB6B-13B6-638724C977FF}"/>
              </a:ext>
            </a:extLst>
          </p:cNvPr>
          <p:cNvCxnSpPr>
            <a:cxnSpLocks/>
          </p:cNvCxnSpPr>
          <p:nvPr/>
        </p:nvCxnSpPr>
        <p:spPr>
          <a:xfrm flipV="1">
            <a:off x="2034283" y="2127166"/>
            <a:ext cx="2921340" cy="17256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6F2D20-E4C6-59C7-152C-2449148DBC08}"/>
              </a:ext>
            </a:extLst>
          </p:cNvPr>
          <p:cNvSpPr/>
          <p:nvPr/>
        </p:nvSpPr>
        <p:spPr>
          <a:xfrm>
            <a:off x="567082" y="2463500"/>
            <a:ext cx="6594437" cy="776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Pull request</a:t>
            </a:r>
            <a:endParaRPr lang="ko-KR" altLang="en-US" sz="48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33</a:t>
            </a:fld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9E75C35-30C6-17E2-98BD-1CB3F1B30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31" y="1450797"/>
            <a:ext cx="9983593" cy="6763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970EC75-7651-6F29-3417-51C991CBC79E}"/>
              </a:ext>
            </a:extLst>
          </p:cNvPr>
          <p:cNvSpPr txBox="1"/>
          <p:nvPr/>
        </p:nvSpPr>
        <p:spPr>
          <a:xfrm>
            <a:off x="913331" y="2357907"/>
            <a:ext cx="10711587" cy="2751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compare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있는 브랜치가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base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브랜치로 병합된다는 뜻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두개의 브랜치가 병합되기 전 코드 상태를 자동으로 비교 시켜 줌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메세지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Able to merge :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바로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merge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가능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Can’t automatically merge :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충돌 발생으로 충돌 해결 후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merge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가능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2F6BB8-2159-28BF-60BC-48BCF3D2F6ED}"/>
              </a:ext>
            </a:extLst>
          </p:cNvPr>
          <p:cNvSpPr/>
          <p:nvPr/>
        </p:nvSpPr>
        <p:spPr>
          <a:xfrm>
            <a:off x="4955623" y="1561510"/>
            <a:ext cx="1948611" cy="45494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791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Pull request</a:t>
            </a:r>
            <a:endParaRPr lang="ko-KR" altLang="en-US" sz="48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34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AE4F02-71EB-39ED-8E00-07FBFBE1C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34" y="1502978"/>
            <a:ext cx="9531931" cy="47359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451A62-CA6C-31D6-1A28-CA960F2D6518}"/>
              </a:ext>
            </a:extLst>
          </p:cNvPr>
          <p:cNvSpPr txBox="1"/>
          <p:nvPr/>
        </p:nvSpPr>
        <p:spPr>
          <a:xfrm>
            <a:off x="2899826" y="1911991"/>
            <a:ext cx="2056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풀 리퀘스트 제목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F9B93-113E-BBDE-3184-8E085A679D6A}"/>
              </a:ext>
            </a:extLst>
          </p:cNvPr>
          <p:cNvSpPr txBox="1"/>
          <p:nvPr/>
        </p:nvSpPr>
        <p:spPr>
          <a:xfrm>
            <a:off x="3579202" y="3429000"/>
            <a:ext cx="5976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협업하는 동료에게 어떤 내용을 작업하였는지 적는곳</a:t>
            </a:r>
          </a:p>
        </p:txBody>
      </p:sp>
    </p:spTree>
    <p:extLst>
      <p:ext uri="{BB962C8B-B14F-4D97-AF65-F5344CB8AC3E}">
        <p14:creationId xmlns:p14="http://schemas.microsoft.com/office/powerpoint/2010/main" val="4259733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Pull request</a:t>
            </a:r>
            <a:endParaRPr lang="ko-KR" altLang="en-US" sz="48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451A62-CA6C-31D6-1A28-CA960F2D6518}"/>
              </a:ext>
            </a:extLst>
          </p:cNvPr>
          <p:cNvSpPr txBox="1"/>
          <p:nvPr/>
        </p:nvSpPr>
        <p:spPr>
          <a:xfrm>
            <a:off x="5108550" y="1833423"/>
            <a:ext cx="5873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동료들에게 해당 풀 리퀘스트에 대해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검토해 달라고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요청할 때 여기에 동료들을 추가함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선택사항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2E571C-0C02-177B-D6D6-9703F074F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1" y="1790685"/>
            <a:ext cx="3687136" cy="25103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7E675E-BCC9-96DC-62FF-A553A49C210A}"/>
              </a:ext>
            </a:extLst>
          </p:cNvPr>
          <p:cNvSpPr txBox="1"/>
          <p:nvPr/>
        </p:nvSpPr>
        <p:spPr>
          <a:xfrm>
            <a:off x="5108550" y="2719199"/>
            <a:ext cx="5349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해당 풀 리퀘스트 담당자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보통 본인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선택사항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6C27C1-EE80-B6E6-F321-94836849B341}"/>
              </a:ext>
            </a:extLst>
          </p:cNvPr>
          <p:cNvSpPr txBox="1"/>
          <p:nvPr/>
        </p:nvSpPr>
        <p:spPr>
          <a:xfrm>
            <a:off x="5108550" y="3639900"/>
            <a:ext cx="5737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해당 풀 리퀘스트에 라벨 달아줄 때 사용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선택사항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</p:txBody>
      </p:sp>
      <p:pic>
        <p:nvPicPr>
          <p:cNvPr id="12" name="그림 11" descr="텍스트, 폰트, 그린, 상징이(가) 표시된 사진&#10;&#10;자동 생성된 설명">
            <a:extLst>
              <a:ext uri="{FF2B5EF4-FFF2-40B4-BE49-F238E27FC236}">
                <a16:creationId xmlns:a16="http://schemas.microsoft.com/office/drawing/2014/main" id="{093A5263-E8D2-51F9-C8CB-EF2E58F554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1" y="4648157"/>
            <a:ext cx="2962688" cy="609685"/>
          </a:xfrm>
          <a:prstGeom prst="rect">
            <a:avLst/>
          </a:prstGeom>
        </p:spPr>
      </p:pic>
      <p:pic>
        <p:nvPicPr>
          <p:cNvPr id="14" name="그림 13" descr="텍스트, 폰트, 그린, 상징이(가) 표시된 사진&#10;&#10;자동 생성된 설명">
            <a:extLst>
              <a:ext uri="{FF2B5EF4-FFF2-40B4-BE49-F238E27FC236}">
                <a16:creationId xmlns:a16="http://schemas.microsoft.com/office/drawing/2014/main" id="{321136B4-992D-094E-371C-92811B2DA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23" y="5300625"/>
            <a:ext cx="2813361" cy="5331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78D02BC-F3AF-E942-68EF-8021A339EFFA}"/>
              </a:ext>
            </a:extLst>
          </p:cNvPr>
          <p:cNvSpPr txBox="1"/>
          <p:nvPr/>
        </p:nvSpPr>
        <p:spPr>
          <a:xfrm>
            <a:off x="5108550" y="4836885"/>
            <a:ext cx="298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풀 리퀘스트 생성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일반적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DB29C4-8D33-67CC-F49A-4C97DE072997}"/>
              </a:ext>
            </a:extLst>
          </p:cNvPr>
          <p:cNvSpPr txBox="1"/>
          <p:nvPr/>
        </p:nvSpPr>
        <p:spPr>
          <a:xfrm>
            <a:off x="5108550" y="5433646"/>
            <a:ext cx="55547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풀 리퀘스트 생성하지만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merge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되지않음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pull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request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하지만 아직 작업 중이라는 뜻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보통 코드에 대해 여러명이 토론을 진행할때 사용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FDB5CD7-7CC0-E82B-8502-D8852D65F7CA}"/>
              </a:ext>
            </a:extLst>
          </p:cNvPr>
          <p:cNvCxnSpPr/>
          <p:nvPr/>
        </p:nvCxnSpPr>
        <p:spPr>
          <a:xfrm flipH="1">
            <a:off x="2297723" y="1969477"/>
            <a:ext cx="25087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EEEC9A9-B69B-FD4E-07CD-C1E45B85E51A}"/>
              </a:ext>
            </a:extLst>
          </p:cNvPr>
          <p:cNvCxnSpPr/>
          <p:nvPr/>
        </p:nvCxnSpPr>
        <p:spPr>
          <a:xfrm flipH="1">
            <a:off x="2297723" y="2860431"/>
            <a:ext cx="25087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3357730-6860-DBFB-1BC2-A0D565602853}"/>
              </a:ext>
            </a:extLst>
          </p:cNvPr>
          <p:cNvCxnSpPr/>
          <p:nvPr/>
        </p:nvCxnSpPr>
        <p:spPr>
          <a:xfrm flipH="1">
            <a:off x="2297723" y="3751385"/>
            <a:ext cx="25087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D326ADF-45DC-8528-4C6F-84440B6DB753}"/>
              </a:ext>
            </a:extLst>
          </p:cNvPr>
          <p:cNvCxnSpPr>
            <a:cxnSpLocks/>
          </p:cNvCxnSpPr>
          <p:nvPr/>
        </p:nvCxnSpPr>
        <p:spPr>
          <a:xfrm flipH="1">
            <a:off x="3915508" y="4958861"/>
            <a:ext cx="9730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8CF8170-8DAD-E4EE-014E-E6E21FF811F8}"/>
              </a:ext>
            </a:extLst>
          </p:cNvPr>
          <p:cNvCxnSpPr>
            <a:cxnSpLocks/>
          </p:cNvCxnSpPr>
          <p:nvPr/>
        </p:nvCxnSpPr>
        <p:spPr>
          <a:xfrm flipH="1">
            <a:off x="3903784" y="5556738"/>
            <a:ext cx="9730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8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087611FD-39B9-F057-A199-6F0DEB0F4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04" y="1125415"/>
            <a:ext cx="7380366" cy="5072758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Pull request </a:t>
            </a:r>
            <a:r>
              <a:rPr lang="ko-KR" altLang="en-US" sz="4800"/>
              <a:t>생성</a:t>
            </a:r>
            <a:r>
              <a:rPr lang="en-US" altLang="ko-KR" sz="4800"/>
              <a:t>(</a:t>
            </a:r>
            <a:r>
              <a:rPr lang="ko-KR" altLang="en-US" sz="4800"/>
              <a:t>요청자</a:t>
            </a:r>
            <a:r>
              <a:rPr lang="en-US" altLang="ko-KR" sz="4800"/>
              <a:t>)</a:t>
            </a:r>
            <a:endParaRPr lang="ko-KR" altLang="en-US" sz="48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C4FF81-FABB-DD69-05E5-AC3C13122EC0}"/>
              </a:ext>
            </a:extLst>
          </p:cNvPr>
          <p:cNvSpPr txBox="1"/>
          <p:nvPr/>
        </p:nvSpPr>
        <p:spPr>
          <a:xfrm>
            <a:off x="8738487" y="1325563"/>
            <a:ext cx="2550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pull</a:t>
            </a:r>
            <a:r>
              <a:rPr lang="ko-KR" altLang="en-US" sz="2000" b="1"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 b="1"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request</a:t>
            </a:r>
            <a:r>
              <a:rPr lang="ko-KR" altLang="en-US" sz="2000" b="1"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</a:t>
            </a:r>
            <a:r>
              <a:rPr lang="en-US" altLang="ko-KR" sz="2000" b="1"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 b="1"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 b="1"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요청한 사용자의 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468F310-05EF-A7FB-A0A9-D3ACBBBEF93C}"/>
              </a:ext>
            </a:extLst>
          </p:cNvPr>
          <p:cNvSpPr/>
          <p:nvPr/>
        </p:nvSpPr>
        <p:spPr>
          <a:xfrm>
            <a:off x="1617268" y="5098682"/>
            <a:ext cx="1055594" cy="22359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01ED2E-5B7F-5593-5F70-03765C15B116}"/>
              </a:ext>
            </a:extLst>
          </p:cNvPr>
          <p:cNvSpPr txBox="1"/>
          <p:nvPr/>
        </p:nvSpPr>
        <p:spPr>
          <a:xfrm>
            <a:off x="8738487" y="4968334"/>
            <a:ext cx="27398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reviewer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승인하지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않은 상태</a:t>
            </a:r>
          </a:p>
        </p:txBody>
      </p:sp>
      <p:pic>
        <p:nvPicPr>
          <p:cNvPr id="10" name="그림 9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8A21CDDE-37E3-14BC-8DC5-EC1BEAFD4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33" y="4582545"/>
            <a:ext cx="5468559" cy="160299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AAD2D3E-3BE5-8265-3BD0-B8005C2C8FE6}"/>
              </a:ext>
            </a:extLst>
          </p:cNvPr>
          <p:cNvCxnSpPr/>
          <p:nvPr/>
        </p:nvCxnSpPr>
        <p:spPr>
          <a:xfrm flipH="1">
            <a:off x="2778369" y="5210479"/>
            <a:ext cx="57687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3F3236-39B8-A945-EC6D-6622D1904109}"/>
              </a:ext>
            </a:extLst>
          </p:cNvPr>
          <p:cNvSpPr/>
          <p:nvPr/>
        </p:nvSpPr>
        <p:spPr>
          <a:xfrm>
            <a:off x="1582100" y="5041624"/>
            <a:ext cx="1055594" cy="33926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8819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C8C18588-E200-2E13-3C20-9D5F4FAE3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90" y="2535839"/>
            <a:ext cx="4496273" cy="3452745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review </a:t>
            </a:r>
            <a:r>
              <a:rPr lang="ko-KR" altLang="en-US" sz="4800"/>
              <a:t>등록</a:t>
            </a:r>
            <a:r>
              <a:rPr lang="en-US" altLang="ko-KR" sz="4800"/>
              <a:t>(</a:t>
            </a:r>
            <a:r>
              <a:rPr lang="ko-KR" altLang="en-US" sz="4800"/>
              <a:t>리뷰어</a:t>
            </a:r>
            <a:r>
              <a:rPr lang="en-US" altLang="ko-KR" sz="4800"/>
              <a:t>)</a:t>
            </a:r>
            <a:endParaRPr lang="ko-KR" altLang="en-US" sz="48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C4FF81-FABB-DD69-05E5-AC3C13122EC0}"/>
              </a:ext>
            </a:extLst>
          </p:cNvPr>
          <p:cNvSpPr txBox="1"/>
          <p:nvPr/>
        </p:nvSpPr>
        <p:spPr>
          <a:xfrm>
            <a:off x="9575099" y="1255225"/>
            <a:ext cx="199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reviewer</a:t>
            </a:r>
            <a:r>
              <a:rPr lang="ko-KR" altLang="en-US" sz="2000" b="1"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화면</a:t>
            </a:r>
            <a:endParaRPr lang="en-US" altLang="ko-KR" sz="2000" b="1">
              <a:solidFill>
                <a:schemeClr val="accent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" name="그림 3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8D4BBD28-F5D8-173E-D6EB-210B476D1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6" y="1255225"/>
            <a:ext cx="8288849" cy="142936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CC675E3-7207-0B79-C35E-122155B9328D}"/>
              </a:ext>
            </a:extLst>
          </p:cNvPr>
          <p:cNvSpPr/>
          <p:nvPr/>
        </p:nvSpPr>
        <p:spPr>
          <a:xfrm>
            <a:off x="8441132" y="2341593"/>
            <a:ext cx="1019391" cy="27265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335162-9BBA-C592-4FE2-A3D496019B55}"/>
              </a:ext>
            </a:extLst>
          </p:cNvPr>
          <p:cNvSpPr/>
          <p:nvPr/>
        </p:nvSpPr>
        <p:spPr>
          <a:xfrm>
            <a:off x="4745708" y="5637945"/>
            <a:ext cx="728970" cy="2587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21B3E2-3D30-D938-DC0A-557FE5CCCA72}"/>
              </a:ext>
            </a:extLst>
          </p:cNvPr>
          <p:cNvSpPr txBox="1"/>
          <p:nvPr/>
        </p:nvSpPr>
        <p:spPr>
          <a:xfrm>
            <a:off x="5699213" y="4487112"/>
            <a:ext cx="57390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Comment :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단순히 코멘트만 남김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Approve :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변경사항 적용 승인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Request changes :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변경을 다시 요청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거부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854D3C9-C3F0-8332-3012-3731C7B7660E}"/>
              </a:ext>
            </a:extLst>
          </p:cNvPr>
          <p:cNvCxnSpPr>
            <a:cxnSpLocks/>
          </p:cNvCxnSpPr>
          <p:nvPr/>
        </p:nvCxnSpPr>
        <p:spPr>
          <a:xfrm flipH="1">
            <a:off x="5699213" y="2731476"/>
            <a:ext cx="2518665" cy="7755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84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review </a:t>
            </a:r>
            <a:r>
              <a:rPr lang="ko-KR" altLang="en-US" sz="4800"/>
              <a:t>등록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38</a:t>
            </a:fld>
            <a:endParaRPr lang="ko-KR" altLang="en-US"/>
          </a:p>
        </p:txBody>
      </p:sp>
      <p:pic>
        <p:nvPicPr>
          <p:cNvPr id="32" name="그림 31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A48978B7-B44D-6D24-C018-6D9911359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02" y="1631551"/>
            <a:ext cx="4774869" cy="3482588"/>
          </a:xfrm>
          <a:prstGeom prst="rect">
            <a:avLst/>
          </a:prstGeom>
        </p:spPr>
      </p:pic>
      <p:pic>
        <p:nvPicPr>
          <p:cNvPr id="37" name="그림 36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0A27BB3A-8076-F072-921E-B6103385D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30" y="1630529"/>
            <a:ext cx="4794974" cy="348258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2F01910-C398-97A1-56A6-5F0C673A342B}"/>
              </a:ext>
            </a:extLst>
          </p:cNvPr>
          <p:cNvSpPr txBox="1"/>
          <p:nvPr/>
        </p:nvSpPr>
        <p:spPr>
          <a:xfrm>
            <a:off x="2729591" y="5386700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승인 완료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75F168-4B41-4AB0-5E38-309303BD0A91}"/>
              </a:ext>
            </a:extLst>
          </p:cNvPr>
          <p:cNvSpPr txBox="1"/>
          <p:nvPr/>
        </p:nvSpPr>
        <p:spPr>
          <a:xfrm>
            <a:off x="8228210" y="5386700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승인 거부</a:t>
            </a:r>
          </a:p>
        </p:txBody>
      </p:sp>
    </p:spTree>
    <p:extLst>
      <p:ext uri="{BB962C8B-B14F-4D97-AF65-F5344CB8AC3E}">
        <p14:creationId xmlns:p14="http://schemas.microsoft.com/office/powerpoint/2010/main" val="37369536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Pull request </a:t>
            </a:r>
            <a:r>
              <a:rPr lang="ko-KR" altLang="en-US" sz="4800"/>
              <a:t>완료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87D7AF-B75B-CC9C-B131-938733C61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18" y="4808710"/>
            <a:ext cx="6986954" cy="7237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897160-0DB7-AEB5-C551-4383BCB35DFC}"/>
              </a:ext>
            </a:extLst>
          </p:cNvPr>
          <p:cNvSpPr txBox="1"/>
          <p:nvPr/>
        </p:nvSpPr>
        <p:spPr>
          <a:xfrm>
            <a:off x="5459483" y="3187035"/>
            <a:ext cx="4834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Merge pull request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버튼 클릭을 하면 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Confirm merge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버튼이 나타남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CDEBD0-5581-2210-8BE9-0D1EA605CA91}"/>
              </a:ext>
            </a:extLst>
          </p:cNvPr>
          <p:cNvSpPr txBox="1"/>
          <p:nvPr/>
        </p:nvSpPr>
        <p:spPr>
          <a:xfrm>
            <a:off x="7958881" y="4970518"/>
            <a:ext cx="2550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병합한 브랜치는 삭제</a:t>
            </a:r>
          </a:p>
        </p:txBody>
      </p:sp>
      <p:pic>
        <p:nvPicPr>
          <p:cNvPr id="12" name="그림 1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0D1BA61-821C-5B39-354A-E28F69411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18" y="1780539"/>
            <a:ext cx="4443982" cy="256413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BE9080-63D9-2617-2286-7DB8BE75D169}"/>
              </a:ext>
            </a:extLst>
          </p:cNvPr>
          <p:cNvSpPr/>
          <p:nvPr/>
        </p:nvSpPr>
        <p:spPr>
          <a:xfrm>
            <a:off x="1137655" y="3678024"/>
            <a:ext cx="1640714" cy="46022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E2FF52-E847-B852-8DA3-4E65D1CE94D1}"/>
              </a:ext>
            </a:extLst>
          </p:cNvPr>
          <p:cNvSpPr/>
          <p:nvPr/>
        </p:nvSpPr>
        <p:spPr>
          <a:xfrm>
            <a:off x="6647502" y="4932393"/>
            <a:ext cx="1101452" cy="37816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25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A0F73-4917-3E12-4BBE-03818F90F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8184" y="2056010"/>
            <a:ext cx="5805616" cy="369325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Waterfall Model ( </a:t>
            </a:r>
            <a:r>
              <a:rPr lang="ko-KR" altLang="en-US" dirty="0"/>
              <a:t>폭포수 모델 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가장 익숙한 소프트웨어 개발 기법</a:t>
            </a:r>
            <a:endParaRPr lang="en-US" altLang="ko-KR" dirty="0"/>
          </a:p>
          <a:p>
            <a:pPr lvl="1"/>
            <a:r>
              <a:rPr lang="ko-KR" altLang="en-US" dirty="0"/>
              <a:t>고전적인 소프트웨어 생명 주기</a:t>
            </a:r>
            <a:endParaRPr lang="en-US" altLang="ko-KR" dirty="0"/>
          </a:p>
          <a:p>
            <a:pPr lvl="1"/>
            <a:r>
              <a:rPr lang="ko-KR" altLang="en-US" dirty="0"/>
              <a:t>병행 수행되지 않고 순차적으로 수행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2FA59-4C83-CFFA-BCBA-648D22E9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CF9DA9-BB60-B715-2593-F08A0551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3F94FA-FFBD-C2C8-CA41-9F0A84870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Waterfall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C07CDF-CC89-53EB-81D4-07E84616D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979" y="1325563"/>
            <a:ext cx="4226011" cy="463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0269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Pull request </a:t>
            </a:r>
            <a:r>
              <a:rPr lang="ko-KR" altLang="en-US" sz="4800"/>
              <a:t>완료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8E54E6DB-F9AD-027C-486A-57EBA918E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28345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ko-KR"/>
              <a:t>pull reques</a:t>
            </a:r>
            <a:r>
              <a:rPr lang="ko-KR" altLang="en-US"/>
              <a:t>는 </a:t>
            </a:r>
            <a:r>
              <a:rPr lang="en-US" altLang="ko-KR"/>
              <a:t>github</a:t>
            </a:r>
            <a:r>
              <a:rPr lang="ko-KR" altLang="en-US"/>
              <a:t>에서 작업을 하였기 때문에 로컬저장소의 </a:t>
            </a:r>
            <a:r>
              <a:rPr lang="en-US" altLang="ko-KR"/>
              <a:t>main </a:t>
            </a:r>
            <a:r>
              <a:rPr lang="ko-KR" altLang="en-US"/>
              <a:t>브랜치에는 반영되지 않았음</a:t>
            </a:r>
            <a:endParaRPr lang="en-US" altLang="ko-KR"/>
          </a:p>
          <a:p>
            <a:pPr marL="342900" lvl="1" indent="-342900"/>
            <a:r>
              <a:rPr lang="en-US" altLang="ko-KR" b="1">
                <a:solidFill>
                  <a:srgbClr val="FF0000"/>
                </a:solidFill>
              </a:rPr>
              <a:t>pull request</a:t>
            </a:r>
            <a:r>
              <a:rPr lang="ko-KR" altLang="en-US" b="1">
                <a:solidFill>
                  <a:srgbClr val="FF0000"/>
                </a:solidFill>
              </a:rPr>
              <a:t>가 완료 되면 로컬저장소 </a:t>
            </a:r>
            <a:r>
              <a:rPr lang="en-US" altLang="ko-KR" b="1">
                <a:solidFill>
                  <a:srgbClr val="FF0000"/>
                </a:solidFill>
              </a:rPr>
              <a:t>main</a:t>
            </a:r>
            <a:r>
              <a:rPr lang="ko-KR" altLang="en-US" b="1">
                <a:solidFill>
                  <a:srgbClr val="FF0000"/>
                </a:solidFill>
              </a:rPr>
              <a:t> 브랜치 이동 후 </a:t>
            </a:r>
            <a:r>
              <a:rPr lang="en-US" altLang="ko-KR" b="1">
                <a:solidFill>
                  <a:srgbClr val="FF0000"/>
                </a:solidFill>
              </a:rPr>
              <a:t>pull</a:t>
            </a:r>
            <a:r>
              <a:rPr lang="ko-KR" altLang="en-US" b="1">
                <a:solidFill>
                  <a:srgbClr val="FF0000"/>
                </a:solidFill>
              </a:rPr>
              <a:t>을 실행해서 코드를 최신화 해야함</a:t>
            </a:r>
            <a:r>
              <a:rPr lang="en-US" altLang="ko-KR" b="1">
                <a:solidFill>
                  <a:srgbClr val="FF0000"/>
                </a:solidFill>
              </a:rPr>
              <a:t>(</a:t>
            </a:r>
            <a:r>
              <a:rPr lang="ko-KR" altLang="en-US" b="1">
                <a:solidFill>
                  <a:srgbClr val="FF0000"/>
                </a:solidFill>
              </a:rPr>
              <a:t>매</a:t>
            </a:r>
            <a:r>
              <a:rPr lang="en-US" altLang="ko-KR" b="1">
                <a:solidFill>
                  <a:srgbClr val="FF0000"/>
                </a:solidFill>
              </a:rPr>
              <a:t>.</a:t>
            </a:r>
            <a:r>
              <a:rPr lang="ko-KR" altLang="en-US" b="1">
                <a:solidFill>
                  <a:srgbClr val="FF0000"/>
                </a:solidFill>
              </a:rPr>
              <a:t>우</a:t>
            </a:r>
            <a:r>
              <a:rPr lang="en-US" altLang="ko-KR" b="1">
                <a:solidFill>
                  <a:srgbClr val="FF0000"/>
                </a:solidFill>
              </a:rPr>
              <a:t>.</a:t>
            </a:r>
            <a:r>
              <a:rPr lang="ko-KR" altLang="en-US" b="1">
                <a:solidFill>
                  <a:srgbClr val="FF0000"/>
                </a:solidFill>
              </a:rPr>
              <a:t>중</a:t>
            </a:r>
            <a:r>
              <a:rPr lang="en-US" altLang="ko-KR" b="1">
                <a:solidFill>
                  <a:srgbClr val="FF0000"/>
                </a:solidFill>
              </a:rPr>
              <a:t>.</a:t>
            </a:r>
            <a:r>
              <a:rPr lang="ko-KR" altLang="en-US" b="1">
                <a:solidFill>
                  <a:srgbClr val="FF0000"/>
                </a:solidFill>
              </a:rPr>
              <a:t>요</a:t>
            </a:r>
            <a:r>
              <a:rPr lang="en-US" altLang="ko-KR" b="1">
                <a:solidFill>
                  <a:srgbClr val="FF0000"/>
                </a:solidFill>
              </a:rPr>
              <a:t>)</a:t>
            </a:r>
          </a:p>
          <a:p>
            <a:pPr marL="342900" lvl="1" indent="-342900"/>
            <a:r>
              <a:rPr lang="ko-KR" altLang="en-US" b="1">
                <a:solidFill>
                  <a:srgbClr val="FF0000"/>
                </a:solidFill>
              </a:rPr>
              <a:t>팀원이 여러명이라면 병합을 모두 진행한 후 팀원들 모두 </a:t>
            </a:r>
            <a:r>
              <a:rPr lang="en-US" altLang="ko-KR" b="1">
                <a:solidFill>
                  <a:srgbClr val="FF0000"/>
                </a:solidFill>
              </a:rPr>
              <a:t>pull</a:t>
            </a:r>
            <a:r>
              <a:rPr lang="ko-KR" altLang="en-US" b="1">
                <a:solidFill>
                  <a:srgbClr val="FF0000"/>
                </a:solidFill>
              </a:rPr>
              <a:t>해야함</a:t>
            </a:r>
            <a:endParaRPr lang="en-US" altLang="ko-KR" b="1">
              <a:solidFill>
                <a:srgbClr val="FF0000"/>
              </a:solidFill>
            </a:endParaRPr>
          </a:p>
          <a:p>
            <a:pPr marL="342900" lvl="1" indent="-342900"/>
            <a:endParaRPr lang="en-US" altLang="ko-KR" b="1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ko-KR"/>
          </a:p>
          <a:p>
            <a:pPr marL="342900" lvl="1" indent="-342900"/>
            <a:endParaRPr lang="en-US" altLang="ko-KR"/>
          </a:p>
          <a:p>
            <a:pPr marL="342900" lvl="1" indent="-342900"/>
            <a:endParaRPr lang="en-US" altLang="ko-KR"/>
          </a:p>
          <a:p>
            <a:pPr marL="0" lvl="1" indent="0">
              <a:buNone/>
            </a:pPr>
            <a:endParaRPr lang="en-US" altLang="ko-KR"/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4774AD2-4E3D-1438-4754-CDC887DED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56" y="3839735"/>
            <a:ext cx="6289766" cy="205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163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Pull request </a:t>
            </a:r>
            <a:r>
              <a:rPr lang="ko-KR" altLang="en-US" sz="4800"/>
              <a:t>완료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8E54E6DB-F9AD-027C-486A-57EBA918E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28345"/>
          </a:xfrm>
        </p:spPr>
        <p:txBody>
          <a:bodyPr>
            <a:normAutofit/>
          </a:bodyPr>
          <a:lstStyle/>
          <a:p>
            <a:pPr marL="342900" lvl="1" indent="-342900"/>
            <a:r>
              <a:rPr lang="ko-KR" altLang="en-US" dirty="0"/>
              <a:t>현재 로컬저장소의 </a:t>
            </a:r>
            <a:r>
              <a:rPr lang="ko-KR" altLang="en-US" dirty="0" err="1"/>
              <a:t>브랜치</a:t>
            </a:r>
            <a:r>
              <a:rPr lang="ko-KR" altLang="en-US" dirty="0"/>
              <a:t> 목록을 조회하면 </a:t>
            </a:r>
            <a:r>
              <a:rPr lang="ko-KR" altLang="en-US" dirty="0" err="1"/>
              <a:t>브랜치가</a:t>
            </a:r>
            <a:r>
              <a:rPr lang="ko-KR" altLang="en-US" dirty="0"/>
              <a:t> 삭제가 안된 상태</a:t>
            </a:r>
            <a:endParaRPr lang="en-US" altLang="ko-KR" dirty="0"/>
          </a:p>
          <a:p>
            <a:pPr marL="342900" lvl="1" indent="-342900"/>
            <a:r>
              <a:rPr lang="ko-KR" altLang="en-US" dirty="0"/>
              <a:t>로컬저장소는 </a:t>
            </a:r>
            <a:r>
              <a:rPr lang="en-US" altLang="ko-KR" dirty="0" err="1"/>
              <a:t>git</a:t>
            </a:r>
            <a:r>
              <a:rPr lang="en-US" altLang="ko-KR" dirty="0"/>
              <a:t> branch –d </a:t>
            </a:r>
            <a:r>
              <a:rPr lang="ko-KR" altLang="en-US" dirty="0"/>
              <a:t>브랜치명으로 삭제하면 됨</a:t>
            </a:r>
            <a:endParaRPr lang="en-US" altLang="ko-KR" dirty="0"/>
          </a:p>
          <a:p>
            <a:pPr marL="342900" lvl="1" indent="-342900"/>
            <a:r>
              <a:rPr lang="ko-KR" altLang="en-US" dirty="0"/>
              <a:t>풀 </a:t>
            </a:r>
            <a:r>
              <a:rPr lang="ko-KR" altLang="en-US" dirty="0" err="1"/>
              <a:t>리퀘스트</a:t>
            </a:r>
            <a:r>
              <a:rPr lang="ko-KR" altLang="en-US" dirty="0"/>
              <a:t> 머지 후 삭제한 </a:t>
            </a:r>
            <a:r>
              <a:rPr lang="ko-KR" altLang="en-US" dirty="0" err="1"/>
              <a:t>브랜치는</a:t>
            </a:r>
            <a:r>
              <a:rPr lang="ko-KR" altLang="en-US" dirty="0"/>
              <a:t> </a:t>
            </a:r>
            <a:r>
              <a:rPr lang="en-US" altLang="ko-KR" dirty="0" err="1"/>
              <a:t>git</a:t>
            </a:r>
            <a:r>
              <a:rPr lang="en-US" altLang="ko-KR" dirty="0"/>
              <a:t> push origin –d </a:t>
            </a:r>
            <a:r>
              <a:rPr lang="ko-KR" altLang="en-US" dirty="0"/>
              <a:t>브랜치명으로 삭제가 될 수 없음</a:t>
            </a:r>
            <a:r>
              <a:rPr lang="en-US" altLang="ko-KR" dirty="0"/>
              <a:t>. </a:t>
            </a:r>
            <a:r>
              <a:rPr lang="ko-KR" altLang="en-US" dirty="0"/>
              <a:t>이미 삭제한 상태이기 때문</a:t>
            </a:r>
            <a:endParaRPr lang="en-US" altLang="ko-KR" dirty="0"/>
          </a:p>
          <a:p>
            <a:pPr marL="342900" lvl="1" indent="-342900"/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  <a:p>
            <a:pPr marL="342900" lvl="1" indent="-342900"/>
            <a:endParaRPr lang="en-US" altLang="ko-KR" dirty="0" smtClean="0"/>
          </a:p>
          <a:p>
            <a:pPr marL="0" lvl="1" indent="0">
              <a:buNone/>
            </a:pPr>
            <a:endParaRPr lang="en-US" altLang="ko-KR" dirty="0"/>
          </a:p>
          <a:p>
            <a:pPr marL="342900" lvl="1" indent="-342900"/>
            <a:r>
              <a:rPr lang="ko-KR" altLang="en-US" dirty="0"/>
              <a:t>이때는 </a:t>
            </a:r>
            <a:r>
              <a:rPr lang="en-US" altLang="ko-KR" dirty="0" err="1"/>
              <a:t>git</a:t>
            </a:r>
            <a:r>
              <a:rPr lang="en-US" altLang="ko-KR" dirty="0"/>
              <a:t> fetch –p origin  </a:t>
            </a:r>
            <a:r>
              <a:rPr lang="ko-KR" altLang="en-US" dirty="0"/>
              <a:t>명령어로 원격저장소의 </a:t>
            </a:r>
            <a:r>
              <a:rPr lang="ko-KR" altLang="en-US" dirty="0" err="1"/>
              <a:t>브랜치를</a:t>
            </a:r>
            <a:r>
              <a:rPr lang="ko-KR" altLang="en-US" dirty="0"/>
              <a:t> 동기화 시켜주면 됨</a:t>
            </a:r>
            <a:r>
              <a:rPr lang="en-US" altLang="ko-KR" dirty="0"/>
              <a:t>.</a:t>
            </a:r>
          </a:p>
          <a:p>
            <a:pPr marL="342900" lvl="1" indent="-342900"/>
            <a:endParaRPr lang="en-US" altLang="ko-KR" dirty="0"/>
          </a:p>
          <a:p>
            <a:pPr marL="342900" lvl="1" indent="-342900"/>
            <a:endParaRPr lang="en-US" altLang="ko-KR" dirty="0"/>
          </a:p>
          <a:p>
            <a:pPr marL="342900" lvl="1" indent="-342900"/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038D77B-5B9B-F19D-9452-9BD1CA1AB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350" y="3291048"/>
            <a:ext cx="3209589" cy="1029491"/>
          </a:xfrm>
          <a:prstGeom prst="rect">
            <a:avLst/>
          </a:prstGeom>
        </p:spPr>
      </p:pic>
      <p:pic>
        <p:nvPicPr>
          <p:cNvPr id="10" name="그림 9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BFA15E7D-F24A-4308-F805-CF64F19C0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350" y="5317443"/>
            <a:ext cx="4539742" cy="84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865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FD7C0-4E1A-33E7-009C-E0FA46DBDD97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4. Pull request </a:t>
            </a:r>
            <a:r>
              <a:rPr lang="ko-KR" altLang="en-US" sz="6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충돌</a:t>
            </a:r>
          </a:p>
        </p:txBody>
      </p:sp>
    </p:spTree>
    <p:extLst>
      <p:ext uri="{BB962C8B-B14F-4D97-AF65-F5344CB8AC3E}">
        <p14:creationId xmlns:p14="http://schemas.microsoft.com/office/powerpoint/2010/main" val="16923866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Pull request</a:t>
            </a:r>
            <a:r>
              <a:rPr lang="ko-KR" altLang="en-US" sz="4800"/>
              <a:t> 충돌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078A60DA-F6B9-BA5A-F565-D43CDF1C2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28345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30000"/>
              </a:lnSpc>
              <a:spcBef>
                <a:spcPts val="0"/>
              </a:spcBef>
            </a:pPr>
            <a:r>
              <a:rPr lang="ko-KR" altLang="en-US"/>
              <a:t>충돌은 두명 이상의 개발자가 </a:t>
            </a:r>
            <a:r>
              <a:rPr lang="en-US" altLang="ko-KR"/>
              <a:t>Git</a:t>
            </a:r>
            <a:r>
              <a:rPr lang="ko-KR" altLang="en-US"/>
              <a:t>에 작업한 같은 파일의 같은 부분을 수정할때 생김</a:t>
            </a:r>
            <a:endParaRPr lang="en-US" altLang="ko-KR"/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</a:pPr>
            <a:r>
              <a:rPr lang="ko-KR" altLang="en-US"/>
              <a:t>이전시간에 실습했던 충돌 상태 다시 구현</a:t>
            </a:r>
            <a:endParaRPr lang="en-US" altLang="ko-KR"/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</a:pPr>
            <a:r>
              <a:rPr lang="en-US" altLang="ko-KR"/>
              <a:t>pull request</a:t>
            </a:r>
            <a:r>
              <a:rPr lang="ko-KR" altLang="en-US"/>
              <a:t>로 병합하기</a:t>
            </a:r>
            <a:endParaRPr lang="en-US" altLang="ko-KR"/>
          </a:p>
          <a:p>
            <a:pPr marL="914400" lvl="1" indent="-4572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2000"/>
              <a:t>현재 </a:t>
            </a:r>
            <a:r>
              <a:rPr lang="en-US" altLang="ko-KR" sz="2000"/>
              <a:t>main</a:t>
            </a:r>
            <a:r>
              <a:rPr lang="ko-KR" altLang="en-US" sz="2000"/>
              <a:t>브랜치에서 </a:t>
            </a:r>
            <a:r>
              <a:rPr lang="en-US" altLang="ko-KR" sz="2000"/>
              <a:t>dog, cat</a:t>
            </a:r>
            <a:r>
              <a:rPr lang="ko-KR" altLang="en-US" sz="2000"/>
              <a:t>브랜치 생성</a:t>
            </a:r>
            <a:endParaRPr lang="en-US" altLang="ko-KR" sz="2000"/>
          </a:p>
          <a:p>
            <a:pPr marL="914400" lvl="1" indent="-4572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2000"/>
              <a:t>dog</a:t>
            </a:r>
            <a:r>
              <a:rPr lang="ko-KR" altLang="en-US" sz="2000"/>
              <a:t>브랜치 이동 후 </a:t>
            </a:r>
            <a:r>
              <a:rPr lang="en-US" altLang="ko-KR" sz="2000"/>
              <a:t>my.txt </a:t>
            </a:r>
            <a:r>
              <a:rPr lang="ko-KR" altLang="en-US" sz="2000"/>
              <a:t>파일을 수정한뒤 </a:t>
            </a:r>
            <a:r>
              <a:rPr lang="en-US" altLang="ko-KR" sz="2000"/>
              <a:t>git</a:t>
            </a:r>
            <a:r>
              <a:rPr lang="ko-KR" altLang="en-US" sz="2000"/>
              <a:t>에 올리기</a:t>
            </a:r>
            <a:endParaRPr lang="en-US" altLang="ko-KR" sz="2000"/>
          </a:p>
          <a:p>
            <a:pPr marL="914400" lvl="1" indent="-4572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2000"/>
              <a:t>pull request</a:t>
            </a:r>
            <a:r>
              <a:rPr lang="ko-KR" altLang="en-US" sz="2000"/>
              <a:t>를 이용하여 </a:t>
            </a:r>
            <a:r>
              <a:rPr lang="en-US" altLang="ko-KR" sz="2000"/>
              <a:t>main</a:t>
            </a:r>
            <a:r>
              <a:rPr lang="ko-KR" altLang="en-US" sz="2000"/>
              <a:t>브랜치에서 </a:t>
            </a:r>
            <a:r>
              <a:rPr lang="en-US" altLang="ko-KR" sz="2000"/>
              <a:t>dog</a:t>
            </a:r>
            <a:r>
              <a:rPr lang="ko-KR" altLang="en-US" sz="2000"/>
              <a:t>브랜치 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ko-KR" altLang="en-US" sz="2000"/>
              <a:t>병합</a:t>
            </a:r>
            <a:r>
              <a:rPr lang="en-US" altLang="ko-KR" sz="2000"/>
              <a:t>(dog</a:t>
            </a:r>
            <a:r>
              <a:rPr lang="ko-KR" altLang="en-US" sz="2000"/>
              <a:t>브랜치 삭제</a:t>
            </a:r>
            <a:r>
              <a:rPr lang="en-US" altLang="ko-KR" sz="2000"/>
              <a:t>)</a:t>
            </a:r>
          </a:p>
          <a:p>
            <a:pPr marL="914400" lvl="1" indent="-4572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2000"/>
              <a:t>병합 완료 후 </a:t>
            </a:r>
            <a:r>
              <a:rPr lang="en-US" altLang="ko-KR" sz="2000"/>
              <a:t>cat</a:t>
            </a:r>
            <a:r>
              <a:rPr lang="ko-KR" altLang="en-US" sz="2000"/>
              <a:t>브랜치로 이동</a:t>
            </a:r>
            <a:endParaRPr lang="en-US" altLang="ko-KR" sz="2000"/>
          </a:p>
          <a:p>
            <a:pPr marL="914400" lvl="1" indent="-4572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2000"/>
              <a:t>cat</a:t>
            </a:r>
            <a:r>
              <a:rPr lang="ko-KR" altLang="en-US" sz="2000"/>
              <a:t>브랜치에서 </a:t>
            </a:r>
            <a:r>
              <a:rPr lang="en-US" altLang="ko-KR" sz="2000"/>
              <a:t>my.txt</a:t>
            </a:r>
            <a:r>
              <a:rPr lang="ko-KR" altLang="en-US" sz="2000"/>
              <a:t>파일을 수정한뒤 </a:t>
            </a:r>
            <a:r>
              <a:rPr lang="en-US" altLang="ko-KR" sz="2000"/>
              <a:t>git</a:t>
            </a:r>
            <a:r>
              <a:rPr lang="ko-KR" altLang="en-US" sz="2000"/>
              <a:t>에 올리기</a:t>
            </a:r>
            <a:endParaRPr lang="en-US" altLang="ko-KR" sz="2000"/>
          </a:p>
          <a:p>
            <a:pPr marL="914400" lvl="1" indent="-4572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2000"/>
              <a:t>pull request</a:t>
            </a:r>
            <a:r>
              <a:rPr lang="ko-KR" altLang="en-US" sz="2000"/>
              <a:t>를 이용하여 </a:t>
            </a:r>
            <a:r>
              <a:rPr lang="en-US" altLang="ko-KR" sz="2000"/>
              <a:t>main</a:t>
            </a:r>
            <a:r>
              <a:rPr lang="ko-KR" altLang="en-US" sz="2000"/>
              <a:t>브랜치에서 </a:t>
            </a:r>
            <a:r>
              <a:rPr lang="en-US" altLang="ko-KR" sz="2000"/>
              <a:t>cat</a:t>
            </a:r>
            <a:r>
              <a:rPr lang="ko-KR" altLang="en-US" sz="2000"/>
              <a:t>브랜치 병합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ko-KR" altLang="en-US" sz="2000"/>
              <a:t>시도</a:t>
            </a:r>
            <a:endParaRPr lang="en-US" altLang="ko-KR" sz="2000"/>
          </a:p>
          <a:p>
            <a:pPr marL="342900" lvl="1" indent="-342900"/>
            <a:endParaRPr lang="en-US" altLang="ko-KR"/>
          </a:p>
          <a:p>
            <a:pPr marL="0" lvl="1" indent="0">
              <a:buNone/>
            </a:pPr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DAF814-1F3D-551E-8445-6393FA2B3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880" y="2542126"/>
            <a:ext cx="2743200" cy="126847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4E8B153-CB4B-2A61-AEAF-441B0D589249}"/>
              </a:ext>
            </a:extLst>
          </p:cNvPr>
          <p:cNvSpPr/>
          <p:nvPr/>
        </p:nvSpPr>
        <p:spPr>
          <a:xfrm>
            <a:off x="9106118" y="3445474"/>
            <a:ext cx="2208651" cy="3651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E7CBD4-BE3E-3E5A-4F2E-6CDF5EB14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880" y="3918377"/>
            <a:ext cx="2886306" cy="132556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F020E5D-2E04-F0AB-B33E-65BB583F764D}"/>
              </a:ext>
            </a:extLst>
          </p:cNvPr>
          <p:cNvSpPr/>
          <p:nvPr/>
        </p:nvSpPr>
        <p:spPr>
          <a:xfrm>
            <a:off x="9185856" y="4866507"/>
            <a:ext cx="2208651" cy="3651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6189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Pull request</a:t>
            </a:r>
            <a:r>
              <a:rPr lang="ko-KR" altLang="en-US" sz="4800"/>
              <a:t> 충돌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44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C09B4AA-D317-B542-AE77-177ABC2D3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2159"/>
            <a:ext cx="10354065" cy="668543"/>
          </a:xfrm>
          <a:prstGeom prst="rect">
            <a:avLst/>
          </a:prstGeom>
        </p:spPr>
      </p:pic>
      <p:pic>
        <p:nvPicPr>
          <p:cNvPr id="16" name="그림 15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204EE05D-92BB-4DC5-0781-B23D298979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39040"/>
            <a:ext cx="7299168" cy="295145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B08A62-C59F-1DE9-61AC-EA76E9F5C85B}"/>
              </a:ext>
            </a:extLst>
          </p:cNvPr>
          <p:cNvSpPr/>
          <p:nvPr/>
        </p:nvSpPr>
        <p:spPr>
          <a:xfrm>
            <a:off x="6706117" y="4100055"/>
            <a:ext cx="1277297" cy="41333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2AE825-45C4-399B-3345-FA7E67914B97}"/>
              </a:ext>
            </a:extLst>
          </p:cNvPr>
          <p:cNvSpPr txBox="1"/>
          <p:nvPr/>
        </p:nvSpPr>
        <p:spPr>
          <a:xfrm>
            <a:off x="838200" y="2100702"/>
            <a:ext cx="4916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충돌때문에 병합을 자동으로 처리하지 못함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7A5073-58AB-52C3-2C36-99CDA63DBB87}"/>
              </a:ext>
            </a:extLst>
          </p:cNvPr>
          <p:cNvSpPr txBox="1"/>
          <p:nvPr/>
        </p:nvSpPr>
        <p:spPr>
          <a:xfrm>
            <a:off x="8137368" y="3891221"/>
            <a:ext cx="29434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간단한 해결 같은 경우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github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 해결이 가능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67388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Pull request</a:t>
            </a:r>
            <a:r>
              <a:rPr lang="ko-KR" altLang="en-US" sz="4800"/>
              <a:t> 충돌 해결하기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45</a:t>
            </a:fld>
            <a:endParaRPr lang="ko-KR" altLang="en-US"/>
          </a:p>
        </p:txBody>
      </p:sp>
      <p:pic>
        <p:nvPicPr>
          <p:cNvPr id="4" name="그림 3" descr="텍스트, 폰트, 번호, 스크린샷이(가) 표시된 사진&#10;&#10;자동 생성된 설명">
            <a:extLst>
              <a:ext uri="{FF2B5EF4-FFF2-40B4-BE49-F238E27FC236}">
                <a16:creationId xmlns:a16="http://schemas.microsoft.com/office/drawing/2014/main" id="{DCA61A5A-9825-05E2-57F5-672310CEC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98" y="1643132"/>
            <a:ext cx="10004604" cy="357173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8B933D4-3A94-82AD-A782-91E30D2A9FEC}"/>
              </a:ext>
            </a:extLst>
          </p:cNvPr>
          <p:cNvSpPr/>
          <p:nvPr/>
        </p:nvSpPr>
        <p:spPr>
          <a:xfrm>
            <a:off x="5224721" y="1941527"/>
            <a:ext cx="793373" cy="29283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7CECE5-F247-78CC-FBB5-E592AF6050CE}"/>
              </a:ext>
            </a:extLst>
          </p:cNvPr>
          <p:cNvSpPr/>
          <p:nvPr/>
        </p:nvSpPr>
        <p:spPr>
          <a:xfrm>
            <a:off x="6173907" y="1947418"/>
            <a:ext cx="1527792" cy="29283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80DD3C-479D-C738-B66B-0588938B22DB}"/>
              </a:ext>
            </a:extLst>
          </p:cNvPr>
          <p:cNvSpPr txBox="1"/>
          <p:nvPr/>
        </p:nvSpPr>
        <p:spPr>
          <a:xfrm>
            <a:off x="4923530" y="1458320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충돌개수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89D856-5ABE-8F97-A9E8-91CFC71BA1D8}"/>
              </a:ext>
            </a:extLst>
          </p:cNvPr>
          <p:cNvSpPr txBox="1"/>
          <p:nvPr/>
        </p:nvSpPr>
        <p:spPr>
          <a:xfrm>
            <a:off x="6096000" y="1458320"/>
            <a:ext cx="5307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충돌이 여러 개 일경우 화살표를 이용하여 이동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CECE6-8927-C464-3167-7758717D83D8}"/>
              </a:ext>
            </a:extLst>
          </p:cNvPr>
          <p:cNvSpPr txBox="1"/>
          <p:nvPr/>
        </p:nvSpPr>
        <p:spPr>
          <a:xfrm>
            <a:off x="6837076" y="3530148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병합을 시도한 브랜치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480552-82CB-2A56-E897-983809183F67}"/>
              </a:ext>
            </a:extLst>
          </p:cNvPr>
          <p:cNvSpPr txBox="1"/>
          <p:nvPr/>
        </p:nvSpPr>
        <p:spPr>
          <a:xfrm>
            <a:off x="6837076" y="4285018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기준이 되는 브랜치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5A2644-483A-B164-E91B-2A947822BB5F}"/>
              </a:ext>
            </a:extLst>
          </p:cNvPr>
          <p:cNvSpPr txBox="1"/>
          <p:nvPr/>
        </p:nvSpPr>
        <p:spPr>
          <a:xfrm>
            <a:off x="3393208" y="5339614"/>
            <a:ext cx="6353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&gt;&gt;&gt;&gt;&gt;, &lt;&lt;&lt;&lt;&lt;, =====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지워서 코드수정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충돌을 모두 해결 후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Mark as resolved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버튼 클릭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9982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Pull request</a:t>
            </a:r>
            <a:r>
              <a:rPr lang="ko-KR" altLang="en-US" sz="4800"/>
              <a:t> 충돌 해결하기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46</a:t>
            </a:fld>
            <a:endParaRPr lang="ko-KR" altLang="en-US"/>
          </a:p>
        </p:txBody>
      </p:sp>
      <p:pic>
        <p:nvPicPr>
          <p:cNvPr id="8" name="그림 7" descr="텍스트, 폰트, 번호, 소프트웨어이(가) 표시된 사진&#10;&#10;자동 생성된 설명">
            <a:extLst>
              <a:ext uri="{FF2B5EF4-FFF2-40B4-BE49-F238E27FC236}">
                <a16:creationId xmlns:a16="http://schemas.microsoft.com/office/drawing/2014/main" id="{1554A83A-2E95-BDFE-521B-D30E9B5D0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66" y="1804761"/>
            <a:ext cx="10155067" cy="324847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32E708-EF22-5528-541B-CC211FACB488}"/>
              </a:ext>
            </a:extLst>
          </p:cNvPr>
          <p:cNvSpPr/>
          <p:nvPr/>
        </p:nvSpPr>
        <p:spPr>
          <a:xfrm>
            <a:off x="9162853" y="1785121"/>
            <a:ext cx="1632815" cy="53387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CE292C-57D2-E9F7-1C0C-A216D319EF51}"/>
              </a:ext>
            </a:extLst>
          </p:cNvPr>
          <p:cNvSpPr txBox="1"/>
          <p:nvPr/>
        </p:nvSpPr>
        <p:spPr>
          <a:xfrm>
            <a:off x="3393208" y="5339614"/>
            <a:ext cx="6353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충돌이 해결되면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Commit merge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버튼이 활성화됨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이후 작업은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pull request merge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와 동일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28100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협력자 삭제하기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47</a:t>
            </a:fld>
            <a:endParaRPr lang="ko-KR" altLang="en-US"/>
          </a:p>
        </p:txBody>
      </p:sp>
      <p:pic>
        <p:nvPicPr>
          <p:cNvPr id="4" name="그림 3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A593975A-E244-AAFA-E3EF-B111B41C6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833" y="1354559"/>
            <a:ext cx="8210333" cy="414888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9100A11-1E62-8501-7B1E-846952B14B81}"/>
              </a:ext>
            </a:extLst>
          </p:cNvPr>
          <p:cNvSpPr/>
          <p:nvPr/>
        </p:nvSpPr>
        <p:spPr>
          <a:xfrm>
            <a:off x="9634193" y="5046795"/>
            <a:ext cx="490195" cy="34533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A8AF0-96C4-F2D3-C8E0-648A596CAAE3}"/>
              </a:ext>
            </a:extLst>
          </p:cNvPr>
          <p:cNvSpPr txBox="1"/>
          <p:nvPr/>
        </p:nvSpPr>
        <p:spPr>
          <a:xfrm>
            <a:off x="4544277" y="5618497"/>
            <a:ext cx="6353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Settings -&gt; Collaborators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 권한 삭제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10431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FD7C0-4E1A-33E7-009C-E0FA46DBDD97}"/>
              </a:ext>
            </a:extLst>
          </p:cNvPr>
          <p:cNvSpPr txBox="1"/>
          <p:nvPr/>
        </p:nvSpPr>
        <p:spPr>
          <a:xfrm>
            <a:off x="592016" y="2875002"/>
            <a:ext cx="1100796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5. </a:t>
            </a:r>
            <a:r>
              <a:rPr lang="ko-KR" altLang="en-US" sz="66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원격저장소</a:t>
            </a:r>
            <a:r>
              <a:rPr lang="ko-KR" altLang="en-US" sz="6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6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복제</a:t>
            </a:r>
            <a:r>
              <a:rPr lang="en-US" altLang="ko-KR" sz="6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/>
            </a:r>
            <a:br>
              <a:rPr lang="en-US" altLang="ko-KR" sz="6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en-US" altLang="ko-KR" sz="4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(fork </a:t>
            </a:r>
            <a:r>
              <a:rPr lang="ko-KR" altLang="en-US" sz="4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추가 내용</a:t>
            </a:r>
            <a:r>
              <a:rPr lang="en-US" altLang="ko-KR" sz="4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ko-KR" altLang="en-US" sz="6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57370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28345"/>
          </a:xfrm>
        </p:spPr>
        <p:txBody>
          <a:bodyPr>
            <a:normAutofit/>
          </a:bodyPr>
          <a:lstStyle/>
          <a:p>
            <a:pPr marL="342900" lvl="1" indent="-342900"/>
            <a:r>
              <a:rPr lang="ko-KR" altLang="en-US"/>
              <a:t>복제를 하려는 원본 원격저장소 </a:t>
            </a:r>
            <a:r>
              <a:rPr lang="en-US" altLang="ko-KR"/>
              <a:t>Git </a:t>
            </a:r>
            <a:r>
              <a:rPr lang="ko-KR" altLang="en-US"/>
              <a:t>주소로 이동</a:t>
            </a:r>
            <a:endParaRPr lang="en-US" altLang="ko-KR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dirty="0" err="1"/>
              <a:t>원본저장소</a:t>
            </a:r>
            <a:r>
              <a:rPr lang="ko-KR" altLang="en-US" sz="4800" dirty="0"/>
              <a:t> 복제하기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49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411B511-C50B-8DEC-B604-741A2AECD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300" y="1977050"/>
            <a:ext cx="6546377" cy="83343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D2AEE6-7313-6EE6-5877-48FDB14C6B7D}"/>
              </a:ext>
            </a:extLst>
          </p:cNvPr>
          <p:cNvSpPr/>
          <p:nvPr/>
        </p:nvSpPr>
        <p:spPr>
          <a:xfrm>
            <a:off x="5815116" y="2393767"/>
            <a:ext cx="984270" cy="33771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3D7AB-557F-CF30-29C0-D954768C1E96}"/>
              </a:ext>
            </a:extLst>
          </p:cNvPr>
          <p:cNvSpPr txBox="1"/>
          <p:nvPr/>
        </p:nvSpPr>
        <p:spPr>
          <a:xfrm>
            <a:off x="7832404" y="2362567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Fork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5F6286-9FF7-AAE4-D75F-76EFF618C6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93" y="3342788"/>
            <a:ext cx="3496916" cy="2556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91AC30-0AF1-9980-9CAC-0659F3E4995B}"/>
              </a:ext>
            </a:extLst>
          </p:cNvPr>
          <p:cNvSpPr txBox="1"/>
          <p:nvPr/>
        </p:nvSpPr>
        <p:spPr>
          <a:xfrm>
            <a:off x="1581902" y="5953798"/>
            <a:ext cx="2550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복제 원격저장소 생성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889761C-53AA-8367-188F-9DB2091C7E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116" y="3258629"/>
            <a:ext cx="1733792" cy="5811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1CB453-44C6-F46D-D35D-709C00536A33}"/>
              </a:ext>
            </a:extLst>
          </p:cNvPr>
          <p:cNvSpPr txBox="1"/>
          <p:nvPr/>
        </p:nvSpPr>
        <p:spPr>
          <a:xfrm>
            <a:off x="5815116" y="3976689"/>
            <a:ext cx="5511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복제가 완료된 복제 원격저장소에는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forked from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원본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git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저장소 이름이 적혀있음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9F5AC2-163A-C6FC-07D0-952F1AD0A634}"/>
              </a:ext>
            </a:extLst>
          </p:cNvPr>
          <p:cNvSpPr/>
          <p:nvPr/>
        </p:nvSpPr>
        <p:spPr>
          <a:xfrm>
            <a:off x="4036388" y="5660330"/>
            <a:ext cx="570781" cy="23637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BDEC3EA-0DB6-AFB8-5E29-2415F80BA439}"/>
              </a:ext>
            </a:extLst>
          </p:cNvPr>
          <p:cNvCxnSpPr>
            <a:cxnSpLocks/>
          </p:cNvCxnSpPr>
          <p:nvPr/>
        </p:nvCxnSpPr>
        <p:spPr>
          <a:xfrm flipH="1">
            <a:off x="4605709" y="2810484"/>
            <a:ext cx="1209407" cy="2721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07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B645A-43B7-6050-A19E-40E3AB406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213"/>
            <a:ext cx="10515600" cy="2276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단순한 모델이라 이해가 쉽다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단계별로 정형화된 접근이 가능해 문서화가 가능하다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프로젝트 진행 상황을 한눈에 명확하게 파악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E0A4B-4E7E-FBBF-C044-B8D93E2BE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9FF4D6-F1F4-9260-0C9A-49B2EA11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06EB98-923B-FAED-A25F-73216AFE0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Waterfall Model</a:t>
            </a:r>
            <a:r>
              <a:rPr lang="ko-KR" altLang="en-US" dirty="0"/>
              <a:t>의 장단점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864C391-1A9B-2766-00D0-0C4C4F358809}"/>
              </a:ext>
            </a:extLst>
          </p:cNvPr>
          <p:cNvSpPr txBox="1">
            <a:spLocks/>
          </p:cNvSpPr>
          <p:nvPr/>
        </p:nvSpPr>
        <p:spPr>
          <a:xfrm>
            <a:off x="838200" y="3610748"/>
            <a:ext cx="10515600" cy="2276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변경을 수용하기 어렵다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시스템의 동작을 후반에 가야지만 확인이 가능하다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대형 프로젝트에 적용하는 것이 부적합하고</a:t>
            </a:r>
            <a:r>
              <a:rPr lang="en-US" altLang="ko-KR" dirty="0"/>
              <a:t>, </a:t>
            </a:r>
            <a:r>
              <a:rPr lang="ko-KR" altLang="en-US" dirty="0"/>
              <a:t>일정이 지연될 가능성이 크다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22414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원본저장소에 </a:t>
            </a:r>
            <a:r>
              <a:rPr lang="en-US" altLang="ko-KR" sz="4800"/>
              <a:t>fork</a:t>
            </a:r>
            <a:r>
              <a:rPr lang="ko-KR" altLang="en-US" sz="4800"/>
              <a:t>확인하기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50</a:t>
            </a:fld>
            <a:endParaRPr lang="ko-KR" altLang="en-US"/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7A25B412-FCDE-57B8-73D4-130F6D531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066" y="1325563"/>
            <a:ext cx="8516539" cy="44297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DE74B12-CEB7-E28F-BBF9-1E37F21CF761}"/>
              </a:ext>
            </a:extLst>
          </p:cNvPr>
          <p:cNvSpPr/>
          <p:nvPr/>
        </p:nvSpPr>
        <p:spPr>
          <a:xfrm>
            <a:off x="8178230" y="1345894"/>
            <a:ext cx="821933" cy="33906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DD966A-A111-A0E1-36D0-3C17A13D6DDB}"/>
              </a:ext>
            </a:extLst>
          </p:cNvPr>
          <p:cNvSpPr/>
          <p:nvPr/>
        </p:nvSpPr>
        <p:spPr>
          <a:xfrm>
            <a:off x="1837730" y="5253504"/>
            <a:ext cx="821933" cy="33906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85669E-5431-9E89-8299-7FCDC6720B7D}"/>
              </a:ext>
            </a:extLst>
          </p:cNvPr>
          <p:cNvSpPr txBox="1"/>
          <p:nvPr/>
        </p:nvSpPr>
        <p:spPr>
          <a:xfrm>
            <a:off x="1837730" y="5775637"/>
            <a:ext cx="9374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원본 원격저장소의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Insights -&gt; Forks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접근하면 누가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fork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했고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update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진행했는지 확인 가능</a:t>
            </a:r>
          </a:p>
        </p:txBody>
      </p:sp>
    </p:spTree>
    <p:extLst>
      <p:ext uri="{BB962C8B-B14F-4D97-AF65-F5344CB8AC3E}">
        <p14:creationId xmlns:p14="http://schemas.microsoft.com/office/powerpoint/2010/main" val="452800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28345"/>
          </a:xfrm>
        </p:spPr>
        <p:txBody>
          <a:bodyPr>
            <a:normAutofit/>
          </a:bodyPr>
          <a:lstStyle/>
          <a:p>
            <a:pPr marL="342900" lvl="1" indent="-342900"/>
            <a:r>
              <a:rPr lang="ko-KR" altLang="en-US"/>
              <a:t>복제한 원격저장소를 </a:t>
            </a:r>
            <a:r>
              <a:rPr lang="en-US" altLang="ko-KR"/>
              <a:t>git clone</a:t>
            </a:r>
            <a:r>
              <a:rPr lang="ko-KR" altLang="en-US"/>
              <a:t>을 이용하여 로컬저장소로 코드를 가져옴</a:t>
            </a:r>
            <a:endParaRPr lang="en-US" altLang="ko-KR"/>
          </a:p>
          <a:p>
            <a:pPr marL="342900" lvl="1" indent="-342900"/>
            <a:endParaRPr lang="en-US" altLang="ko-KR"/>
          </a:p>
          <a:p>
            <a:pPr marL="342900" lvl="1" indent="-342900"/>
            <a:endParaRPr lang="en-US" altLang="ko-KR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복제저장소 </a:t>
            </a:r>
            <a:r>
              <a:rPr lang="en-US" altLang="ko-KR" sz="4800"/>
              <a:t>clone</a:t>
            </a:r>
            <a:endParaRPr lang="ko-KR" altLang="en-US" sz="48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51</a:t>
            </a:fld>
            <a:endParaRPr lang="ko-KR" altLang="en-US"/>
          </a:p>
        </p:txBody>
      </p:sp>
      <p:pic>
        <p:nvPicPr>
          <p:cNvPr id="10" name="그림 9" descr="텍스트, 폰트, 번호, 라인이(가) 표시된 사진&#10;&#10;자동 생성된 설명">
            <a:extLst>
              <a:ext uri="{FF2B5EF4-FFF2-40B4-BE49-F238E27FC236}">
                <a16:creationId xmlns:a16="http://schemas.microsoft.com/office/drawing/2014/main" id="{26F80AC7-B7A4-29B2-5719-3E0376F39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336" y="2339338"/>
            <a:ext cx="8621328" cy="300079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063F12-2BA1-FE49-7384-392CEAB13624}"/>
              </a:ext>
            </a:extLst>
          </p:cNvPr>
          <p:cNvSpPr/>
          <p:nvPr/>
        </p:nvSpPr>
        <p:spPr>
          <a:xfrm>
            <a:off x="1785336" y="2651126"/>
            <a:ext cx="1728426" cy="29755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7EC5F2-EC85-F999-0386-3BBD1213AF53}"/>
              </a:ext>
            </a:extLst>
          </p:cNvPr>
          <p:cNvSpPr/>
          <p:nvPr/>
        </p:nvSpPr>
        <p:spPr>
          <a:xfrm>
            <a:off x="6694670" y="4945382"/>
            <a:ext cx="3230165" cy="29755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3FED09-784A-0480-05FA-4B940D770B51}"/>
              </a:ext>
            </a:extLst>
          </p:cNvPr>
          <p:cNvSpPr txBox="1"/>
          <p:nvPr/>
        </p:nvSpPr>
        <p:spPr>
          <a:xfrm>
            <a:off x="1785336" y="5646965"/>
            <a:ext cx="4322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내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github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가져온 복제 원격저장소</a:t>
            </a:r>
          </a:p>
        </p:txBody>
      </p:sp>
    </p:spTree>
    <p:extLst>
      <p:ext uri="{BB962C8B-B14F-4D97-AF65-F5344CB8AC3E}">
        <p14:creationId xmlns:p14="http://schemas.microsoft.com/office/powerpoint/2010/main" val="5327561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28345"/>
          </a:xfrm>
        </p:spPr>
        <p:txBody>
          <a:bodyPr>
            <a:normAutofit/>
          </a:bodyPr>
          <a:lstStyle/>
          <a:p>
            <a:pPr marL="342900" lvl="1" indent="-342900"/>
            <a:r>
              <a:rPr lang="ko-KR" altLang="en-US" dirty="0"/>
              <a:t>복제한 원격저장소에 </a:t>
            </a:r>
            <a:r>
              <a:rPr lang="ko-KR" altLang="en-US" dirty="0" err="1"/>
              <a:t>본인이름</a:t>
            </a:r>
            <a:r>
              <a:rPr lang="en-US" altLang="ko-KR" dirty="0"/>
              <a:t>.txt</a:t>
            </a:r>
            <a:r>
              <a:rPr lang="ko-KR" altLang="en-US" dirty="0"/>
              <a:t>파일 생성 후 </a:t>
            </a:r>
            <a:r>
              <a:rPr lang="ko-KR" altLang="en-US" dirty="0" err="1"/>
              <a:t>푸쉬</a:t>
            </a:r>
            <a:endParaRPr lang="en-US" altLang="ko-KR" dirty="0"/>
          </a:p>
          <a:p>
            <a:pPr marL="342900" lvl="1" indent="-342900"/>
            <a:endParaRPr lang="en-US" altLang="ko-KR" dirty="0"/>
          </a:p>
          <a:p>
            <a:pPr marL="342900" lvl="1" indent="-342900"/>
            <a:endParaRPr lang="en-US" altLang="ko-KR" dirty="0" smtClean="0"/>
          </a:p>
          <a:p>
            <a:pPr marL="342900" lvl="1" indent="-342900"/>
            <a:endParaRPr lang="en-US" altLang="ko-KR" dirty="0"/>
          </a:p>
          <a:p>
            <a:pPr marL="342900" lvl="1" indent="-342900"/>
            <a:endParaRPr lang="en-US" altLang="ko-KR" dirty="0"/>
          </a:p>
          <a:p>
            <a:pPr marL="342900" lvl="1" indent="-342900"/>
            <a:r>
              <a:rPr lang="ko-KR" altLang="en-US" dirty="0"/>
              <a:t>복제 원격저장소의 </a:t>
            </a:r>
            <a:r>
              <a:rPr lang="en-US" altLang="ko-KR" dirty="0"/>
              <a:t>Contribute </a:t>
            </a:r>
            <a:r>
              <a:rPr lang="ko-KR" altLang="en-US" dirty="0"/>
              <a:t>또는 메뉴의 </a:t>
            </a:r>
            <a:r>
              <a:rPr lang="en-US" altLang="ko-KR" dirty="0"/>
              <a:t>Pull request</a:t>
            </a:r>
            <a:r>
              <a:rPr lang="ko-KR" altLang="en-US" dirty="0"/>
              <a:t> 접속</a:t>
            </a:r>
            <a:endParaRPr lang="en-US" altLang="ko-KR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복제저장소 </a:t>
            </a:r>
            <a:r>
              <a:rPr lang="en-US" altLang="ko-KR" sz="4800"/>
              <a:t>Pull request</a:t>
            </a:r>
            <a:endParaRPr lang="ko-KR" altLang="en-US" sz="48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52</a:t>
            </a:fld>
            <a:endParaRPr lang="ko-KR" altLang="en-US"/>
          </a:p>
        </p:txBody>
      </p:sp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8B602F2-C694-F94D-C25B-1875F0C57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430" y="3839512"/>
            <a:ext cx="2296977" cy="23892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9F8361-822B-0D8A-5231-EC0FAE4E894B}"/>
              </a:ext>
            </a:extLst>
          </p:cNvPr>
          <p:cNvSpPr/>
          <p:nvPr/>
        </p:nvSpPr>
        <p:spPr>
          <a:xfrm>
            <a:off x="1394917" y="5835700"/>
            <a:ext cx="2057199" cy="33906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ABF0010-C87C-CF6A-1BC7-E913310CA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430" y="1809298"/>
            <a:ext cx="3369437" cy="145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49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복제저장소 </a:t>
            </a:r>
            <a:r>
              <a:rPr lang="en-US" altLang="ko-KR" sz="4800"/>
              <a:t>Pull request</a:t>
            </a:r>
            <a:endParaRPr lang="ko-KR" altLang="en-US" sz="48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D446D1-BDF0-3470-BC93-6D364B6E6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29" y="1325563"/>
            <a:ext cx="11050542" cy="1219370"/>
          </a:xfrm>
          <a:prstGeom prst="rect">
            <a:avLst/>
          </a:prstGeom>
        </p:spPr>
      </p:pic>
      <p:pic>
        <p:nvPicPr>
          <p:cNvPr id="14" name="그림 13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FE70637F-EEB6-25F3-9C9B-B40CF5688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29" y="3247727"/>
            <a:ext cx="6682826" cy="12549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E1E3CF-C69A-1F9E-584E-2344534A74A1}"/>
              </a:ext>
            </a:extLst>
          </p:cNvPr>
          <p:cNvSpPr txBox="1"/>
          <p:nvPr/>
        </p:nvSpPr>
        <p:spPr>
          <a:xfrm>
            <a:off x="570729" y="2544933"/>
            <a:ext cx="5163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원본 원격저장소와 복제한 원격저장소를 비교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7E3AF0-8ABA-15C5-1B3E-3AEB920E1415}"/>
              </a:ext>
            </a:extLst>
          </p:cNvPr>
          <p:cNvSpPr txBox="1"/>
          <p:nvPr/>
        </p:nvSpPr>
        <p:spPr>
          <a:xfrm>
            <a:off x="570729" y="4502719"/>
            <a:ext cx="11288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원본 원격저장소의 브랜치 규칙이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reviewer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승인을 해야하므로 복제 원격저장소는 위와 같이 나옴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57494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원본저장소에서 </a:t>
            </a:r>
            <a:r>
              <a:rPr lang="en-US" altLang="ko-KR" sz="4800"/>
              <a:t>Pull request</a:t>
            </a:r>
            <a:r>
              <a:rPr lang="ko-KR" altLang="en-US" sz="4800"/>
              <a:t> 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85669E-5431-9E89-8299-7FCDC6720B7D}"/>
              </a:ext>
            </a:extLst>
          </p:cNvPr>
          <p:cNvSpPr txBox="1"/>
          <p:nvPr/>
        </p:nvSpPr>
        <p:spPr>
          <a:xfrm>
            <a:off x="1446912" y="5411529"/>
            <a:ext cx="91278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원본 원격저장소의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Pull requests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접근하여 요청한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pull request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클릭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이후 작업은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pull request merge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하는 것과 동일</a:t>
            </a: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6E379C1-FE7D-E0BE-4C39-4BF95957F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268" y="1459961"/>
            <a:ext cx="4582164" cy="361047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77D9D92-5C3C-7945-1789-C5CC4E9208D1}"/>
              </a:ext>
            </a:extLst>
          </p:cNvPr>
          <p:cNvSpPr/>
          <p:nvPr/>
        </p:nvSpPr>
        <p:spPr>
          <a:xfrm>
            <a:off x="2166935" y="4400684"/>
            <a:ext cx="1706422" cy="33906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2054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복제저장소 동기화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85669E-5431-9E89-8299-7FCDC6720B7D}"/>
              </a:ext>
            </a:extLst>
          </p:cNvPr>
          <p:cNvSpPr txBox="1"/>
          <p:nvPr/>
        </p:nvSpPr>
        <p:spPr>
          <a:xfrm>
            <a:off x="1424612" y="4682064"/>
            <a:ext cx="8682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원본 원격저장소에서 병합을 모두 완료하면 복제 원격저장소에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Sync fork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Update branch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활성화 됨</a:t>
            </a:r>
          </a:p>
        </p:txBody>
      </p:sp>
      <p:pic>
        <p:nvPicPr>
          <p:cNvPr id="4" name="그림 3" descr="텍스트, 전자제품, 스크린샷, 폰트이(가) 표시된 사진&#10;&#10;자동 생성된 설명">
            <a:extLst>
              <a:ext uri="{FF2B5EF4-FFF2-40B4-BE49-F238E27FC236}">
                <a16:creationId xmlns:a16="http://schemas.microsoft.com/office/drawing/2014/main" id="{E2CEA802-BB4F-A2A4-7A41-5FB6CE5B0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12" y="1325563"/>
            <a:ext cx="2934109" cy="321037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61C12A2-771E-9C02-A41F-EC0969236A9E}"/>
              </a:ext>
            </a:extLst>
          </p:cNvPr>
          <p:cNvSpPr/>
          <p:nvPr/>
        </p:nvSpPr>
        <p:spPr>
          <a:xfrm>
            <a:off x="2074467" y="4061636"/>
            <a:ext cx="2158485" cy="33906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633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복제저장소 충돌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56</a:t>
            </a:fld>
            <a:endParaRPr lang="ko-KR" altLang="en-US"/>
          </a:p>
        </p:txBody>
      </p:sp>
      <p:pic>
        <p:nvPicPr>
          <p:cNvPr id="10" name="그림 9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1907EE9C-05FD-A691-9150-1BFE92B59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268" y="1390365"/>
            <a:ext cx="8164064" cy="20386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ED48A4-7399-6D3B-C94E-0EC5E619F04E}"/>
              </a:ext>
            </a:extLst>
          </p:cNvPr>
          <p:cNvSpPr txBox="1"/>
          <p:nvPr/>
        </p:nvSpPr>
        <p:spPr>
          <a:xfrm>
            <a:off x="1617268" y="3882332"/>
            <a:ext cx="85170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복제 원격저장소에서 충돌이 날 경우에도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pull request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 했었던것 처럼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충돌을 해결 후 진행하면 됨</a:t>
            </a:r>
          </a:p>
        </p:txBody>
      </p:sp>
    </p:spTree>
    <p:extLst>
      <p:ext uri="{BB962C8B-B14F-4D97-AF65-F5344CB8AC3E}">
        <p14:creationId xmlns:p14="http://schemas.microsoft.com/office/powerpoint/2010/main" val="41048950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44A1FD-AA32-7E67-636A-AA7B84757779}"/>
              </a:ext>
            </a:extLst>
          </p:cNvPr>
          <p:cNvSpPr txBox="1">
            <a:spLocks/>
          </p:cNvSpPr>
          <p:nvPr/>
        </p:nvSpPr>
        <p:spPr>
          <a:xfrm>
            <a:off x="1660995" y="2684127"/>
            <a:ext cx="8870010" cy="16669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1500" b="1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복</a:t>
            </a:r>
            <a:r>
              <a:rPr lang="en-US" altLang="ko-KR" sz="11500" b="1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.</a:t>
            </a:r>
            <a:r>
              <a:rPr lang="ko-KR" altLang="en-US" sz="11500" b="1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습</a:t>
            </a:r>
            <a:r>
              <a:rPr lang="en-US" altLang="ko-KR" sz="11500" b="1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.</a:t>
            </a:r>
            <a:r>
              <a:rPr lang="ko-KR" altLang="en-US" sz="11500" b="1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철</a:t>
            </a:r>
            <a:r>
              <a:rPr lang="en-US" altLang="ko-KR" sz="11500" b="1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.</a:t>
            </a:r>
            <a:r>
              <a:rPr lang="ko-KR" altLang="en-US" sz="11500" b="1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1207D6-36EE-0A81-CE7F-DF421761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2134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44A1FD-AA32-7E67-636A-AA7B84757779}"/>
              </a:ext>
            </a:extLst>
          </p:cNvPr>
          <p:cNvSpPr txBox="1">
            <a:spLocks/>
          </p:cNvSpPr>
          <p:nvPr/>
        </p:nvSpPr>
        <p:spPr>
          <a:xfrm>
            <a:off x="1660995" y="2684127"/>
            <a:ext cx="8870010" cy="166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6600">
                <a:highlight>
                  <a:srgbClr val="FFFF00"/>
                </a:highligh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수고하셨습니다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1207D6-36EE-0A81-CE7F-DF421761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68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8A698-7871-D95C-B762-9888D7FD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Agile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D39822-B511-42FB-825E-1C388D6D3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50" y="3750281"/>
            <a:ext cx="10034658" cy="2408151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짧은 주기의 개발 단위를 반복해 하나의 큰 프로젝트를 완성해 나가는 것</a:t>
            </a:r>
            <a:endParaRPr lang="en-US" altLang="ko-KR" sz="2400" dirty="0"/>
          </a:p>
          <a:p>
            <a:r>
              <a:rPr lang="ko-KR" altLang="en-US" sz="2400" dirty="0"/>
              <a:t>🔑협력과 피드백</a:t>
            </a:r>
            <a:endParaRPr lang="en-US" altLang="ko-KR" sz="2400" dirty="0"/>
          </a:p>
          <a:p>
            <a:r>
              <a:rPr lang="ko-KR" altLang="en-US" sz="2400" dirty="0"/>
              <a:t>🔑유연한 일 진행 </a:t>
            </a:r>
            <a:r>
              <a:rPr lang="en-US" altLang="ko-KR" sz="2400" dirty="0"/>
              <a:t>+ </a:t>
            </a:r>
            <a:r>
              <a:rPr lang="ko-KR" altLang="en-US" sz="2400" dirty="0"/>
              <a:t>빠른 변화 대응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BB6F26-D28E-B115-58B9-032B775D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44953A-A24B-1550-8D28-3713B7FC72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25" r="38978" b="15195"/>
          <a:stretch/>
        </p:blipFill>
        <p:spPr>
          <a:xfrm>
            <a:off x="704335" y="1325563"/>
            <a:ext cx="8386119" cy="210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2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33C12-8480-D916-DBC2-731B7B9C7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Agile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BC783F-1AD5-822C-8BF3-14B225025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73503"/>
            <a:ext cx="10515600" cy="220345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짧은 주기로 설계</a:t>
            </a:r>
            <a:r>
              <a:rPr lang="en-US" altLang="ko-KR" sz="2400" dirty="0"/>
              <a:t>, </a:t>
            </a:r>
            <a:r>
              <a:rPr lang="ko-KR" altLang="en-US" sz="2400" dirty="0"/>
              <a:t>개발</a:t>
            </a:r>
            <a:r>
              <a:rPr lang="en-US" altLang="ko-KR" sz="2400" dirty="0"/>
              <a:t>, </a:t>
            </a:r>
            <a:r>
              <a:rPr lang="ko-KR" altLang="en-US" sz="2400" dirty="0"/>
              <a:t>테스트</a:t>
            </a:r>
            <a:r>
              <a:rPr lang="en-US" altLang="ko-KR" sz="2400" dirty="0"/>
              <a:t>, </a:t>
            </a:r>
            <a:r>
              <a:rPr lang="ko-KR" altLang="en-US" sz="2400" dirty="0"/>
              <a:t>배포 과정을 반복</a:t>
            </a:r>
            <a:endParaRPr lang="en-US" altLang="ko-KR" sz="2400" dirty="0"/>
          </a:p>
          <a:p>
            <a:r>
              <a:rPr lang="ko-KR" altLang="en-US" sz="2400" dirty="0"/>
              <a:t>요구 사항을 작은 단위로 쪼개 그에 대한 솔루션을 만들고</a:t>
            </a:r>
            <a:r>
              <a:rPr lang="en-US" altLang="ko-KR" sz="2400" dirty="0"/>
              <a:t>, </a:t>
            </a:r>
            <a:r>
              <a:rPr lang="ko-KR" altLang="en-US" sz="2400" dirty="0"/>
              <a:t>빠르게 보여줌으로써 요구 사항에 대한 검증을 진행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6A4AA8-AB64-7EC0-FE0C-7A4C171F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48FFBF-55C1-1F8E-E19C-76E4D8EAB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566" y="864972"/>
            <a:ext cx="7858834" cy="310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55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스크럼 - 무료 화살개 아이콘">
            <a:extLst>
              <a:ext uri="{FF2B5EF4-FFF2-40B4-BE49-F238E27FC236}">
                <a16:creationId xmlns:a16="http://schemas.microsoft.com/office/drawing/2014/main" id="{B3E43342-2DE5-287B-B30B-404D088908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326" y="1572698"/>
            <a:ext cx="3184653" cy="318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BC57CC-6FB9-DCD1-D221-4974A257A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C5F926-2493-1625-B036-770D0EA3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7CA5A5-5C5B-B58A-FE2D-96C6544F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Agile </a:t>
            </a:r>
            <a:r>
              <a:rPr lang="ko-KR" altLang="en-US" dirty="0"/>
              <a:t>방법론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9A27C-249E-81DF-CF2F-EE78E973E97F}"/>
              </a:ext>
            </a:extLst>
          </p:cNvPr>
          <p:cNvSpPr txBox="1"/>
          <p:nvPr/>
        </p:nvSpPr>
        <p:spPr>
          <a:xfrm>
            <a:off x="2033733" y="4757351"/>
            <a:ext cx="2731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Scrum(</a:t>
            </a:r>
            <a:r>
              <a:rPr lang="ko-KR" altLang="en-US" sz="3200" dirty="0"/>
              <a:t>스크럼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pic>
        <p:nvPicPr>
          <p:cNvPr id="9222" name="Picture 6" descr="스크럼(Scrum)의 정의와 장단점">
            <a:extLst>
              <a:ext uri="{FF2B5EF4-FFF2-40B4-BE49-F238E27FC236}">
                <a16:creationId xmlns:a16="http://schemas.microsoft.com/office/drawing/2014/main" id="{336D9AE3-EF37-FE24-5754-D79ECC68E5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85"/>
          <a:stretch/>
        </p:blipFill>
        <p:spPr bwMode="auto">
          <a:xfrm>
            <a:off x="5974749" y="1325563"/>
            <a:ext cx="4586489" cy="339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1BD1EB-F6ED-B206-ED25-6571972F4826}"/>
              </a:ext>
            </a:extLst>
          </p:cNvPr>
          <p:cNvSpPr txBox="1"/>
          <p:nvPr/>
        </p:nvSpPr>
        <p:spPr>
          <a:xfrm>
            <a:off x="6902074" y="4757351"/>
            <a:ext cx="2684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Kanban(</a:t>
            </a:r>
            <a:r>
              <a:rPr lang="ko-KR" altLang="en-US" sz="3200" dirty="0" err="1"/>
              <a:t>칸반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4297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C1B8471-8D5D-FF44-D2CD-60667EE3C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21580"/>
            <a:ext cx="5257800" cy="2788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작은 기능에 대해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1"/>
                </a:solidFill>
              </a:rPr>
              <a:t>“</a:t>
            </a:r>
            <a:r>
              <a:rPr lang="ko-KR" altLang="en-US" dirty="0">
                <a:solidFill>
                  <a:schemeClr val="accent1"/>
                </a:solidFill>
              </a:rPr>
              <a:t>계획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개발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테스트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기능 완료</a:t>
            </a:r>
            <a:r>
              <a:rPr lang="en-US" altLang="ko-KR" dirty="0">
                <a:solidFill>
                  <a:schemeClr val="accent1"/>
                </a:solidFill>
              </a:rPr>
              <a:t>”</a:t>
            </a:r>
          </a:p>
          <a:p>
            <a:pPr marL="0" indent="0">
              <a:buNone/>
            </a:pPr>
            <a:r>
              <a:rPr lang="ko-KR" altLang="en-US" dirty="0"/>
              <a:t>에 대해 주기적으로 시행하는 것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일반적인 스프린트 주기 </a:t>
            </a:r>
            <a:r>
              <a:rPr lang="en-US" altLang="ko-KR" dirty="0"/>
              <a:t>: 1~4</a:t>
            </a:r>
            <a:r>
              <a:rPr lang="ko-KR" altLang="en-US" dirty="0"/>
              <a:t>주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E4426-05A0-80B8-4AB6-60FA2263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4FDDA1-1000-9750-7B80-8A689E71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BBB68C7-C7F6-3A65-5292-8EE92858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Sprint(</a:t>
            </a:r>
            <a:r>
              <a:rPr lang="ko-KR" altLang="en-US" dirty="0"/>
              <a:t>스프린트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EB491126-4672-BC02-7960-E5996381A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6" y="1721580"/>
            <a:ext cx="5419962" cy="304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73D93E3-3C2D-A49A-E244-9129AA60E0D3}"/>
              </a:ext>
            </a:extLst>
          </p:cNvPr>
          <p:cNvSpPr/>
          <p:nvPr/>
        </p:nvSpPr>
        <p:spPr>
          <a:xfrm>
            <a:off x="3163330" y="3225714"/>
            <a:ext cx="642551" cy="2224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72BEAC-72A5-9646-DC71-C6E73129164E}"/>
              </a:ext>
            </a:extLst>
          </p:cNvPr>
          <p:cNvCxnSpPr>
            <a:cxnSpLocks/>
          </p:cNvCxnSpPr>
          <p:nvPr/>
        </p:nvCxnSpPr>
        <p:spPr>
          <a:xfrm flipH="1">
            <a:off x="3805881" y="2014752"/>
            <a:ext cx="2290119" cy="121096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800884"/>
      </p:ext>
    </p:extLst>
  </p:cSld>
  <p:clrMapOvr>
    <a:masterClrMapping/>
  </p:clrMapOvr>
</p:sld>
</file>

<file path=ppt/theme/theme1.xml><?xml version="1.0" encoding="utf-8"?>
<a:theme xmlns:a="http://schemas.openxmlformats.org/drawingml/2006/main" name="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Pretendard ExtraBold"/>
        <a:ea typeface="Pretendard ExtraBold"/>
        <a:cs typeface=""/>
      </a:majorFont>
      <a:minorFont>
        <a:latin typeface="Pretendard SemiBold"/>
        <a:ea typeface="Pretendard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1925</TotalTime>
  <Words>1551</Words>
  <Application>Microsoft Office PowerPoint</Application>
  <PresentationFormat>와이드스크린</PresentationFormat>
  <Paragraphs>388</Paragraphs>
  <Slides>58</Slides>
  <Notes>52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8" baseType="lpstr">
      <vt:lpstr>G마켓 산스 TTF Bold</vt:lpstr>
      <vt:lpstr>G마켓 산스 TTF Light</vt:lpstr>
      <vt:lpstr>G마켓 산스 TTF Medium</vt:lpstr>
      <vt:lpstr>Malgun Gothic Semilight</vt:lpstr>
      <vt:lpstr>Pretendard ExtraBold</vt:lpstr>
      <vt:lpstr>Pretendard SemiBold</vt:lpstr>
      <vt:lpstr>궁서체</vt:lpstr>
      <vt:lpstr>맑은 고딕</vt:lpstr>
      <vt:lpstr>Arial</vt:lpstr>
      <vt:lpstr>코딩온템플릿</vt:lpstr>
      <vt:lpstr>PowerPoint 프레젠테이션</vt:lpstr>
      <vt:lpstr>PowerPoint 프레젠테이션</vt:lpstr>
      <vt:lpstr>PowerPoint 프레젠테이션</vt:lpstr>
      <vt:lpstr>Waterfall</vt:lpstr>
      <vt:lpstr>Waterfall Model의 장단점</vt:lpstr>
      <vt:lpstr>Agile</vt:lpstr>
      <vt:lpstr>Agile</vt:lpstr>
      <vt:lpstr>Agile 방법론</vt:lpstr>
      <vt:lpstr>Sprint(스프린트)</vt:lpstr>
      <vt:lpstr>Scrum(스크럼)</vt:lpstr>
      <vt:lpstr>Kanban(칸반)</vt:lpstr>
      <vt:lpstr>PowerPoint 프레젠테이션</vt:lpstr>
      <vt:lpstr>Git 협업 이해하기</vt:lpstr>
      <vt:lpstr>소규모 협업하기</vt:lpstr>
      <vt:lpstr>대규모 협업하기</vt:lpstr>
      <vt:lpstr>GitHub 협업 방식</vt:lpstr>
      <vt:lpstr>Collaborator</vt:lpstr>
      <vt:lpstr>Collaborator</vt:lpstr>
      <vt:lpstr>Collaborator</vt:lpstr>
      <vt:lpstr>실습. 다른사람을 협력자로 등록하기</vt:lpstr>
      <vt:lpstr>실습. 초대받은 저장소 clone</vt:lpstr>
      <vt:lpstr>Fork</vt:lpstr>
      <vt:lpstr>Fork</vt:lpstr>
      <vt:lpstr>Fork</vt:lpstr>
      <vt:lpstr>Fork</vt:lpstr>
      <vt:lpstr>Fork</vt:lpstr>
      <vt:lpstr>PowerPoint 프레젠테이션</vt:lpstr>
      <vt:lpstr>원격저장소 브랜치 규칙 생성하기</vt:lpstr>
      <vt:lpstr>원격저장소 브랜치 규칙 생성하기</vt:lpstr>
      <vt:lpstr>원격저장소 브랜치 규칙 생성하기</vt:lpstr>
      <vt:lpstr>Pull Request 란?</vt:lpstr>
      <vt:lpstr>Pull request</vt:lpstr>
      <vt:lpstr>Pull request</vt:lpstr>
      <vt:lpstr>Pull request</vt:lpstr>
      <vt:lpstr>Pull request</vt:lpstr>
      <vt:lpstr>Pull request 생성(요청자)</vt:lpstr>
      <vt:lpstr>review 등록(리뷰어)</vt:lpstr>
      <vt:lpstr>review 등록</vt:lpstr>
      <vt:lpstr>Pull request 완료</vt:lpstr>
      <vt:lpstr>Pull request 완료</vt:lpstr>
      <vt:lpstr>Pull request 완료</vt:lpstr>
      <vt:lpstr>PowerPoint 프레젠테이션</vt:lpstr>
      <vt:lpstr>Pull request 충돌</vt:lpstr>
      <vt:lpstr>Pull request 충돌</vt:lpstr>
      <vt:lpstr>Pull request 충돌 해결하기</vt:lpstr>
      <vt:lpstr>Pull request 충돌 해결하기</vt:lpstr>
      <vt:lpstr>협력자 삭제하기</vt:lpstr>
      <vt:lpstr>PowerPoint 프레젠테이션</vt:lpstr>
      <vt:lpstr>원본저장소 복제하기</vt:lpstr>
      <vt:lpstr>원본저장소에 fork확인하기</vt:lpstr>
      <vt:lpstr>복제저장소 clone</vt:lpstr>
      <vt:lpstr>복제저장소 Pull request</vt:lpstr>
      <vt:lpstr>복제저장소 Pull request</vt:lpstr>
      <vt:lpstr>원본저장소에서 Pull request </vt:lpstr>
      <vt:lpstr>복제저장소 동기화</vt:lpstr>
      <vt:lpstr>복제저장소 충돌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262</cp:revision>
  <dcterms:created xsi:type="dcterms:W3CDTF">2022-06-26T11:10:22Z</dcterms:created>
  <dcterms:modified xsi:type="dcterms:W3CDTF">2025-06-08T14:27:43Z</dcterms:modified>
</cp:coreProperties>
</file>